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277" r:id="rId3"/>
    <p:sldId id="286" r:id="rId4"/>
    <p:sldId id="287" r:id="rId5"/>
    <p:sldId id="324" r:id="rId6"/>
    <p:sldId id="325" r:id="rId7"/>
    <p:sldId id="258" r:id="rId8"/>
    <p:sldId id="288" r:id="rId9"/>
    <p:sldId id="289" r:id="rId10"/>
    <p:sldId id="319" r:id="rId11"/>
    <p:sldId id="317" r:id="rId12"/>
    <p:sldId id="266" r:id="rId13"/>
    <p:sldId id="260" r:id="rId14"/>
    <p:sldId id="291" r:id="rId15"/>
    <p:sldId id="298" r:id="rId16"/>
    <p:sldId id="299" r:id="rId17"/>
    <p:sldId id="307" r:id="rId18"/>
    <p:sldId id="306" r:id="rId19"/>
    <p:sldId id="309" r:id="rId20"/>
    <p:sldId id="310" r:id="rId21"/>
    <p:sldId id="292" r:id="rId22"/>
    <p:sldId id="316" r:id="rId23"/>
    <p:sldId id="272" r:id="rId24"/>
    <p:sldId id="293" r:id="rId25"/>
    <p:sldId id="294" r:id="rId26"/>
    <p:sldId id="326" r:id="rId27"/>
    <p:sldId id="264" r:id="rId28"/>
    <p:sldId id="283" r:id="rId29"/>
    <p:sldId id="301" r:id="rId30"/>
    <p:sldId id="295" r:id="rId31"/>
    <p:sldId id="318" r:id="rId32"/>
    <p:sldId id="331" r:id="rId33"/>
    <p:sldId id="312" r:id="rId34"/>
    <p:sldId id="313" r:id="rId35"/>
    <p:sldId id="321" r:id="rId36"/>
    <p:sldId id="327" r:id="rId37"/>
    <p:sldId id="328" r:id="rId38"/>
    <p:sldId id="329" r:id="rId39"/>
    <p:sldId id="330" r:id="rId40"/>
    <p:sldId id="314" r:id="rId41"/>
    <p:sldId id="315" r:id="rId42"/>
    <p:sldId id="275" r:id="rId43"/>
    <p:sldId id="296"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344BB41-2CEA-C047-8E39-4EE3E524AE5F}">
          <p14:sldIdLst>
            <p14:sldId id="256"/>
            <p14:sldId id="277"/>
            <p14:sldId id="286"/>
            <p14:sldId id="287"/>
            <p14:sldId id="324"/>
            <p14:sldId id="325"/>
            <p14:sldId id="258"/>
            <p14:sldId id="288"/>
            <p14:sldId id="289"/>
            <p14:sldId id="319"/>
            <p14:sldId id="317"/>
            <p14:sldId id="266"/>
            <p14:sldId id="260"/>
            <p14:sldId id="291"/>
            <p14:sldId id="298"/>
            <p14:sldId id="299"/>
            <p14:sldId id="307"/>
            <p14:sldId id="306"/>
            <p14:sldId id="309"/>
            <p14:sldId id="310"/>
            <p14:sldId id="292"/>
            <p14:sldId id="316"/>
            <p14:sldId id="272"/>
            <p14:sldId id="293"/>
            <p14:sldId id="294"/>
            <p14:sldId id="326"/>
            <p14:sldId id="264"/>
          </p14:sldIdLst>
        </p14:section>
        <p14:section name="supplementary" id="{68AD6BBD-F00A-E44D-9ABE-70A5F2D5327D}">
          <p14:sldIdLst/>
        </p14:section>
        <p14:section name="fatigue criterion" id="{A73E411A-3CCA-0C42-A7EA-776408AB5DA4}">
          <p14:sldIdLst>
            <p14:sldId id="283"/>
          </p14:sldIdLst>
        </p14:section>
        <p14:section name="equations" id="{6D71BDA7-D70F-BF4E-AD5C-F793ACF0BFCC}">
          <p14:sldIdLst>
            <p14:sldId id="301"/>
            <p14:sldId id="295"/>
            <p14:sldId id="318"/>
          </p14:sldIdLst>
        </p14:section>
        <p14:section name="implementation" id="{1FC9CC52-8817-3442-BABC-C58F223B7E65}">
          <p14:sldIdLst>
            <p14:sldId id="331"/>
            <p14:sldId id="312"/>
            <p14:sldId id="313"/>
            <p14:sldId id="321"/>
            <p14:sldId id="327"/>
            <p14:sldId id="328"/>
            <p14:sldId id="329"/>
            <p14:sldId id="330"/>
          </p14:sldIdLst>
        </p14:section>
        <p14:section name="results" id="{88710518-DABD-884A-95D6-AA7A8768C5C7}">
          <p14:sldIdLst>
            <p14:sldId id="314"/>
            <p14:sldId id="315"/>
            <p14:sldId id="275"/>
            <p14:sldId id="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22754"/>
    <a:srgbClr val="C00000"/>
    <a:srgbClr val="2E4E87"/>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3"/>
    <p:restoredTop sz="80383"/>
  </p:normalViewPr>
  <p:slideViewPr>
    <p:cSldViewPr snapToGrid="0" snapToObjects="1" showGuides="1">
      <p:cViewPr>
        <p:scale>
          <a:sx n="94" d="100"/>
          <a:sy n="94" d="100"/>
        </p:scale>
        <p:origin x="-160" y="-64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0934E9-68B3-9244-9707-F03ACD3BEA75}" type="datetimeFigureOut">
              <a:rPr lang="en-US" smtClean="0"/>
              <a:pPr/>
              <a:t>11/24/22</a:t>
            </a:fld>
            <a:endParaRPr 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BF91DF-C25D-514A-A466-700404E218DB}" type="slidenum">
              <a:rPr lang="en-US" smtClean="0"/>
              <a:pPr/>
              <a:t>‹#›</a:t>
            </a:fld>
            <a:endParaRPr lang="en-US"/>
          </a:p>
        </p:txBody>
      </p:sp>
    </p:spTree>
    <p:extLst>
      <p:ext uri="{BB962C8B-B14F-4D97-AF65-F5344CB8AC3E}">
        <p14:creationId xmlns:p14="http://schemas.microsoft.com/office/powerpoint/2010/main" val="138215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060C0-6D30-6145-BA29-48AF33C93CEF}" type="datetimeFigureOut">
              <a:rPr lang="en-US" smtClean="0"/>
              <a:pPr/>
              <a:t>11/24/22</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E318C-D84C-DA48-93FA-1C7410C4C9C9}" type="slidenum">
              <a:rPr lang="en-US" smtClean="0"/>
              <a:pPr/>
              <a:t>‹#›</a:t>
            </a:fld>
            <a:endParaRPr lang="en-US"/>
          </a:p>
        </p:txBody>
      </p:sp>
    </p:spTree>
    <p:extLst>
      <p:ext uri="{BB962C8B-B14F-4D97-AF65-F5344CB8AC3E}">
        <p14:creationId xmlns:p14="http://schemas.microsoft.com/office/powerpoint/2010/main" val="1343530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i</a:t>
            </a:r>
            <a:r>
              <a:rPr lang="en-US" altLang="zh-CN" baseline="0" dirty="0" smtClean="0"/>
              <a:t> am glad to be here today to present my work about ..</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a:t>
            </a:fld>
            <a:endParaRPr lang="en-US"/>
          </a:p>
        </p:txBody>
      </p:sp>
    </p:spTree>
    <p:extLst>
      <p:ext uri="{BB962C8B-B14F-4D97-AF65-F5344CB8AC3E}">
        <p14:creationId xmlns:p14="http://schemas.microsoft.com/office/powerpoint/2010/main" val="54157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Based</a:t>
            </a:r>
            <a:r>
              <a:rPr lang="en-US" altLang="zh-CN" baseline="0" dirty="0" smtClean="0"/>
              <a:t> on crystal plasticity theory, plastic</a:t>
            </a:r>
            <a:r>
              <a:rPr lang="zh-CN" altLang="en-US" baseline="0" dirty="0" smtClean="0"/>
              <a:t> </a:t>
            </a:r>
            <a:r>
              <a:rPr lang="en-US" altLang="zh-CN" baseline="0" dirty="0" smtClean="0"/>
              <a:t>deformation is modeled in terms of crystallographic slip at grain scale </a:t>
            </a:r>
          </a:p>
          <a:p>
            <a:endParaRPr lang="en-US" altLang="zh-CN" dirty="0" smtClean="0"/>
          </a:p>
          <a:p>
            <a:r>
              <a:rPr lang="en-US" altLang="zh-CN" dirty="0" smtClean="0"/>
              <a:t>We take </a:t>
            </a:r>
            <a:r>
              <a:rPr lang="en-US" altLang="zh-CN" dirty="0" err="1" smtClean="0"/>
              <a:t>lpa</a:t>
            </a:r>
            <a:r>
              <a:rPr lang="en-US" altLang="zh-CN" dirty="0" smtClean="0"/>
              <a:t> as an</a:t>
            </a:r>
            <a:r>
              <a:rPr lang="en-US" altLang="zh-CN" baseline="0" dirty="0" smtClean="0"/>
              <a:t> example, gamma a , </a:t>
            </a:r>
            <a:r>
              <a:rPr lang="en-US" altLang="zh-CN" baseline="0" dirty="0" err="1" smtClean="0"/>
              <a:t>sp</a:t>
            </a:r>
            <a:r>
              <a:rPr lang="en-US" altLang="zh-CN" baseline="0" dirty="0" smtClean="0"/>
              <a:t> represent, xi represent,</a:t>
            </a:r>
            <a:r>
              <a:rPr lang="en-US" altLang="zh-CN" dirty="0" smtClean="0"/>
              <a:t> on all slip</a:t>
            </a:r>
            <a:r>
              <a:rPr lang="en-US" altLang="zh-CN" baseline="0" dirty="0" smtClean="0"/>
              <a:t> </a:t>
            </a:r>
            <a:r>
              <a:rPr lang="en-US" altLang="zh-CN" dirty="0" smtClean="0"/>
              <a:t>systems/ transformation systems:</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so </a:t>
            </a:r>
            <a:r>
              <a:rPr lang="en-US" altLang="zh-CN" dirty="0" smtClean="0"/>
              <a:t>the whole</a:t>
            </a:r>
            <a:r>
              <a:rPr lang="en-US" altLang="zh-CN" baseline="0" dirty="0" smtClean="0"/>
              <a:t> term represents sum of the shear rates on all slip systems in austenite:</a:t>
            </a:r>
          </a:p>
          <a:p>
            <a:endParaRPr lang="en-US" altLang="zh-CN" dirty="0" smtClean="0"/>
          </a:p>
          <a:p>
            <a:r>
              <a:rPr lang="en-US" altLang="zh-CN" dirty="0" smtClean="0"/>
              <a:t>similar formula are</a:t>
            </a:r>
            <a:r>
              <a:rPr lang="en-US" altLang="zh-CN" baseline="0" dirty="0" smtClean="0"/>
              <a:t> used </a:t>
            </a:r>
            <a:r>
              <a:rPr lang="en-US" altLang="zh-CN" dirty="0" smtClean="0"/>
              <a:t>for the </a:t>
            </a:r>
            <a:r>
              <a:rPr lang="en-US" altLang="zh-CN" dirty="0" err="1" smtClean="0"/>
              <a:t>ltr</a:t>
            </a:r>
            <a:r>
              <a:rPr lang="en-US" altLang="zh-CN" dirty="0" smtClean="0"/>
              <a:t>, </a:t>
            </a:r>
            <a:r>
              <a:rPr lang="en-US" altLang="zh-CN" dirty="0" err="1" smtClean="0"/>
              <a:t>ltrip</a:t>
            </a:r>
            <a:r>
              <a:rPr lang="en-US" altLang="zh-CN" dirty="0" smtClean="0"/>
              <a:t> and </a:t>
            </a:r>
            <a:r>
              <a:rPr lang="en-US" altLang="zh-CN" dirty="0" err="1" smtClean="0"/>
              <a:t>lpm</a:t>
            </a:r>
            <a:endParaRPr lang="en-US" altLang="zh-CN" dirty="0" smtClean="0"/>
          </a:p>
          <a:p>
            <a:endParaRPr lang="en-US" altLang="zh-CN" dirty="0" smtClean="0"/>
          </a:p>
          <a:p>
            <a:r>
              <a:rPr lang="en-US" altLang="zh-CN" dirty="0" smtClean="0"/>
              <a:t>slip rate of each austenite system</a:t>
            </a:r>
          </a:p>
          <a:p>
            <a:r>
              <a:rPr lang="en-US" altLang="zh-CN" dirty="0" smtClean="0"/>
              <a:t>orientation</a:t>
            </a:r>
            <a:r>
              <a:rPr lang="en-US" altLang="zh-CN" baseline="0" dirty="0" smtClean="0"/>
              <a:t> tensor</a:t>
            </a:r>
          </a:p>
          <a:p>
            <a:r>
              <a:rPr lang="en-US" altLang="zh-CN" baseline="0" dirty="0" smtClean="0"/>
              <a:t>m-burger vector</a:t>
            </a:r>
          </a:p>
          <a:p>
            <a:r>
              <a:rPr lang="en-US" altLang="zh-CN" baseline="0" dirty="0" smtClean="0"/>
              <a:t>n-normal vector to the slip plane</a:t>
            </a:r>
          </a:p>
          <a:p>
            <a:r>
              <a:rPr lang="en-US" altLang="zh-CN" baseline="0" dirty="0" smtClean="0"/>
              <a:t>resolved shear stress</a:t>
            </a:r>
            <a:endParaRPr lang="en-US" altLang="zh-CN" dirty="0" smtClean="0"/>
          </a:p>
          <a:p>
            <a:endParaRPr lang="en-US" altLang="zh-CN" dirty="0" smtClean="0"/>
          </a:p>
          <a:p>
            <a:r>
              <a:rPr lang="en-US" altLang="zh-CN" dirty="0" smtClean="0"/>
              <a:t>the whole</a:t>
            </a:r>
            <a:r>
              <a:rPr lang="en-US" altLang="zh-CN" baseline="0" dirty="0" smtClean="0"/>
              <a:t> term represents the sum of the shear rate on each slip system</a:t>
            </a:r>
          </a:p>
          <a:p>
            <a:endParaRPr lang="en-US" altLang="zh-CN" baseline="0" dirty="0" smtClean="0"/>
          </a:p>
          <a:p>
            <a:endParaRPr lang="en-US" altLang="zh-CN" baseline="0" dirty="0" smtClean="0"/>
          </a:p>
          <a:p>
            <a:r>
              <a:rPr lang="en-US" altLang="zh-CN" dirty="0" smtClean="0"/>
              <a:t>﻿Crystal plasticity is an inherently multi-scale process starting at the atomic scale (dislocation cores)</a:t>
            </a:r>
          </a:p>
          <a:p>
            <a:r>
              <a:rPr lang="en-US" altLang="zh-CN" dirty="0" smtClean="0"/>
              <a:t>towards </a:t>
            </a:r>
            <a:r>
              <a:rPr lang="en-US" altLang="zh-CN" dirty="0" err="1" smtClean="0"/>
              <a:t>substructural</a:t>
            </a:r>
            <a:r>
              <a:rPr lang="en-US" altLang="zh-CN" dirty="0" smtClean="0"/>
              <a:t> dislocation arrangements in a single grain and up to the macroscopic mechanical</a:t>
            </a:r>
          </a:p>
          <a:p>
            <a:r>
              <a:rPr lang="en-US" altLang="zh-CN" dirty="0" smtClean="0"/>
              <a:t>response of the material. Its multi-dimensional nature and a high practical importance build a space for</a:t>
            </a:r>
          </a:p>
          <a:p>
            <a:r>
              <a:rPr lang="en-US" altLang="zh-CN" dirty="0" smtClean="0"/>
              <a:t>scientists and engineers working within various methodological domains</a:t>
            </a:r>
          </a:p>
        </p:txBody>
      </p:sp>
      <p:sp>
        <p:nvSpPr>
          <p:cNvPr id="4" name="幻灯片编号占位符 3"/>
          <p:cNvSpPr>
            <a:spLocks noGrp="1"/>
          </p:cNvSpPr>
          <p:nvPr>
            <p:ph type="sldNum" sz="quarter" idx="10"/>
          </p:nvPr>
        </p:nvSpPr>
        <p:spPr/>
        <p:txBody>
          <a:bodyPr/>
          <a:lstStyle/>
          <a:p>
            <a:fld id="{F7CE318C-D84C-DA48-93FA-1C7410C4C9C9}" type="slidenum">
              <a:rPr lang="en-US" smtClean="0"/>
              <a:pPr/>
              <a:t>10</a:t>
            </a:fld>
            <a:endParaRPr lang="en-US"/>
          </a:p>
        </p:txBody>
      </p:sp>
    </p:spTree>
    <p:extLst>
      <p:ext uri="{BB962C8B-B14F-4D97-AF65-F5344CB8AC3E}">
        <p14:creationId xmlns:p14="http://schemas.microsoft.com/office/powerpoint/2010/main" val="67739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elastic</a:t>
            </a:r>
            <a:r>
              <a:rPr lang="en-US" baseline="0" dirty="0" smtClean="0"/>
              <a:t> strain energy</a:t>
            </a:r>
          </a:p>
          <a:p>
            <a:r>
              <a:rPr lang="en-US" baseline="0" dirty="0" smtClean="0"/>
              <a:t>chemical free energy related to transformation</a:t>
            </a:r>
          </a:p>
          <a:p>
            <a:r>
              <a:rPr lang="en-US" baseline="0" dirty="0" smtClean="0"/>
              <a:t>energy associated with internal stress</a:t>
            </a:r>
          </a:p>
          <a:p>
            <a:r>
              <a:rPr lang="en-US" baseline="0" dirty="0" smtClean="0"/>
              <a:t>energy of plastic deformation in austenite and martensite</a:t>
            </a:r>
          </a:p>
          <a:p>
            <a:r>
              <a:rPr lang="en-US" baseline="0" dirty="0" smtClean="0"/>
              <a:t>contribution of interactions between austenite and martensite variants</a:t>
            </a:r>
          </a:p>
          <a:p>
            <a:r>
              <a:rPr lang="en-US" baseline="0" dirty="0" smtClean="0"/>
              <a:t>the last term is the potential energy due to internal constraints</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11</a:t>
            </a:fld>
            <a:endParaRPr lang="en-US"/>
          </a:p>
        </p:txBody>
      </p:sp>
    </p:spTree>
    <p:extLst>
      <p:ext uri="{BB962C8B-B14F-4D97-AF65-F5344CB8AC3E}">
        <p14:creationId xmlns:p14="http://schemas.microsoft.com/office/powerpoint/2010/main" val="206827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﻿These CPFE models are mostly based on the</a:t>
            </a:r>
          </a:p>
          <a:p>
            <a:r>
              <a:rPr lang="en-US" dirty="0" smtClean="0"/>
              <a:t>“pseudo-slip” approach in which the twin volume fraction evolution is</a:t>
            </a:r>
          </a:p>
          <a:p>
            <a:r>
              <a:rPr lang="en-US" dirty="0" smtClean="0"/>
              <a:t>treated similarly to dislocation slip and evaluated at all integration</a:t>
            </a:r>
          </a:p>
          <a:p>
            <a:r>
              <a:rPr lang="en-US" dirty="0" smtClean="0"/>
              <a:t>points of a grain simultaneously. </a:t>
            </a:r>
          </a:p>
          <a:p>
            <a:endParaRPr lang="en-US" dirty="0" smtClean="0"/>
          </a:p>
          <a:p>
            <a:r>
              <a:rPr lang="en-US" dirty="0" smtClean="0"/>
              <a:t>the transformation</a:t>
            </a:r>
            <a:r>
              <a:rPr lang="en-US" baseline="0" dirty="0" smtClean="0"/>
              <a:t> rate is sufficiently fast</a:t>
            </a:r>
          </a:p>
          <a:p>
            <a:endParaRPr lang="en-US" baseline="0" dirty="0" smtClean="0"/>
          </a:p>
          <a:p>
            <a:r>
              <a:rPr lang="en-US" altLang="zh-CN" baseline="0" dirty="0" smtClean="0"/>
              <a:t>the driving force for phase transformation is always bounded by a critical value fc</a:t>
            </a:r>
          </a:p>
          <a:p>
            <a:endParaRPr lang="en-US" altLang="zh-CN" baseline="0" dirty="0" smtClean="0"/>
          </a:p>
          <a:p>
            <a:r>
              <a:rPr lang="en-US" altLang="zh-CN" baseline="0" dirty="0" smtClean="0"/>
              <a:t>the phase change kinematics can be derived from consistency conditions.</a:t>
            </a:r>
            <a:endParaRPr lang="en-US" altLang="zh-CN"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12</a:t>
            </a:fld>
            <a:endParaRPr lang="en-US"/>
          </a:p>
        </p:txBody>
      </p:sp>
    </p:spTree>
    <p:extLst>
      <p:ext uri="{BB962C8B-B14F-4D97-AF65-F5344CB8AC3E}">
        <p14:creationId xmlns:p14="http://schemas.microsoft.com/office/powerpoint/2010/main" val="163837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in order to capture the </a:t>
            </a:r>
            <a:r>
              <a:rPr lang="en-US" dirty="0" err="1" smtClean="0"/>
              <a:t>chatacterestics</a:t>
            </a:r>
            <a:r>
              <a:rPr lang="en-US" baseline="0" dirty="0" smtClean="0"/>
              <a:t> of cyclic deformation behavior of shape memory alloys, we introduce some internal variables and evolution laws.</a:t>
            </a:r>
          </a:p>
          <a:p>
            <a:endParaRPr lang="en-US" baseline="0" dirty="0" smtClean="0"/>
          </a:p>
          <a:p>
            <a:r>
              <a:rPr lang="en-US" baseline="0" dirty="0" smtClean="0"/>
              <a:t>for example the evolution law fc here is to reproduce the drop of the start transformation stress during cyclic loading</a:t>
            </a:r>
            <a:endParaRPr lang="en-US" dirty="0" smtClean="0"/>
          </a:p>
          <a:p>
            <a:endParaRPr lang="en-US" dirty="0" smtClean="0"/>
          </a:p>
          <a:p>
            <a:r>
              <a:rPr lang="en-US" dirty="0" smtClean="0"/>
              <a:t>in order to </a:t>
            </a:r>
            <a:r>
              <a:rPr lang="en-US" baseline="0" dirty="0" smtClean="0"/>
              <a:t>provide basis for further fatigue criterion based on microscale parameters, like the stored energy. to this end, microstructural related parameters, as dislocation and stored energy are introduced in the model</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13</a:t>
            </a:fld>
            <a:endParaRPr lang="en-US"/>
          </a:p>
        </p:txBody>
      </p:sp>
    </p:spTree>
    <p:extLst>
      <p:ext uri="{BB962C8B-B14F-4D97-AF65-F5344CB8AC3E}">
        <p14:creationId xmlns:p14="http://schemas.microsoft.com/office/powerpoint/2010/main" val="74918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my talk will be in</a:t>
            </a:r>
            <a:r>
              <a:rPr lang="en-US" baseline="0" dirty="0" smtClean="0"/>
              <a:t> 4 parts</a:t>
            </a:r>
          </a:p>
          <a:p>
            <a:r>
              <a:rPr lang="en-US" dirty="0" smtClean="0"/>
              <a:t>   </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14</a:t>
            </a:fld>
            <a:endParaRPr lang="en-US"/>
          </a:p>
        </p:txBody>
      </p:sp>
    </p:spTree>
    <p:extLst>
      <p:ext uri="{BB962C8B-B14F-4D97-AF65-F5344CB8AC3E}">
        <p14:creationId xmlns:p14="http://schemas.microsoft.com/office/powerpoint/2010/main" val="1026748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key words associated with elasticity is mechanic,</a:t>
            </a:r>
            <a:r>
              <a:rPr lang="en-US" baseline="0" dirty="0" smtClean="0"/>
              <a:t> elastic, orthotropic</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key words associated with plasticity is non-linear, user,</a:t>
            </a:r>
            <a:r>
              <a:rPr lang="en-US" altLang="zh-CN" baseline="0" dirty="0" smtClean="0"/>
              <a:t> name of the law, </a:t>
            </a:r>
            <a:r>
              <a:rPr lang="en-US" altLang="zh-CN" baseline="0" dirty="0" err="1" smtClean="0"/>
              <a:t>cp</a:t>
            </a:r>
            <a:r>
              <a:rPr lang="en-US" altLang="zh-CN" baseline="0" dirty="0" smtClean="0"/>
              <a:t>, which is the name of constitutive law defined by user</a:t>
            </a:r>
          </a:p>
          <a:p>
            <a:endParaRPr lang="en-US" dirty="0" smtClean="0"/>
          </a:p>
          <a:p>
            <a:r>
              <a:rPr lang="en-US" dirty="0" smtClean="0"/>
              <a:t>young’s moduli,</a:t>
            </a:r>
            <a:r>
              <a:rPr lang="en-US" baseline="0" dirty="0" smtClean="0"/>
              <a:t> </a:t>
            </a:r>
            <a:r>
              <a:rPr lang="en-US" baseline="0" dirty="0" err="1" smtClean="0"/>
              <a:t>poisson’s</a:t>
            </a:r>
            <a:r>
              <a:rPr lang="en-US" baseline="0" dirty="0" smtClean="0"/>
              <a:t> ratio, shear moduli</a:t>
            </a:r>
          </a:p>
          <a:p>
            <a:r>
              <a:rPr lang="en-US" altLang="zh-CN" baseline="0" dirty="0" smtClean="0"/>
              <a:t>two directions of principal axes</a:t>
            </a:r>
            <a:endParaRPr lang="en-US" baseline="0"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15</a:t>
            </a:fld>
            <a:endParaRPr lang="en-US"/>
          </a:p>
        </p:txBody>
      </p:sp>
    </p:spTree>
    <p:extLst>
      <p:ext uri="{BB962C8B-B14F-4D97-AF65-F5344CB8AC3E}">
        <p14:creationId xmlns:p14="http://schemas.microsoft.com/office/powerpoint/2010/main" val="207941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smtClean="0"/>
              <a:t>lcvar</a:t>
            </a:r>
            <a:r>
              <a:rPr lang="en-US" baseline="0" dirty="0" smtClean="0"/>
              <a:t> here listed the internal variables included in my model.</a:t>
            </a:r>
          </a:p>
          <a:p>
            <a:endParaRPr lang="en-US" baseline="0" dirty="0" smtClean="0"/>
          </a:p>
          <a:p>
            <a:r>
              <a:rPr lang="en-US" baseline="0" dirty="0" smtClean="0"/>
              <a:t>for example, the lxi represents the internal variable of martensite volume fraction of each transformation system. since we have 24 transformation systems, here list xi01 to xi24.</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16</a:t>
            </a:fld>
            <a:endParaRPr lang="en-US"/>
          </a:p>
        </p:txBody>
      </p:sp>
    </p:spTree>
    <p:extLst>
      <p:ext uri="{BB962C8B-B14F-4D97-AF65-F5344CB8AC3E}">
        <p14:creationId xmlns:p14="http://schemas.microsoft.com/office/powerpoint/2010/main" val="745369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here goes to the time-integration</a:t>
            </a:r>
            <a:r>
              <a:rPr lang="en-US" baseline="0" dirty="0" smtClean="0"/>
              <a:t> procedure.</a:t>
            </a:r>
            <a:endParaRPr lang="en-US" dirty="0" smtClean="0"/>
          </a:p>
          <a:p>
            <a:endParaRPr lang="en-US" dirty="0" smtClean="0"/>
          </a:p>
          <a:p>
            <a:r>
              <a:rPr lang="en-US" dirty="0" err="1" smtClean="0"/>
              <a:t>infinitisimal</a:t>
            </a:r>
            <a:r>
              <a:rPr lang="en-US" dirty="0" smtClean="0"/>
              <a:t> time increment</a:t>
            </a:r>
          </a:p>
          <a:p>
            <a:endParaRPr lang="en-US" dirty="0" smtClean="0"/>
          </a:p>
          <a:p>
            <a:r>
              <a:rPr lang="en-US" dirty="0" smtClean="0"/>
              <a:t>The objective of the algorithm is to update all variables at time tau by the</a:t>
            </a:r>
            <a:r>
              <a:rPr lang="en-US" baseline="0" dirty="0" smtClean="0"/>
              <a:t> </a:t>
            </a:r>
            <a:r>
              <a:rPr lang="en-US" dirty="0" smtClean="0"/>
              <a:t>variables at time t and the proposed new deformation gradient F</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17</a:t>
            </a:fld>
            <a:endParaRPr lang="en-US"/>
          </a:p>
        </p:txBody>
      </p:sp>
    </p:spTree>
    <p:extLst>
      <p:ext uri="{BB962C8B-B14F-4D97-AF65-F5344CB8AC3E}">
        <p14:creationId xmlns:p14="http://schemas.microsoft.com/office/powerpoint/2010/main" val="1372235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here list</a:t>
            </a:r>
            <a:r>
              <a:rPr lang="en-US" baseline="0" dirty="0" smtClean="0"/>
              <a:t> explicit steps for the integration procedure</a:t>
            </a:r>
          </a:p>
          <a:p>
            <a:endParaRPr lang="en-US" baseline="0" dirty="0" smtClean="0"/>
          </a:p>
          <a:p>
            <a:r>
              <a:rPr lang="en-US" baseline="0" dirty="0" smtClean="0"/>
              <a:t>we first calculate a trail elastic deformation gradient Fe. it is in terms of the deformation gradient at current time and the inelastic deformation gradient at prior time.</a:t>
            </a:r>
          </a:p>
          <a:p>
            <a:endParaRPr lang="en-US" baseline="0" dirty="0" smtClean="0"/>
          </a:p>
          <a:p>
            <a:r>
              <a:rPr lang="en-US" baseline="0" dirty="0" smtClean="0"/>
              <a:t>using this trail elastic deformation gradient, followed these steps, we can calculate the increment of shear rate and increment of martensite volume fraction, based on evolution laws and transformation criterion.</a:t>
            </a:r>
          </a:p>
          <a:p>
            <a:endParaRPr lang="en-US" baseline="0" dirty="0" smtClean="0"/>
          </a:p>
          <a:p>
            <a:endParaRPr lang="en-US" baseline="0" dirty="0" smtClean="0"/>
          </a:p>
          <a:p>
            <a:endParaRPr lang="en-US" baseline="0"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18</a:t>
            </a:fld>
            <a:endParaRPr lang="en-US"/>
          </a:p>
        </p:txBody>
      </p:sp>
    </p:spTree>
    <p:extLst>
      <p:ext uri="{BB962C8B-B14F-4D97-AF65-F5344CB8AC3E}">
        <p14:creationId xmlns:p14="http://schemas.microsoft.com/office/powerpoint/2010/main" val="903766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aseline="0" dirty="0" smtClean="0"/>
          </a:p>
          <a:p>
            <a:r>
              <a:rPr lang="en-US" baseline="0" dirty="0" smtClean="0"/>
              <a:t>Then we can calculate and normalize the inelastic deformation gradient. </a:t>
            </a:r>
          </a:p>
          <a:p>
            <a:endParaRPr lang="en-US" baseline="0" dirty="0" smtClean="0"/>
          </a:p>
          <a:p>
            <a:r>
              <a:rPr lang="en-US" baseline="0" dirty="0" smtClean="0"/>
              <a:t>after that we compute the </a:t>
            </a:r>
            <a:r>
              <a:rPr lang="en-US" baseline="0" dirty="0" err="1" smtClean="0"/>
              <a:t>cauchy</a:t>
            </a:r>
            <a:r>
              <a:rPr lang="en-US" baseline="0" dirty="0" smtClean="0"/>
              <a:t> stress at current time, and renew the internal variables</a:t>
            </a:r>
          </a:p>
          <a:p>
            <a:endParaRPr lang="en-US" baseline="0" dirty="0" smtClean="0"/>
          </a:p>
          <a:p>
            <a:r>
              <a:rPr lang="en-US" baseline="0" dirty="0" smtClean="0"/>
              <a:t>f is normalized to ensure the </a:t>
            </a:r>
            <a:r>
              <a:rPr lang="en-US" baseline="0" dirty="0" err="1" smtClean="0"/>
              <a:t>isochoricity</a:t>
            </a:r>
            <a:r>
              <a:rPr lang="en-US" baseline="0" dirty="0" smtClean="0"/>
              <a:t> of plastic deformation</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19</a:t>
            </a:fld>
            <a:endParaRPr lang="en-US"/>
          </a:p>
        </p:txBody>
      </p:sp>
    </p:spTree>
    <p:extLst>
      <p:ext uri="{BB962C8B-B14F-4D97-AF65-F5344CB8AC3E}">
        <p14:creationId xmlns:p14="http://schemas.microsoft.com/office/powerpoint/2010/main" val="189190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my talk will be in</a:t>
            </a:r>
            <a:r>
              <a:rPr lang="en-US" baseline="0" dirty="0" smtClean="0"/>
              <a:t> 4 parts</a:t>
            </a:r>
          </a:p>
          <a:p>
            <a:r>
              <a:rPr lang="en-US" dirty="0" smtClean="0"/>
              <a:t>   </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a:t>
            </a:fld>
            <a:endParaRPr lang="en-US"/>
          </a:p>
        </p:txBody>
      </p:sp>
    </p:spTree>
    <p:extLst>
      <p:ext uri="{BB962C8B-B14F-4D97-AF65-F5344CB8AC3E}">
        <p14:creationId xmlns:p14="http://schemas.microsoft.com/office/powerpoint/2010/main" val="43797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 model is </a:t>
            </a:r>
            <a:r>
              <a:rPr lang="en-US" altLang="zh-CN" dirty="0" smtClean="0"/>
              <a:t>first</a:t>
            </a:r>
            <a:r>
              <a:rPr lang="en-US" altLang="zh-CN" baseline="0" dirty="0" smtClean="0"/>
              <a:t>ly </a:t>
            </a:r>
            <a:r>
              <a:rPr lang="en-US" dirty="0" smtClean="0"/>
              <a:t>constructed </a:t>
            </a:r>
            <a:r>
              <a:rPr lang="en-US" baseline="0" dirty="0" smtClean="0"/>
              <a:t>at single crystal scale.</a:t>
            </a:r>
          </a:p>
          <a:p>
            <a:endParaRPr lang="en-US" baseline="0" dirty="0" smtClean="0"/>
          </a:p>
          <a:p>
            <a:r>
              <a:rPr lang="en-US" baseline="0" dirty="0" smtClean="0"/>
              <a:t>to generalize it for polycrystalline, we use the </a:t>
            </a:r>
            <a:r>
              <a:rPr lang="en-US" baseline="0" dirty="0" err="1" smtClean="0"/>
              <a:t>euler</a:t>
            </a:r>
            <a:r>
              <a:rPr lang="en-US" baseline="0" dirty="0" smtClean="0"/>
              <a:t> angles. </a:t>
            </a:r>
          </a:p>
          <a:p>
            <a:endParaRPr lang="en-US" baseline="0" dirty="0" smtClean="0"/>
          </a:p>
          <a:p>
            <a:r>
              <a:rPr lang="en-US" dirty="0" smtClean="0"/>
              <a:t>The polycrystalline is represented by a series of elements, each element represents a single</a:t>
            </a:r>
            <a:r>
              <a:rPr lang="en-US" baseline="0" dirty="0" smtClean="0"/>
              <a:t> crystal</a:t>
            </a:r>
            <a:r>
              <a:rPr lang="en-US" dirty="0" smtClean="0"/>
              <a:t>.</a:t>
            </a:r>
            <a:r>
              <a:rPr lang="en-US" baseline="0" dirty="0" smtClean="0"/>
              <a:t> </a:t>
            </a:r>
            <a:r>
              <a:rPr lang="en-US" dirty="0" smtClean="0"/>
              <a:t>The shading indicates the variation in orientations. For each element, the crystal orientation</a:t>
            </a:r>
          </a:p>
          <a:p>
            <a:r>
              <a:rPr lang="en-US" dirty="0" smtClean="0"/>
              <a:t>is defined by certain Euler angles input as material properties. we do the simulation on each element and the output is calculated in an average</a:t>
            </a:r>
            <a:r>
              <a:rPr lang="en-US" baseline="0" dirty="0" smtClean="0"/>
              <a:t> </a:t>
            </a:r>
            <a:r>
              <a:rPr lang="en-US" dirty="0" smtClean="0"/>
              <a:t>manner of the whole RVE. </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20</a:t>
            </a:fld>
            <a:endParaRPr lang="en-US"/>
          </a:p>
        </p:txBody>
      </p:sp>
    </p:spTree>
    <p:extLst>
      <p:ext uri="{BB962C8B-B14F-4D97-AF65-F5344CB8AC3E}">
        <p14:creationId xmlns:p14="http://schemas.microsoft.com/office/powerpoint/2010/main" val="993103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my talk will be in</a:t>
            </a:r>
            <a:r>
              <a:rPr lang="en-US" baseline="0" dirty="0" smtClean="0"/>
              <a:t> 4 parts</a:t>
            </a:r>
          </a:p>
          <a:p>
            <a:r>
              <a:rPr lang="en-US" dirty="0" smtClean="0"/>
              <a:t>   </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21</a:t>
            </a:fld>
            <a:endParaRPr lang="en-US"/>
          </a:p>
        </p:txBody>
      </p:sp>
    </p:spTree>
    <p:extLst>
      <p:ext uri="{BB962C8B-B14F-4D97-AF65-F5344CB8AC3E}">
        <p14:creationId xmlns:p14="http://schemas.microsoft.com/office/powerpoint/2010/main" val="2072936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a:t>
            </a:r>
            <a:r>
              <a:rPr lang="en-US" altLang="zh-CN" dirty="0" smtClean="0"/>
              <a:t>n order</a:t>
            </a:r>
            <a:r>
              <a:rPr lang="en-US" altLang="zh-CN" baseline="0" dirty="0" smtClean="0"/>
              <a:t> to activate the inelastic mechanisms we included in the model, w</a:t>
            </a:r>
            <a:r>
              <a:rPr lang="en-US" dirty="0" smtClean="0"/>
              <a:t>e </a:t>
            </a:r>
            <a:r>
              <a:rPr lang="en-US" altLang="zh-CN" dirty="0" smtClean="0"/>
              <a:t>do the simulations </a:t>
            </a:r>
            <a:r>
              <a:rPr lang="en-US" baseline="0" dirty="0" smtClean="0"/>
              <a:t>under different loading conditions, such as room temperature, high temperature, large strain amplitude, different strain rates. </a:t>
            </a:r>
          </a:p>
          <a:p>
            <a:endParaRPr lang="en-US" baseline="0" dirty="0" smtClean="0"/>
          </a:p>
          <a:p>
            <a:r>
              <a:rPr lang="en-US" baseline="0" dirty="0" smtClean="0"/>
              <a:t>It is shown that the model is capable to qualitatively reproduce the </a:t>
            </a:r>
            <a:r>
              <a:rPr lang="en-US" altLang="zh-CN" baseline="0" dirty="0" smtClean="0"/>
              <a:t>deformation behaviors of </a:t>
            </a:r>
            <a:r>
              <a:rPr lang="en-US" altLang="zh-CN" baseline="0" dirty="0" err="1" smtClean="0"/>
              <a:t>sma</a:t>
            </a:r>
            <a:r>
              <a:rPr lang="en-US" altLang="zh-CN" baseline="0" dirty="0" smtClean="0"/>
              <a:t> under these loading conditions.</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22</a:t>
            </a:fld>
            <a:endParaRPr lang="en-US"/>
          </a:p>
        </p:txBody>
      </p:sp>
    </p:spTree>
    <p:extLst>
      <p:ext uri="{BB962C8B-B14F-4D97-AF65-F5344CB8AC3E}">
        <p14:creationId xmlns:p14="http://schemas.microsoft.com/office/powerpoint/2010/main" val="1068657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quantitatively</a:t>
            </a:r>
            <a:r>
              <a:rPr lang="en-US" altLang="zh-CN" baseline="0" dirty="0" smtClean="0"/>
              <a:t> verify the model, we gave a comparison between experimental and simulation results.</a:t>
            </a:r>
            <a:endParaRPr lang="en-US" altLang="zh-CN" dirty="0" smtClean="0"/>
          </a:p>
          <a:p>
            <a:endParaRPr lang="en-US" altLang="zh-CN" dirty="0" smtClean="0"/>
          </a:p>
          <a:p>
            <a:r>
              <a:rPr lang="en-US" altLang="zh-CN" dirty="0" smtClean="0"/>
              <a:t>Here shows the cyclic response of single crystals</a:t>
            </a:r>
            <a:r>
              <a:rPr lang="en-US" altLang="zh-CN" baseline="0" dirty="0" smtClean="0"/>
              <a:t> considering orientations.</a:t>
            </a:r>
          </a:p>
          <a:p>
            <a:endParaRPr lang="en-US" baseline="0" dirty="0" smtClean="0"/>
          </a:p>
          <a:p>
            <a:r>
              <a:rPr lang="en-US" baseline="0" dirty="0" smtClean="0"/>
              <a:t>for the single crystal in 210 orientation. a good fit can be seen even at 100 cycles.</a:t>
            </a:r>
          </a:p>
          <a:p>
            <a:endParaRPr lang="en-US" baseline="0" dirty="0" smtClean="0"/>
          </a:p>
          <a:p>
            <a:r>
              <a:rPr lang="en-US" baseline="0" dirty="0" smtClean="0"/>
              <a:t>here are the results for single crystal in two other orientations. also matches well with the experimental data.</a:t>
            </a:r>
          </a:p>
          <a:p>
            <a:endParaRPr lang="en-US" baseline="0" dirty="0" smtClean="0"/>
          </a:p>
          <a:p>
            <a:r>
              <a:rPr lang="en-US" dirty="0" smtClean="0"/>
              <a:t>so,</a:t>
            </a:r>
            <a:r>
              <a:rPr lang="en-US" baseline="0" dirty="0" smtClean="0"/>
              <a:t> </a:t>
            </a:r>
            <a:r>
              <a:rPr lang="en-US" dirty="0" smtClean="0"/>
              <a:t>the orientation</a:t>
            </a:r>
            <a:r>
              <a:rPr lang="en-US" baseline="0" dirty="0" smtClean="0"/>
              <a:t> effect and cyclic deformation behavior has been well quantitatively reproduced. </a:t>
            </a:r>
          </a:p>
          <a:p>
            <a:endParaRPr lang="en-US" baseline="0" dirty="0" smtClean="0"/>
          </a:p>
        </p:txBody>
      </p:sp>
      <p:sp>
        <p:nvSpPr>
          <p:cNvPr id="4" name="幻灯片编号占位符 3"/>
          <p:cNvSpPr>
            <a:spLocks noGrp="1"/>
          </p:cNvSpPr>
          <p:nvPr>
            <p:ph type="sldNum" sz="quarter" idx="10"/>
          </p:nvPr>
        </p:nvSpPr>
        <p:spPr/>
        <p:txBody>
          <a:bodyPr/>
          <a:lstStyle/>
          <a:p>
            <a:fld id="{F7CE318C-D84C-DA48-93FA-1C7410C4C9C9}" type="slidenum">
              <a:rPr lang="en-US" smtClean="0"/>
              <a:pPr/>
              <a:t>23</a:t>
            </a:fld>
            <a:endParaRPr lang="en-US"/>
          </a:p>
        </p:txBody>
      </p:sp>
    </p:spTree>
    <p:extLst>
      <p:ext uri="{BB962C8B-B14F-4D97-AF65-F5344CB8AC3E}">
        <p14:creationId xmlns:p14="http://schemas.microsoft.com/office/powerpoint/2010/main" val="1527337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gives the results</a:t>
            </a:r>
            <a:r>
              <a:rPr lang="en-US" altLang="zh-CN" baseline="0" dirty="0" smtClean="0"/>
              <a:t> showing cyclic response of polycrystalline at different strain amplitudes.</a:t>
            </a:r>
            <a:endParaRPr lang="en-US" altLang="zh-CN" dirty="0" smtClean="0"/>
          </a:p>
          <a:p>
            <a:endParaRPr lang="en-US" altLang="zh-CN" dirty="0" smtClean="0"/>
          </a:p>
          <a:p>
            <a:r>
              <a:rPr lang="en-US" altLang="zh-CN" dirty="0" smtClean="0"/>
              <a:t>Compare</a:t>
            </a:r>
            <a:r>
              <a:rPr lang="en-US" altLang="zh-CN" baseline="0" dirty="0" smtClean="0"/>
              <a:t> with the experimental data reported by </a:t>
            </a:r>
            <a:r>
              <a:rPr lang="en-US" altLang="zh-CN" baseline="0" dirty="0" err="1" smtClean="0"/>
              <a:t>wang</a:t>
            </a:r>
            <a:r>
              <a:rPr lang="en-US" altLang="zh-CN" baseline="0" dirty="0" smtClean="0"/>
              <a:t>, our simulation </a:t>
            </a:r>
            <a:r>
              <a:rPr lang="en-US" altLang="zh-CN" dirty="0" smtClean="0"/>
              <a:t>matches</a:t>
            </a:r>
            <a:r>
              <a:rPr lang="en-US" altLang="zh-CN" baseline="0" dirty="0" smtClean="0"/>
              <a:t> well with the experimental observations.</a:t>
            </a:r>
          </a:p>
          <a:p>
            <a:endParaRPr lang="en-US" altLang="zh-CN" baseline="0" dirty="0" smtClean="0"/>
          </a:p>
          <a:p>
            <a:r>
              <a:rPr lang="en-US" altLang="zh-CN" baseline="0" dirty="0" smtClean="0"/>
              <a:t>the cyclic responses containing deformation twinning at large strains have also been reproduced.</a:t>
            </a:r>
          </a:p>
          <a:p>
            <a:endParaRPr lang="en-US" dirty="0" smtClean="0"/>
          </a:p>
        </p:txBody>
      </p:sp>
      <p:sp>
        <p:nvSpPr>
          <p:cNvPr id="4" name="幻灯片编号占位符 3"/>
          <p:cNvSpPr>
            <a:spLocks noGrp="1"/>
          </p:cNvSpPr>
          <p:nvPr>
            <p:ph type="sldNum" sz="quarter" idx="10"/>
          </p:nvPr>
        </p:nvSpPr>
        <p:spPr/>
        <p:txBody>
          <a:bodyPr/>
          <a:lstStyle/>
          <a:p>
            <a:fld id="{F7CE318C-D84C-DA48-93FA-1C7410C4C9C9}" type="slidenum">
              <a:rPr lang="en-US" smtClean="0"/>
              <a:pPr/>
              <a:t>24</a:t>
            </a:fld>
            <a:endParaRPr lang="en-US"/>
          </a:p>
        </p:txBody>
      </p:sp>
    </p:spTree>
    <p:extLst>
      <p:ext uri="{BB962C8B-B14F-4D97-AF65-F5344CB8AC3E}">
        <p14:creationId xmlns:p14="http://schemas.microsoft.com/office/powerpoint/2010/main" val="501257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now,</a:t>
            </a:r>
            <a:r>
              <a:rPr lang="en-US" altLang="zh-CN" baseline="0" dirty="0" smtClean="0"/>
              <a:t> we have verified the capability of our model to predict the thermomechanical behavior of </a:t>
            </a:r>
            <a:r>
              <a:rPr lang="en-US" altLang="zh-CN" baseline="0" dirty="0" err="1" smtClean="0"/>
              <a:t>smas</a:t>
            </a:r>
            <a:r>
              <a:rPr lang="en-US" altLang="zh-CN" baseline="0" dirty="0" smtClean="0"/>
              <a:t> under different loading conditions.</a:t>
            </a:r>
            <a:endParaRPr lang="en-US" altLang="zh-CN" dirty="0" smtClean="0"/>
          </a:p>
          <a:p>
            <a:endParaRPr lang="en-US" dirty="0" smtClean="0"/>
          </a:p>
          <a:p>
            <a:r>
              <a:rPr lang="en-US" dirty="0" smtClean="0"/>
              <a:t>Based on this, we</a:t>
            </a:r>
            <a:r>
              <a:rPr lang="en-US" baseline="0" dirty="0" smtClean="0"/>
              <a:t> investigate the evolution of microscale parameters we introduced in the model.</a:t>
            </a:r>
          </a:p>
          <a:p>
            <a:endParaRPr lang="en-US" dirty="0" smtClean="0"/>
          </a:p>
          <a:p>
            <a:r>
              <a:rPr lang="en-US" dirty="0" smtClean="0"/>
              <a:t>here shows</a:t>
            </a:r>
            <a:r>
              <a:rPr lang="en-US" baseline="0" dirty="0" smtClean="0"/>
              <a:t> the simulated evolution of dislocation density and corresponding stored energy during cyclic loading. </a:t>
            </a:r>
          </a:p>
          <a:p>
            <a:endParaRPr lang="en-US" baseline="0" dirty="0" smtClean="0"/>
          </a:p>
          <a:p>
            <a:r>
              <a:rPr lang="en-US" baseline="0" dirty="0" smtClean="0"/>
              <a:t>The tendency of simulated dislocation density is consistent with the experimental report in the literature.</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25</a:t>
            </a:fld>
            <a:endParaRPr lang="en-US"/>
          </a:p>
        </p:txBody>
      </p:sp>
    </p:spTree>
    <p:extLst>
      <p:ext uri="{BB962C8B-B14F-4D97-AF65-F5344CB8AC3E}">
        <p14:creationId xmlns:p14="http://schemas.microsoft.com/office/powerpoint/2010/main" val="72965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17420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in order to address the fatigue issue of </a:t>
            </a:r>
            <a:r>
              <a:rPr lang="en-US" dirty="0" err="1" smtClean="0"/>
              <a:t>smas</a:t>
            </a:r>
            <a:r>
              <a:rPr lang="en-US" dirty="0" smtClean="0"/>
              <a:t>, we aim</a:t>
            </a:r>
            <a:r>
              <a:rPr lang="en-US" baseline="0" dirty="0" smtClean="0"/>
              <a:t> to develop a reliable fatigue criterion.</a:t>
            </a:r>
          </a:p>
          <a:p>
            <a:endParaRPr lang="en-US" baseline="0" dirty="0" smtClean="0"/>
          </a:p>
          <a:p>
            <a:r>
              <a:rPr lang="en-US" baseline="0" dirty="0" smtClean="0"/>
              <a:t>there are many fatigue criteria for </a:t>
            </a:r>
            <a:r>
              <a:rPr lang="en-US" baseline="0" dirty="0" err="1" smtClean="0"/>
              <a:t>smas</a:t>
            </a:r>
            <a:r>
              <a:rPr lang="en-US" baseline="0" dirty="0" smtClean="0"/>
              <a:t>, however most of them are </a:t>
            </a:r>
            <a:r>
              <a:rPr lang="en-US" baseline="0" dirty="0" err="1" smtClean="0"/>
              <a:t>emperical</a:t>
            </a:r>
            <a:r>
              <a:rPr lang="en-US" baseline="0" dirty="0" smtClean="0"/>
              <a:t> criteria based on macroscale parameters. they fail to reflect the intrinsic physical mechanisms of fatigue, which harms their </a:t>
            </a:r>
            <a:r>
              <a:rPr lang="en-US" baseline="0" dirty="0" err="1" smtClean="0"/>
              <a:t>pedictivity</a:t>
            </a:r>
            <a:r>
              <a:rPr lang="en-US" baseline="0" dirty="0" smtClean="0"/>
              <a:t> for the fatigue behavior of </a:t>
            </a:r>
            <a:r>
              <a:rPr lang="en-US" baseline="0" dirty="0" err="1" smtClean="0"/>
              <a:t>smas</a:t>
            </a:r>
            <a:r>
              <a:rPr lang="en-US" baseline="0" dirty="0" smtClean="0"/>
              <a:t>. here gives an example of an energy based criterion, which links the hysteresis energy with fatigue lifetime. Y</a:t>
            </a:r>
            <a:r>
              <a:rPr lang="en-US" altLang="zh-CN" baseline="0" dirty="0" smtClean="0"/>
              <a:t>ou can see that under different loading rates, marked by different symbols, the formula for criterion changes. which means it cannot reflect the thermomechanical coupling effect. </a:t>
            </a:r>
          </a:p>
          <a:p>
            <a:endParaRPr lang="en-US" baseline="0" dirty="0" smtClean="0"/>
          </a:p>
          <a:p>
            <a:r>
              <a:rPr lang="en-US" baseline="0" dirty="0" err="1" smtClean="0"/>
              <a:t>hystersis</a:t>
            </a:r>
            <a:r>
              <a:rPr lang="en-US" baseline="0" dirty="0" smtClean="0"/>
              <a:t> work is a parameter at macro-scale, it causes problem when you link it directly to the fatigue damage, which is the </a:t>
            </a:r>
            <a:r>
              <a:rPr lang="en-US" baseline="0" dirty="0" err="1" smtClean="0"/>
              <a:t>phemomenon</a:t>
            </a:r>
            <a:r>
              <a:rPr lang="en-US" baseline="0" dirty="0" smtClean="0"/>
              <a:t> at </a:t>
            </a:r>
            <a:r>
              <a:rPr lang="en-US" baseline="0" dirty="0" err="1" smtClean="0"/>
              <a:t>meso</a:t>
            </a:r>
            <a:r>
              <a:rPr lang="en-US" baseline="0" dirty="0" smtClean="0"/>
              <a:t>/ microscale. In fact, during cyclic loading, the hysteresis work is divided into two parts, one dissipated to heat, the rest remained in the material as stored energy. the stored energy is storage of internal energy in the material which links to the </a:t>
            </a:r>
            <a:r>
              <a:rPr lang="en-US" baseline="0" dirty="0" err="1" smtClean="0"/>
              <a:t>microstruacture</a:t>
            </a:r>
            <a:r>
              <a:rPr lang="en-US" baseline="0" dirty="0" smtClean="0"/>
              <a:t> changes, </a:t>
            </a:r>
            <a:r>
              <a:rPr lang="en-US" altLang="zh-CN" baseline="0" dirty="0" smtClean="0"/>
              <a:t>as formation of defects. The accumulation of the defects ultimately results in fatigue failure. Since stored energy and fatigue damage are both linked to the microstructural change at lower scale, compared to the hysteresis work, stored energy may be a more relevant fatigue indicator.</a:t>
            </a:r>
          </a:p>
          <a:p>
            <a:endParaRPr lang="en-US" baseline="0" dirty="0" smtClean="0"/>
          </a:p>
          <a:p>
            <a:r>
              <a:rPr lang="en-US" baseline="0" dirty="0" smtClean="0"/>
              <a:t>To study this issue and propose a good fatigue criterion, we need a </a:t>
            </a:r>
            <a:r>
              <a:rPr lang="en-US" baseline="0" dirty="0" err="1" smtClean="0"/>
              <a:t>micomechanical</a:t>
            </a:r>
            <a:r>
              <a:rPr lang="en-US" baseline="0" dirty="0" smtClean="0"/>
              <a:t> based </a:t>
            </a:r>
            <a:r>
              <a:rPr lang="en-US" baseline="0" dirty="0" err="1" smtClean="0"/>
              <a:t>modele</a:t>
            </a:r>
            <a:r>
              <a:rPr lang="en-US" baseline="0" dirty="0" smtClean="0"/>
              <a:t> which reflect the intrinsic physics.</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28</a:t>
            </a:fld>
            <a:endParaRPr lang="en-US"/>
          </a:p>
        </p:txBody>
      </p:sp>
    </p:spTree>
    <p:extLst>
      <p:ext uri="{BB962C8B-B14F-4D97-AF65-F5344CB8AC3E}">
        <p14:creationId xmlns:p14="http://schemas.microsoft.com/office/powerpoint/2010/main" val="1003033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Rule of mixture approach</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29</a:t>
            </a:fld>
            <a:endParaRPr lang="en-US"/>
          </a:p>
        </p:txBody>
      </p:sp>
    </p:spTree>
    <p:extLst>
      <p:ext uri="{BB962C8B-B14F-4D97-AF65-F5344CB8AC3E}">
        <p14:creationId xmlns:p14="http://schemas.microsoft.com/office/powerpoint/2010/main" val="562420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mtClean="0"/>
              <a:t>Q:</a:t>
            </a:r>
            <a:r>
              <a:rPr lang="en-US" baseline="0" smtClean="0"/>
              <a:t> heat flux</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30</a:t>
            </a:fld>
            <a:endParaRPr lang="en-US"/>
          </a:p>
        </p:txBody>
      </p:sp>
    </p:spTree>
    <p:extLst>
      <p:ext uri="{BB962C8B-B14F-4D97-AF65-F5344CB8AC3E}">
        <p14:creationId xmlns:p14="http://schemas.microsoft.com/office/powerpoint/2010/main" val="40138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stent, orthodontic </a:t>
            </a:r>
            <a:r>
              <a:rPr lang="en-US" altLang="zh-CN" dirty="0" err="1" smtClean="0"/>
              <a:t>archwires</a:t>
            </a:r>
            <a:endParaRPr lang="en-US" altLang="zh-CN" dirty="0" smtClean="0"/>
          </a:p>
          <a:p>
            <a:endParaRPr lang="en-US" altLang="zh-CN" dirty="0" smtClean="0"/>
          </a:p>
          <a:p>
            <a:r>
              <a:rPr lang="en-US" altLang="zh-CN" dirty="0" smtClean="0"/>
              <a:t>during these applications, the safety</a:t>
            </a:r>
            <a:r>
              <a:rPr lang="en-US" altLang="zh-CN" baseline="0" dirty="0" smtClean="0"/>
              <a:t> problem related with cycle fatigue issue becomes important.</a:t>
            </a:r>
          </a:p>
          <a:p>
            <a:endParaRPr lang="en-US" altLang="zh-CN" baseline="0" dirty="0" smtClean="0"/>
          </a:p>
          <a:p>
            <a:r>
              <a:rPr lang="en-US" altLang="zh-CN" baseline="0" dirty="0" smtClean="0"/>
              <a:t>We want to enhance their reliability and longevity against fatigue.</a:t>
            </a:r>
          </a:p>
          <a:p>
            <a:endParaRPr lang="en-US" altLang="zh-CN" baseline="0" dirty="0" smtClean="0"/>
          </a:p>
          <a:p>
            <a:r>
              <a:rPr lang="en-US" altLang="zh-CN" baseline="0" dirty="0" smtClean="0"/>
              <a:t>To this end, a micromechanical based model considers the physical mechanisms related with fatigue and able to describe the </a:t>
            </a:r>
            <a:r>
              <a:rPr lang="en-US" altLang="zh-CN" baseline="0" dirty="0" err="1" smtClean="0"/>
              <a:t>thermoechanical</a:t>
            </a:r>
            <a:r>
              <a:rPr lang="en-US" altLang="zh-CN" baseline="0" dirty="0" smtClean="0"/>
              <a:t> deformation behavior of </a:t>
            </a:r>
            <a:r>
              <a:rPr lang="en-US" altLang="zh-CN" baseline="0" dirty="0" err="1" smtClean="0"/>
              <a:t>smasis</a:t>
            </a:r>
            <a:r>
              <a:rPr lang="en-US" altLang="zh-CN" baseline="0" dirty="0" smtClean="0"/>
              <a:t> needed.</a:t>
            </a:r>
          </a:p>
        </p:txBody>
      </p:sp>
      <p:sp>
        <p:nvSpPr>
          <p:cNvPr id="4" name="幻灯片编号占位符 3"/>
          <p:cNvSpPr>
            <a:spLocks noGrp="1"/>
          </p:cNvSpPr>
          <p:nvPr>
            <p:ph type="sldNum" sz="quarter" idx="10"/>
          </p:nvPr>
        </p:nvSpPr>
        <p:spPr/>
        <p:txBody>
          <a:bodyPr/>
          <a:lstStyle/>
          <a:p>
            <a:fld id="{F7CE318C-D84C-DA48-93FA-1C7410C4C9C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16848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a:t>
            </a:r>
            <a:r>
              <a:rPr lang="en-US" altLang="zh-CN" baseline="0" dirty="0" smtClean="0"/>
              <a:t> </a:t>
            </a:r>
            <a:r>
              <a:rPr lang="en-US" altLang="zh-CN" baseline="0" dirty="0" err="1" smtClean="0"/>
              <a:t>helmholtz</a:t>
            </a:r>
            <a:r>
              <a:rPr lang="en-US" altLang="zh-CN" baseline="0" dirty="0" smtClean="0"/>
              <a:t> free energy density is defined in the reference configuration, it includes 6 parts.</a:t>
            </a:r>
            <a:endParaRPr lang="en-US" altLang="zh-CN" dirty="0" smtClean="0"/>
          </a:p>
          <a:p>
            <a:endParaRPr lang="en-US" altLang="zh-CN" dirty="0" smtClean="0"/>
          </a:p>
          <a:p>
            <a:r>
              <a:rPr lang="en-US" altLang="zh-CN" dirty="0" smtClean="0"/>
              <a:t>elastic</a:t>
            </a:r>
            <a:r>
              <a:rPr lang="en-US" altLang="zh-CN" baseline="0" dirty="0" smtClean="0"/>
              <a:t> strain energy</a:t>
            </a:r>
          </a:p>
          <a:p>
            <a:r>
              <a:rPr lang="en-US" altLang="zh-CN" baseline="0" dirty="0" smtClean="0"/>
              <a:t>chemical free energy related to transformation</a:t>
            </a:r>
          </a:p>
          <a:p>
            <a:r>
              <a:rPr lang="en-US" altLang="zh-CN" baseline="0" dirty="0" smtClean="0"/>
              <a:t>energy associated with internal stress</a:t>
            </a:r>
          </a:p>
          <a:p>
            <a:r>
              <a:rPr lang="en-US" altLang="zh-CN" baseline="0" dirty="0" smtClean="0"/>
              <a:t>energy of plastic deformation in austenite and martensite</a:t>
            </a:r>
          </a:p>
          <a:p>
            <a:r>
              <a:rPr lang="en-US" altLang="zh-CN" baseline="0" dirty="0" smtClean="0"/>
              <a:t>contribution of interactions between austenite and martensite variants</a:t>
            </a:r>
          </a:p>
          <a:p>
            <a:r>
              <a:rPr lang="en-US" altLang="zh-CN" baseline="0" dirty="0" smtClean="0"/>
              <a:t>the last term is the potential energy due to internal constraints</a:t>
            </a:r>
            <a:endParaRPr lang="en-US" altLang="zh-CN" dirty="0" smtClean="0"/>
          </a:p>
          <a:p>
            <a:endParaRPr lang="en-US" dirty="0" smtClean="0"/>
          </a:p>
          <a:p>
            <a:endParaRPr lang="en-US" dirty="0" smtClean="0"/>
          </a:p>
          <a:p>
            <a:r>
              <a:rPr lang="en-US" dirty="0" smtClean="0"/>
              <a:t>To satisfy</a:t>
            </a:r>
            <a:r>
              <a:rPr lang="en-US" baseline="0" dirty="0" smtClean="0"/>
              <a:t> the </a:t>
            </a:r>
            <a:r>
              <a:rPr lang="en-US" baseline="0" dirty="0" err="1" smtClean="0"/>
              <a:t>clausius-duhem</a:t>
            </a:r>
            <a:r>
              <a:rPr lang="en-US" baseline="0" dirty="0" smtClean="0"/>
              <a:t> inequality, we can obtain the driving forces for each inelastic mechanisms. for example, the driving force for each transformation system is the term conjugate with the xi dot.</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31</a:t>
            </a:fld>
            <a:endParaRPr lang="en-US"/>
          </a:p>
        </p:txBody>
      </p:sp>
    </p:spTree>
    <p:extLst>
      <p:ext uri="{BB962C8B-B14F-4D97-AF65-F5344CB8AC3E}">
        <p14:creationId xmlns:p14="http://schemas.microsoft.com/office/powerpoint/2010/main" val="631251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t>32</a:t>
            </a:fld>
            <a:endParaRPr lang="en-US"/>
          </a:p>
        </p:txBody>
      </p:sp>
    </p:spTree>
    <p:extLst>
      <p:ext uri="{BB962C8B-B14F-4D97-AF65-F5344CB8AC3E}">
        <p14:creationId xmlns:p14="http://schemas.microsoft.com/office/powerpoint/2010/main" val="1105149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33</a:t>
            </a:fld>
            <a:endParaRPr lang="en-US"/>
          </a:p>
        </p:txBody>
      </p:sp>
    </p:spTree>
    <p:extLst>
      <p:ext uri="{BB962C8B-B14F-4D97-AF65-F5344CB8AC3E}">
        <p14:creationId xmlns:p14="http://schemas.microsoft.com/office/powerpoint/2010/main" val="130124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34</a:t>
            </a:fld>
            <a:endParaRPr lang="en-US"/>
          </a:p>
        </p:txBody>
      </p:sp>
    </p:spTree>
    <p:extLst>
      <p:ext uri="{BB962C8B-B14F-4D97-AF65-F5344CB8AC3E}">
        <p14:creationId xmlns:p14="http://schemas.microsoft.com/office/powerpoint/2010/main" val="663562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35</a:t>
            </a:fld>
            <a:endParaRPr lang="en-US"/>
          </a:p>
        </p:txBody>
      </p:sp>
    </p:spTree>
    <p:extLst>
      <p:ext uri="{BB962C8B-B14F-4D97-AF65-F5344CB8AC3E}">
        <p14:creationId xmlns:p14="http://schemas.microsoft.com/office/powerpoint/2010/main" val="355407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here gives the</a:t>
            </a:r>
            <a:r>
              <a:rPr lang="en-US" baseline="0" dirty="0" smtClean="0"/>
              <a:t> results of </a:t>
            </a:r>
            <a:r>
              <a:rPr lang="en-US" dirty="0" smtClean="0"/>
              <a:t>two simulation</a:t>
            </a:r>
            <a:r>
              <a:rPr lang="en-US" baseline="0" dirty="0" smtClean="0"/>
              <a:t> tests done at room temperature and higher temperature, respectively.</a:t>
            </a:r>
          </a:p>
          <a:p>
            <a:endParaRPr lang="en-US" baseline="0" dirty="0" smtClean="0"/>
          </a:p>
          <a:p>
            <a:r>
              <a:rPr lang="en-US" dirty="0" err="1" smtClean="0"/>
              <a:t>figue</a:t>
            </a:r>
            <a:r>
              <a:rPr lang="en-US" dirty="0" smtClean="0"/>
              <a:t> a shows a typical</a:t>
            </a:r>
            <a:r>
              <a:rPr lang="en-US" baseline="0" dirty="0" smtClean="0"/>
              <a:t> hysteresis loop due to a complete phase transformation at room temperature. and there is no local slip in this case.</a:t>
            </a:r>
          </a:p>
          <a:p>
            <a:endParaRPr lang="en-US" dirty="0" smtClean="0"/>
          </a:p>
          <a:p>
            <a:r>
              <a:rPr lang="en-US" dirty="0" smtClean="0"/>
              <a:t>figure b shows</a:t>
            </a:r>
            <a:r>
              <a:rPr lang="en-US" baseline="0" dirty="0" smtClean="0"/>
              <a:t> the response at higher temperature. </a:t>
            </a:r>
            <a:r>
              <a:rPr lang="en-US" dirty="0" smtClean="0"/>
              <a:t>the transformation</a:t>
            </a:r>
            <a:r>
              <a:rPr lang="en-US" baseline="0" dirty="0" smtClean="0"/>
              <a:t> plateau becomes higher, plastic deformation occurs before phase transformation and results in a large unrecoverable strain. It can also revealed in figure d, the slip in austenite occurs under these circumstances. In other words, the model capture the inelastic mechanism at high temperature.</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40</a:t>
            </a:fld>
            <a:endParaRPr lang="en-US"/>
          </a:p>
        </p:txBody>
      </p:sp>
    </p:spTree>
    <p:extLst>
      <p:ext uri="{BB962C8B-B14F-4D97-AF65-F5344CB8AC3E}">
        <p14:creationId xmlns:p14="http://schemas.microsoft.com/office/powerpoint/2010/main" val="2088768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shows the simulation results</a:t>
            </a:r>
            <a:r>
              <a:rPr lang="en-US" altLang="zh-CN" baseline="0" dirty="0" smtClean="0"/>
              <a:t> tested at large strain amplitude. plastic deformation occurs after the transformation plateau at higher stress. from figure c that we can tell that such plastic deformation is due to the twinning in martensite. the volume fraction of twinned martensite is shown in figure d. </a:t>
            </a:r>
          </a:p>
          <a:p>
            <a:endParaRPr lang="en-US" altLang="zh-CN" baseline="0" dirty="0" smtClean="0"/>
          </a:p>
          <a:p>
            <a:r>
              <a:rPr lang="en-US" altLang="zh-CN" baseline="0" dirty="0" smtClean="0"/>
              <a:t>The deformation behavior at large strain is captured.</a:t>
            </a:r>
          </a:p>
          <a:p>
            <a:endParaRPr lang="en-US" baseline="0"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41</a:t>
            </a:fld>
            <a:endParaRPr lang="en-US"/>
          </a:p>
        </p:txBody>
      </p:sp>
    </p:spTree>
    <p:extLst>
      <p:ext uri="{BB962C8B-B14F-4D97-AF65-F5344CB8AC3E}">
        <p14:creationId xmlns:p14="http://schemas.microsoft.com/office/powerpoint/2010/main" val="1164829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here are the simulated</a:t>
            </a:r>
            <a:r>
              <a:rPr lang="en-US" baseline="0" dirty="0" smtClean="0"/>
              <a:t> responses of a single crystal tested with different loading rates. It shows a strong rate dependence. The mechanical responses and phase transformation are influenced by the strain rates. So the thermomechanical coupling effect is captured by the model.</a:t>
            </a:r>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42</a:t>
            </a:fld>
            <a:endParaRPr lang="en-US"/>
          </a:p>
        </p:txBody>
      </p:sp>
    </p:spTree>
    <p:extLst>
      <p:ext uri="{BB962C8B-B14F-4D97-AF65-F5344CB8AC3E}">
        <p14:creationId xmlns:p14="http://schemas.microsoft.com/office/powerpoint/2010/main" val="529134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43</a:t>
            </a:fld>
            <a:endParaRPr lang="en-US"/>
          </a:p>
        </p:txBody>
      </p:sp>
    </p:spTree>
    <p:extLst>
      <p:ext uri="{BB962C8B-B14F-4D97-AF65-F5344CB8AC3E}">
        <p14:creationId xmlns:p14="http://schemas.microsoft.com/office/powerpoint/2010/main" val="119201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Before we go to the model, let’s first have a look at the</a:t>
            </a:r>
            <a:r>
              <a:rPr lang="en-US" altLang="zh-CN" baseline="0" dirty="0" smtClean="0"/>
              <a:t> inelastic mechanisms exist in </a:t>
            </a:r>
            <a:r>
              <a:rPr lang="en-US" altLang="zh-CN" baseline="0" dirty="0" err="1" smtClean="0"/>
              <a:t>smas</a:t>
            </a:r>
            <a:r>
              <a:rPr lang="en-US" altLang="zh-CN" baseline="0" dirty="0" smtClean="0"/>
              <a:t> which will affect their fatigue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first</a:t>
            </a:r>
            <a:r>
              <a:rPr lang="en-US" altLang="zh-CN" baseline="0" dirty="0" smtClean="0"/>
              <a:t> one is martensite transformation. Under thermomechanical loading, a solid to solid phase transformation between austenite and martensite occurs.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because of the involvement</a:t>
            </a:r>
            <a:r>
              <a:rPr lang="en-US" altLang="zh-CN" baseline="0" dirty="0" smtClean="0"/>
              <a:t> of phase transformation, </a:t>
            </a:r>
            <a:r>
              <a:rPr lang="en-US" altLang="zh-CN" dirty="0" smtClean="0"/>
              <a:t>fatigue issue of </a:t>
            </a:r>
            <a:r>
              <a:rPr lang="en-US" altLang="zh-CN" dirty="0" err="1" smtClean="0"/>
              <a:t>smass</a:t>
            </a:r>
            <a:r>
              <a:rPr lang="en-US" altLang="zh-CN" dirty="0" smtClean="0"/>
              <a:t> is complexed than conventional materials</a:t>
            </a:r>
            <a:endParaRPr lang="en-US" baseline="0" dirty="0" smtClean="0"/>
          </a:p>
          <a:p>
            <a:endParaRPr lang="en-US" baseline="0" dirty="0" smtClean="0"/>
          </a:p>
          <a:p>
            <a:r>
              <a:rPr lang="en-US" baseline="0" dirty="0" smtClean="0"/>
              <a:t>we take pseudoelasticity as an example, and our work is mainly focus on this property</a:t>
            </a:r>
          </a:p>
          <a:p>
            <a:endParaRPr lang="en-US" baseline="0" dirty="0" smtClean="0"/>
          </a:p>
          <a:p>
            <a:r>
              <a:rPr lang="en-US" baseline="0" dirty="0" smtClean="0"/>
              <a:t>stress-temperature diagram in the left, when the temperature is higher than </a:t>
            </a:r>
            <a:r>
              <a:rPr lang="en-US" baseline="0" dirty="0" err="1" smtClean="0"/>
              <a:t>Af</a:t>
            </a:r>
            <a:r>
              <a:rPr lang="en-US" baseline="0" dirty="0" smtClean="0"/>
              <a:t>, a stress-induced phase transformation occurs. Under external loading, the material in initial austenite state transform to the martensite phase, from a to b. Upon unloading, it goes back from martensite to austenite, b to a. The mechanical response during this process is shown in right. a typical </a:t>
            </a:r>
            <a:r>
              <a:rPr lang="en-US" baseline="0" dirty="0" err="1" smtClean="0"/>
              <a:t>hesteresis</a:t>
            </a:r>
            <a:r>
              <a:rPr lang="en-US" baseline="0" dirty="0" smtClean="0"/>
              <a:t> loop due to phase transformation is shown.</a:t>
            </a:r>
            <a:r>
              <a:rPr lang="zh-CN" altLang="en-US" baseline="0" dirty="0" smtClean="0"/>
              <a:t> </a:t>
            </a:r>
            <a:r>
              <a:rPr lang="en-US" altLang="zh-CN" baseline="0" dirty="0" smtClean="0"/>
              <a:t>The sigma </a:t>
            </a:r>
            <a:r>
              <a:rPr lang="en-US" altLang="zh-CN" baseline="0" dirty="0" err="1" smtClean="0"/>
              <a:t>ms</a:t>
            </a:r>
            <a:r>
              <a:rPr lang="en-US" altLang="zh-CN" baseline="0" dirty="0" smtClean="0"/>
              <a:t>, mf is the critical stress for forward transformation while the sigma as and </a:t>
            </a:r>
            <a:r>
              <a:rPr lang="en-US" altLang="zh-CN" baseline="0" dirty="0" err="1" smtClean="0"/>
              <a:t>af</a:t>
            </a:r>
            <a:r>
              <a:rPr lang="en-US" altLang="zh-CN" baseline="0" dirty="0" smtClean="0"/>
              <a:t> is the critical stress for reverse transformation.  </a:t>
            </a:r>
          </a:p>
          <a:p>
            <a:endParaRPr lang="en-US" baseline="0" dirty="0" smtClean="0"/>
          </a:p>
          <a:p>
            <a:r>
              <a:rPr lang="en-US" baseline="0" dirty="0" smtClean="0"/>
              <a:t>Such critical stress are temperature dependent, when the </a:t>
            </a:r>
            <a:r>
              <a:rPr lang="en-US" altLang="zh-CN" dirty="0" smtClean="0"/>
              <a:t>sample temperature increases, these</a:t>
            </a:r>
            <a:r>
              <a:rPr lang="en-US" altLang="zh-CN" baseline="0" dirty="0" smtClean="0"/>
              <a:t> critical stresses increase. cause the change in mechanical response. which will further cause the temperature change due to latent heat related with phase transformation and dissipation, and in turn changes the mechanical response.</a:t>
            </a:r>
            <a:endParaRPr lang="en-US" baseline="0" dirty="0" smtClean="0"/>
          </a:p>
          <a:p>
            <a:endParaRPr lang="en-US" baseline="0" dirty="0" smtClean="0"/>
          </a:p>
          <a:p>
            <a:r>
              <a:rPr lang="en-US" baseline="0" dirty="0" smtClean="0"/>
              <a:t>this phenomenon is called thermomechanical coupling. it strongly influence the fatigue behavior of </a:t>
            </a:r>
            <a:r>
              <a:rPr lang="en-US" baseline="0" dirty="0" err="1" smtClean="0"/>
              <a:t>smas</a:t>
            </a:r>
            <a:r>
              <a:rPr lang="en-US" baseline="0" dirty="0" smtClean="0"/>
              <a:t>.</a:t>
            </a:r>
          </a:p>
          <a:p>
            <a:r>
              <a:rPr lang="en-US" baseline="0" dirty="0" smtClean="0"/>
              <a:t> </a:t>
            </a:r>
          </a:p>
          <a:p>
            <a:endParaRPr lang="en-US" baseline="0" dirty="0" smtClean="0"/>
          </a:p>
          <a:p>
            <a:endParaRPr lang="en-US" baseline="0"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988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smtClean="0"/>
              <a:t>another two mechanisms that might affect fatigue behavior are the deformation occurs in austenite and martensite.</a:t>
            </a:r>
          </a:p>
          <a:p>
            <a:endParaRPr lang="en-US" baseline="0" dirty="0" smtClean="0"/>
          </a:p>
          <a:p>
            <a:r>
              <a:rPr lang="en-US" baseline="0" dirty="0" smtClean="0"/>
              <a:t>when test temperature is high, plastic slip occurs in austenite and lead to a large unrecoverable strain.</a:t>
            </a:r>
          </a:p>
          <a:p>
            <a:endParaRPr lang="en-US" baseline="0" dirty="0" smtClean="0"/>
          </a:p>
          <a:p>
            <a:r>
              <a:rPr lang="en-US" baseline="0" dirty="0" smtClean="0"/>
              <a:t>when the strain amplitude is large, deformation twinning occurs in martensite at higher stress level after the phase transformation plateau.</a:t>
            </a:r>
          </a:p>
          <a:p>
            <a:endParaRPr lang="en-US" baseline="0"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2531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a:t>
            </a:r>
            <a:r>
              <a:rPr lang="en-US" altLang="zh-CN" baseline="0" dirty="0" smtClean="0"/>
              <a:t> last inelastic mechanisms that affect fatigue behavior is transformation induced plasticity (trip)</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during phase transformation, dislocation</a:t>
            </a:r>
            <a:r>
              <a:rPr lang="en-US" altLang="zh-CN" baseline="0" dirty="0" smtClean="0"/>
              <a:t> occurs at the interface of austenite and martensite due to the incompatibility of these two face.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with the movement of a-m interfaces, the dislocations spread</a:t>
            </a:r>
            <a:r>
              <a:rPr lang="en-US" altLang="zh-CN" baseline="0" dirty="0" smtClean="0"/>
              <a:t> throughout the transformed regions</a:t>
            </a:r>
            <a:endParaRPr lang="en-US" altLang="zh-CN"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2382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there</a:t>
            </a:r>
            <a:r>
              <a:rPr lang="en-US" altLang="zh-CN" baseline="0" dirty="0" smtClean="0"/>
              <a:t> are many </a:t>
            </a:r>
            <a:r>
              <a:rPr lang="en-US" altLang="zh-CN" baseline="0" dirty="0" err="1" smtClean="0"/>
              <a:t>micromechaincal</a:t>
            </a:r>
            <a:r>
              <a:rPr lang="en-US" altLang="zh-CN" baseline="0" dirty="0" smtClean="0"/>
              <a:t> models in the literature, here gives a summary of them and also the inelastic mechanisms they considered</a:t>
            </a:r>
            <a:r>
              <a:rPr lang="mr-IN" altLang="zh-CN" baseline="0" dirty="0" smtClean="0"/>
              <a:t>…</a:t>
            </a:r>
            <a:r>
              <a:rPr lang="en-US" altLang="zh-CN" baseline="0" dirty="0" smtClean="0"/>
              <a:t>.</a:t>
            </a:r>
          </a:p>
          <a:p>
            <a:endParaRPr lang="en-US" dirty="0" smtClean="0"/>
          </a:p>
          <a:p>
            <a:r>
              <a:rPr lang="en-US" altLang="zh-CN" baseline="0" dirty="0" smtClean="0"/>
              <a:t>despite the fact that </a:t>
            </a:r>
            <a:r>
              <a:rPr lang="en-US" altLang="zh-CN" baseline="0" dirty="0" err="1" smtClean="0"/>
              <a:t>smas</a:t>
            </a:r>
            <a:r>
              <a:rPr lang="en-US" altLang="zh-CN" baseline="0" dirty="0" smtClean="0"/>
              <a:t> are often subjected to large strain, not many of the models are based on finite strain theory. among them, none of the model considers all the mechanisms listed.</a:t>
            </a:r>
          </a:p>
          <a:p>
            <a:endParaRPr lang="en-US" altLang="zh-CN" baseline="0" dirty="0" smtClean="0"/>
          </a:p>
          <a:p>
            <a:r>
              <a:rPr lang="en-US" altLang="zh-CN" baseline="0" dirty="0" smtClean="0"/>
              <a:t>In order to address this issue, we propose a model based on crystal plasticity and finite strain </a:t>
            </a:r>
            <a:r>
              <a:rPr lang="en-US" altLang="zh-CN" baseline="0" dirty="0" err="1" smtClean="0"/>
              <a:t>thoery</a:t>
            </a:r>
            <a:r>
              <a:rPr lang="en-US" altLang="zh-CN" baseline="0" dirty="0" smtClean="0"/>
              <a:t>, and takes into consideration of all the mechanisms may affect the fatigue behavior, this will help the further development of fatigue criterion.</a:t>
            </a:r>
          </a:p>
          <a:p>
            <a:endParaRPr lang="en-US" altLang="zh-CN" baseline="0" dirty="0" smtClean="0"/>
          </a:p>
          <a:p>
            <a:endParaRPr lang="en-US" altLang="zh-CN" dirty="0" smtClean="0"/>
          </a:p>
          <a:p>
            <a:r>
              <a:rPr lang="en-US" altLang="zh-CN" dirty="0" smtClean="0"/>
              <a:t>it shows the originality of the work</a:t>
            </a:r>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7</a:t>
            </a:fld>
            <a:endParaRPr lang="en-US"/>
          </a:p>
        </p:txBody>
      </p:sp>
    </p:spTree>
    <p:extLst>
      <p:ext uri="{BB962C8B-B14F-4D97-AF65-F5344CB8AC3E}">
        <p14:creationId xmlns:p14="http://schemas.microsoft.com/office/powerpoint/2010/main" val="3512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8</a:t>
            </a:fld>
            <a:endParaRPr lang="en-US"/>
          </a:p>
        </p:txBody>
      </p:sp>
    </p:spTree>
    <p:extLst>
      <p:ext uri="{BB962C8B-B14F-4D97-AF65-F5344CB8AC3E}">
        <p14:creationId xmlns:p14="http://schemas.microsoft.com/office/powerpoint/2010/main" val="57250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model is in a finite strain framework.</a:t>
            </a:r>
          </a:p>
          <a:p>
            <a:endParaRPr lang="en-US" dirty="0" smtClean="0"/>
          </a:p>
          <a:p>
            <a:r>
              <a:rPr lang="en-US" dirty="0" smtClean="0"/>
              <a:t>based on continuum</a:t>
            </a:r>
            <a:r>
              <a:rPr lang="en-US" baseline="0" dirty="0" smtClean="0"/>
              <a:t> mechanics, </a:t>
            </a:r>
            <a:r>
              <a:rPr lang="en-US" altLang="zh-CN" dirty="0" smtClean="0"/>
              <a:t>f is multiplicatively decomposed</a:t>
            </a:r>
            <a:r>
              <a:rPr lang="en-US" altLang="zh-CN" baseline="0" dirty="0" smtClean="0"/>
              <a:t> into elastic part and inelastic part.</a:t>
            </a:r>
          </a:p>
          <a:p>
            <a:endParaRPr lang="en-US" altLang="zh-CN" baseline="0" dirty="0" smtClean="0"/>
          </a:p>
          <a:p>
            <a:r>
              <a:rPr lang="en-US" baseline="0" dirty="0" smtClean="0"/>
              <a:t>then the elastic green strain can be obtained in terms of </a:t>
            </a:r>
            <a:r>
              <a:rPr lang="en-US" baseline="0" dirty="0" err="1" smtClean="0"/>
              <a:t>fe</a:t>
            </a:r>
            <a:r>
              <a:rPr lang="en-US" baseline="0" dirty="0" smtClean="0"/>
              <a:t>.</a:t>
            </a:r>
          </a:p>
          <a:p>
            <a:endParaRPr lang="en-US" baseline="0" dirty="0" smtClean="0"/>
          </a:p>
          <a:p>
            <a:r>
              <a:rPr lang="en-US" dirty="0" smtClean="0"/>
              <a:t>second</a:t>
            </a:r>
            <a:r>
              <a:rPr lang="en-US" baseline="0" dirty="0" smtClean="0"/>
              <a:t> </a:t>
            </a:r>
            <a:r>
              <a:rPr lang="en-US" baseline="0" dirty="0" err="1" smtClean="0"/>
              <a:t>Piola-Kirchoff</a:t>
            </a:r>
            <a:r>
              <a:rPr lang="en-US" baseline="0" dirty="0" smtClean="0"/>
              <a:t> stress T based on </a:t>
            </a:r>
            <a:r>
              <a:rPr lang="en-US" baseline="0" dirty="0" err="1" smtClean="0"/>
              <a:t>hooke’s</a:t>
            </a:r>
            <a:r>
              <a:rPr lang="en-US" baseline="0" dirty="0" smtClean="0"/>
              <a:t> law.</a:t>
            </a:r>
          </a:p>
          <a:p>
            <a:endParaRPr lang="en-US" baseline="0" dirty="0" smtClean="0"/>
          </a:p>
          <a:p>
            <a:r>
              <a:rPr lang="en-US" baseline="0" dirty="0" smtClean="0"/>
              <a:t>and then related T to the </a:t>
            </a:r>
            <a:r>
              <a:rPr lang="en-US" baseline="0" dirty="0" err="1" smtClean="0"/>
              <a:t>cauchy</a:t>
            </a:r>
            <a:r>
              <a:rPr lang="en-US" baseline="0" dirty="0" smtClean="0"/>
              <a:t> stress through this formula.</a:t>
            </a:r>
          </a:p>
          <a:p>
            <a:endParaRPr lang="en-US" baseline="0" dirty="0" smtClean="0"/>
          </a:p>
          <a:p>
            <a:r>
              <a:rPr lang="en-US" altLang="zh-CN" dirty="0" err="1" smtClean="0"/>
              <a:t>Linel</a:t>
            </a:r>
            <a:r>
              <a:rPr lang="en-US" altLang="zh-CN" dirty="0" smtClean="0"/>
              <a:t> is estimated by the sum of contributions</a:t>
            </a:r>
            <a:r>
              <a:rPr lang="en-US" altLang="zh-CN" baseline="0" dirty="0" smtClean="0"/>
              <a:t> from the 4 inelastic mechanisms</a:t>
            </a:r>
            <a:endParaRPr lang="en-US" altLang="zh-CN" dirty="0" smtClean="0"/>
          </a:p>
          <a:p>
            <a:endParaRPr lang="en-US" altLang="zh-CN" dirty="0" smtClean="0"/>
          </a:p>
          <a:p>
            <a:endParaRPr lang="en-US" altLang="zh-CN" dirty="0" smtClean="0"/>
          </a:p>
          <a:p>
            <a:endParaRPr lang="en-US" dirty="0"/>
          </a:p>
        </p:txBody>
      </p:sp>
      <p:sp>
        <p:nvSpPr>
          <p:cNvPr id="4" name="幻灯片编号占位符 3"/>
          <p:cNvSpPr>
            <a:spLocks noGrp="1"/>
          </p:cNvSpPr>
          <p:nvPr>
            <p:ph type="sldNum" sz="quarter" idx="10"/>
          </p:nvPr>
        </p:nvSpPr>
        <p:spPr/>
        <p:txBody>
          <a:bodyPr/>
          <a:lstStyle/>
          <a:p>
            <a:fld id="{F7CE318C-D84C-DA48-93FA-1C7410C4C9C9}" type="slidenum">
              <a:rPr lang="en-US" smtClean="0"/>
              <a:pPr/>
              <a:t>9</a:t>
            </a:fld>
            <a:endParaRPr lang="en-US"/>
          </a:p>
        </p:txBody>
      </p:sp>
    </p:spTree>
    <p:extLst>
      <p:ext uri="{BB962C8B-B14F-4D97-AF65-F5344CB8AC3E}">
        <p14:creationId xmlns:p14="http://schemas.microsoft.com/office/powerpoint/2010/main" val="172444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746234B0-86F3-AE43-8297-1BA20AD46818}" type="datetime1">
              <a:rPr lang="zh-CN" altLang="en-US" smtClean="0"/>
              <a:pPr/>
              <a:t>2022/11/24</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869022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日期占位符 3"/>
          <p:cNvSpPr>
            <a:spLocks noGrp="1"/>
          </p:cNvSpPr>
          <p:nvPr>
            <p:ph type="dt" sz="half" idx="10"/>
          </p:nvPr>
        </p:nvSpPr>
        <p:spPr/>
        <p:txBody>
          <a:bodyPr/>
          <a:lstStyle/>
          <a:p>
            <a:fld id="{774D5D1F-3D20-2A4F-AE17-33D1B1DC80E1}" type="datetime1">
              <a:rPr lang="zh-CN" altLang="en-US" smtClean="0"/>
              <a:pPr/>
              <a:t>2022/11/24</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48447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日期占位符 3"/>
          <p:cNvSpPr>
            <a:spLocks noGrp="1"/>
          </p:cNvSpPr>
          <p:nvPr>
            <p:ph type="dt" sz="half" idx="10"/>
          </p:nvPr>
        </p:nvSpPr>
        <p:spPr/>
        <p:txBody>
          <a:bodyPr/>
          <a:lstStyle/>
          <a:p>
            <a:fld id="{BC6BBE01-9EE5-4448-9E74-04502395636A}" type="datetime1">
              <a:rPr lang="zh-CN" altLang="en-US" smtClean="0"/>
              <a:pPr/>
              <a:t>2022/11/24</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2698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日期占位符 3"/>
          <p:cNvSpPr>
            <a:spLocks noGrp="1"/>
          </p:cNvSpPr>
          <p:nvPr>
            <p:ph type="dt" sz="half" idx="10"/>
          </p:nvPr>
        </p:nvSpPr>
        <p:spPr/>
        <p:txBody>
          <a:bodyPr/>
          <a:lstStyle/>
          <a:p>
            <a:fld id="{6ECA2D15-85ED-8F45-B0BD-16BFB94B0D08}" type="datetime1">
              <a:rPr lang="zh-CN" altLang="en-US" smtClean="0"/>
              <a:pPr/>
              <a:t>2022/11/24</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40988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F00583E-989E-8541-9A2E-07E756CA3F79}" type="datetime1">
              <a:rPr lang="zh-CN" altLang="en-US" smtClean="0"/>
              <a:pPr/>
              <a:t>2022/11/24</a:t>
            </a:fld>
            <a:endParaRPr lang="en-US"/>
          </a:p>
        </p:txBody>
      </p:sp>
      <p:sp>
        <p:nvSpPr>
          <p:cNvPr id="5" name="页脚占位符 4"/>
          <p:cNvSpPr>
            <a:spLocks noGrp="1"/>
          </p:cNvSpPr>
          <p:nvPr>
            <p:ph type="ftr" sz="quarter" idx="11"/>
          </p:nvPr>
        </p:nvSpPr>
        <p:spPr/>
        <p:txBody>
          <a:bodyPr/>
          <a:lstStyle/>
          <a:p>
            <a:endParaRPr lang="en-US"/>
          </a:p>
        </p:txBody>
      </p:sp>
      <p:sp>
        <p:nvSpPr>
          <p:cNvPr id="6" name="幻灯片编号占位符 5"/>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62470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5" name="日期占位符 4"/>
          <p:cNvSpPr>
            <a:spLocks noGrp="1"/>
          </p:cNvSpPr>
          <p:nvPr>
            <p:ph type="dt" sz="half" idx="10"/>
          </p:nvPr>
        </p:nvSpPr>
        <p:spPr/>
        <p:txBody>
          <a:bodyPr/>
          <a:lstStyle/>
          <a:p>
            <a:fld id="{B848DF6B-0352-EF40-82E8-89B12D064D86}" type="datetime1">
              <a:rPr lang="zh-CN" altLang="en-US" smtClean="0"/>
              <a:pPr/>
              <a:t>2022/11/24</a:t>
            </a:fld>
            <a:endParaRPr lang="en-US"/>
          </a:p>
        </p:txBody>
      </p:sp>
      <p:sp>
        <p:nvSpPr>
          <p:cNvPr id="6" name="页脚占位符 5"/>
          <p:cNvSpPr>
            <a:spLocks noGrp="1"/>
          </p:cNvSpPr>
          <p:nvPr>
            <p:ph type="ftr" sz="quarter" idx="11"/>
          </p:nvPr>
        </p:nvSpPr>
        <p:spPr/>
        <p:txBody>
          <a:bodyPr/>
          <a:lstStyle/>
          <a:p>
            <a:endParaRPr lang="en-US"/>
          </a:p>
        </p:txBody>
      </p:sp>
      <p:sp>
        <p:nvSpPr>
          <p:cNvPr id="7" name="幻灯片编号占位符 6"/>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31212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7" name="日期占位符 6"/>
          <p:cNvSpPr>
            <a:spLocks noGrp="1"/>
          </p:cNvSpPr>
          <p:nvPr>
            <p:ph type="dt" sz="half" idx="10"/>
          </p:nvPr>
        </p:nvSpPr>
        <p:spPr/>
        <p:txBody>
          <a:bodyPr/>
          <a:lstStyle/>
          <a:p>
            <a:fld id="{4BBCB6D0-BA15-E449-9CB2-C4311037892C}" type="datetime1">
              <a:rPr lang="zh-CN" altLang="en-US" smtClean="0"/>
              <a:pPr/>
              <a:t>2022/11/24</a:t>
            </a:fld>
            <a:endParaRPr lang="en-US"/>
          </a:p>
        </p:txBody>
      </p:sp>
      <p:sp>
        <p:nvSpPr>
          <p:cNvPr id="8" name="页脚占位符 7"/>
          <p:cNvSpPr>
            <a:spLocks noGrp="1"/>
          </p:cNvSpPr>
          <p:nvPr>
            <p:ph type="ftr" sz="quarter" idx="11"/>
          </p:nvPr>
        </p:nvSpPr>
        <p:spPr/>
        <p:txBody>
          <a:bodyPr/>
          <a:lstStyle/>
          <a:p>
            <a:endParaRPr lang="en-US"/>
          </a:p>
        </p:txBody>
      </p:sp>
      <p:sp>
        <p:nvSpPr>
          <p:cNvPr id="9" name="幻灯片编号占位符 8"/>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70238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46E6FC4C-A6F4-FE40-BFCE-E1052EE2EFD2}" type="datetime1">
              <a:rPr lang="zh-CN" altLang="en-US" smtClean="0"/>
              <a:pPr/>
              <a:t>2022/11/24</a:t>
            </a:fld>
            <a:endParaRPr lang="en-US"/>
          </a:p>
        </p:txBody>
      </p:sp>
      <p:sp>
        <p:nvSpPr>
          <p:cNvPr id="4" name="页脚占位符 3"/>
          <p:cNvSpPr>
            <a:spLocks noGrp="1"/>
          </p:cNvSpPr>
          <p:nvPr>
            <p:ph type="ftr" sz="quarter" idx="11"/>
          </p:nvPr>
        </p:nvSpPr>
        <p:spPr/>
        <p:txBody>
          <a:bodyPr/>
          <a:lstStyle/>
          <a:p>
            <a:endParaRPr lang="en-US"/>
          </a:p>
        </p:txBody>
      </p:sp>
      <p:sp>
        <p:nvSpPr>
          <p:cNvPr id="5" name="幻灯片编号占位符 4"/>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97606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007AC6-02F8-734B-85A6-A6A0D2C34A04}" type="datetime1">
              <a:rPr lang="zh-CN" altLang="en-US" smtClean="0"/>
              <a:pPr/>
              <a:t>2022/11/24</a:t>
            </a:fld>
            <a:endParaRPr lang="en-US"/>
          </a:p>
        </p:txBody>
      </p:sp>
      <p:sp>
        <p:nvSpPr>
          <p:cNvPr id="3" name="页脚占位符 2"/>
          <p:cNvSpPr>
            <a:spLocks noGrp="1"/>
          </p:cNvSpPr>
          <p:nvPr>
            <p:ph type="ftr" sz="quarter" idx="11"/>
          </p:nvPr>
        </p:nvSpPr>
        <p:spPr/>
        <p:txBody>
          <a:bodyPr/>
          <a:lstStyle/>
          <a:p>
            <a:endParaRPr lang="en-US"/>
          </a:p>
        </p:txBody>
      </p:sp>
      <p:sp>
        <p:nvSpPr>
          <p:cNvPr id="4" name="幻灯片编号占位符 3"/>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90707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413DEB-89C2-6841-8712-D883BDFA6DAD}" type="datetime1">
              <a:rPr lang="zh-CN" altLang="en-US" smtClean="0"/>
              <a:pPr/>
              <a:t>2022/11/24</a:t>
            </a:fld>
            <a:endParaRPr lang="en-US"/>
          </a:p>
        </p:txBody>
      </p:sp>
      <p:sp>
        <p:nvSpPr>
          <p:cNvPr id="6" name="页脚占位符 5"/>
          <p:cNvSpPr>
            <a:spLocks noGrp="1"/>
          </p:cNvSpPr>
          <p:nvPr>
            <p:ph type="ftr" sz="quarter" idx="11"/>
          </p:nvPr>
        </p:nvSpPr>
        <p:spPr/>
        <p:txBody>
          <a:bodyPr/>
          <a:lstStyle/>
          <a:p>
            <a:endParaRPr lang="en-US"/>
          </a:p>
        </p:txBody>
      </p:sp>
      <p:sp>
        <p:nvSpPr>
          <p:cNvPr id="7" name="幻灯片编号占位符 6"/>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95333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06CF08A-F344-C743-B34F-5414A62CB36B}" type="datetime1">
              <a:rPr lang="zh-CN" altLang="en-US" smtClean="0"/>
              <a:pPr/>
              <a:t>2022/11/24</a:t>
            </a:fld>
            <a:endParaRPr lang="en-US"/>
          </a:p>
        </p:txBody>
      </p:sp>
      <p:sp>
        <p:nvSpPr>
          <p:cNvPr id="6" name="页脚占位符 5"/>
          <p:cNvSpPr>
            <a:spLocks noGrp="1"/>
          </p:cNvSpPr>
          <p:nvPr>
            <p:ph type="ftr" sz="quarter" idx="11"/>
          </p:nvPr>
        </p:nvSpPr>
        <p:spPr/>
        <p:txBody>
          <a:bodyPr/>
          <a:lstStyle/>
          <a:p>
            <a:endParaRPr lang="en-US"/>
          </a:p>
        </p:txBody>
      </p:sp>
      <p:sp>
        <p:nvSpPr>
          <p:cNvPr id="7" name="幻灯片编号占位符 6"/>
          <p:cNvSpPr>
            <a:spLocks noGrp="1"/>
          </p:cNvSpPr>
          <p:nvPr>
            <p:ph type="sldNum" sz="quarter" idx="12"/>
          </p:nvPr>
        </p:nvSpPr>
        <p:spPr/>
        <p:txBody>
          <a:bodyPr/>
          <a:lstStyle/>
          <a:p>
            <a:fld id="{F33CE84B-A60F-F342-A7B9-676E224D475E}" type="slidenum">
              <a:rPr lang="en-US" smtClean="0"/>
              <a:pPr/>
              <a:t>‹#›</a:t>
            </a:fld>
            <a:endParaRPr lang="en-US"/>
          </a:p>
        </p:txBody>
      </p:sp>
    </p:spTree>
    <p:extLst>
      <p:ext uri="{BB962C8B-B14F-4D97-AF65-F5344CB8AC3E}">
        <p14:creationId xmlns:p14="http://schemas.microsoft.com/office/powerpoint/2010/main" val="10761939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33AA3-0834-994A-AC6F-FD9B6E37392A}" type="datetime1">
              <a:rPr lang="zh-CN" altLang="en-US" smtClean="0"/>
              <a:pPr/>
              <a:t>2022/11/24</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CE84B-A60F-F342-A7B9-676E224D475E}" type="slidenum">
              <a:rPr lang="en-US" smtClean="0"/>
              <a:pPr/>
              <a:t>‹#›</a:t>
            </a:fld>
            <a:endParaRPr lang="en-US"/>
          </a:p>
        </p:txBody>
      </p:sp>
    </p:spTree>
    <p:extLst>
      <p:ext uri="{BB962C8B-B14F-4D97-AF65-F5344CB8AC3E}">
        <p14:creationId xmlns:p14="http://schemas.microsoft.com/office/powerpoint/2010/main" val="1933319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1.png"/><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image" Target="../media/image1.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1.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image" Target="../media/image1.jpe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12.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60.png"/><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image" Target="../media/image1.jpe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13.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1.jpe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jpe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jpe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jpe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image" Target="../media/image77.png"/><Relationship Id="rId20" Type="http://schemas.openxmlformats.org/officeDocument/2006/relationships/image" Target="../media/image87.png"/><Relationship Id="rId21" Type="http://schemas.openxmlformats.org/officeDocument/2006/relationships/image" Target="../media/image89.png"/><Relationship Id="rId22" Type="http://schemas.openxmlformats.org/officeDocument/2006/relationships/image" Target="../media/image90.png"/><Relationship Id="rId10" Type="http://schemas.openxmlformats.org/officeDocument/2006/relationships/image" Target="../media/image76.png"/><Relationship Id="rId11" Type="http://schemas.openxmlformats.org/officeDocument/2006/relationships/image" Target="../media/image79.png"/><Relationship Id="rId12" Type="http://schemas.openxmlformats.org/officeDocument/2006/relationships/image" Target="../media/image78.png"/><Relationship Id="rId13" Type="http://schemas.openxmlformats.org/officeDocument/2006/relationships/image" Target="../media/image80.png"/><Relationship Id="rId14" Type="http://schemas.openxmlformats.org/officeDocument/2006/relationships/image" Target="../media/image81.png"/><Relationship Id="rId15" Type="http://schemas.openxmlformats.org/officeDocument/2006/relationships/image" Target="../media/image82.png"/><Relationship Id="rId16" Type="http://schemas.openxmlformats.org/officeDocument/2006/relationships/image" Target="../media/image83.png"/><Relationship Id="rId17" Type="http://schemas.openxmlformats.org/officeDocument/2006/relationships/image" Target="../media/image84.png"/><Relationship Id="rId18" Type="http://schemas.openxmlformats.org/officeDocument/2006/relationships/image" Target="../media/image85.png"/><Relationship Id="rId19" Type="http://schemas.openxmlformats.org/officeDocument/2006/relationships/image" Target="../media/image86.png"/><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image" Target="../media/image1.jpeg"/><Relationship Id="rId5" Type="http://schemas.openxmlformats.org/officeDocument/2006/relationships/image" Target="../media/image25.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s>
</file>

<file path=ppt/slides/_rels/slide19.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6.png"/><Relationship Id="rId13" Type="http://schemas.openxmlformats.org/officeDocument/2006/relationships/image" Target="../media/image98.png"/><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19.xml"/><Relationship Id="rId4" Type="http://schemas.openxmlformats.org/officeDocument/2006/relationships/image" Target="../media/image1.jpeg"/><Relationship Id="rId5" Type="http://schemas.openxmlformats.org/officeDocument/2006/relationships/image" Target="../media/image91.png"/><Relationship Id="rId6" Type="http://schemas.openxmlformats.org/officeDocument/2006/relationships/image" Target="../media/image88.png"/><Relationship Id="rId7" Type="http://schemas.openxmlformats.org/officeDocument/2006/relationships/image" Target="../media/image93.png"/><Relationship Id="rId8" Type="http://schemas.openxmlformats.org/officeDocument/2006/relationships/image" Target="../media/image92.png"/><Relationship Id="rId9" Type="http://schemas.openxmlformats.org/officeDocument/2006/relationships/image" Target="../media/image95.png"/><Relationship Id="rId10"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9.emf"/><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jpeg"/><Relationship Id="rId5" Type="http://schemas.openxmlformats.org/officeDocument/2006/relationships/image" Target="../media/image100.emf"/><Relationship Id="rId6" Type="http://schemas.openxmlformats.org/officeDocument/2006/relationships/image" Target="../media/image101.emf"/><Relationship Id="rId7" Type="http://schemas.openxmlformats.org/officeDocument/2006/relationships/image" Target="../media/image102.emf"/><Relationship Id="rId8" Type="http://schemas.openxmlformats.org/officeDocument/2006/relationships/image" Target="../media/image103.png"/><Relationship Id="rId9" Type="http://schemas.openxmlformats.org/officeDocument/2006/relationships/image" Target="../media/image104.emf"/><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image" Target="../media/image111.emf"/><Relationship Id="rId12" Type="http://schemas.openxmlformats.org/officeDocument/2006/relationships/image" Target="../media/image112.emf"/><Relationship Id="rId13" Type="http://schemas.openxmlformats.org/officeDocument/2006/relationships/image" Target="../media/image113.emf"/><Relationship Id="rId14" Type="http://schemas.openxmlformats.org/officeDocument/2006/relationships/image" Target="../media/image114.emf"/><Relationship Id="rId15" Type="http://schemas.openxmlformats.org/officeDocument/2006/relationships/image" Target="../media/image115.emf"/><Relationship Id="rId16" Type="http://schemas.openxmlformats.org/officeDocument/2006/relationships/image" Target="../media/image116.emf"/><Relationship Id="rId17" Type="http://schemas.openxmlformats.org/officeDocument/2006/relationships/image" Target="../media/image117.emf"/><Relationship Id="rId18" Type="http://schemas.openxmlformats.org/officeDocument/2006/relationships/image" Target="../media/image118.emf"/><Relationship Id="rId19" Type="http://schemas.openxmlformats.org/officeDocument/2006/relationships/image" Target="../media/image119.emf"/><Relationship Id="rId1" Type="http://schemas.openxmlformats.org/officeDocument/2006/relationships/tags" Target="../tags/tag17.xml"/><Relationship Id="rId2" Type="http://schemas.openxmlformats.org/officeDocument/2006/relationships/slideLayout" Target="../slideLayouts/slideLayout2.xml"/><Relationship Id="rId3" Type="http://schemas.openxmlformats.org/officeDocument/2006/relationships/notesSlide" Target="../notesSlides/notesSlide23.xml"/><Relationship Id="rId4" Type="http://schemas.openxmlformats.org/officeDocument/2006/relationships/image" Target="../media/image1.jpeg"/><Relationship Id="rId5" Type="http://schemas.openxmlformats.org/officeDocument/2006/relationships/image" Target="../media/image105.emf"/><Relationship Id="rId6" Type="http://schemas.openxmlformats.org/officeDocument/2006/relationships/image" Target="../media/image106.emf"/><Relationship Id="rId7" Type="http://schemas.openxmlformats.org/officeDocument/2006/relationships/image" Target="../media/image107.emf"/><Relationship Id="rId8" Type="http://schemas.openxmlformats.org/officeDocument/2006/relationships/image" Target="../media/image108.emf"/><Relationship Id="rId9" Type="http://schemas.openxmlformats.org/officeDocument/2006/relationships/image" Target="../media/image109.emf"/><Relationship Id="rId10" Type="http://schemas.openxmlformats.org/officeDocument/2006/relationships/image" Target="../media/image110.emf"/></Relationships>
</file>

<file path=ppt/slides/_rels/slide24.xml.rels><?xml version="1.0" encoding="UTF-8" standalone="yes"?>
<Relationships xmlns="http://schemas.openxmlformats.org/package/2006/relationships"><Relationship Id="rId11" Type="http://schemas.openxmlformats.org/officeDocument/2006/relationships/image" Target="../media/image126.emf"/><Relationship Id="rId12" Type="http://schemas.openxmlformats.org/officeDocument/2006/relationships/image" Target="../media/image127.emf"/><Relationship Id="rId13" Type="http://schemas.openxmlformats.org/officeDocument/2006/relationships/image" Target="../media/image128.emf"/><Relationship Id="rId14" Type="http://schemas.openxmlformats.org/officeDocument/2006/relationships/image" Target="../media/image129.emf"/><Relationship Id="rId15" Type="http://schemas.openxmlformats.org/officeDocument/2006/relationships/image" Target="../media/image132.png"/><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24.xml"/><Relationship Id="rId4" Type="http://schemas.openxmlformats.org/officeDocument/2006/relationships/image" Target="../media/image1.jpeg"/><Relationship Id="rId5" Type="http://schemas.openxmlformats.org/officeDocument/2006/relationships/image" Target="../media/image120.emf"/><Relationship Id="rId6" Type="http://schemas.openxmlformats.org/officeDocument/2006/relationships/image" Target="../media/image121.emf"/><Relationship Id="rId7" Type="http://schemas.openxmlformats.org/officeDocument/2006/relationships/image" Target="../media/image122.emf"/><Relationship Id="rId8" Type="http://schemas.openxmlformats.org/officeDocument/2006/relationships/image" Target="../media/image123.emf"/><Relationship Id="rId9" Type="http://schemas.openxmlformats.org/officeDocument/2006/relationships/image" Target="../media/image124.emf"/><Relationship Id="rId10" Type="http://schemas.openxmlformats.org/officeDocument/2006/relationships/image" Target="../media/image125.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jpeg"/><Relationship Id="rId5" Type="http://schemas.openxmlformats.org/officeDocument/2006/relationships/image" Target="../media/image130.emf"/><Relationship Id="rId6" Type="http://schemas.openxmlformats.org/officeDocument/2006/relationships/image" Target="../media/image131.emf"/><Relationship Id="rId7" Type="http://schemas.openxmlformats.org/officeDocument/2006/relationships/image" Target="../media/image132.emf"/><Relationship Id="rId8" Type="http://schemas.openxmlformats.org/officeDocument/2006/relationships/image" Target="../media/image136.png"/><Relationship Id="rId9" Type="http://schemas.openxmlformats.org/officeDocument/2006/relationships/image" Target="../media/image137.pn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emf"/><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jpe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png"/><Relationship Id="rId14" Type="http://schemas.openxmlformats.org/officeDocument/2006/relationships/image" Target="../media/image159.png"/><Relationship Id="rId15" Type="http://schemas.openxmlformats.org/officeDocument/2006/relationships/image" Target="../media/image160.png"/><Relationship Id="rId16" Type="http://schemas.openxmlformats.org/officeDocument/2006/relationships/image" Target="../media/image161.png"/><Relationship Id="rId17" Type="http://schemas.openxmlformats.org/officeDocument/2006/relationships/image" Target="../media/image162.png"/><Relationship Id="rId18" Type="http://schemas.openxmlformats.org/officeDocument/2006/relationships/image" Target="../media/image163.png"/><Relationship Id="rId1" Type="http://schemas.openxmlformats.org/officeDocument/2006/relationships/tags" Target="../tags/tag22.xml"/><Relationship Id="rId2" Type="http://schemas.openxmlformats.org/officeDocument/2006/relationships/slideLayout" Target="../slideLayouts/slideLayout2.xml"/><Relationship Id="rId3" Type="http://schemas.openxmlformats.org/officeDocument/2006/relationships/notesSlide" Target="../notesSlides/notesSlide30.xml"/><Relationship Id="rId4" Type="http://schemas.openxmlformats.org/officeDocument/2006/relationships/image" Target="../media/image1.jpeg"/><Relationship Id="rId5" Type="http://schemas.openxmlformats.org/officeDocument/2006/relationships/image" Target="../media/image151.png"/><Relationship Id="rId6" Type="http://schemas.openxmlformats.org/officeDocument/2006/relationships/image" Target="../media/image49.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0.png"/><Relationship Id="rId5" Type="http://schemas.openxmlformats.org/officeDocument/2006/relationships/image" Target="../media/image144.png"/><Relationship Id="rId6"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5.png"/><Relationship Id="rId5"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37.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 Id="rId3" Type="http://schemas.openxmlformats.org/officeDocument/2006/relationships/image" Target="../media/image180.png"/></Relationships>
</file>

<file path=ppt/slides/_rels/slide39.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24.png"/><Relationship Id="rId5" Type="http://schemas.openxmlformats.org/officeDocument/2006/relationships/image" Target="../media/image184.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7.png"/><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0.em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jpeg"/><Relationship Id="rId5" Type="http://schemas.openxmlformats.org/officeDocument/2006/relationships/image" Target="../media/image182.emf"/><Relationship Id="rId6" Type="http://schemas.openxmlformats.org/officeDocument/2006/relationships/image" Target="../media/image183.emf"/><Relationship Id="rId7" Type="http://schemas.openxmlformats.org/officeDocument/2006/relationships/image" Target="../media/image100.emf"/><Relationship Id="rId8" Type="http://schemas.openxmlformats.org/officeDocument/2006/relationships/image" Target="../media/image104.emf"/><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jpeg"/><Relationship Id="rId5" Type="http://schemas.openxmlformats.org/officeDocument/2006/relationships/image" Target="../media/image184.emf"/><Relationship Id="rId6" Type="http://schemas.openxmlformats.org/officeDocument/2006/relationships/image" Target="../media/image185.emf"/><Relationship Id="rId7" Type="http://schemas.openxmlformats.org/officeDocument/2006/relationships/image" Target="../media/image186.emf"/><Relationship Id="rId8" Type="http://schemas.openxmlformats.org/officeDocument/2006/relationships/image" Target="../media/image101.emf"/><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2.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7.emf"/><Relationship Id="rId5" Type="http://schemas.openxmlformats.org/officeDocument/2006/relationships/image" Target="../media/image188.emf"/><Relationship Id="rId6" Type="http://schemas.openxmlformats.org/officeDocument/2006/relationships/image" Target="../media/image189.emf"/><Relationship Id="rId7" Type="http://schemas.openxmlformats.org/officeDocument/2006/relationships/image" Target="../media/image190.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jpeg"/><Relationship Id="rId5" Type="http://schemas.openxmlformats.org/officeDocument/2006/relationships/image" Target="../media/image15.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16.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1.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097158"/>
            <a:ext cx="12192000" cy="2072660"/>
          </a:xfrm>
          <a:prstGeom prst="rect">
            <a:avLst/>
          </a:prstGeom>
          <a:solidFill>
            <a:srgbClr val="12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2754"/>
              </a:solidFill>
            </a:endParaRPr>
          </a:p>
        </p:txBody>
      </p:sp>
      <p:sp>
        <p:nvSpPr>
          <p:cNvPr id="8" name="矩形 7"/>
          <p:cNvSpPr/>
          <p:nvPr/>
        </p:nvSpPr>
        <p:spPr>
          <a:xfrm>
            <a:off x="1241946" y="2097158"/>
            <a:ext cx="9717206" cy="2072660"/>
          </a:xfrm>
          <a:prstGeom prst="rect">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3">
            <a:extLst>
              <a:ext uri="{FF2B5EF4-FFF2-40B4-BE49-F238E27FC236}">
                <a16:creationId xmlns="" xmlns:a16="http://schemas.microsoft.com/office/drawing/2014/main" id="{64EB6605-1067-408F-AFA5-871BBF8EF1F7}"/>
              </a:ext>
            </a:extLst>
          </p:cNvPr>
          <p:cNvSpPr txBox="1">
            <a:spLocks/>
          </p:cNvSpPr>
          <p:nvPr/>
        </p:nvSpPr>
        <p:spPr>
          <a:xfrm>
            <a:off x="1287418" y="2319159"/>
            <a:ext cx="9717206" cy="1440000"/>
          </a:xfrm>
          <a:prstGeom prst="rect">
            <a:avLst/>
          </a:prstGeom>
        </p:spPr>
        <p:txBody>
          <a:bodyPr vert="horz" lIns="72000" tIns="72000" rIns="72000" bIns="72000" rtlCol="0" anchor="b">
            <a:noAutofit/>
          </a:bodyPr>
          <a:lstStyle>
            <a:lvl1pPr algn="ctr" defTabSz="914400" rtl="0" eaLnBrk="1" latinLnBrk="0" hangingPunct="1">
              <a:lnSpc>
                <a:spcPct val="105000"/>
              </a:lnSpc>
              <a:spcBef>
                <a:spcPct val="0"/>
              </a:spcBef>
              <a:buNone/>
              <a:defRPr lang="en-US" sz="3200" b="1" i="0" kern="1200" cap="none" spc="0" baseline="0" dirty="0">
                <a:solidFill>
                  <a:schemeClr val="tx1"/>
                </a:solidFill>
                <a:latin typeface="+mj-lt"/>
                <a:ea typeface="+mj-ea"/>
                <a:cs typeface="+mj-cs"/>
              </a:defRPr>
            </a:lvl1pPr>
          </a:lstStyle>
          <a:p>
            <a:pPr lvl="0">
              <a:defRPr/>
            </a:pPr>
            <a:r>
              <a:rPr lang="fr-FR" dirty="0" smtClean="0">
                <a:solidFill>
                  <a:srgbClr val="122754"/>
                </a:solidFill>
                <a:latin typeface="Century Gothic" panose="020F0302020204030204"/>
              </a:rPr>
              <a:t>A </a:t>
            </a:r>
            <a:r>
              <a:rPr lang="fr-FR" dirty="0" err="1" smtClean="0">
                <a:solidFill>
                  <a:srgbClr val="122754"/>
                </a:solidFill>
                <a:latin typeface="Century Gothic" panose="020F0302020204030204"/>
              </a:rPr>
              <a:t>Multiscale</a:t>
            </a:r>
            <a:r>
              <a:rPr lang="fr-FR" dirty="0" smtClean="0">
                <a:solidFill>
                  <a:srgbClr val="122754"/>
                </a:solidFill>
                <a:latin typeface="Century Gothic" panose="020F0302020204030204"/>
              </a:rPr>
              <a:t> </a:t>
            </a:r>
            <a:r>
              <a:rPr lang="fr-FR" dirty="0">
                <a:solidFill>
                  <a:srgbClr val="122754"/>
                </a:solidFill>
                <a:latin typeface="Century Gothic" panose="020F0302020204030204"/>
              </a:rPr>
              <a:t>and </a:t>
            </a:r>
            <a:r>
              <a:rPr lang="fr-FR" dirty="0" err="1">
                <a:solidFill>
                  <a:srgbClr val="122754"/>
                </a:solidFill>
                <a:latin typeface="Century Gothic" panose="020F0302020204030204"/>
              </a:rPr>
              <a:t>T</a:t>
            </a:r>
            <a:r>
              <a:rPr lang="fr-FR" dirty="0" err="1" smtClean="0">
                <a:solidFill>
                  <a:srgbClr val="122754"/>
                </a:solidFill>
                <a:latin typeface="Century Gothic" panose="020F0302020204030204"/>
              </a:rPr>
              <a:t>hermomechanical</a:t>
            </a:r>
            <a:r>
              <a:rPr lang="fr-FR" dirty="0" smtClean="0">
                <a:solidFill>
                  <a:srgbClr val="122754"/>
                </a:solidFill>
                <a:latin typeface="Century Gothic" panose="020F0302020204030204"/>
              </a:rPr>
              <a:t> </a:t>
            </a:r>
            <a:r>
              <a:rPr lang="fr-FR" dirty="0" err="1" smtClean="0">
                <a:solidFill>
                  <a:srgbClr val="122754"/>
                </a:solidFill>
                <a:latin typeface="Century Gothic" panose="020F0302020204030204"/>
              </a:rPr>
              <a:t>Modeling</a:t>
            </a:r>
            <a:r>
              <a:rPr lang="fr-FR" dirty="0" smtClean="0">
                <a:solidFill>
                  <a:srgbClr val="122754"/>
                </a:solidFill>
                <a:latin typeface="Century Gothic" panose="020F0302020204030204"/>
              </a:rPr>
              <a:t> </a:t>
            </a:r>
            <a:r>
              <a:rPr lang="fr-FR" dirty="0">
                <a:solidFill>
                  <a:srgbClr val="122754"/>
                </a:solidFill>
                <a:latin typeface="Century Gothic" panose="020F0302020204030204"/>
              </a:rPr>
              <a:t>of Shape </a:t>
            </a:r>
            <a:r>
              <a:rPr lang="fr-FR" dirty="0" smtClean="0">
                <a:solidFill>
                  <a:srgbClr val="122754"/>
                </a:solidFill>
                <a:latin typeface="Century Gothic" panose="020F0302020204030204"/>
              </a:rPr>
              <a:t>Memory </a:t>
            </a:r>
            <a:r>
              <a:rPr lang="fr-FR" dirty="0" err="1" smtClean="0">
                <a:solidFill>
                  <a:srgbClr val="122754"/>
                </a:solidFill>
                <a:latin typeface="Century Gothic" panose="020F0302020204030204"/>
              </a:rPr>
              <a:t>Alloys</a:t>
            </a:r>
            <a:r>
              <a:rPr lang="fr-FR" dirty="0" smtClean="0">
                <a:solidFill>
                  <a:srgbClr val="122754"/>
                </a:solidFill>
                <a:latin typeface="Century Gothic" panose="020F0302020204030204"/>
              </a:rPr>
              <a:t> </a:t>
            </a:r>
            <a:r>
              <a:rPr lang="fr-FR" dirty="0" err="1">
                <a:solidFill>
                  <a:srgbClr val="122754"/>
                </a:solidFill>
                <a:latin typeface="Century Gothic" panose="020F0302020204030204"/>
              </a:rPr>
              <a:t>using</a:t>
            </a:r>
            <a:r>
              <a:rPr lang="fr-FR" dirty="0">
                <a:solidFill>
                  <a:srgbClr val="122754"/>
                </a:solidFill>
                <a:latin typeface="Century Gothic" panose="020F0302020204030204"/>
              </a:rPr>
              <a:t> CAST3M</a:t>
            </a:r>
            <a:endParaRPr kumimoji="0" lang="fr-FR" sz="3200" b="1" i="0" u="none" strike="noStrike" kern="1200" cap="none" spc="0" normalizeH="0" baseline="0" noProof="0" dirty="0">
              <a:ln>
                <a:noFill/>
              </a:ln>
              <a:solidFill>
                <a:srgbClr val="122754"/>
              </a:solidFill>
              <a:effectLst/>
              <a:uLnTx/>
              <a:uFillTx/>
              <a:latin typeface="Century Gothic" panose="020F0302020204030204"/>
              <a:ea typeface=""/>
              <a:cs typeface=""/>
            </a:endParaRPr>
          </a:p>
        </p:txBody>
      </p:sp>
      <p:sp>
        <p:nvSpPr>
          <p:cNvPr id="17" name="幻灯片编号占位符 16"/>
          <p:cNvSpPr>
            <a:spLocks noGrp="1"/>
          </p:cNvSpPr>
          <p:nvPr>
            <p:ph type="sldNum" sz="quarter" idx="12"/>
          </p:nvPr>
        </p:nvSpPr>
        <p:spPr/>
        <p:txBody>
          <a:bodyPr/>
          <a:lstStyle/>
          <a:p>
            <a:fld id="{F33CE84B-A60F-F342-A7B9-676E224D475E}" type="slidenum">
              <a:rPr lang="en-US" smtClean="0"/>
              <a:pPr/>
              <a:t>1</a:t>
            </a:fld>
            <a:endParaRPr lang="en-US"/>
          </a:p>
        </p:txBody>
      </p:sp>
      <p:sp>
        <p:nvSpPr>
          <p:cNvPr id="18" name="Sous-titre 4">
            <a:extLst>
              <a:ext uri="{FF2B5EF4-FFF2-40B4-BE49-F238E27FC236}">
                <a16:creationId xmlns="" xmlns:a16="http://schemas.microsoft.com/office/drawing/2014/main" id="{AFB5A552-1FAA-4233-A1F9-7E459E0B2A7B}"/>
              </a:ext>
            </a:extLst>
          </p:cNvPr>
          <p:cNvSpPr txBox="1">
            <a:spLocks/>
          </p:cNvSpPr>
          <p:nvPr/>
        </p:nvSpPr>
        <p:spPr>
          <a:xfrm>
            <a:off x="2347201" y="4665971"/>
            <a:ext cx="12063575" cy="720000"/>
          </a:xfrm>
          <a:prstGeom prst="rect">
            <a:avLst/>
          </a:prstGeom>
        </p:spPr>
        <p:txBody>
          <a:bodyPr vert="horz" lIns="72000" tIns="72000" rIns="72000" bIns="72000" rtlCol="0">
            <a:noAutofit/>
          </a:bodyPr>
          <a:lstStyle>
            <a:lvl1pPr marL="0" indent="0" algn="ctr" defTabSz="914400" rtl="0" eaLnBrk="1" latinLnBrk="0" hangingPunct="1">
              <a:lnSpc>
                <a:spcPct val="105000"/>
              </a:lnSpc>
              <a:spcBef>
                <a:spcPts val="0"/>
              </a:spcBef>
              <a:spcAft>
                <a:spcPts val="200"/>
              </a:spcAft>
              <a:buFont typeface="Arial" panose="020B0604020202020204" pitchFamily="34" charset="0"/>
              <a:buNone/>
              <a:defRPr lang="en-US" sz="1600" b="0" i="0" kern="1200" spc="0" baseline="0" dirty="0">
                <a:solidFill>
                  <a:schemeClr val="accent1"/>
                </a:solidFill>
                <a:latin typeface="+mn-lt"/>
                <a:ea typeface="+mn-ea"/>
                <a:cs typeface="+mn-cs"/>
              </a:defRPr>
            </a:lvl1pPr>
            <a:lvl2pPr marL="457200" indent="0" algn="ctr" defTabSz="914400" rtl="0" eaLnBrk="1" latinLnBrk="0" hangingPunct="1">
              <a:lnSpc>
                <a:spcPct val="110000"/>
              </a:lnSpc>
              <a:spcBef>
                <a:spcPts val="0"/>
              </a:spcBef>
              <a:spcAft>
                <a:spcPts val="200"/>
              </a:spcAft>
              <a:buFont typeface="Arial" panose="020B0604020202020204" pitchFamily="34" charset="0"/>
              <a:buNone/>
              <a:defRPr sz="2000" b="0" i="0" kern="1200" baseline="0">
                <a:solidFill>
                  <a:schemeClr val="tx1"/>
                </a:solidFill>
                <a:latin typeface="+mn-lt"/>
                <a:ea typeface="+mn-ea"/>
                <a:cs typeface="+mn-cs"/>
              </a:defRPr>
            </a:lvl2pPr>
            <a:lvl3pPr marL="914400" indent="0" algn="ctr" defTabSz="914400" rtl="0" eaLnBrk="1" latinLnBrk="0" hangingPunct="1">
              <a:lnSpc>
                <a:spcPct val="110000"/>
              </a:lnSpc>
              <a:spcBef>
                <a:spcPts val="0"/>
              </a:spcBef>
              <a:spcAft>
                <a:spcPts val="200"/>
              </a:spcAft>
              <a:buFont typeface="Arial" panose="020B0604020202020204" pitchFamily="34" charset="0"/>
              <a:buNone/>
              <a:defRPr sz="1800" b="0" i="0" kern="1200" baseline="0">
                <a:solidFill>
                  <a:schemeClr val="tx1"/>
                </a:solidFill>
                <a:latin typeface="+mn-lt"/>
                <a:ea typeface="+mn-ea"/>
                <a:cs typeface="+mn-cs"/>
              </a:defRPr>
            </a:lvl3pPr>
            <a:lvl4pPr marL="1371600" indent="0" algn="ctr" defTabSz="914400" rtl="0" eaLnBrk="1" latinLnBrk="0" hangingPunct="1">
              <a:lnSpc>
                <a:spcPct val="110000"/>
              </a:lnSpc>
              <a:spcBef>
                <a:spcPts val="0"/>
              </a:spcBef>
              <a:spcAft>
                <a:spcPts val="200"/>
              </a:spcAft>
              <a:buFont typeface="Arial" panose="020B0604020202020204" pitchFamily="34" charset="0"/>
              <a:buNone/>
              <a:defRPr sz="1600" b="0" i="0" kern="1200" baseline="0">
                <a:solidFill>
                  <a:schemeClr val="tx1"/>
                </a:solidFill>
                <a:latin typeface="+mn-lt"/>
                <a:ea typeface="+mn-ea"/>
                <a:cs typeface="+mn-cs"/>
              </a:defRPr>
            </a:lvl4pPr>
            <a:lvl5pPr marL="1828800" indent="0" algn="ctr" defTabSz="914400" rtl="0" eaLnBrk="1" latinLnBrk="0" hangingPunct="1">
              <a:lnSpc>
                <a:spcPct val="110000"/>
              </a:lnSpc>
              <a:spcBef>
                <a:spcPts val="0"/>
              </a:spcBef>
              <a:spcAft>
                <a:spcPts val="200"/>
              </a:spcAft>
              <a:buFont typeface="Arial" panose="020B0604020202020204" pitchFamily="34" charset="0"/>
              <a:buNone/>
              <a:defRPr sz="1600" b="0" i="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defRPr/>
            </a:pPr>
            <a:r>
              <a:rPr kumimoji="0" lang="fr-FR" sz="1800" b="0" i="0" u="none" strike="noStrike" kern="1200" cap="none" spc="0" normalizeH="0" baseline="0" noProof="0" dirty="0" smtClean="0">
                <a:ln>
                  <a:noFill/>
                </a:ln>
                <a:solidFill>
                  <a:srgbClr val="0F98B6"/>
                </a:solidFill>
                <a:effectLst/>
                <a:uLnTx/>
                <a:uFillTx/>
                <a:latin typeface="Century Gothic" panose="020F0302020204030204"/>
                <a:ea typeface=""/>
                <a:cs typeface=""/>
              </a:rPr>
              <a:t> </a:t>
            </a:r>
            <a:r>
              <a:rPr lang="fr-FR" altLang="zh-CN" sz="1800" dirty="0">
                <a:solidFill>
                  <a:srgbClr val="122754"/>
                </a:solidFill>
                <a:latin typeface="Century Gothic" panose="020F0302020204030204"/>
                <a:ea typeface=""/>
                <a:cs typeface=""/>
              </a:rPr>
              <a:t>PhD </a:t>
            </a:r>
            <a:r>
              <a:rPr lang="fr-FR" altLang="zh-CN" sz="1800" dirty="0" err="1">
                <a:solidFill>
                  <a:srgbClr val="122754"/>
                </a:solidFill>
                <a:latin typeface="Century Gothic" panose="020F0302020204030204"/>
                <a:ea typeface=""/>
                <a:cs typeface=""/>
              </a:rPr>
              <a:t>student</a:t>
            </a:r>
            <a:r>
              <a:rPr lang="fr-FR" altLang="zh-CN" sz="1800" dirty="0">
                <a:solidFill>
                  <a:srgbClr val="122754"/>
                </a:solidFill>
                <a:latin typeface="Century Gothic" panose="020F0302020204030204"/>
                <a:ea typeface=""/>
                <a:cs typeface=""/>
              </a:rPr>
              <a:t> (</a:t>
            </a:r>
            <a:r>
              <a:rPr lang="fr-FR" sz="1800" dirty="0">
                <a:solidFill>
                  <a:srgbClr val="122754"/>
                </a:solidFill>
                <a:latin typeface="Century Gothic" panose="020F0302020204030204"/>
                <a:ea typeface=""/>
                <a:cs typeface=""/>
              </a:rPr>
              <a:t>Reporter</a:t>
            </a:r>
            <a:r>
              <a:rPr kumimoji="0" lang="fr-FR" sz="1800" b="0" i="0" u="none" strike="noStrike" kern="1200" cap="none" spc="0" normalizeH="0" baseline="0" noProof="0" dirty="0" smtClean="0">
                <a:ln>
                  <a:noFill/>
                </a:ln>
                <a:solidFill>
                  <a:srgbClr val="122754"/>
                </a:solidFill>
                <a:effectLst/>
                <a:uLnTx/>
                <a:uFillTx/>
                <a:latin typeface="Century Gothic" panose="020F0302020204030204"/>
                <a:ea typeface=""/>
                <a:cs typeface=""/>
              </a:rPr>
              <a:t>):      </a:t>
            </a:r>
            <a:r>
              <a:rPr kumimoji="0" lang="fr-FR" sz="1800" b="1" i="0" u="none" strike="noStrike" kern="1200" cap="none" spc="0" normalizeH="0" baseline="0" noProof="0" dirty="0" smtClean="0">
                <a:ln>
                  <a:noFill/>
                </a:ln>
                <a:solidFill>
                  <a:srgbClr val="122754"/>
                </a:solidFill>
                <a:effectLst/>
                <a:uLnTx/>
                <a:uFillTx/>
                <a:latin typeface="Century Gothic" panose="020F0302020204030204"/>
                <a:ea typeface=""/>
                <a:cs typeface=""/>
              </a:rPr>
              <a:t>Xiaofei JU         </a:t>
            </a:r>
            <a:r>
              <a:rPr kumimoji="0" lang="fr-FR" sz="1800" i="0" u="none" strike="noStrike" kern="1200" cap="none" spc="0" normalizeH="0" baseline="0" noProof="0" dirty="0" smtClean="0">
                <a:ln>
                  <a:noFill/>
                </a:ln>
                <a:solidFill>
                  <a:srgbClr val="122754"/>
                </a:solidFill>
                <a:effectLst/>
                <a:uLnTx/>
                <a:uFillTx/>
                <a:latin typeface="Century Gothic" panose="020F0302020204030204"/>
                <a:ea typeface=""/>
                <a:cs typeface=""/>
              </a:rPr>
              <a:t>(</a:t>
            </a:r>
            <a:r>
              <a:rPr kumimoji="0" lang="fr-FR" sz="1800" i="0" u="none" strike="noStrike" kern="1200" cap="none" spc="0" normalizeH="0" baseline="0" noProof="0" dirty="0" err="1" smtClean="0">
                <a:ln>
                  <a:noFill/>
                </a:ln>
                <a:solidFill>
                  <a:srgbClr val="122754"/>
                </a:solidFill>
                <a:effectLst/>
                <a:uLnTx/>
                <a:uFillTx/>
                <a:latin typeface="Century Gothic" panose="020F0302020204030204"/>
                <a:ea typeface=""/>
                <a:cs typeface=""/>
              </a:rPr>
              <a:t>xiaofei.ju@ensta-paris.fr</a:t>
            </a:r>
            <a:r>
              <a:rPr kumimoji="0" lang="fr-FR" sz="1800" i="0" u="none" strike="noStrike" kern="1200" cap="none" spc="0" normalizeH="0" baseline="0" noProof="0" dirty="0" smtClean="0">
                <a:ln>
                  <a:noFill/>
                </a:ln>
                <a:solidFill>
                  <a:srgbClr val="122754"/>
                </a:solidFill>
                <a:effectLst/>
                <a:uLnTx/>
                <a:uFillTx/>
                <a:latin typeface="Century Gothic" panose="020F0302020204030204"/>
                <a:ea typeface=""/>
                <a:cs typeface=""/>
              </a:rPr>
              <a:t>)</a:t>
            </a:r>
          </a:p>
          <a:p>
            <a:pPr marL="0" marR="0" lvl="0" indent="0" algn="l" defTabSz="914400" rtl="0" eaLnBrk="1" fontAlgn="auto" latinLnBrk="0" hangingPunct="1">
              <a:lnSpc>
                <a:spcPct val="105000"/>
              </a:lnSpc>
              <a:spcBef>
                <a:spcPts val="0"/>
              </a:spcBef>
              <a:spcAft>
                <a:spcPts val="200"/>
              </a:spcAft>
              <a:buClrTx/>
              <a:buSzTx/>
              <a:buFont typeface="Arial" panose="020B0604020202020204" pitchFamily="34" charset="0"/>
              <a:buNone/>
              <a:tabLst/>
              <a:defRPr/>
            </a:pPr>
            <a:r>
              <a:rPr kumimoji="0" lang="fr-FR" sz="1800" b="0" i="0" u="none" strike="noStrike" kern="1200" cap="none" spc="0" normalizeH="0" baseline="0" noProof="0" dirty="0" smtClean="0">
                <a:ln>
                  <a:noFill/>
                </a:ln>
                <a:solidFill>
                  <a:srgbClr val="122754"/>
                </a:solidFill>
                <a:effectLst/>
                <a:uLnTx/>
                <a:uFillTx/>
                <a:latin typeface="Century Gothic" panose="020F0302020204030204"/>
                <a:ea typeface=""/>
                <a:cs typeface=""/>
              </a:rPr>
              <a:t>                                                          </a:t>
            </a:r>
            <a:endParaRPr kumimoji="0" lang="fr-FR" sz="1800" b="1" i="0" u="none" strike="noStrike" kern="1200" cap="none" spc="0" normalizeH="0" baseline="0" noProof="0" dirty="0">
              <a:ln>
                <a:noFill/>
              </a:ln>
              <a:solidFill>
                <a:srgbClr val="122754"/>
              </a:solidFill>
              <a:effectLst/>
              <a:uLnTx/>
              <a:uFillTx/>
              <a:latin typeface="Century Gothic" panose="020F0302020204030204"/>
              <a:ea typeface=""/>
              <a:cs typeface=""/>
            </a:endParaRPr>
          </a:p>
        </p:txBody>
      </p:sp>
      <p:sp>
        <p:nvSpPr>
          <p:cNvPr id="19" name="矩形 18"/>
          <p:cNvSpPr/>
          <p:nvPr/>
        </p:nvSpPr>
        <p:spPr>
          <a:xfrm>
            <a:off x="3827795" y="5196316"/>
            <a:ext cx="6638356" cy="699679"/>
          </a:xfrm>
          <a:prstGeom prst="rect">
            <a:avLst/>
          </a:prstGeom>
        </p:spPr>
        <p:txBody>
          <a:bodyPr wrap="none">
            <a:spAutoFit/>
          </a:bodyPr>
          <a:lstStyle/>
          <a:p>
            <a:pPr>
              <a:lnSpc>
                <a:spcPct val="105000"/>
              </a:lnSpc>
              <a:spcAft>
                <a:spcPts val="200"/>
              </a:spcAft>
              <a:defRPr/>
            </a:pPr>
            <a:r>
              <a:rPr lang="fr-FR" altLang="zh-CN" dirty="0">
                <a:solidFill>
                  <a:srgbClr val="122754"/>
                </a:solidFill>
                <a:latin typeface="Century Gothic" panose="020F0302020204030204"/>
                <a:ea typeface=""/>
              </a:rPr>
              <a:t>Supervisor:    </a:t>
            </a:r>
            <a:r>
              <a:rPr lang="fr-FR" altLang="zh-CN" dirty="0" smtClean="0">
                <a:solidFill>
                  <a:srgbClr val="122754"/>
                </a:solidFill>
                <a:latin typeface="Century Gothic" panose="020F0302020204030204"/>
                <a:ea typeface=""/>
              </a:rPr>
              <a:t>  </a:t>
            </a:r>
            <a:r>
              <a:rPr lang="fr-FR" altLang="zh-CN" b="1" dirty="0" smtClean="0">
                <a:solidFill>
                  <a:srgbClr val="122754"/>
                </a:solidFill>
                <a:latin typeface="Century Gothic" panose="020F0302020204030204"/>
                <a:ea typeface=""/>
              </a:rPr>
              <a:t>Ziad MOUMNI   </a:t>
            </a:r>
            <a:r>
              <a:rPr lang="fr-FR" altLang="zh-CN" dirty="0" smtClean="0">
                <a:solidFill>
                  <a:srgbClr val="122754"/>
                </a:solidFill>
                <a:latin typeface="Century Gothic" panose="020F0302020204030204"/>
                <a:ea typeface=""/>
              </a:rPr>
              <a:t>(</a:t>
            </a:r>
            <a:r>
              <a:rPr lang="fr-FR" altLang="zh-CN" dirty="0" err="1" smtClean="0">
                <a:solidFill>
                  <a:srgbClr val="122754"/>
                </a:solidFill>
                <a:latin typeface="Century Gothic" panose="020F0302020204030204"/>
                <a:ea typeface=""/>
              </a:rPr>
              <a:t>ziad.moumni@ensta-paris.fr</a:t>
            </a:r>
            <a:r>
              <a:rPr lang="fr-FR" altLang="zh-CN" dirty="0">
                <a:solidFill>
                  <a:srgbClr val="122754"/>
                </a:solidFill>
                <a:latin typeface="Century Gothic" panose="020F0302020204030204"/>
                <a:ea typeface=""/>
              </a:rPr>
              <a:t>)</a:t>
            </a:r>
          </a:p>
          <a:p>
            <a:pPr lvl="0">
              <a:lnSpc>
                <a:spcPct val="105000"/>
              </a:lnSpc>
              <a:spcAft>
                <a:spcPts val="200"/>
              </a:spcAft>
              <a:defRPr/>
            </a:pPr>
            <a:endParaRPr lang="fr-FR" altLang="zh-CN" b="1" dirty="0">
              <a:solidFill>
                <a:srgbClr val="122754"/>
              </a:solidFill>
              <a:latin typeface="Century Gothic" panose="020F0302020204030204"/>
              <a:ea typeface=""/>
            </a:endParaRPr>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229" y="273087"/>
            <a:ext cx="1129840" cy="1655594"/>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833" y="330626"/>
            <a:ext cx="1460595" cy="1460595"/>
          </a:xfrm>
          <a:prstGeom prst="rect">
            <a:avLst/>
          </a:prstGeom>
        </p:spPr>
      </p:pic>
    </p:spTree>
    <p:extLst>
      <p:ext uri="{BB962C8B-B14F-4D97-AF65-F5344CB8AC3E}">
        <p14:creationId xmlns:p14="http://schemas.microsoft.com/office/powerpoint/2010/main" val="1815281077"/>
      </p:ext>
    </p:extLst>
  </p:cSld>
  <p:clrMapOvr>
    <a:masterClrMapping/>
  </p:clrMapOvr>
  <mc:AlternateContent xmlns:mc="http://schemas.openxmlformats.org/markup-compatibility/2006" xmlns:p14="http://schemas.microsoft.com/office/powerpoint/2010/main">
    <mc:Choice Requires="p14">
      <p:transition spd="slow" p14:dur="2000" advTm="21143"/>
    </mc:Choice>
    <mc:Fallback xmlns="">
      <p:transition spd="slow" advTm="2114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10</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9" name="矩形 8"/>
          <p:cNvSpPr/>
          <p:nvPr/>
        </p:nvSpPr>
        <p:spPr>
          <a:xfrm>
            <a:off x="83460" y="1033546"/>
            <a:ext cx="11606032" cy="1138773"/>
          </a:xfrm>
          <a:prstGeom prst="rect">
            <a:avLst/>
          </a:prstGeom>
        </p:spPr>
        <p:txBody>
          <a:bodyPr wrap="square">
            <a:spAutoFit/>
          </a:bodyPr>
          <a:lstStyle/>
          <a:p>
            <a:pPr marL="285750" indent="-285750">
              <a:buFont typeface="Wingdings" charset="2"/>
              <a:buChar char="n"/>
            </a:pPr>
            <a:r>
              <a:rPr lang="en-US" altLang="zh-CN" b="1" dirty="0" smtClean="0">
                <a:solidFill>
                  <a:srgbClr val="122754"/>
                </a:solidFill>
                <a:latin typeface="Century Gothic" charset="0"/>
                <a:ea typeface="Century Gothic" charset="0"/>
                <a:cs typeface="Century Gothic" charset="0"/>
              </a:rPr>
              <a:t>Main </a:t>
            </a:r>
            <a:r>
              <a:rPr lang="en-US" altLang="zh-CN" b="1" dirty="0">
                <a:solidFill>
                  <a:srgbClr val="122754"/>
                </a:solidFill>
                <a:latin typeface="Century Gothic" charset="0"/>
                <a:ea typeface="Century Gothic" charset="0"/>
                <a:cs typeface="Century Gothic" charset="0"/>
              </a:rPr>
              <a:t>Equations</a:t>
            </a:r>
            <a:endParaRPr lang="en-US" altLang="zh-CN" dirty="0"/>
          </a:p>
          <a:p>
            <a:pPr marL="285750" indent="-285750">
              <a:buFont typeface="Wingdings" charset="2"/>
              <a:buChar char="n"/>
            </a:pPr>
            <a:endParaRPr lang="en-US" altLang="zh-CN" b="1" dirty="0">
              <a:solidFill>
                <a:srgbClr val="122754"/>
              </a:solidFill>
              <a:latin typeface="Century Gothic" charset="0"/>
              <a:ea typeface="Century Gothic" charset="0"/>
              <a:cs typeface="Century Gothic" charset="0"/>
            </a:endParaRPr>
          </a:p>
          <a:p>
            <a:pPr marL="285750" indent="-285750">
              <a:buFont typeface="Wingdings" charset="2"/>
              <a:buChar char="n"/>
            </a:pPr>
            <a:endParaRPr lang="en-US" altLang="zh-CN" b="1" dirty="0" smtClean="0">
              <a:solidFill>
                <a:srgbClr val="122754"/>
              </a:solidFill>
              <a:latin typeface="Century Gothic" charset="0"/>
              <a:ea typeface="Century Gothic" charset="0"/>
              <a:cs typeface="Century Gothic" charset="0"/>
            </a:endParaRP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dirty="0">
              <a:solidFill>
                <a:srgbClr val="122754"/>
              </a:solidFill>
              <a:latin typeface="Century Gothic" charset="0"/>
              <a:ea typeface="Century Gothic" charset="0"/>
              <a:cs typeface="Century Gothic" charset="0"/>
            </a:endParaRPr>
          </a:p>
        </p:txBody>
      </p:sp>
      <mc:AlternateContent xmlns:mc="http://schemas.openxmlformats.org/markup-compatibility/2006" xmlns:a14="http://schemas.microsoft.com/office/drawing/2010/main">
        <mc:Choice Requires="a14">
          <p:sp>
            <p:nvSpPr>
              <p:cNvPr id="29" name="矩形 28"/>
              <p:cNvSpPr/>
              <p:nvPr/>
            </p:nvSpPr>
            <p:spPr>
              <a:xfrm>
                <a:off x="395924" y="1702110"/>
                <a:ext cx="3506344" cy="431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122754"/>
                              </a:solidFill>
                              <a:latin typeface="Cambria Math" charset="0"/>
                            </a:rPr>
                          </m:ctrlPr>
                        </m:sSubPr>
                        <m:e>
                          <m:r>
                            <a:rPr lang="en-US" altLang="zh-CN" sz="2000" b="1" i="1" smtClean="0">
                              <a:solidFill>
                                <a:srgbClr val="122754"/>
                              </a:solidFill>
                              <a:latin typeface="Cambria Math" charset="0"/>
                            </a:rPr>
                            <m:t>𝑳</m:t>
                          </m:r>
                        </m:e>
                        <m:sub>
                          <m:r>
                            <a:rPr lang="en-US" altLang="zh-CN" sz="2000" b="0" i="1" smtClean="0">
                              <a:solidFill>
                                <a:srgbClr val="122754"/>
                              </a:solidFill>
                              <a:latin typeface="Cambria Math" charset="0"/>
                            </a:rPr>
                            <m:t>𝑖𝑛</m:t>
                          </m:r>
                          <m:r>
                            <a:rPr lang="en-US" altLang="zh-CN" sz="2000" b="0" i="1">
                              <a:solidFill>
                                <a:srgbClr val="122754"/>
                              </a:solidFill>
                              <a:latin typeface="Cambria Math" charset="0"/>
                            </a:rPr>
                            <m:t>𝑒</m:t>
                          </m:r>
                          <m:r>
                            <a:rPr lang="en-US" altLang="zh-CN" sz="2000" b="0" i="1" smtClean="0">
                              <a:solidFill>
                                <a:srgbClr val="122754"/>
                              </a:solidFill>
                              <a:latin typeface="Cambria Math" charset="0"/>
                            </a:rPr>
                            <m:t>𝑙</m:t>
                          </m:r>
                        </m:sub>
                      </m:sSub>
                      <m:r>
                        <a:rPr lang="en-US" altLang="zh-CN" sz="2000" b="0" i="0">
                          <a:solidFill>
                            <a:srgbClr val="122754"/>
                          </a:solidFill>
                          <a:latin typeface="Cambria Math" charset="0"/>
                        </a:rPr>
                        <m:t>≈</m:t>
                      </m:r>
                      <m:sSubSup>
                        <m:sSubSupPr>
                          <m:ctrlPr>
                            <a:rPr lang="en-US" altLang="zh-CN" sz="2000" b="0" i="1">
                              <a:solidFill>
                                <a:srgbClr val="122754"/>
                              </a:solidFill>
                              <a:latin typeface="Cambria Math" charset="0"/>
                            </a:rPr>
                          </m:ctrlPr>
                        </m:sSubSup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𝑝</m:t>
                          </m:r>
                        </m:sub>
                        <m:sup>
                          <m:r>
                            <a:rPr lang="en-US" altLang="zh-CN" sz="2000" b="0" i="1">
                              <a:solidFill>
                                <a:srgbClr val="122754"/>
                              </a:solidFill>
                              <a:latin typeface="Cambria Math" charset="0"/>
                            </a:rPr>
                            <m:t>𝐴</m:t>
                          </m:r>
                        </m:sup>
                      </m:sSubSup>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𝑡𝑟</m:t>
                          </m:r>
                        </m:sub>
                      </m:sSub>
                      <m:r>
                        <a:rPr lang="en-US" altLang="zh-CN" sz="2000" b="0" i="0">
                          <a:solidFill>
                            <a:srgbClr val="122754"/>
                          </a:solidFill>
                          <a:latin typeface="Cambria Math" charset="0"/>
                        </a:rPr>
                        <m:t>+</m:t>
                      </m:r>
                      <m:sSub>
                        <m:sSubPr>
                          <m:ctrlPr>
                            <a:rPr lang="en-US" altLang="zh-CN" sz="2000" b="0" i="1" smtClean="0">
                              <a:solidFill>
                                <a:srgbClr val="122754"/>
                              </a:solidFill>
                              <a:latin typeface="Cambria Math" charset="0"/>
                            </a:rPr>
                          </m:ctrlPr>
                        </m:sSubPr>
                        <m:e>
                          <m:r>
                            <a:rPr lang="en-US" altLang="zh-CN" sz="2000" b="1" i="1" smtClean="0">
                              <a:solidFill>
                                <a:srgbClr val="122754"/>
                              </a:solidFill>
                              <a:latin typeface="Cambria Math" charset="0"/>
                            </a:rPr>
                            <m:t>𝑳</m:t>
                          </m:r>
                        </m:e>
                        <m:sub>
                          <m:r>
                            <a:rPr lang="en-US" altLang="zh-CN" sz="2000" b="0" i="1" smtClean="0">
                              <a:solidFill>
                                <a:srgbClr val="122754"/>
                              </a:solidFill>
                              <a:latin typeface="Cambria Math" charset="0"/>
                            </a:rPr>
                            <m:t>𝑡𝑟𝑖𝑝</m:t>
                          </m:r>
                        </m:sub>
                      </m:sSub>
                      <m:r>
                        <a:rPr lang="en-US" altLang="zh-CN" sz="2000" b="0" i="0">
                          <a:solidFill>
                            <a:srgbClr val="122754"/>
                          </a:solidFill>
                          <a:latin typeface="Cambria Math" charset="0"/>
                        </a:rPr>
                        <m:t>+</m:t>
                      </m:r>
                      <m:sSubSup>
                        <m:sSubSupPr>
                          <m:ctrlPr>
                            <a:rPr lang="en-US" altLang="zh-CN" sz="2000" b="0" i="1">
                              <a:solidFill>
                                <a:srgbClr val="122754"/>
                              </a:solidFill>
                              <a:latin typeface="Cambria Math" charset="0"/>
                            </a:rPr>
                          </m:ctrlPr>
                        </m:sSubSup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𝑝</m:t>
                          </m:r>
                        </m:sub>
                        <m:sup>
                          <m:r>
                            <a:rPr lang="en-US" altLang="zh-CN" sz="2000" b="0" i="1">
                              <a:solidFill>
                                <a:srgbClr val="122754"/>
                              </a:solidFill>
                              <a:latin typeface="Cambria Math" charset="0"/>
                            </a:rPr>
                            <m:t>𝑀</m:t>
                          </m:r>
                        </m:sup>
                      </m:sSubSup>
                    </m:oMath>
                  </m:oMathPara>
                </a14:m>
                <a:endParaRPr lang="en-US" sz="2000" dirty="0">
                  <a:solidFill>
                    <a:srgbClr val="122754"/>
                  </a:solidFill>
                </a:endParaRPr>
              </a:p>
            </p:txBody>
          </p:sp>
        </mc:Choice>
        <mc:Fallback xmlns="">
          <p:sp>
            <p:nvSpPr>
              <p:cNvPr id="29" name="矩形 28"/>
              <p:cNvSpPr>
                <a:spLocks noRot="1" noChangeAspect="1" noMove="1" noResize="1" noEditPoints="1" noAdjustHandles="1" noChangeArrowheads="1" noChangeShapeType="1" noTextEdit="1"/>
              </p:cNvSpPr>
              <p:nvPr/>
            </p:nvSpPr>
            <p:spPr>
              <a:xfrm>
                <a:off x="395924" y="1702110"/>
                <a:ext cx="3506344" cy="431721"/>
              </a:xfrm>
              <a:prstGeom prst="rect">
                <a:avLst/>
              </a:prstGeom>
              <a:blipFill rotWithShape="0">
                <a:blip r:embed="rId5"/>
                <a:stretch>
                  <a:fillRect b="-9859"/>
                </a:stretch>
              </a:blipFill>
            </p:spPr>
            <p:txBody>
              <a:bodyPr/>
              <a:lstStyle/>
              <a:p>
                <a:r>
                  <a:rPr lang="en-US">
                    <a:noFill/>
                  </a:rPr>
                  <a:t> </a:t>
                </a:r>
              </a:p>
            </p:txBody>
          </p:sp>
        </mc:Fallback>
      </mc:AlternateContent>
      <p:grpSp>
        <p:nvGrpSpPr>
          <p:cNvPr id="88" name="组 87"/>
          <p:cNvGrpSpPr/>
          <p:nvPr/>
        </p:nvGrpSpPr>
        <p:grpSpPr>
          <a:xfrm>
            <a:off x="342924" y="4253689"/>
            <a:ext cx="3960058" cy="544921"/>
            <a:chOff x="5246015" y="4196340"/>
            <a:chExt cx="3960058" cy="544921"/>
          </a:xfrm>
        </p:grpSpPr>
        <mc:AlternateContent xmlns:mc="http://schemas.openxmlformats.org/markup-compatibility/2006" xmlns:a14="http://schemas.microsoft.com/office/drawing/2010/main">
          <mc:Choice Requires="a14">
            <p:sp>
              <p:nvSpPr>
                <p:cNvPr id="69" name="矩形 68"/>
                <p:cNvSpPr/>
                <p:nvPr/>
              </p:nvSpPr>
              <p:spPr>
                <a:xfrm>
                  <a:off x="5246015" y="4196340"/>
                  <a:ext cx="3960058" cy="513859"/>
                </a:xfrm>
                <a:prstGeom prst="rect">
                  <a:avLst/>
                </a:prstGeom>
              </p:spPr>
              <p:txBody>
                <a:bodyPr wrap="none">
                  <a:spAutoFit/>
                </a:bodyPr>
                <a:lstStyle/>
                <a:p>
                  <a:pPr marL="285750" indent="-285750">
                    <a:buFont typeface="Arial" charset="0"/>
                    <a:buChar char="•"/>
                  </a:pPr>
                  <a14:m>
                    <m:oMath xmlns:m="http://schemas.openxmlformats.org/officeDocument/2006/math">
                      <m:sSub>
                        <m:sSubPr>
                          <m:ctrlPr>
                            <a:rPr lang="en-US" altLang="zh-CN" sz="2000" b="0" i="1" smtClean="0">
                              <a:solidFill>
                                <a:srgbClr val="122754"/>
                              </a:solidFill>
                              <a:latin typeface="Cambria Math" charset="0"/>
                            </a:rPr>
                          </m:ctrlPr>
                        </m:sSubPr>
                        <m:e>
                          <m:r>
                            <a:rPr lang="en-US" altLang="zh-CN" sz="2000" b="1" i="1" smtClean="0">
                              <a:solidFill>
                                <a:srgbClr val="122754"/>
                              </a:solidFill>
                              <a:latin typeface="Cambria Math" charset="0"/>
                            </a:rPr>
                            <m:t>𝑳</m:t>
                          </m:r>
                        </m:e>
                        <m:sub>
                          <m:r>
                            <a:rPr lang="en-US" altLang="zh-CN" sz="2000" b="0" i="1" smtClean="0">
                              <a:solidFill>
                                <a:srgbClr val="122754"/>
                              </a:solidFill>
                              <a:latin typeface="Cambria Math" charset="0"/>
                            </a:rPr>
                            <m:t>𝑡𝑟𝑖𝑝</m:t>
                          </m:r>
                        </m:sub>
                      </m:sSub>
                      <m:r>
                        <a:rPr lang="en-US" altLang="zh-CN" sz="2000" b="0" i="0">
                          <a:solidFill>
                            <a:srgbClr val="122754"/>
                          </a:solidFill>
                          <a:latin typeface="Cambria Math" charset="0"/>
                        </a:rPr>
                        <m:t>=(1−</m:t>
                      </m:r>
                      <m:r>
                        <a:rPr lang="en-US" altLang="zh-CN" sz="2000" b="0" i="1">
                          <a:solidFill>
                            <a:srgbClr val="122754"/>
                          </a:solidFill>
                          <a:latin typeface="Cambria Math" charset="0"/>
                        </a:rPr>
                        <m:t>𝜉</m:t>
                      </m:r>
                      <m:r>
                        <a:rPr lang="en-US" altLang="zh-CN" sz="2000" b="0" i="0">
                          <a:solidFill>
                            <a:srgbClr val="122754"/>
                          </a:solidFill>
                          <a:latin typeface="Cambria Math" charset="0"/>
                        </a:rPr>
                        <m:t>)</m:t>
                      </m:r>
                      <m:nary>
                        <m:naryPr>
                          <m:chr m:val="∑"/>
                          <m:limLoc m:val="undOvr"/>
                          <m:grow m:val="on"/>
                          <m:ctrlPr>
                            <a:rPr lang="en-US" altLang="zh-CN" sz="2000" b="0" i="1">
                              <a:solidFill>
                                <a:srgbClr val="122754"/>
                              </a:solidFill>
                              <a:latin typeface="Cambria Math" charset="0"/>
                            </a:rPr>
                          </m:ctrlPr>
                        </m:naryPr>
                        <m:sub>
                          <m:r>
                            <a:rPr lang="en-US" altLang="zh-CN" sz="2000" b="0" i="1">
                              <a:solidFill>
                                <a:srgbClr val="122754"/>
                              </a:solidFill>
                              <a:latin typeface="Cambria Math" charset="0"/>
                            </a:rPr>
                            <m:t>𝛼</m:t>
                          </m:r>
                          <m:r>
                            <a:rPr lang="en-US" altLang="zh-CN" sz="2000" b="0" i="0">
                              <a:solidFill>
                                <a:srgbClr val="122754"/>
                              </a:solidFill>
                              <a:latin typeface="Cambria Math" charset="0"/>
                            </a:rPr>
                            <m:t>=1</m:t>
                          </m:r>
                        </m:sub>
                        <m:sup>
                          <m:r>
                            <a:rPr lang="en-US" altLang="zh-CN" sz="2000" b="0" i="0">
                              <a:solidFill>
                                <a:srgbClr val="122754"/>
                              </a:solidFill>
                              <a:latin typeface="Cambria Math" charset="0"/>
                            </a:rPr>
                            <m:t>24</m:t>
                          </m:r>
                        </m:sup>
                        <m:e>
                          <m:r>
                            <a:rPr lang="en-US" altLang="zh-CN" sz="2000" b="0" i="0">
                              <a:solidFill>
                                <a:srgbClr val="122754"/>
                              </a:solidFill>
                              <a:latin typeface="Cambria Math" charset="0"/>
                            </a:rPr>
                            <m:t> </m:t>
                          </m:r>
                        </m:e>
                      </m:nary>
                      <m:r>
                        <a:rPr lang="en-US" altLang="zh-CN" sz="2000" b="0" i="0">
                          <a:solidFill>
                            <a:srgbClr val="122754"/>
                          </a:solidFill>
                          <a:latin typeface="Cambria Math" charset="0"/>
                        </a:rPr>
                        <m:t> </m:t>
                      </m:r>
                      <m:sSubSup>
                        <m:sSubSupPr>
                          <m:ctrlPr>
                            <a:rPr lang="en-US" altLang="zh-CN" sz="2000" b="0" i="1">
                              <a:solidFill>
                                <a:srgbClr val="122754"/>
                              </a:solidFill>
                              <a:latin typeface="Cambria Math" charset="0"/>
                            </a:rPr>
                          </m:ctrlPr>
                        </m:sSubSupPr>
                        <m:e>
                          <m:acc>
                            <m:accPr>
                              <m:chr m:val="̇"/>
                              <m:ctrlPr>
                                <a:rPr lang="en-US" altLang="zh-CN" sz="2000" b="0" i="1">
                                  <a:solidFill>
                                    <a:srgbClr val="122754"/>
                                  </a:solidFill>
                                  <a:latin typeface="Cambria Math" charset="0"/>
                                </a:rPr>
                              </m:ctrlPr>
                            </m:accPr>
                            <m:e>
                              <m:r>
                                <a:rPr lang="en-US" altLang="zh-CN" sz="2000" b="0" i="1">
                                  <a:solidFill>
                                    <a:srgbClr val="122754"/>
                                  </a:solidFill>
                                  <a:latin typeface="Cambria Math" charset="0"/>
                                </a:rPr>
                                <m:t>𝛾</m:t>
                              </m:r>
                            </m:e>
                          </m:acc>
                        </m:e>
                        <m:sub>
                          <m:r>
                            <a:rPr lang="en-US" altLang="zh-CN" sz="2000" b="0" i="1">
                              <a:solidFill>
                                <a:srgbClr val="122754"/>
                              </a:solidFill>
                              <a:latin typeface="Cambria Math" charset="0"/>
                            </a:rPr>
                            <m:t>𝑡𝑟𝑖𝑝</m:t>
                          </m:r>
                        </m:sub>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𝛼</m:t>
                              </m:r>
                            </m:e>
                          </m:d>
                        </m:sup>
                      </m:sSubSup>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𝑺</m:t>
                          </m:r>
                        </m:e>
                        <m:sub>
                          <m:r>
                            <a:rPr lang="en-US" altLang="zh-CN" sz="2000" b="0" i="1">
                              <a:solidFill>
                                <a:srgbClr val="122754"/>
                              </a:solidFill>
                              <a:latin typeface="Cambria Math" charset="0"/>
                            </a:rPr>
                            <m:t>𝑝</m:t>
                          </m:r>
                        </m:sub>
                      </m:sSub>
                      <m:sSup>
                        <m:sSupPr>
                          <m:ctrlPr>
                            <a:rPr lang="en-US" altLang="zh-CN" sz="2000" b="0" i="1">
                              <a:solidFill>
                                <a:srgbClr val="122754"/>
                              </a:solidFill>
                              <a:latin typeface="Cambria Math" charset="0"/>
                            </a:rPr>
                          </m:ctrlPr>
                        </m:sSupPr>
                        <m:e>
                          <m:r>
                            <a:rPr lang="en-US" altLang="zh-CN" sz="2000" b="0" i="0">
                              <a:solidFill>
                                <a:srgbClr val="122754"/>
                              </a:solidFill>
                              <a:latin typeface="Cambria Math" charset="0"/>
                            </a:rPr>
                            <m:t> </m:t>
                          </m:r>
                        </m:e>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𝛼</m:t>
                              </m:r>
                            </m:e>
                          </m:d>
                        </m:sup>
                      </m:sSup>
                    </m:oMath>
                  </a14:m>
                  <a:endParaRPr lang="en-US" sz="2000" dirty="0"/>
                </a:p>
              </p:txBody>
            </p:sp>
          </mc:Choice>
          <mc:Fallback xmlns="">
            <p:sp>
              <p:nvSpPr>
                <p:cNvPr id="69" name="矩形 68"/>
                <p:cNvSpPr>
                  <a:spLocks noRot="1" noChangeAspect="1" noMove="1" noResize="1" noEditPoints="1" noAdjustHandles="1" noChangeArrowheads="1" noChangeShapeType="1" noTextEdit="1"/>
                </p:cNvSpPr>
                <p:nvPr/>
              </p:nvSpPr>
              <p:spPr>
                <a:xfrm>
                  <a:off x="5246015" y="4196340"/>
                  <a:ext cx="3960058" cy="513859"/>
                </a:xfrm>
                <a:prstGeom prst="rect">
                  <a:avLst/>
                </a:prstGeom>
                <a:blipFill rotWithShape="0">
                  <a:blip r:embed="rId6"/>
                  <a:stretch>
                    <a:fillRect l="-1385" t="-83333" b="-134524"/>
                  </a:stretch>
                </a:blipFill>
              </p:spPr>
              <p:txBody>
                <a:bodyPr/>
                <a:lstStyle/>
                <a:p>
                  <a:r>
                    <a:rPr lang="en-US">
                      <a:noFill/>
                    </a:rPr>
                    <a:t> </a:t>
                  </a:r>
                </a:p>
              </p:txBody>
            </p:sp>
          </mc:Fallback>
        </mc:AlternateContent>
        <p:sp>
          <p:nvSpPr>
            <p:cNvPr id="71" name="圆角矩形 70"/>
            <p:cNvSpPr/>
            <p:nvPr/>
          </p:nvSpPr>
          <p:spPr>
            <a:xfrm>
              <a:off x="5518945" y="4226062"/>
              <a:ext cx="3613511" cy="515199"/>
            </a:xfrm>
            <a:prstGeom prst="roundRect">
              <a:avLst/>
            </a:prstGeom>
            <a:noFill/>
            <a:ln w="34925">
              <a:solidFill>
                <a:srgbClr val="2F528F">
                  <a:alpha val="35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组 88"/>
          <p:cNvGrpSpPr/>
          <p:nvPr/>
        </p:nvGrpSpPr>
        <p:grpSpPr>
          <a:xfrm>
            <a:off x="334290" y="2608208"/>
            <a:ext cx="8753166" cy="516650"/>
            <a:chOff x="5220615" y="3659133"/>
            <a:chExt cx="8753166" cy="516650"/>
          </a:xfrm>
        </p:grpSpPr>
        <mc:AlternateContent xmlns:mc="http://schemas.openxmlformats.org/markup-compatibility/2006" xmlns:a14="http://schemas.microsoft.com/office/drawing/2010/main">
          <mc:Choice Requires="a14">
            <p:sp>
              <p:nvSpPr>
                <p:cNvPr id="67" name="矩形 66"/>
                <p:cNvSpPr/>
                <p:nvPr/>
              </p:nvSpPr>
              <p:spPr>
                <a:xfrm>
                  <a:off x="5220615" y="3659133"/>
                  <a:ext cx="8753166" cy="486928"/>
                </a:xfrm>
                <a:prstGeom prst="rect">
                  <a:avLst/>
                </a:prstGeom>
              </p:spPr>
              <p:txBody>
                <a:bodyPr wrap="square">
                  <a:spAutoFit/>
                </a:bodyPr>
                <a:lstStyle/>
                <a:p>
                  <a:pPr marL="285750" indent="-285750">
                    <a:buFont typeface="Arial" charset="0"/>
                    <a:buChar char="•"/>
                  </a:pPr>
                  <a14:m>
                    <m:oMath xmlns:m="http://schemas.openxmlformats.org/officeDocument/2006/math">
                      <m:sSubSup>
                        <m:sSubSupPr>
                          <m:ctrlPr>
                            <a:rPr lang="en-US" altLang="zh-CN" sz="2000" b="0" i="1" smtClean="0">
                              <a:solidFill>
                                <a:srgbClr val="122754"/>
                              </a:solidFill>
                              <a:latin typeface="Cambria Math" charset="0"/>
                            </a:rPr>
                          </m:ctrlPr>
                        </m:sSubSup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𝑝</m:t>
                          </m:r>
                        </m:sub>
                        <m:sup>
                          <m:r>
                            <a:rPr lang="en-US" altLang="zh-CN" sz="2000" b="0" i="1">
                              <a:solidFill>
                                <a:srgbClr val="122754"/>
                              </a:solidFill>
                              <a:latin typeface="Cambria Math" charset="0"/>
                            </a:rPr>
                            <m:t>𝐴</m:t>
                          </m:r>
                        </m:sup>
                      </m:sSubSup>
                      <m:r>
                        <a:rPr lang="en-US" altLang="zh-CN" sz="2000" b="0" i="0">
                          <a:solidFill>
                            <a:srgbClr val="122754"/>
                          </a:solidFill>
                          <a:latin typeface="Cambria Math" charset="0"/>
                        </a:rPr>
                        <m:t>=(1−</m:t>
                      </m:r>
                      <m:r>
                        <a:rPr lang="en-US" altLang="zh-CN" sz="2000" b="0" i="1">
                          <a:solidFill>
                            <a:srgbClr val="122754"/>
                          </a:solidFill>
                          <a:latin typeface="Cambria Math" charset="0"/>
                        </a:rPr>
                        <m:t>𝜉</m:t>
                      </m:r>
                      <m:r>
                        <a:rPr lang="en-US" altLang="zh-CN" sz="2000" b="0" i="0">
                          <a:solidFill>
                            <a:srgbClr val="122754"/>
                          </a:solidFill>
                          <a:latin typeface="Cambria Math" charset="0"/>
                        </a:rPr>
                        <m:t>)</m:t>
                      </m:r>
                      <m:nary>
                        <m:naryPr>
                          <m:chr m:val="∑"/>
                          <m:limLoc m:val="undOvr"/>
                          <m:grow m:val="on"/>
                          <m:ctrlPr>
                            <a:rPr lang="en-US" altLang="zh-CN" sz="2000" b="0" i="1">
                              <a:solidFill>
                                <a:srgbClr val="122754"/>
                              </a:solidFill>
                              <a:latin typeface="Cambria Math" charset="0"/>
                            </a:rPr>
                          </m:ctrlPr>
                        </m:naryPr>
                        <m:sub>
                          <m:r>
                            <a:rPr lang="en-US" altLang="zh-CN" sz="2000" b="0" i="1">
                              <a:solidFill>
                                <a:srgbClr val="122754"/>
                              </a:solidFill>
                              <a:latin typeface="Cambria Math" charset="0"/>
                            </a:rPr>
                            <m:t>𝛼</m:t>
                          </m:r>
                          <m:r>
                            <a:rPr lang="en-US" altLang="zh-CN" sz="2000" b="0" i="0">
                              <a:solidFill>
                                <a:srgbClr val="122754"/>
                              </a:solidFill>
                              <a:latin typeface="Cambria Math" charset="0"/>
                            </a:rPr>
                            <m:t>=1</m:t>
                          </m:r>
                        </m:sub>
                        <m:sup>
                          <m:r>
                            <a:rPr lang="en-US" altLang="zh-CN" sz="2000" b="0" i="0">
                              <a:solidFill>
                                <a:srgbClr val="122754"/>
                              </a:solidFill>
                              <a:latin typeface="Cambria Math" charset="0"/>
                            </a:rPr>
                            <m:t>24</m:t>
                          </m:r>
                        </m:sup>
                        <m:e>
                          <m:r>
                            <a:rPr lang="en-US" altLang="zh-CN" sz="2000" b="0" i="0">
                              <a:solidFill>
                                <a:srgbClr val="122754"/>
                              </a:solidFill>
                              <a:latin typeface="Cambria Math" charset="0"/>
                            </a:rPr>
                            <m:t> </m:t>
                          </m:r>
                        </m:e>
                      </m:nary>
                      <m:r>
                        <a:rPr lang="en-US" altLang="zh-CN" sz="2000" b="0" i="0">
                          <a:solidFill>
                            <a:srgbClr val="122754"/>
                          </a:solidFill>
                          <a:latin typeface="Cambria Math" charset="0"/>
                        </a:rPr>
                        <m:t> </m:t>
                      </m:r>
                      <m:sSubSup>
                        <m:sSubSupPr>
                          <m:ctrlPr>
                            <a:rPr lang="en-US" altLang="zh-CN" sz="2000" b="0" i="1">
                              <a:solidFill>
                                <a:srgbClr val="122754"/>
                              </a:solidFill>
                              <a:latin typeface="Cambria Math" charset="0"/>
                            </a:rPr>
                          </m:ctrlPr>
                        </m:sSubSupPr>
                        <m:e>
                          <m:acc>
                            <m:accPr>
                              <m:chr m:val="̇"/>
                              <m:ctrlPr>
                                <a:rPr lang="en-US" altLang="zh-CN" sz="2000" b="0" i="1">
                                  <a:solidFill>
                                    <a:srgbClr val="122754"/>
                                  </a:solidFill>
                                  <a:latin typeface="Cambria Math" charset="0"/>
                                </a:rPr>
                              </m:ctrlPr>
                            </m:accPr>
                            <m:e>
                              <m:r>
                                <a:rPr lang="en-US" altLang="zh-CN" sz="2000" b="0" i="1">
                                  <a:solidFill>
                                    <a:srgbClr val="122754"/>
                                  </a:solidFill>
                                  <a:latin typeface="Cambria Math" charset="0"/>
                                </a:rPr>
                                <m:t>𝛾</m:t>
                              </m:r>
                            </m:e>
                          </m:acc>
                        </m:e>
                        <m:sub>
                          <m:r>
                            <a:rPr lang="en-US" altLang="zh-CN" sz="2000" b="0" i="1">
                              <a:solidFill>
                                <a:srgbClr val="122754"/>
                              </a:solidFill>
                              <a:latin typeface="Cambria Math" charset="0"/>
                            </a:rPr>
                            <m:t>𝐴</m:t>
                          </m:r>
                        </m:sub>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𝛼</m:t>
                              </m:r>
                            </m:e>
                          </m:d>
                        </m:sup>
                      </m:sSubSup>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𝑺</m:t>
                          </m:r>
                        </m:e>
                        <m:sub>
                          <m:r>
                            <a:rPr lang="en-US" altLang="zh-CN" sz="2000" b="0" i="1">
                              <a:solidFill>
                                <a:srgbClr val="122754"/>
                              </a:solidFill>
                              <a:latin typeface="Cambria Math" charset="0"/>
                            </a:rPr>
                            <m:t>𝑝</m:t>
                          </m:r>
                        </m:sub>
                      </m:sSub>
                      <m:sSup>
                        <m:sSupPr>
                          <m:ctrlPr>
                            <a:rPr lang="en-US" altLang="zh-CN" sz="2000" b="0" i="1">
                              <a:solidFill>
                                <a:srgbClr val="122754"/>
                              </a:solidFill>
                              <a:latin typeface="Cambria Math" charset="0"/>
                            </a:rPr>
                          </m:ctrlPr>
                        </m:sSupPr>
                        <m:e>
                          <m:r>
                            <a:rPr lang="en-US" altLang="zh-CN" sz="2000" b="0" i="0">
                              <a:solidFill>
                                <a:srgbClr val="122754"/>
                              </a:solidFill>
                              <a:latin typeface="Cambria Math" charset="0"/>
                            </a:rPr>
                            <m:t> </m:t>
                          </m:r>
                        </m:e>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𝛼</m:t>
                              </m:r>
                            </m:e>
                          </m:d>
                        </m:sup>
                      </m:sSup>
                      <m:r>
                        <a:rPr lang="en-US" altLang="zh-CN" sz="2000" b="0" i="0">
                          <a:solidFill>
                            <a:srgbClr val="122754"/>
                          </a:solidFill>
                          <a:latin typeface="Cambria Math" charset="0"/>
                        </a:rPr>
                        <m:t> </m:t>
                      </m:r>
                      <m:r>
                        <m:rPr>
                          <m:nor/>
                        </m:rPr>
                        <a:rPr lang="en-US" altLang="zh-CN" sz="2000" b="0" i="1">
                          <a:solidFill>
                            <a:srgbClr val="122754"/>
                          </a:solidFill>
                          <a:latin typeface="Cambria Math" charset="0"/>
                        </a:rPr>
                        <m:t> </m:t>
                      </m:r>
                    </m:oMath>
                  </a14:m>
                  <a:endParaRPr lang="en-US" sz="2000" dirty="0"/>
                </a:p>
              </p:txBody>
            </p:sp>
          </mc:Choice>
          <mc:Fallback xmlns="">
            <p:sp>
              <p:nvSpPr>
                <p:cNvPr id="67" name="矩形 66"/>
                <p:cNvSpPr>
                  <a:spLocks noRot="1" noChangeAspect="1" noMove="1" noResize="1" noEditPoints="1" noAdjustHandles="1" noChangeArrowheads="1" noChangeShapeType="1" noTextEdit="1"/>
                </p:cNvSpPr>
                <p:nvPr/>
              </p:nvSpPr>
              <p:spPr>
                <a:xfrm>
                  <a:off x="5220615" y="3659133"/>
                  <a:ext cx="8753166" cy="486928"/>
                </a:xfrm>
                <a:prstGeom prst="rect">
                  <a:avLst/>
                </a:prstGeom>
                <a:blipFill rotWithShape="0">
                  <a:blip r:embed="rId7"/>
                  <a:stretch>
                    <a:fillRect/>
                  </a:stretch>
                </a:blipFill>
              </p:spPr>
              <p:txBody>
                <a:bodyPr/>
                <a:lstStyle/>
                <a:p>
                  <a:r>
                    <a:rPr lang="en-US">
                      <a:noFill/>
                    </a:rPr>
                    <a:t> </a:t>
                  </a:r>
                </a:p>
              </p:txBody>
            </p:sp>
          </mc:Fallback>
        </mc:AlternateContent>
        <p:sp>
          <p:nvSpPr>
            <p:cNvPr id="72" name="圆角矩形 71"/>
            <p:cNvSpPr/>
            <p:nvPr/>
          </p:nvSpPr>
          <p:spPr>
            <a:xfrm>
              <a:off x="5502178" y="3666872"/>
              <a:ext cx="3363657" cy="508911"/>
            </a:xfrm>
            <a:prstGeom prst="roundRect">
              <a:avLst/>
            </a:prstGeom>
            <a:noFill/>
            <a:ln w="34925">
              <a:solidFill>
                <a:srgbClr val="FFC000">
                  <a:alpha val="35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组 90"/>
          <p:cNvGrpSpPr/>
          <p:nvPr/>
        </p:nvGrpSpPr>
        <p:grpSpPr>
          <a:xfrm>
            <a:off x="334290" y="3465700"/>
            <a:ext cx="3740448" cy="456343"/>
            <a:chOff x="8788595" y="3666872"/>
            <a:chExt cx="3740448" cy="456343"/>
          </a:xfrm>
        </p:grpSpPr>
        <mc:AlternateContent xmlns:mc="http://schemas.openxmlformats.org/markup-compatibility/2006" xmlns:a14="http://schemas.microsoft.com/office/drawing/2010/main">
          <mc:Choice Requires="a14">
            <p:sp>
              <p:nvSpPr>
                <p:cNvPr id="70" name="矩形 69"/>
                <p:cNvSpPr/>
                <p:nvPr/>
              </p:nvSpPr>
              <p:spPr>
                <a:xfrm>
                  <a:off x="8788595" y="3685614"/>
                  <a:ext cx="3740448" cy="428322"/>
                </a:xfrm>
                <a:prstGeom prst="rect">
                  <a:avLst/>
                </a:prstGeom>
              </p:spPr>
              <p:txBody>
                <a:bodyPr wrap="none">
                  <a:spAutoFit/>
                </a:bodyPr>
                <a:lstStyle/>
                <a:p>
                  <a:pPr marL="285750" indent="-285750">
                    <a:buFont typeface="Arial" charset="0"/>
                    <a:buChar char="•"/>
                  </a:pPr>
                  <a14:m>
                    <m:oMath xmlns:m="http://schemas.openxmlformats.org/officeDocument/2006/math">
                      <m:sSub>
                        <m:sSubPr>
                          <m:ctrlPr>
                            <a:rPr lang="en-US" altLang="zh-CN" sz="2000" b="0" i="1" smtClean="0">
                              <a:solidFill>
                                <a:srgbClr val="122754"/>
                              </a:solidFill>
                              <a:latin typeface="Cambria Math" charset="0"/>
                            </a:rPr>
                          </m:ctrlPr>
                        </m:sSub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𝑡𝑟</m:t>
                          </m:r>
                        </m:sub>
                      </m:sSub>
                      <m:r>
                        <a:rPr lang="en-US" altLang="zh-CN" sz="2000" b="0" i="0">
                          <a:solidFill>
                            <a:srgbClr val="122754"/>
                          </a:solidFill>
                          <a:latin typeface="Cambria Math" charset="0"/>
                        </a:rPr>
                        <m:t>=</m:t>
                      </m:r>
                      <m:nary>
                        <m:naryPr>
                          <m:chr m:val="∑"/>
                          <m:limLoc m:val="undOvr"/>
                          <m:grow m:val="on"/>
                          <m:ctrlPr>
                            <a:rPr lang="en-US" altLang="zh-CN" sz="2000" b="0" i="1">
                              <a:solidFill>
                                <a:srgbClr val="122754"/>
                              </a:solidFill>
                              <a:latin typeface="Cambria Math" charset="0"/>
                            </a:rPr>
                          </m:ctrlPr>
                        </m:naryPr>
                        <m:sub>
                          <m:r>
                            <a:rPr lang="en-US" altLang="zh-CN" sz="2000" b="0" i="1">
                              <a:solidFill>
                                <a:srgbClr val="122754"/>
                              </a:solidFill>
                              <a:latin typeface="Cambria Math" charset="0"/>
                            </a:rPr>
                            <m:t>𝑖</m:t>
                          </m:r>
                          <m:r>
                            <a:rPr lang="en-US" altLang="zh-CN" sz="2000" b="0" i="0">
                              <a:solidFill>
                                <a:srgbClr val="122754"/>
                              </a:solidFill>
                              <a:latin typeface="Cambria Math" charset="0"/>
                            </a:rPr>
                            <m:t>=1</m:t>
                          </m:r>
                        </m:sub>
                        <m:sup>
                          <m:r>
                            <a:rPr lang="en-US" altLang="zh-CN" sz="2000" b="0" i="0">
                              <a:solidFill>
                                <a:srgbClr val="122754"/>
                              </a:solidFill>
                              <a:latin typeface="Cambria Math" charset="0"/>
                            </a:rPr>
                            <m:t>24</m:t>
                          </m:r>
                        </m:sup>
                        <m:e>
                          <m:r>
                            <a:rPr lang="en-US" altLang="zh-CN" sz="2000" b="0" i="0">
                              <a:solidFill>
                                <a:srgbClr val="122754"/>
                              </a:solidFill>
                              <a:latin typeface="Cambria Math" charset="0"/>
                            </a:rPr>
                            <m:t> </m:t>
                          </m:r>
                        </m:e>
                      </m:nary>
                      <m:r>
                        <a:rPr lang="en-US" altLang="zh-CN" sz="2000" b="0" i="0">
                          <a:solidFill>
                            <a:srgbClr val="122754"/>
                          </a:solidFill>
                          <a:latin typeface="Cambria Math" charset="0"/>
                        </a:rPr>
                        <m:t> </m:t>
                      </m:r>
                      <m:sSup>
                        <m:sSupPr>
                          <m:ctrlPr>
                            <a:rPr lang="en-US" altLang="zh-CN" sz="2000" b="0" i="1">
                              <a:solidFill>
                                <a:srgbClr val="122754"/>
                              </a:solidFill>
                              <a:latin typeface="Cambria Math" charset="0"/>
                            </a:rPr>
                          </m:ctrlPr>
                        </m:sSupPr>
                        <m:e>
                          <m:acc>
                            <m:accPr>
                              <m:chr m:val="̇"/>
                              <m:ctrlPr>
                                <a:rPr lang="en-US" altLang="zh-CN" sz="2000" b="0" i="1">
                                  <a:solidFill>
                                    <a:srgbClr val="122754"/>
                                  </a:solidFill>
                                  <a:latin typeface="Cambria Math" charset="0"/>
                                </a:rPr>
                              </m:ctrlPr>
                            </m:accPr>
                            <m:e>
                              <m:r>
                                <a:rPr lang="en-US" altLang="zh-CN" sz="2000" b="0" i="1">
                                  <a:solidFill>
                                    <a:srgbClr val="122754"/>
                                  </a:solidFill>
                                  <a:latin typeface="Cambria Math" charset="0"/>
                                </a:rPr>
                                <m:t>𝜉</m:t>
                              </m:r>
                            </m:e>
                          </m:acc>
                        </m:e>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𝑖</m:t>
                              </m:r>
                            </m:e>
                          </m:d>
                        </m:sup>
                      </m:sSup>
                      <m:sSub>
                        <m:sSubPr>
                          <m:ctrlPr>
                            <a:rPr lang="en-US" altLang="zh-CN" sz="2000" b="0" i="1">
                              <a:solidFill>
                                <a:srgbClr val="122754"/>
                              </a:solidFill>
                              <a:latin typeface="Cambria Math" charset="0"/>
                            </a:rPr>
                          </m:ctrlPr>
                        </m:sSubPr>
                        <m:e>
                          <m:r>
                            <a:rPr lang="en-US" altLang="zh-CN" sz="2000" b="0" i="1">
                              <a:solidFill>
                                <a:srgbClr val="122754"/>
                              </a:solidFill>
                              <a:latin typeface="Cambria Math" charset="0"/>
                            </a:rPr>
                            <m:t>𝑔</m:t>
                          </m:r>
                        </m:e>
                        <m:sub>
                          <m:r>
                            <a:rPr lang="en-US" altLang="zh-CN" sz="2000" b="0" i="1">
                              <a:solidFill>
                                <a:srgbClr val="122754"/>
                              </a:solidFill>
                              <a:latin typeface="Cambria Math" charset="0"/>
                            </a:rPr>
                            <m:t>𝑡𝑟</m:t>
                          </m:r>
                        </m:sub>
                      </m:sSub>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𝑺</m:t>
                          </m:r>
                        </m:e>
                        <m:sub>
                          <m:r>
                            <a:rPr lang="en-US" altLang="zh-CN" sz="2000" b="0" i="1">
                              <a:solidFill>
                                <a:srgbClr val="122754"/>
                              </a:solidFill>
                              <a:latin typeface="Cambria Math" charset="0"/>
                            </a:rPr>
                            <m:t>𝑡𝑟</m:t>
                          </m:r>
                        </m:sub>
                      </m:sSub>
                      <m:sSup>
                        <m:sSupPr>
                          <m:ctrlPr>
                            <a:rPr lang="en-US" altLang="zh-CN" sz="2000" b="0" i="1">
                              <a:solidFill>
                                <a:srgbClr val="122754"/>
                              </a:solidFill>
                              <a:latin typeface="Cambria Math" charset="0"/>
                            </a:rPr>
                          </m:ctrlPr>
                        </m:sSupPr>
                        <m:e>
                          <m:r>
                            <a:rPr lang="en-US" altLang="zh-CN" sz="2000" b="0" i="0">
                              <a:solidFill>
                                <a:srgbClr val="122754"/>
                              </a:solidFill>
                              <a:latin typeface="Cambria Math" charset="0"/>
                            </a:rPr>
                            <m:t> </m:t>
                          </m:r>
                        </m:e>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𝑖</m:t>
                              </m:r>
                            </m:e>
                          </m:d>
                        </m:sup>
                      </m:sSup>
                      <m:r>
                        <m:rPr>
                          <m:nor/>
                        </m:rPr>
                        <a:rPr lang="en-US" altLang="zh-CN" sz="2000" b="0" i="1">
                          <a:solidFill>
                            <a:srgbClr val="122754"/>
                          </a:solidFill>
                          <a:latin typeface="Cambria Math" charset="0"/>
                        </a:rPr>
                        <m:t> </m:t>
                      </m:r>
                      <m:r>
                        <m:rPr>
                          <m:nor/>
                        </m:rPr>
                        <a:rPr lang="zh-CN" altLang="en-US" sz="2000" b="0" i="1" smtClean="0">
                          <a:solidFill>
                            <a:srgbClr val="122754"/>
                          </a:solidFill>
                          <a:latin typeface="Cambria Math" charset="0"/>
                        </a:rPr>
                        <m:t>          </m:t>
                      </m:r>
                    </m:oMath>
                  </a14:m>
                  <a:endParaRPr lang="en-US" dirty="0"/>
                </a:p>
              </p:txBody>
            </p:sp>
          </mc:Choice>
          <mc:Fallback xmlns="">
            <p:sp>
              <p:nvSpPr>
                <p:cNvPr id="70" name="矩形 69"/>
                <p:cNvSpPr>
                  <a:spLocks noRot="1" noChangeAspect="1" noMove="1" noResize="1" noEditPoints="1" noAdjustHandles="1" noChangeArrowheads="1" noChangeShapeType="1" noTextEdit="1"/>
                </p:cNvSpPr>
                <p:nvPr/>
              </p:nvSpPr>
              <p:spPr>
                <a:xfrm>
                  <a:off x="8788595" y="3685614"/>
                  <a:ext cx="3740448" cy="428322"/>
                </a:xfrm>
                <a:prstGeom prst="rect">
                  <a:avLst/>
                </a:prstGeom>
                <a:blipFill rotWithShape="0">
                  <a:blip r:embed="rId8"/>
                  <a:stretch>
                    <a:fillRect l="-1468" t="-108571" r="-163" b="-172857"/>
                  </a:stretch>
                </a:blipFill>
              </p:spPr>
              <p:txBody>
                <a:bodyPr/>
                <a:lstStyle/>
                <a:p>
                  <a:r>
                    <a:rPr lang="en-US">
                      <a:noFill/>
                    </a:rPr>
                    <a:t> </a:t>
                  </a:r>
                </a:p>
              </p:txBody>
            </p:sp>
          </mc:Fallback>
        </mc:AlternateContent>
        <p:sp>
          <p:nvSpPr>
            <p:cNvPr id="73" name="圆角矩形 72"/>
            <p:cNvSpPr/>
            <p:nvPr/>
          </p:nvSpPr>
          <p:spPr>
            <a:xfrm>
              <a:off x="9070159" y="3666872"/>
              <a:ext cx="2900296" cy="456343"/>
            </a:xfrm>
            <a:prstGeom prst="roundRect">
              <a:avLst/>
            </a:prstGeom>
            <a:noFill/>
            <a:ln w="34925">
              <a:solidFill>
                <a:srgbClr val="C00000">
                  <a:alpha val="35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组 89"/>
          <p:cNvGrpSpPr/>
          <p:nvPr/>
        </p:nvGrpSpPr>
        <p:grpSpPr>
          <a:xfrm>
            <a:off x="394304" y="5140873"/>
            <a:ext cx="3046860" cy="551389"/>
            <a:chOff x="8788595" y="4189872"/>
            <a:chExt cx="3046860" cy="551389"/>
          </a:xfrm>
        </p:grpSpPr>
        <mc:AlternateContent xmlns:mc="http://schemas.openxmlformats.org/markup-compatibility/2006" xmlns:a14="http://schemas.microsoft.com/office/drawing/2010/main">
          <mc:Choice Requires="a14">
            <p:sp>
              <p:nvSpPr>
                <p:cNvPr id="68" name="矩形 67"/>
                <p:cNvSpPr/>
                <p:nvPr/>
              </p:nvSpPr>
              <p:spPr>
                <a:xfrm>
                  <a:off x="8788595" y="4189872"/>
                  <a:ext cx="3046860" cy="486928"/>
                </a:xfrm>
                <a:prstGeom prst="rect">
                  <a:avLst/>
                </a:prstGeom>
              </p:spPr>
              <p:txBody>
                <a:bodyPr wrap="none">
                  <a:spAutoFit/>
                </a:bodyPr>
                <a:lstStyle/>
                <a:p>
                  <a:pPr marL="285750" indent="-285750">
                    <a:buFont typeface="Arial" charset="0"/>
                    <a:buChar char="•"/>
                  </a:pPr>
                  <a14:m>
                    <m:oMath xmlns:m="http://schemas.openxmlformats.org/officeDocument/2006/math">
                      <m:sSubSup>
                        <m:sSubSupPr>
                          <m:ctrlPr>
                            <a:rPr lang="en-US" altLang="zh-CN" sz="2000" b="0" i="1" smtClean="0">
                              <a:solidFill>
                                <a:srgbClr val="122754"/>
                              </a:solidFill>
                              <a:latin typeface="Cambria Math" charset="0"/>
                            </a:rPr>
                          </m:ctrlPr>
                        </m:sSubSup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𝑝</m:t>
                          </m:r>
                        </m:sub>
                        <m:sup>
                          <m:r>
                            <a:rPr lang="en-US" altLang="zh-CN" sz="2000" b="0" i="1">
                              <a:solidFill>
                                <a:srgbClr val="122754"/>
                              </a:solidFill>
                              <a:latin typeface="Cambria Math" charset="0"/>
                            </a:rPr>
                            <m:t>𝑀</m:t>
                          </m:r>
                        </m:sup>
                      </m:sSubSup>
                      <m:r>
                        <a:rPr lang="en-US" altLang="zh-CN" sz="2000" b="0" i="0">
                          <a:solidFill>
                            <a:srgbClr val="122754"/>
                          </a:solidFill>
                          <a:latin typeface="Cambria Math" charset="0"/>
                        </a:rPr>
                        <m:t>=</m:t>
                      </m:r>
                      <m:r>
                        <a:rPr lang="en-US" altLang="zh-CN" sz="2000" b="0" i="1">
                          <a:solidFill>
                            <a:srgbClr val="122754"/>
                          </a:solidFill>
                          <a:latin typeface="Cambria Math" charset="0"/>
                        </a:rPr>
                        <m:t>𝜉</m:t>
                      </m:r>
                      <m:nary>
                        <m:naryPr>
                          <m:chr m:val="∑"/>
                          <m:limLoc m:val="undOvr"/>
                          <m:grow m:val="on"/>
                          <m:ctrlPr>
                            <a:rPr lang="en-US" altLang="zh-CN" sz="2000" b="0" i="1">
                              <a:solidFill>
                                <a:srgbClr val="122754"/>
                              </a:solidFill>
                              <a:latin typeface="Cambria Math" charset="0"/>
                            </a:rPr>
                          </m:ctrlPr>
                        </m:naryPr>
                        <m:sub>
                          <m:r>
                            <a:rPr lang="en-US" altLang="zh-CN" sz="2000" b="0" i="1">
                              <a:solidFill>
                                <a:srgbClr val="122754"/>
                              </a:solidFill>
                              <a:latin typeface="Cambria Math" charset="0"/>
                            </a:rPr>
                            <m:t>𝑡</m:t>
                          </m:r>
                          <m:r>
                            <a:rPr lang="en-US" altLang="zh-CN" sz="2000" b="0" i="0">
                              <a:solidFill>
                                <a:srgbClr val="122754"/>
                              </a:solidFill>
                              <a:latin typeface="Cambria Math" charset="0"/>
                            </a:rPr>
                            <m:t>=1</m:t>
                          </m:r>
                        </m:sub>
                        <m:sup>
                          <m:r>
                            <a:rPr lang="en-US" altLang="zh-CN" sz="2000" b="0" i="0">
                              <a:solidFill>
                                <a:srgbClr val="122754"/>
                              </a:solidFill>
                              <a:latin typeface="Cambria Math" charset="0"/>
                            </a:rPr>
                            <m:t>11</m:t>
                          </m:r>
                        </m:sup>
                        <m:e>
                          <m:r>
                            <a:rPr lang="en-US" altLang="zh-CN" sz="2000" b="0" i="0">
                              <a:solidFill>
                                <a:srgbClr val="122754"/>
                              </a:solidFill>
                              <a:latin typeface="Cambria Math" charset="0"/>
                            </a:rPr>
                            <m:t> </m:t>
                          </m:r>
                        </m:e>
                      </m:nary>
                      <m:r>
                        <a:rPr lang="en-US" altLang="zh-CN" sz="2000" b="0" i="0">
                          <a:solidFill>
                            <a:srgbClr val="122754"/>
                          </a:solidFill>
                          <a:latin typeface="Cambria Math" charset="0"/>
                        </a:rPr>
                        <m:t> </m:t>
                      </m:r>
                      <m:sSubSup>
                        <m:sSubSupPr>
                          <m:ctrlPr>
                            <a:rPr lang="en-US" altLang="zh-CN" sz="2000" b="0" i="1">
                              <a:solidFill>
                                <a:srgbClr val="122754"/>
                              </a:solidFill>
                              <a:latin typeface="Cambria Math" charset="0"/>
                            </a:rPr>
                          </m:ctrlPr>
                        </m:sSubSupPr>
                        <m:e>
                          <m:acc>
                            <m:accPr>
                              <m:chr m:val="̇"/>
                              <m:ctrlPr>
                                <a:rPr lang="en-US" altLang="zh-CN" sz="2000" b="0" i="1">
                                  <a:solidFill>
                                    <a:srgbClr val="122754"/>
                                  </a:solidFill>
                                  <a:latin typeface="Cambria Math" charset="0"/>
                                </a:rPr>
                              </m:ctrlPr>
                            </m:accPr>
                            <m:e>
                              <m:r>
                                <a:rPr lang="en-US" altLang="zh-CN" sz="2000" b="0" i="1">
                                  <a:solidFill>
                                    <a:srgbClr val="122754"/>
                                  </a:solidFill>
                                  <a:latin typeface="Cambria Math" charset="0"/>
                                </a:rPr>
                                <m:t>𝛾</m:t>
                              </m:r>
                            </m:e>
                          </m:acc>
                        </m:e>
                        <m:sub>
                          <m:r>
                            <a:rPr lang="en-US" altLang="zh-CN" sz="2000" b="0" i="1">
                              <a:solidFill>
                                <a:srgbClr val="122754"/>
                              </a:solidFill>
                              <a:latin typeface="Cambria Math" charset="0"/>
                            </a:rPr>
                            <m:t>𝑡𝑤</m:t>
                          </m:r>
                        </m:sub>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𝑡</m:t>
                              </m:r>
                            </m:e>
                          </m:d>
                        </m:sup>
                      </m:sSubSup>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𝑺</m:t>
                          </m:r>
                        </m:e>
                        <m:sub>
                          <m:r>
                            <a:rPr lang="en-US" altLang="zh-CN" sz="2000" b="0" i="1">
                              <a:solidFill>
                                <a:srgbClr val="122754"/>
                              </a:solidFill>
                              <a:latin typeface="Cambria Math" charset="0"/>
                            </a:rPr>
                            <m:t>𝑡𝑤</m:t>
                          </m:r>
                        </m:sub>
                      </m:sSub>
                      <m:sSup>
                        <m:sSupPr>
                          <m:ctrlPr>
                            <a:rPr lang="en-US" altLang="zh-CN" sz="2000" b="0" i="1">
                              <a:solidFill>
                                <a:srgbClr val="122754"/>
                              </a:solidFill>
                              <a:latin typeface="Cambria Math" charset="0"/>
                            </a:rPr>
                          </m:ctrlPr>
                        </m:sSupPr>
                        <m:e>
                          <m:r>
                            <a:rPr lang="en-US" altLang="zh-CN" sz="2000" b="0" i="0">
                              <a:solidFill>
                                <a:srgbClr val="122754"/>
                              </a:solidFill>
                              <a:latin typeface="Cambria Math" charset="0"/>
                            </a:rPr>
                            <m:t> </m:t>
                          </m:r>
                        </m:e>
                        <m:sup>
                          <m:d>
                            <m:dPr>
                              <m:ctrlPr>
                                <a:rPr lang="en-US" altLang="zh-CN" sz="2000" b="0" i="1">
                                  <a:solidFill>
                                    <a:srgbClr val="122754"/>
                                  </a:solidFill>
                                  <a:latin typeface="Cambria Math" charset="0"/>
                                </a:rPr>
                              </m:ctrlPr>
                            </m:dPr>
                            <m:e>
                              <m:r>
                                <a:rPr lang="en-US" altLang="zh-CN" sz="2000" b="0" i="1">
                                  <a:solidFill>
                                    <a:srgbClr val="122754"/>
                                  </a:solidFill>
                                  <a:latin typeface="Cambria Math" charset="0"/>
                                </a:rPr>
                                <m:t>𝑡</m:t>
                              </m:r>
                            </m:e>
                          </m:d>
                        </m:sup>
                      </m:sSup>
                    </m:oMath>
                  </a14:m>
                  <a:endParaRPr lang="en-US" sz="2000" dirty="0"/>
                </a:p>
              </p:txBody>
            </p:sp>
          </mc:Choice>
          <mc:Fallback xmlns="">
            <p:sp>
              <p:nvSpPr>
                <p:cNvPr id="68" name="矩形 67"/>
                <p:cNvSpPr>
                  <a:spLocks noRot="1" noChangeAspect="1" noMove="1" noResize="1" noEditPoints="1" noAdjustHandles="1" noChangeArrowheads="1" noChangeShapeType="1" noTextEdit="1"/>
                </p:cNvSpPr>
                <p:nvPr/>
              </p:nvSpPr>
              <p:spPr>
                <a:xfrm>
                  <a:off x="8788595" y="4189872"/>
                  <a:ext cx="3046860" cy="486928"/>
                </a:xfrm>
                <a:prstGeom prst="rect">
                  <a:avLst/>
                </a:prstGeom>
                <a:blipFill rotWithShape="0">
                  <a:blip r:embed="rId9"/>
                  <a:stretch>
                    <a:fillRect/>
                  </a:stretch>
                </a:blipFill>
              </p:spPr>
              <p:txBody>
                <a:bodyPr/>
                <a:lstStyle/>
                <a:p>
                  <a:r>
                    <a:rPr lang="en-US">
                      <a:noFill/>
                    </a:rPr>
                    <a:t> </a:t>
                  </a:r>
                </a:p>
              </p:txBody>
            </p:sp>
          </mc:Fallback>
        </mc:AlternateContent>
        <p:sp>
          <p:nvSpPr>
            <p:cNvPr id="74" name="圆角矩形 73"/>
            <p:cNvSpPr/>
            <p:nvPr/>
          </p:nvSpPr>
          <p:spPr>
            <a:xfrm>
              <a:off x="9070159" y="4206459"/>
              <a:ext cx="2690041" cy="534802"/>
            </a:xfrm>
            <a:prstGeom prst="roundRect">
              <a:avLst/>
            </a:prstGeom>
            <a:noFill/>
            <a:ln w="34925">
              <a:solidFill>
                <a:schemeClr val="accent6">
                  <a:lumMod val="75000"/>
                  <a:alpha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组 79"/>
          <p:cNvGrpSpPr/>
          <p:nvPr/>
        </p:nvGrpSpPr>
        <p:grpSpPr>
          <a:xfrm>
            <a:off x="1336758" y="1715672"/>
            <a:ext cx="2437994" cy="480137"/>
            <a:chOff x="7019995" y="3251104"/>
            <a:chExt cx="2437994" cy="480137"/>
          </a:xfrm>
        </p:grpSpPr>
        <p:sp>
          <p:nvSpPr>
            <p:cNvPr id="75" name="圆角矩形 74"/>
            <p:cNvSpPr/>
            <p:nvPr/>
          </p:nvSpPr>
          <p:spPr>
            <a:xfrm>
              <a:off x="8280544" y="3251104"/>
              <a:ext cx="557374" cy="463550"/>
            </a:xfrm>
            <a:prstGeom prst="roundRect">
              <a:avLst/>
            </a:prstGeom>
            <a:solidFill>
              <a:srgbClr val="122754">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圆角矩形 75"/>
            <p:cNvSpPr/>
            <p:nvPr/>
          </p:nvSpPr>
          <p:spPr>
            <a:xfrm>
              <a:off x="7600971" y="3251104"/>
              <a:ext cx="405219" cy="463550"/>
            </a:xfrm>
            <a:prstGeom prst="roundRect">
              <a:avLst/>
            </a:prstGeom>
            <a:solidFill>
              <a:srgbClr val="C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圆角矩形 76"/>
            <p:cNvSpPr/>
            <p:nvPr/>
          </p:nvSpPr>
          <p:spPr>
            <a:xfrm>
              <a:off x="7019995" y="3251104"/>
              <a:ext cx="381864" cy="463550"/>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圆角矩形 77"/>
            <p:cNvSpPr/>
            <p:nvPr/>
          </p:nvSpPr>
          <p:spPr>
            <a:xfrm>
              <a:off x="9076125" y="3256129"/>
              <a:ext cx="381864" cy="475112"/>
            </a:xfrm>
            <a:prstGeom prst="roundRect">
              <a:avLst/>
            </a:prstGeom>
            <a:solidFill>
              <a:schemeClr val="accent6">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组 86"/>
          <p:cNvGrpSpPr/>
          <p:nvPr/>
        </p:nvGrpSpPr>
        <p:grpSpPr>
          <a:xfrm>
            <a:off x="5449018" y="2067057"/>
            <a:ext cx="3512611" cy="1292158"/>
            <a:chOff x="4666738" y="4874000"/>
            <a:chExt cx="3512611" cy="1292158"/>
          </a:xfrm>
        </p:grpSpPr>
        <mc:AlternateContent xmlns:mc="http://schemas.openxmlformats.org/markup-compatibility/2006" xmlns:a14="http://schemas.microsoft.com/office/drawing/2010/main">
          <mc:Choice Requires="a14">
            <p:sp>
              <p:nvSpPr>
                <p:cNvPr id="83" name="矩形 82"/>
                <p:cNvSpPr/>
                <p:nvPr/>
              </p:nvSpPr>
              <p:spPr>
                <a:xfrm>
                  <a:off x="4666738" y="4874000"/>
                  <a:ext cx="3439339" cy="41569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zh-CN" b="0" i="1">
                                <a:solidFill>
                                  <a:srgbClr val="122754"/>
                                </a:solidFill>
                                <a:latin typeface="Cambria Math" charset="0"/>
                              </a:rPr>
                            </m:ctrlPr>
                          </m:sSubPr>
                          <m:e>
                            <m:r>
                              <a:rPr lang="zh-CN" altLang="en-US" b="1" i="1" smtClean="0">
                                <a:solidFill>
                                  <a:srgbClr val="122754"/>
                                </a:solidFill>
                                <a:latin typeface="Cambria Math" charset="0"/>
                              </a:rPr>
                              <m:t>   </m:t>
                            </m:r>
                            <m:r>
                              <a:rPr lang="en-US" altLang="zh-CN" b="1" i="1">
                                <a:solidFill>
                                  <a:srgbClr val="122754"/>
                                </a:solidFill>
                                <a:latin typeface="Cambria Math" charset="0"/>
                              </a:rPr>
                              <m:t>𝑺</m:t>
                            </m:r>
                          </m:e>
                          <m:sub>
                            <m:r>
                              <a:rPr lang="en-US" altLang="zh-CN" b="0" i="1">
                                <a:solidFill>
                                  <a:srgbClr val="122754"/>
                                </a:solidFill>
                                <a:latin typeface="Cambria Math" charset="0"/>
                              </a:rPr>
                              <m:t>𝑝</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𝛼</m:t>
                                </m:r>
                              </m:e>
                            </m:d>
                          </m:sup>
                        </m:sSup>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𝒎</m:t>
                            </m:r>
                          </m:e>
                          <m:sub>
                            <m:r>
                              <a:rPr lang="en-US" altLang="zh-CN" b="0" i="0">
                                <a:solidFill>
                                  <a:srgbClr val="122754"/>
                                </a:solidFill>
                                <a:latin typeface="Cambria Math" charset="0"/>
                              </a:rPr>
                              <m:t>0</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𝛼</m:t>
                                </m:r>
                              </m:e>
                            </m:d>
                          </m:sup>
                        </m:sSup>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𝒏</m:t>
                            </m:r>
                          </m:e>
                          <m:sub>
                            <m:r>
                              <a:rPr lang="en-US" altLang="zh-CN" b="0" i="0">
                                <a:solidFill>
                                  <a:srgbClr val="122754"/>
                                </a:solidFill>
                                <a:latin typeface="Cambria Math" charset="0"/>
                              </a:rPr>
                              <m:t>0</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𝛼</m:t>
                                </m:r>
                              </m:e>
                            </m:d>
                          </m:sup>
                        </m:sSup>
                      </m:oMath>
                    </m:oMathPara>
                  </a14:m>
                  <a:endParaRPr lang="en-US" dirty="0"/>
                </a:p>
              </p:txBody>
            </p:sp>
          </mc:Choice>
          <mc:Fallback xmlns="">
            <p:sp>
              <p:nvSpPr>
                <p:cNvPr id="83" name="矩形 82"/>
                <p:cNvSpPr>
                  <a:spLocks noRot="1" noChangeAspect="1" noMove="1" noResize="1" noEditPoints="1" noAdjustHandles="1" noChangeArrowheads="1" noChangeShapeType="1" noTextEdit="1"/>
                </p:cNvSpPr>
                <p:nvPr/>
              </p:nvSpPr>
              <p:spPr>
                <a:xfrm>
                  <a:off x="4666738" y="4874000"/>
                  <a:ext cx="3439339" cy="415691"/>
                </a:xfrm>
                <a:prstGeom prst="rect">
                  <a:avLst/>
                </a:prstGeom>
                <a:blipFill rotWithShape="0">
                  <a:blip r:embed="rId10"/>
                  <a:stretch>
                    <a:fillRect t="-79412" b="-104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矩形 83"/>
                <p:cNvSpPr/>
                <p:nvPr/>
              </p:nvSpPr>
              <p:spPr>
                <a:xfrm>
                  <a:off x="5481623" y="5731295"/>
                  <a:ext cx="2697726" cy="434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b="0" i="1" smtClean="0">
                            <a:solidFill>
                              <a:srgbClr val="122754"/>
                            </a:solidFill>
                            <a:latin typeface="Cambria Math" charset="0"/>
                          </a:rPr>
                          <m:t> </m:t>
                        </m:r>
                        <m:sSub>
                          <m:sSubPr>
                            <m:ctrlPr>
                              <a:rPr lang="en-US" altLang="zh-CN" b="0" i="1" smtClean="0">
                                <a:solidFill>
                                  <a:srgbClr val="122754"/>
                                </a:solidFill>
                                <a:latin typeface="Cambria Math" charset="0"/>
                              </a:rPr>
                            </m:ctrlPr>
                          </m:sSubPr>
                          <m:e>
                            <m:r>
                              <a:rPr lang="en-US" altLang="zh-CN" b="1" i="1">
                                <a:solidFill>
                                  <a:srgbClr val="122754"/>
                                </a:solidFill>
                                <a:latin typeface="Cambria Math" charset="0"/>
                              </a:rPr>
                              <m:t>𝑺</m:t>
                            </m:r>
                          </m:e>
                          <m:sub>
                            <m:r>
                              <a:rPr lang="en-US" altLang="zh-CN" b="0" i="1">
                                <a:solidFill>
                                  <a:srgbClr val="122754"/>
                                </a:solidFill>
                                <a:latin typeface="Cambria Math" charset="0"/>
                              </a:rPr>
                              <m:t>𝑡𝑤</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𝑡</m:t>
                                </m:r>
                              </m:e>
                            </m:d>
                          </m:sup>
                        </m:sSup>
                        <m:r>
                          <a:rPr lang="en-US" altLang="zh-CN" b="0" i="0">
                            <a:solidFill>
                              <a:srgbClr val="122754"/>
                            </a:solidFill>
                            <a:latin typeface="Cambria Math" charset="0"/>
                          </a:rPr>
                          <m:t>=</m:t>
                        </m:r>
                        <m:sSubSup>
                          <m:sSubSupPr>
                            <m:ctrlPr>
                              <a:rPr lang="en-US" altLang="zh-CN" b="0" i="1">
                                <a:solidFill>
                                  <a:srgbClr val="122754"/>
                                </a:solidFill>
                                <a:latin typeface="Cambria Math" charset="0"/>
                              </a:rPr>
                            </m:ctrlPr>
                          </m:sSubSupPr>
                          <m:e>
                            <m:r>
                              <a:rPr lang="en-US" altLang="zh-CN" b="1" i="1">
                                <a:solidFill>
                                  <a:srgbClr val="122754"/>
                                </a:solidFill>
                                <a:latin typeface="Cambria Math" charset="0"/>
                              </a:rPr>
                              <m:t>𝒃</m:t>
                            </m:r>
                          </m:e>
                          <m:sub>
                            <m:r>
                              <a:rPr lang="en-US" altLang="zh-CN" b="0" i="0">
                                <a:solidFill>
                                  <a:srgbClr val="122754"/>
                                </a:solidFill>
                                <a:latin typeface="Cambria Math" charset="0"/>
                              </a:rPr>
                              <m:t>0</m:t>
                            </m:r>
                          </m:sub>
                          <m:sup>
                            <m:r>
                              <a:rPr lang="en-US" altLang="zh-CN" b="0" i="1">
                                <a:solidFill>
                                  <a:srgbClr val="122754"/>
                                </a:solidFill>
                                <a:latin typeface="Cambria Math" charset="0"/>
                              </a:rPr>
                              <m:t>𝑡</m:t>
                            </m:r>
                            <m:sSup>
                              <m:sSupPr>
                                <m:ctrlPr>
                                  <a:rPr lang="en-US" altLang="zh-CN" b="0" i="1">
                                    <a:solidFill>
                                      <a:srgbClr val="122754"/>
                                    </a:solidFill>
                                    <a:latin typeface="Cambria Math" charset="0"/>
                                  </a:rPr>
                                </m:ctrlPr>
                              </m:sSupPr>
                              <m:e>
                                <m:r>
                                  <a:rPr lang="en-US" altLang="zh-CN" b="0" i="1">
                                    <a:solidFill>
                                      <a:srgbClr val="122754"/>
                                    </a:solidFill>
                                    <a:latin typeface="Cambria Math" charset="0"/>
                                  </a:rPr>
                                  <m:t>𝑤</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𝑡</m:t>
                                    </m:r>
                                  </m:e>
                                </m:d>
                              </m:sup>
                            </m:sSup>
                          </m:sup>
                        </m:sSubSup>
                        <m:r>
                          <a:rPr lang="en-US" altLang="zh-CN" b="0" i="0">
                            <a:solidFill>
                              <a:srgbClr val="122754"/>
                            </a:solidFill>
                            <a:latin typeface="Cambria Math" charset="0"/>
                          </a:rPr>
                          <m:t>⊗</m:t>
                        </m:r>
                        <m:sSubSup>
                          <m:sSubSupPr>
                            <m:ctrlPr>
                              <a:rPr lang="en-US" altLang="zh-CN" b="0" i="1">
                                <a:solidFill>
                                  <a:srgbClr val="122754"/>
                                </a:solidFill>
                                <a:latin typeface="Cambria Math" charset="0"/>
                              </a:rPr>
                            </m:ctrlPr>
                          </m:sSubSupPr>
                          <m:e>
                            <m:r>
                              <a:rPr lang="en-US" altLang="zh-CN" b="1" i="1">
                                <a:solidFill>
                                  <a:srgbClr val="122754"/>
                                </a:solidFill>
                                <a:latin typeface="Cambria Math" charset="0"/>
                              </a:rPr>
                              <m:t>𝒅</m:t>
                            </m:r>
                          </m:e>
                          <m:sub>
                            <m:r>
                              <a:rPr lang="en-US" altLang="zh-CN" b="0" i="0">
                                <a:solidFill>
                                  <a:srgbClr val="122754"/>
                                </a:solidFill>
                                <a:latin typeface="Cambria Math" charset="0"/>
                              </a:rPr>
                              <m:t>0</m:t>
                            </m:r>
                          </m:sub>
                          <m:sup>
                            <m:r>
                              <a:rPr lang="en-US" altLang="zh-CN" b="0" i="1">
                                <a:solidFill>
                                  <a:srgbClr val="122754"/>
                                </a:solidFill>
                                <a:latin typeface="Cambria Math" charset="0"/>
                              </a:rPr>
                              <m:t>𝑡</m:t>
                            </m:r>
                            <m:sSup>
                              <m:sSupPr>
                                <m:ctrlPr>
                                  <a:rPr lang="en-US" altLang="zh-CN" b="0" i="1">
                                    <a:solidFill>
                                      <a:srgbClr val="122754"/>
                                    </a:solidFill>
                                    <a:latin typeface="Cambria Math" charset="0"/>
                                  </a:rPr>
                                </m:ctrlPr>
                              </m:sSupPr>
                              <m:e>
                                <m:r>
                                  <a:rPr lang="en-US" altLang="zh-CN" b="0" i="1">
                                    <a:solidFill>
                                      <a:srgbClr val="122754"/>
                                    </a:solidFill>
                                    <a:latin typeface="Cambria Math" charset="0"/>
                                  </a:rPr>
                                  <m:t>𝑤</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𝑡</m:t>
                                    </m:r>
                                  </m:e>
                                </m:d>
                              </m:sup>
                            </m:sSup>
                          </m:sup>
                        </m:sSubSup>
                      </m:oMath>
                    </m:oMathPara>
                  </a14:m>
                  <a:endParaRPr lang="en-US" dirty="0"/>
                </a:p>
              </p:txBody>
            </p:sp>
          </mc:Choice>
          <mc:Fallback xmlns="">
            <p:sp>
              <p:nvSpPr>
                <p:cNvPr id="84" name="矩形 83"/>
                <p:cNvSpPr>
                  <a:spLocks noRot="1" noChangeAspect="1" noMove="1" noResize="1" noEditPoints="1" noAdjustHandles="1" noChangeArrowheads="1" noChangeShapeType="1" noTextEdit="1"/>
                </p:cNvSpPr>
                <p:nvPr/>
              </p:nvSpPr>
              <p:spPr>
                <a:xfrm>
                  <a:off x="5481623" y="5731295"/>
                  <a:ext cx="2697726" cy="434863"/>
                </a:xfrm>
                <a:prstGeom prst="rect">
                  <a:avLst/>
                </a:prstGeom>
                <a:blipFill rotWithShape="0">
                  <a:blip r:embed="rId11"/>
                  <a:stretch>
                    <a:fillRect t="-67606" b="-1042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矩形 84"/>
                <p:cNvSpPr/>
                <p:nvPr/>
              </p:nvSpPr>
              <p:spPr>
                <a:xfrm>
                  <a:off x="5481623" y="5332069"/>
                  <a:ext cx="2542234"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b="0" i="1" smtClean="0">
                            <a:solidFill>
                              <a:srgbClr val="122754"/>
                            </a:solidFill>
                            <a:latin typeface="Cambria Math" charset="0"/>
                          </a:rPr>
                          <m:t> </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𝑺</m:t>
                            </m:r>
                          </m:e>
                          <m:sub>
                            <m:r>
                              <a:rPr lang="en-US" altLang="zh-CN" b="0" i="1">
                                <a:solidFill>
                                  <a:srgbClr val="122754"/>
                                </a:solidFill>
                                <a:latin typeface="Cambria Math" charset="0"/>
                              </a:rPr>
                              <m:t>𝑡𝑟</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𝑖</m:t>
                                </m:r>
                              </m:e>
                            </m:d>
                          </m:sup>
                        </m:sSup>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𝒃</m:t>
                            </m:r>
                          </m:e>
                          <m:sub>
                            <m:r>
                              <a:rPr lang="en-US" altLang="zh-CN" b="0" i="0">
                                <a:solidFill>
                                  <a:srgbClr val="122754"/>
                                </a:solidFill>
                                <a:latin typeface="Cambria Math" charset="0"/>
                              </a:rPr>
                              <m:t>0</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𝑖</m:t>
                                </m:r>
                              </m:e>
                            </m:d>
                          </m:sup>
                        </m:sSup>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𝒅</m:t>
                            </m:r>
                          </m:e>
                          <m:sub>
                            <m:r>
                              <a:rPr lang="en-US" altLang="zh-CN" b="0" i="0">
                                <a:solidFill>
                                  <a:srgbClr val="122754"/>
                                </a:solidFill>
                                <a:latin typeface="Cambria Math" charset="0"/>
                              </a:rPr>
                              <m:t>0</m:t>
                            </m:r>
                          </m:sub>
                        </m:sSub>
                        <m:sSup>
                          <m:sSupPr>
                            <m:ctrlPr>
                              <a:rPr lang="en-US" altLang="zh-CN" b="0" i="1">
                                <a:solidFill>
                                  <a:srgbClr val="122754"/>
                                </a:solidFill>
                                <a:latin typeface="Cambria Math" charset="0"/>
                              </a:rPr>
                            </m:ctrlPr>
                          </m:sSupPr>
                          <m:e>
                            <m:r>
                              <a:rPr lang="en-US" altLang="zh-CN" b="0" i="0">
                                <a:solidFill>
                                  <a:srgbClr val="122754"/>
                                </a:solidFill>
                                <a:latin typeface="Cambria Math" charset="0"/>
                              </a:rPr>
                              <m:t> </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𝑖</m:t>
                                </m:r>
                              </m:e>
                            </m:d>
                          </m:sup>
                        </m:sSup>
                      </m:oMath>
                    </m:oMathPara>
                  </a14:m>
                  <a:endParaRPr lang="en-US" altLang="zh-CN" dirty="0"/>
                </a:p>
              </p:txBody>
            </p:sp>
          </mc:Choice>
          <mc:Fallback xmlns="">
            <p:sp>
              <p:nvSpPr>
                <p:cNvPr id="85" name="矩形 84"/>
                <p:cNvSpPr>
                  <a:spLocks noRot="1" noChangeAspect="1" noMove="1" noResize="1" noEditPoints="1" noAdjustHandles="1" noChangeArrowheads="1" noChangeShapeType="1" noTextEdit="1"/>
                </p:cNvSpPr>
                <p:nvPr/>
              </p:nvSpPr>
              <p:spPr>
                <a:xfrm>
                  <a:off x="5481623" y="5332069"/>
                  <a:ext cx="2542234" cy="387927"/>
                </a:xfrm>
                <a:prstGeom prst="rect">
                  <a:avLst/>
                </a:prstGeom>
                <a:blipFill rotWithShape="0">
                  <a:blip r:embed="rId12"/>
                  <a:stretch>
                    <a:fillRect t="-85938" b="-114063"/>
                  </a:stretch>
                </a:blipFill>
              </p:spPr>
              <p:txBody>
                <a:bodyPr/>
                <a:lstStyle/>
                <a:p>
                  <a:r>
                    <a:rPr lang="en-US">
                      <a:noFill/>
                    </a:rPr>
                    <a:t> </a:t>
                  </a:r>
                </a:p>
              </p:txBody>
            </p:sp>
          </mc:Fallback>
        </mc:AlternateContent>
      </p:grpSp>
      <p:grpSp>
        <p:nvGrpSpPr>
          <p:cNvPr id="100" name="组 99"/>
          <p:cNvGrpSpPr/>
          <p:nvPr/>
        </p:nvGrpSpPr>
        <p:grpSpPr>
          <a:xfrm>
            <a:off x="5694319" y="3818587"/>
            <a:ext cx="4216737" cy="964037"/>
            <a:chOff x="7066083" y="5110187"/>
            <a:chExt cx="4216737" cy="964037"/>
          </a:xfrm>
        </p:grpSpPr>
        <p:sp>
          <p:nvSpPr>
            <p:cNvPr id="92" name="矩形 91"/>
            <p:cNvSpPr/>
            <p:nvPr/>
          </p:nvSpPr>
          <p:spPr>
            <a:xfrm>
              <a:off x="7359200" y="5110187"/>
              <a:ext cx="2148345"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charset="0"/>
                  <a:ea typeface="Century Gothic" charset="0"/>
                  <a:cs typeface="Century Gothic" charset="0"/>
                </a:rPr>
                <a:t>State Variables</a:t>
              </a:r>
              <a:endParaRPr lang="en-US" dirty="0"/>
            </a:p>
          </p:txBody>
        </p:sp>
        <p:grpSp>
          <p:nvGrpSpPr>
            <p:cNvPr id="93" name="组 92"/>
            <p:cNvGrpSpPr/>
            <p:nvPr/>
          </p:nvGrpSpPr>
          <p:grpSpPr>
            <a:xfrm>
              <a:off x="7066083" y="5591547"/>
              <a:ext cx="4216737" cy="482677"/>
              <a:chOff x="998221" y="2085448"/>
              <a:chExt cx="4216737" cy="482677"/>
            </a:xfrm>
          </p:grpSpPr>
          <mc:AlternateContent xmlns:mc="http://schemas.openxmlformats.org/markup-compatibility/2006" xmlns:a14="http://schemas.microsoft.com/office/drawing/2010/main">
            <mc:Choice Requires="a14">
              <p:sp>
                <p:nvSpPr>
                  <p:cNvPr id="95" name="矩形 94"/>
                  <p:cNvSpPr/>
                  <p:nvPr/>
                </p:nvSpPr>
                <p:spPr>
                  <a:xfrm>
                    <a:off x="998221" y="2147116"/>
                    <a:ext cx="2734578" cy="3879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r>
                                <a:rPr lang="en-US" altLang="zh-CN" b="1" i="1" smtClean="0">
                                  <a:solidFill>
                                    <a:srgbClr val="122754"/>
                                  </a:solidFill>
                                  <a:latin typeface="Cambria Math" charset="0"/>
                                </a:rPr>
                                <m:t>𝑬</m:t>
                              </m:r>
                            </m:e>
                            <m:sub>
                              <m:r>
                                <a:rPr lang="en-US" altLang="zh-CN" b="0" i="1">
                                  <a:solidFill>
                                    <a:srgbClr val="122754"/>
                                  </a:solidFill>
                                  <a:latin typeface="Cambria Math" charset="0"/>
                                </a:rPr>
                                <m:t>𝑒</m:t>
                              </m:r>
                            </m:sub>
                          </m:sSub>
                          <m:r>
                            <a:rPr lang="en-US" altLang="zh-CN" b="0" i="0" smtClean="0">
                              <a:solidFill>
                                <a:srgbClr val="122754"/>
                              </a:solidFill>
                              <a:latin typeface="Cambria Math" charset="0"/>
                            </a:rPr>
                            <m:t>,</m:t>
                          </m:r>
                          <m:sSup>
                            <m:sSupPr>
                              <m:ctrlPr>
                                <a:rPr lang="en-US" altLang="zh-CN" i="1">
                                  <a:solidFill>
                                    <a:srgbClr val="122754"/>
                                  </a:solidFill>
                                  <a:latin typeface="Cambria Math" charset="0"/>
                                </a:rPr>
                              </m:ctrlPr>
                            </m:sSupPr>
                            <m:e>
                              <m:r>
                                <a:rPr lang="en-US" altLang="zh-CN" b="0" i="1" smtClean="0">
                                  <a:solidFill>
                                    <a:srgbClr val="122754"/>
                                  </a:solidFill>
                                  <a:latin typeface="Cambria Math" charset="0"/>
                                </a:rPr>
                                <m:t>  </m:t>
                              </m:r>
                              <m:r>
                                <a:rPr lang="en-US" altLang="zh-CN" i="1">
                                  <a:solidFill>
                                    <a:srgbClr val="122754"/>
                                  </a:solidFill>
                                  <a:latin typeface="Cambria Math" charset="0"/>
                                </a:rPr>
                                <m:t>𝜉</m:t>
                              </m:r>
                            </m:e>
                            <m:sup>
                              <m:d>
                                <m:dPr>
                                  <m:ctrlPr>
                                    <a:rPr lang="en-US" altLang="zh-CN" i="1">
                                      <a:solidFill>
                                        <a:srgbClr val="122754"/>
                                      </a:solidFill>
                                      <a:latin typeface="Cambria Math" charset="0"/>
                                    </a:rPr>
                                  </m:ctrlPr>
                                </m:dPr>
                                <m:e>
                                  <m:r>
                                    <a:rPr lang="en-US" altLang="zh-CN" i="1">
                                      <a:solidFill>
                                        <a:srgbClr val="122754"/>
                                      </a:solidFill>
                                      <a:latin typeface="Cambria Math" charset="0"/>
                                    </a:rPr>
                                    <m:t>𝑖</m:t>
                                  </m:r>
                                </m:e>
                              </m:d>
                            </m:sup>
                          </m:sSup>
                          <m:r>
                            <a:rPr lang="en-US" altLang="zh-CN">
                              <a:solidFill>
                                <a:srgbClr val="122754"/>
                              </a:solidFill>
                              <a:latin typeface="Cambria Math" charset="0"/>
                            </a:rPr>
                            <m:t>,</m:t>
                          </m:r>
                          <m:r>
                            <a:rPr lang="en-US" altLang="zh-CN" b="0" i="1" smtClean="0">
                              <a:solidFill>
                                <a:srgbClr val="122754"/>
                              </a:solidFill>
                              <a:latin typeface="Cambria Math" charset="0"/>
                            </a:rPr>
                            <m:t> </m:t>
                          </m:r>
                          <m:r>
                            <a:rPr lang="en-US" altLang="zh-CN" i="1">
                              <a:solidFill>
                                <a:srgbClr val="122754"/>
                              </a:solidFill>
                              <a:latin typeface="Cambria Math" charset="0"/>
                            </a:rPr>
                            <m:t>𝜃</m:t>
                          </m:r>
                          <m:r>
                            <a:rPr lang="en-US" altLang="zh-CN" b="0" i="0" smtClean="0">
                              <a:solidFill>
                                <a:srgbClr val="122754"/>
                              </a:solidFill>
                              <a:latin typeface="Cambria Math" charset="0"/>
                            </a:rPr>
                            <m:t>,     </m:t>
                          </m:r>
                        </m:oMath>
                      </m:oMathPara>
                    </a14:m>
                    <a:endParaRPr lang="en-US" dirty="0"/>
                  </a:p>
                </p:txBody>
              </p:sp>
            </mc:Choice>
            <mc:Fallback xmlns="">
              <p:sp>
                <p:nvSpPr>
                  <p:cNvPr id="95" name="矩形 94"/>
                  <p:cNvSpPr>
                    <a:spLocks noRot="1" noChangeAspect="1" noMove="1" noResize="1" noEditPoints="1" noAdjustHandles="1" noChangeArrowheads="1" noChangeShapeType="1" noTextEdit="1"/>
                  </p:cNvSpPr>
                  <p:nvPr/>
                </p:nvSpPr>
                <p:spPr>
                  <a:xfrm>
                    <a:off x="998221" y="2147116"/>
                    <a:ext cx="2734578" cy="387927"/>
                  </a:xfrm>
                  <a:prstGeom prst="rect">
                    <a:avLst/>
                  </a:prstGeom>
                  <a:blipFill rotWithShape="0">
                    <a:blip r:embed="rId13"/>
                    <a:stretch>
                      <a:fillRect t="-85938" b="-1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矩形 95"/>
                  <p:cNvSpPr/>
                  <p:nvPr/>
                </p:nvSpPr>
                <p:spPr>
                  <a:xfrm>
                    <a:off x="2854854" y="2097056"/>
                    <a:ext cx="697370" cy="4357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𝐴</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r>
                            <a:rPr lang="en-US" altLang="zh-CN" b="0" i="1" smtClean="0">
                              <a:solidFill>
                                <a:srgbClr val="122754"/>
                              </a:solidFill>
                              <a:latin typeface="Cambria Math" charset="0"/>
                            </a:rPr>
                            <m:t>,</m:t>
                          </m:r>
                        </m:oMath>
                      </m:oMathPara>
                    </a14:m>
                    <a:endParaRPr lang="en-US" dirty="0"/>
                  </a:p>
                </p:txBody>
              </p:sp>
            </mc:Choice>
            <mc:Fallback xmlns="">
              <p:sp>
                <p:nvSpPr>
                  <p:cNvPr id="96" name="矩形 95"/>
                  <p:cNvSpPr>
                    <a:spLocks noRot="1" noChangeAspect="1" noMove="1" noResize="1" noEditPoints="1" noAdjustHandles="1" noChangeArrowheads="1" noChangeShapeType="1" noTextEdit="1"/>
                  </p:cNvSpPr>
                  <p:nvPr/>
                </p:nvSpPr>
                <p:spPr>
                  <a:xfrm>
                    <a:off x="2854854" y="2097056"/>
                    <a:ext cx="697370" cy="435760"/>
                  </a:xfrm>
                  <a:prstGeom prst="rect">
                    <a:avLst/>
                  </a:prstGeom>
                  <a:blipFill rotWithShape="0">
                    <a:blip r:embed="rId14"/>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矩形 96"/>
                  <p:cNvSpPr/>
                  <p:nvPr/>
                </p:nvSpPr>
                <p:spPr>
                  <a:xfrm>
                    <a:off x="3439683" y="2085448"/>
                    <a:ext cx="709618" cy="43473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𝑡𝑤</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𝑡</m:t>
                                  </m:r>
                                </m:e>
                              </m:d>
                            </m:sup>
                          </m:sSubSup>
                          <m:r>
                            <a:rPr lang="en-US" altLang="zh-CN">
                              <a:solidFill>
                                <a:srgbClr val="122754"/>
                              </a:solidFill>
                              <a:latin typeface="Cambria Math" charset="0"/>
                            </a:rPr>
                            <m:t>, </m:t>
                          </m:r>
                        </m:oMath>
                      </m:oMathPara>
                    </a14:m>
                    <a:endParaRPr lang="en-US" dirty="0"/>
                  </a:p>
                </p:txBody>
              </p:sp>
            </mc:Choice>
            <mc:Fallback xmlns="">
              <p:sp>
                <p:nvSpPr>
                  <p:cNvPr id="97" name="矩形 96"/>
                  <p:cNvSpPr>
                    <a:spLocks noRot="1" noChangeAspect="1" noMove="1" noResize="1" noEditPoints="1" noAdjustHandles="1" noChangeArrowheads="1" noChangeShapeType="1" noTextEdit="1"/>
                  </p:cNvSpPr>
                  <p:nvPr/>
                </p:nvSpPr>
                <p:spPr>
                  <a:xfrm>
                    <a:off x="3439683" y="2085448"/>
                    <a:ext cx="709618" cy="434734"/>
                  </a:xfrm>
                  <a:prstGeom prst="rect">
                    <a:avLst/>
                  </a:prstGeom>
                  <a:blipFill rotWithShape="0">
                    <a:blip r:embed="rId15"/>
                    <a:stretch>
                      <a:fillRect t="-66667" r="-2586" b="-10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矩形 97"/>
                  <p:cNvSpPr/>
                  <p:nvPr/>
                </p:nvSpPr>
                <p:spPr>
                  <a:xfrm>
                    <a:off x="3975127" y="2096329"/>
                    <a:ext cx="786497" cy="47179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altLang="zh-CN" i="1" smtClean="0">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𝑡𝑟𝑖𝑝</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r>
                            <a:rPr lang="en-US" altLang="zh-CN">
                              <a:solidFill>
                                <a:srgbClr val="122754"/>
                              </a:solidFill>
                              <a:latin typeface="Cambria Math" charset="0"/>
                            </a:rPr>
                            <m:t>, </m:t>
                          </m:r>
                        </m:oMath>
                      </m:oMathPara>
                    </a14:m>
                    <a:endParaRPr lang="en-US" dirty="0"/>
                  </a:p>
                </p:txBody>
              </p:sp>
            </mc:Choice>
            <mc:Fallback xmlns="">
              <p:sp>
                <p:nvSpPr>
                  <p:cNvPr id="98" name="矩形 97"/>
                  <p:cNvSpPr>
                    <a:spLocks noRot="1" noChangeAspect="1" noMove="1" noResize="1" noEditPoints="1" noAdjustHandles="1" noChangeArrowheads="1" noChangeShapeType="1" noTextEdit="1"/>
                  </p:cNvSpPr>
                  <p:nvPr/>
                </p:nvSpPr>
                <p:spPr>
                  <a:xfrm>
                    <a:off x="3975127" y="2096329"/>
                    <a:ext cx="786497" cy="471796"/>
                  </a:xfrm>
                  <a:prstGeom prst="rect">
                    <a:avLst/>
                  </a:prstGeom>
                  <a:blipFill rotWithShape="0">
                    <a:blip r:embed="rId16"/>
                    <a:stretch>
                      <a:fillRect t="-62821" r="-2326" b="-8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矩形 98"/>
                  <p:cNvSpPr/>
                  <p:nvPr/>
                </p:nvSpPr>
                <p:spPr>
                  <a:xfrm>
                    <a:off x="4544966" y="2141725"/>
                    <a:ext cx="6699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122754"/>
                                  </a:solidFill>
                                  <a:latin typeface="Cambria Math" charset="0"/>
                                </a:rPr>
                              </m:ctrlPr>
                            </m:sSubPr>
                            <m:e>
                              <m:r>
                                <a:rPr lang="en-US" altLang="zh-CN" b="1" i="1">
                                  <a:solidFill>
                                    <a:srgbClr val="122754"/>
                                  </a:solidFill>
                                  <a:latin typeface="Cambria Math" charset="0"/>
                                </a:rPr>
                                <m:t>𝑩</m:t>
                              </m:r>
                            </m:e>
                            <m:sub>
                              <m:r>
                                <a:rPr lang="en-US" altLang="zh-CN" i="1">
                                  <a:solidFill>
                                    <a:srgbClr val="122754"/>
                                  </a:solidFill>
                                  <a:latin typeface="Cambria Math" charset="0"/>
                                </a:rPr>
                                <m:t>𝑖𝑛𝑡</m:t>
                              </m:r>
                            </m:sub>
                          </m:sSub>
                        </m:oMath>
                      </m:oMathPara>
                    </a14:m>
                    <a:endParaRPr lang="en-US" dirty="0"/>
                  </a:p>
                </p:txBody>
              </p:sp>
            </mc:Choice>
            <mc:Fallback xmlns="">
              <p:sp>
                <p:nvSpPr>
                  <p:cNvPr id="99" name="矩形 98"/>
                  <p:cNvSpPr>
                    <a:spLocks noRot="1" noChangeAspect="1" noMove="1" noResize="1" noEditPoints="1" noAdjustHandles="1" noChangeArrowheads="1" noChangeShapeType="1" noTextEdit="1"/>
                  </p:cNvSpPr>
                  <p:nvPr/>
                </p:nvSpPr>
                <p:spPr>
                  <a:xfrm>
                    <a:off x="4544966" y="2141725"/>
                    <a:ext cx="669992" cy="369332"/>
                  </a:xfrm>
                  <a:prstGeom prst="rect">
                    <a:avLst/>
                  </a:prstGeom>
                  <a:blipFill rotWithShape="0">
                    <a:blip r:embed="rId17"/>
                    <a:stretch>
                      <a:fillRect b="-3333"/>
                    </a:stretch>
                  </a:blipFill>
                </p:spPr>
                <p:txBody>
                  <a:bodyPr/>
                  <a:lstStyle/>
                  <a:p>
                    <a:r>
                      <a:rPr lang="en-US">
                        <a:noFill/>
                      </a:rPr>
                      <a:t> </a:t>
                    </a:r>
                  </a:p>
                </p:txBody>
              </p:sp>
            </mc:Fallback>
          </mc:AlternateContent>
        </p:grpSp>
      </p:grpSp>
      <p:sp>
        <p:nvSpPr>
          <p:cNvPr id="7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Constitutive Equations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2" name="矩形 1"/>
          <p:cNvSpPr/>
          <p:nvPr/>
        </p:nvSpPr>
        <p:spPr>
          <a:xfrm>
            <a:off x="5954151" y="1681745"/>
            <a:ext cx="2545890"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Orientation Tensor </a:t>
            </a:r>
            <a:endParaRPr lang="en-US" dirty="0"/>
          </a:p>
        </p:txBody>
      </p:sp>
    </p:spTree>
    <p:custDataLst>
      <p:tags r:id="rId1"/>
    </p:custDataLst>
    <p:extLst>
      <p:ext uri="{BB962C8B-B14F-4D97-AF65-F5344CB8AC3E}">
        <p14:creationId xmlns:p14="http://schemas.microsoft.com/office/powerpoint/2010/main" val="626639924"/>
      </p:ext>
    </p:extLst>
  </p:cSld>
  <p:clrMapOvr>
    <a:masterClrMapping/>
  </p:clrMapOvr>
  <mc:AlternateContent xmlns:mc="http://schemas.openxmlformats.org/markup-compatibility/2006" xmlns:p14="http://schemas.microsoft.com/office/powerpoint/2010/main">
    <mc:Choice Requires="p14">
      <p:transition spd="slow" p14:dur="2000" advTm="48767"/>
    </mc:Choice>
    <mc:Fallback xmlns="">
      <p:transition spd="slow" advTm="4876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11</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Constitutive relations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5" name="矩形 14"/>
          <p:cNvSpPr/>
          <p:nvPr/>
        </p:nvSpPr>
        <p:spPr>
          <a:xfrm>
            <a:off x="180000" y="1115329"/>
            <a:ext cx="3841116" cy="369332"/>
          </a:xfrm>
          <a:prstGeom prst="rect">
            <a:avLst/>
          </a:prstGeom>
        </p:spPr>
        <p:txBody>
          <a:bodyPr wrap="none">
            <a:spAutoFit/>
          </a:bodyPr>
          <a:lstStyle/>
          <a:p>
            <a:pPr marL="342900" indent="-342900">
              <a:buFont typeface="Wingdings" charset="2"/>
              <a:buChar char="n"/>
            </a:pPr>
            <a:r>
              <a:rPr lang="en-US" altLang="zh-CN" b="1" dirty="0">
                <a:solidFill>
                  <a:srgbClr val="122754"/>
                </a:solidFill>
                <a:latin typeface="Century Gothic" panose="020F0302020204030204"/>
                <a:ea typeface="宋体" charset="-122"/>
              </a:rPr>
              <a:t>Helmholtz free energy density</a:t>
            </a:r>
            <a:endParaRPr lang="zh-CN" altLang="en-US" b="1" dirty="0">
              <a:solidFill>
                <a:srgbClr val="122754"/>
              </a:solidFill>
              <a:latin typeface="Century Gothic" panose="020F0302020204030204"/>
              <a:ea typeface="宋体" charset="-122"/>
            </a:endParaRPr>
          </a:p>
        </p:txBody>
      </p:sp>
      <p:sp>
        <p:nvSpPr>
          <p:cNvPr id="16" name="矩形 15"/>
          <p:cNvSpPr/>
          <p:nvPr/>
        </p:nvSpPr>
        <p:spPr>
          <a:xfrm>
            <a:off x="180000" y="2404177"/>
            <a:ext cx="857927" cy="338554"/>
          </a:xfrm>
          <a:prstGeom prst="rect">
            <a:avLst/>
          </a:prstGeom>
        </p:spPr>
        <p:txBody>
          <a:bodyPr wrap="none">
            <a:spAutoFit/>
          </a:bodyPr>
          <a:lstStyle/>
          <a:p>
            <a:r>
              <a:rPr lang="en-US" sz="1600" b="1" dirty="0">
                <a:solidFill>
                  <a:srgbClr val="122754"/>
                </a:solidFill>
                <a:latin typeface="Century Gothic" panose="020F0302020204030204"/>
              </a:rPr>
              <a:t>where,</a:t>
            </a:r>
            <a:endParaRPr lang="en-US" sz="1600" dirty="0">
              <a:solidFill>
                <a:srgbClr val="122754"/>
              </a:solidFill>
              <a:latin typeface="Century Gothic" panose="020F0302020204030204"/>
            </a:endParaRPr>
          </a:p>
        </p:txBody>
      </p:sp>
      <mc:AlternateContent xmlns:mc="http://schemas.openxmlformats.org/markup-compatibility/2006" xmlns:a14="http://schemas.microsoft.com/office/drawing/2010/main">
        <mc:Choice Requires="a14">
          <p:sp>
            <p:nvSpPr>
              <p:cNvPr id="3" name="矩形 2"/>
              <p:cNvSpPr/>
              <p:nvPr/>
            </p:nvSpPr>
            <p:spPr>
              <a:xfrm>
                <a:off x="3271092" y="3737032"/>
                <a:ext cx="623889" cy="1933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altLang="zh-CN" sz="2000" i="1" smtClean="0">
                              <a:solidFill>
                                <a:srgbClr val="122754"/>
                              </a:solidFill>
                              <a:latin typeface="Cambria Math" charset="0"/>
                            </a:rPr>
                          </m:ctrlPr>
                        </m:mPr>
                        <m:mr>
                          <m:e/>
                          <m:e/>
                        </m:mr>
                        <m:mr>
                          <m:e/>
                          <m:e/>
                        </m:mr>
                        <m:mr>
                          <m:e/>
                          <m:e/>
                        </m:mr>
                        <m:mr>
                          <m:e/>
                          <m:e/>
                        </m:mr>
                        <m:mr>
                          <m:e/>
                          <m:e/>
                        </m:mr>
                        <m:mr>
                          <m:e/>
                          <m:e/>
                        </m:mr>
                        <m:mr>
                          <m:e/>
                          <m:e/>
                        </m:mr>
                      </m:m>
                    </m:oMath>
                  </m:oMathPara>
                </a14:m>
                <a:endParaRPr lang="en-US" sz="2000" dirty="0">
                  <a:solidFill>
                    <a:srgbClr val="122754"/>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3271092" y="3737032"/>
                <a:ext cx="623889" cy="1933863"/>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475806" y="1615577"/>
                <a:ext cx="6084679" cy="4517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0" i="1" smtClean="0">
                          <a:solidFill>
                            <a:srgbClr val="122754"/>
                          </a:solidFill>
                          <a:latin typeface="Cambria Math" charset="0"/>
                        </a:rPr>
                        <m:t>𝜓</m:t>
                      </m:r>
                      <m:d>
                        <m:dPr>
                          <m:ctrlPr>
                            <a:rPr lang="en-US" altLang="zh-CN" sz="2000" i="1">
                              <a:solidFill>
                                <a:srgbClr val="122754"/>
                              </a:solidFill>
                              <a:latin typeface="Cambria Math" charset="0"/>
                            </a:rPr>
                          </m:ctrlPr>
                        </m:dPr>
                        <m:e>
                          <m:sSub>
                            <m:sSubPr>
                              <m:ctrlPr>
                                <a:rPr lang="en-US" altLang="zh-CN" sz="2000" i="1">
                                  <a:solidFill>
                                    <a:srgbClr val="122754"/>
                                  </a:solidFill>
                                  <a:latin typeface="Cambria Math" charset="0"/>
                                </a:rPr>
                              </m:ctrlPr>
                            </m:sSubPr>
                            <m:e>
                              <m:r>
                                <a:rPr lang="en-US" altLang="zh-CN" sz="2000" b="1" i="1">
                                  <a:solidFill>
                                    <a:srgbClr val="122754"/>
                                  </a:solidFill>
                                  <a:latin typeface="Cambria Math" charset="0"/>
                                </a:rPr>
                                <m:t>𝑬</m:t>
                              </m:r>
                            </m:e>
                            <m:sub>
                              <m:r>
                                <a:rPr lang="en-US" altLang="zh-CN" sz="2000" b="0" i="1">
                                  <a:solidFill>
                                    <a:srgbClr val="122754"/>
                                  </a:solidFill>
                                  <a:latin typeface="Cambria Math" charset="0"/>
                                </a:rPr>
                                <m:t>𝑒</m:t>
                              </m:r>
                            </m:sub>
                          </m:sSub>
                          <m:r>
                            <a:rPr lang="en-US" altLang="zh-CN" sz="2000" b="0" i="0">
                              <a:solidFill>
                                <a:srgbClr val="122754"/>
                              </a:solidFill>
                              <a:latin typeface="Cambria Math" charset="0"/>
                            </a:rPr>
                            <m:t>,</m:t>
                          </m:r>
                          <m:sSup>
                            <m:sSupPr>
                              <m:ctrlPr>
                                <a:rPr lang="en-US" altLang="zh-CN" sz="2000" i="1">
                                  <a:solidFill>
                                    <a:srgbClr val="122754"/>
                                  </a:solidFill>
                                  <a:latin typeface="Cambria Math" charset="0"/>
                                </a:rPr>
                              </m:ctrlPr>
                            </m:sSupPr>
                            <m:e>
                              <m:r>
                                <a:rPr lang="en-US" altLang="zh-CN" sz="2000" b="0" i="1">
                                  <a:solidFill>
                                    <a:srgbClr val="122754"/>
                                  </a:solidFill>
                                  <a:latin typeface="Cambria Math" charset="0"/>
                                </a:rPr>
                                <m:t>𝜉</m:t>
                              </m:r>
                            </m:e>
                            <m:sup>
                              <m:d>
                                <m:dPr>
                                  <m:ctrlPr>
                                    <a:rPr lang="en-US" altLang="zh-CN" sz="2000" i="1">
                                      <a:solidFill>
                                        <a:srgbClr val="122754"/>
                                      </a:solidFill>
                                      <a:latin typeface="Cambria Math" charset="0"/>
                                    </a:rPr>
                                  </m:ctrlPr>
                                </m:dPr>
                                <m:e>
                                  <m:r>
                                    <a:rPr lang="en-US" altLang="zh-CN" sz="2000" b="0" i="1">
                                      <a:solidFill>
                                        <a:srgbClr val="122754"/>
                                      </a:solidFill>
                                      <a:latin typeface="Cambria Math" charset="0"/>
                                    </a:rPr>
                                    <m:t>𝑖</m:t>
                                  </m:r>
                                </m:e>
                              </m:d>
                            </m:sup>
                          </m:sSup>
                          <m:r>
                            <a:rPr lang="en-US" altLang="zh-CN" sz="2000" b="0" i="0">
                              <a:solidFill>
                                <a:srgbClr val="122754"/>
                              </a:solidFill>
                              <a:latin typeface="Cambria Math" charset="0"/>
                            </a:rPr>
                            <m:t>,</m:t>
                          </m:r>
                          <m:r>
                            <a:rPr lang="en-US" altLang="zh-CN" sz="2000" b="0" i="1">
                              <a:solidFill>
                                <a:srgbClr val="122754"/>
                              </a:solidFill>
                              <a:latin typeface="Cambria Math" charset="0"/>
                            </a:rPr>
                            <m:t>𝜃</m:t>
                          </m:r>
                        </m:e>
                      </m:d>
                      <m:r>
                        <a:rPr lang="en-US" altLang="zh-CN" sz="2000" b="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0" i="1">
                              <a:solidFill>
                                <a:srgbClr val="122754"/>
                              </a:solidFill>
                              <a:latin typeface="Cambria Math" charset="0"/>
                            </a:rPr>
                            <m:t>𝜓</m:t>
                          </m:r>
                        </m:e>
                        <m:sub>
                          <m:r>
                            <a:rPr lang="en-US" altLang="zh-CN" sz="2000" b="0" i="1">
                              <a:solidFill>
                                <a:srgbClr val="122754"/>
                              </a:solidFill>
                              <a:latin typeface="Cambria Math" charset="0"/>
                            </a:rPr>
                            <m:t>𝑒</m:t>
                          </m:r>
                        </m:sub>
                      </m:sSub>
                      <m:r>
                        <a:rPr lang="en-US" altLang="zh-CN" sz="2000" b="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0" i="1">
                              <a:solidFill>
                                <a:srgbClr val="122754"/>
                              </a:solidFill>
                              <a:latin typeface="Cambria Math" charset="0"/>
                            </a:rPr>
                            <m:t>𝜓</m:t>
                          </m:r>
                        </m:e>
                        <m:sub>
                          <m:r>
                            <a:rPr lang="en-US" altLang="zh-CN" sz="2000" b="0" i="1">
                              <a:solidFill>
                                <a:srgbClr val="122754"/>
                              </a:solidFill>
                              <a:latin typeface="Cambria Math" charset="0"/>
                            </a:rPr>
                            <m:t>𝜃</m:t>
                          </m:r>
                        </m:sub>
                      </m:sSub>
                      <m:r>
                        <a:rPr lang="en-US" altLang="zh-CN" sz="2000" b="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0" i="1">
                              <a:solidFill>
                                <a:srgbClr val="122754"/>
                              </a:solidFill>
                              <a:latin typeface="Cambria Math" charset="0"/>
                            </a:rPr>
                            <m:t>𝜓</m:t>
                          </m:r>
                        </m:e>
                        <m:sub>
                          <m:r>
                            <a:rPr lang="en-US" altLang="zh-CN" sz="2000" b="0" i="1">
                              <a:solidFill>
                                <a:srgbClr val="122754"/>
                              </a:solidFill>
                              <a:latin typeface="Cambria Math" charset="0"/>
                            </a:rPr>
                            <m:t>𝑖𝑛𝑡</m:t>
                          </m:r>
                        </m:sub>
                      </m:sSub>
                      <m:r>
                        <a:rPr lang="en-US" altLang="zh-CN" sz="2000" b="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0" i="1">
                              <a:solidFill>
                                <a:srgbClr val="122754"/>
                              </a:solidFill>
                              <a:latin typeface="Cambria Math" charset="0"/>
                            </a:rPr>
                            <m:t>𝜓</m:t>
                          </m:r>
                        </m:e>
                        <m:sub>
                          <m:r>
                            <a:rPr lang="en-US" altLang="zh-CN" sz="2000" b="0" i="1">
                              <a:solidFill>
                                <a:srgbClr val="122754"/>
                              </a:solidFill>
                              <a:latin typeface="Cambria Math" charset="0"/>
                            </a:rPr>
                            <m:t>𝑝</m:t>
                          </m:r>
                        </m:sub>
                      </m:sSub>
                      <m:r>
                        <a:rPr lang="en-US" altLang="zh-CN" sz="2000" b="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0" i="1">
                              <a:solidFill>
                                <a:srgbClr val="122754"/>
                              </a:solidFill>
                              <a:latin typeface="Cambria Math" charset="0"/>
                            </a:rPr>
                            <m:t>𝜓</m:t>
                          </m:r>
                        </m:e>
                        <m:sub>
                          <m:r>
                            <a:rPr lang="en-US" altLang="zh-CN" sz="2000" b="0" i="1">
                              <a:solidFill>
                                <a:srgbClr val="122754"/>
                              </a:solidFill>
                              <a:latin typeface="Cambria Math" charset="0"/>
                            </a:rPr>
                            <m:t>𝑡𝑟𝑎𝑛𝑠</m:t>
                          </m:r>
                        </m:sub>
                      </m:sSub>
                      <m:r>
                        <a:rPr lang="en-US" altLang="zh-CN" sz="2000" b="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0" i="1">
                              <a:solidFill>
                                <a:srgbClr val="122754"/>
                              </a:solidFill>
                              <a:latin typeface="Cambria Math" charset="0"/>
                            </a:rPr>
                            <m:t>𝜓</m:t>
                          </m:r>
                        </m:e>
                        <m:sub>
                          <m:r>
                            <a:rPr lang="en-US" altLang="zh-CN" sz="2000" b="0" i="1">
                              <a:solidFill>
                                <a:srgbClr val="122754"/>
                              </a:solidFill>
                              <a:latin typeface="Cambria Math" charset="0"/>
                            </a:rPr>
                            <m:t>𝑐𝑠𝑡</m:t>
                          </m:r>
                        </m:sub>
                      </m:sSub>
                    </m:oMath>
                  </m:oMathPara>
                </a14:m>
                <a:endParaRPr lang="en-US" sz="2000" dirty="0">
                  <a:solidFill>
                    <a:srgbClr val="122754"/>
                  </a:solidFill>
                </a:endParaRPr>
              </a:p>
            </p:txBody>
          </p:sp>
        </mc:Choice>
        <mc:Fallback xmlns="">
          <p:sp>
            <p:nvSpPr>
              <p:cNvPr id="17" name="矩形 16"/>
              <p:cNvSpPr>
                <a:spLocks noRot="1" noChangeAspect="1" noMove="1" noResize="1" noEditPoints="1" noAdjustHandles="1" noChangeArrowheads="1" noChangeShapeType="1" noTextEdit="1"/>
              </p:cNvSpPr>
              <p:nvPr/>
            </p:nvSpPr>
            <p:spPr>
              <a:xfrm>
                <a:off x="475806" y="1615577"/>
                <a:ext cx="6084679" cy="451790"/>
              </a:xfrm>
              <a:prstGeom prst="rect">
                <a:avLst/>
              </a:prstGeom>
              <a:blipFill rotWithShape="0">
                <a:blip r:embed="rId6"/>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48231" y="2879334"/>
                <a:ext cx="182569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𝑒</m:t>
                          </m:r>
                        </m:sub>
                      </m:sSub>
                      <m:r>
                        <a:rPr lang="en-US" altLang="zh-CN" b="0" i="0">
                          <a:solidFill>
                            <a:srgbClr val="122754"/>
                          </a:solidFill>
                          <a:latin typeface="Cambria Math" charset="0"/>
                        </a:rPr>
                        <m:t>=</m:t>
                      </m:r>
                      <m:f>
                        <m:fPr>
                          <m:ctrlPr>
                            <a:rPr lang="en-US" altLang="zh-CN" b="0" i="1">
                              <a:solidFill>
                                <a:srgbClr val="122754"/>
                              </a:solidFill>
                              <a:latin typeface="Cambria Math" charset="0"/>
                            </a:rPr>
                          </m:ctrlPr>
                        </m:fPr>
                        <m:num>
                          <m:r>
                            <a:rPr lang="en-US" altLang="zh-CN" b="0" i="0">
                              <a:solidFill>
                                <a:srgbClr val="122754"/>
                              </a:solidFill>
                              <a:latin typeface="Cambria Math" charset="0"/>
                            </a:rPr>
                            <m:t>1</m:t>
                          </m:r>
                        </m:num>
                        <m:den>
                          <m:r>
                            <a:rPr lang="en-US" altLang="zh-CN" b="0" i="0">
                              <a:solidFill>
                                <a:srgbClr val="122754"/>
                              </a:solidFill>
                              <a:latin typeface="Cambria Math" charset="0"/>
                            </a:rPr>
                            <m:t>2</m:t>
                          </m:r>
                        </m:den>
                      </m:f>
                      <m:sSub>
                        <m:sSubPr>
                          <m:ctrlPr>
                            <a:rPr lang="en-US" altLang="zh-CN" b="0" i="1">
                              <a:solidFill>
                                <a:srgbClr val="122754"/>
                              </a:solidFill>
                              <a:latin typeface="Cambria Math" charset="0"/>
                            </a:rPr>
                          </m:ctrlPr>
                        </m:sSubPr>
                        <m:e>
                          <m:r>
                            <a:rPr lang="en-US" altLang="zh-CN" b="1" i="1">
                              <a:solidFill>
                                <a:srgbClr val="122754"/>
                              </a:solidFill>
                              <a:latin typeface="Cambria Math" charset="0"/>
                            </a:rPr>
                            <m:t>𝑬</m:t>
                          </m:r>
                        </m:e>
                        <m:sub>
                          <m:r>
                            <a:rPr lang="en-US" altLang="zh-CN" b="0" i="1">
                              <a:solidFill>
                                <a:srgbClr val="122754"/>
                              </a:solidFill>
                              <a:latin typeface="Cambria Math" charset="0"/>
                            </a:rPr>
                            <m:t>𝑒</m:t>
                          </m:r>
                        </m:sub>
                      </m:sSub>
                      <m:r>
                        <a:rPr lang="en-US" altLang="zh-CN" b="0" i="0">
                          <a:solidFill>
                            <a:srgbClr val="122754"/>
                          </a:solidFill>
                          <a:latin typeface="Cambria Math" charset="0"/>
                        </a:rPr>
                        <m:t>:</m:t>
                      </m:r>
                      <m:r>
                        <a:rPr lang="en-US" altLang="zh-CN" b="0" i="0">
                          <a:solidFill>
                            <a:srgbClr val="122754"/>
                          </a:solidFill>
                          <a:latin typeface="Cambria Math" charset="0"/>
                        </a:rPr>
                        <m:t>ℂ</m:t>
                      </m:r>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𝑬</m:t>
                          </m:r>
                        </m:e>
                        <m:sub>
                          <m:r>
                            <a:rPr lang="en-US" altLang="zh-CN" b="0" i="1">
                              <a:solidFill>
                                <a:srgbClr val="122754"/>
                              </a:solidFill>
                              <a:latin typeface="Cambria Math" charset="0"/>
                            </a:rPr>
                            <m:t>𝑒</m:t>
                          </m:r>
                        </m:sub>
                      </m:sSub>
                    </m:oMath>
                  </m:oMathPara>
                </a14:m>
                <a:endParaRPr lang="en-US" dirty="0">
                  <a:solidFill>
                    <a:srgbClr val="122754"/>
                  </a:solidFill>
                </a:endParaRPr>
              </a:p>
            </p:txBody>
          </p:sp>
        </mc:Choice>
        <mc:Fallback xmlns="">
          <p:sp>
            <p:nvSpPr>
              <p:cNvPr id="18" name="矩形 17"/>
              <p:cNvSpPr>
                <a:spLocks noRot="1" noChangeAspect="1" noMove="1" noResize="1" noEditPoints="1" noAdjustHandles="1" noChangeArrowheads="1" noChangeShapeType="1" noTextEdit="1"/>
              </p:cNvSpPr>
              <p:nvPr/>
            </p:nvSpPr>
            <p:spPr>
              <a:xfrm>
                <a:off x="548231" y="2879334"/>
                <a:ext cx="1825693" cy="61093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48231" y="3803930"/>
                <a:ext cx="4290085" cy="6621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𝜃</m:t>
                          </m:r>
                        </m:sub>
                      </m:sSub>
                      <m:r>
                        <a:rPr lang="en-US" altLang="zh-CN" b="0" i="0">
                          <a:solidFill>
                            <a:srgbClr val="122754"/>
                          </a:solidFill>
                          <a:latin typeface="Cambria Math" charset="0"/>
                        </a:rPr>
                        <m:t>=</m:t>
                      </m:r>
                      <m:r>
                        <a:rPr lang="en-US" altLang="zh-CN" b="0" i="1">
                          <a:solidFill>
                            <a:srgbClr val="122754"/>
                          </a:solidFill>
                          <a:latin typeface="Cambria Math" charset="0"/>
                        </a:rPr>
                        <m:t>𝐶</m:t>
                      </m:r>
                      <m:d>
                        <m:dPr>
                          <m:begChr m:val="["/>
                          <m:endChr m:val="]"/>
                          <m:ctrlPr>
                            <a:rPr lang="en-US" altLang="zh-CN" b="0" i="1">
                              <a:solidFill>
                                <a:srgbClr val="122754"/>
                              </a:solidFill>
                              <a:latin typeface="Cambria Math" charset="0"/>
                            </a:rPr>
                          </m:ctrlPr>
                        </m:dPr>
                        <m:e>
                          <m:d>
                            <m:dPr>
                              <m:ctrlPr>
                                <a:rPr lang="en-US" altLang="zh-CN" b="0" i="1">
                                  <a:solidFill>
                                    <a:srgbClr val="122754"/>
                                  </a:solidFill>
                                  <a:latin typeface="Cambria Math" charset="0"/>
                                </a:rPr>
                              </m:ctrlPr>
                            </m:dPr>
                            <m:e>
                              <m:r>
                                <a:rPr lang="en-US" altLang="zh-CN" b="0" i="1">
                                  <a:solidFill>
                                    <a:srgbClr val="122754"/>
                                  </a:solidFill>
                                  <a:latin typeface="Cambria Math" charset="0"/>
                                </a:rPr>
                                <m:t>𝜃</m:t>
                              </m:r>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0" i="1">
                                      <a:solidFill>
                                        <a:srgbClr val="122754"/>
                                      </a:solidFill>
                                      <a:latin typeface="Cambria Math" charset="0"/>
                                    </a:rPr>
                                    <m:t>𝜃</m:t>
                                  </m:r>
                                </m:e>
                                <m:sub>
                                  <m:r>
                                    <a:rPr lang="en-US" altLang="zh-CN" b="0" i="0">
                                      <a:solidFill>
                                        <a:srgbClr val="122754"/>
                                      </a:solidFill>
                                      <a:latin typeface="Cambria Math" charset="0"/>
                                    </a:rPr>
                                    <m:t>0</m:t>
                                  </m:r>
                                </m:sub>
                              </m:sSub>
                            </m:e>
                          </m:d>
                          <m:r>
                            <a:rPr lang="en-US" altLang="zh-CN" b="0" i="0">
                              <a:solidFill>
                                <a:srgbClr val="122754"/>
                              </a:solidFill>
                              <a:latin typeface="Cambria Math" charset="0"/>
                            </a:rPr>
                            <m:t>−</m:t>
                          </m:r>
                          <m:r>
                            <a:rPr lang="en-US" altLang="zh-CN" b="0" i="1">
                              <a:solidFill>
                                <a:srgbClr val="122754"/>
                              </a:solidFill>
                              <a:latin typeface="Cambria Math" charset="0"/>
                            </a:rPr>
                            <m:t>𝜃</m:t>
                          </m:r>
                          <m:r>
                            <m:rPr>
                              <m:sty m:val="p"/>
                            </m:rPr>
                            <a:rPr lang="en-US" altLang="zh-CN" b="0" i="0">
                              <a:solidFill>
                                <a:srgbClr val="122754"/>
                              </a:solidFill>
                              <a:latin typeface="Cambria Math" charset="0"/>
                            </a:rPr>
                            <m:t>l</m:t>
                          </m:r>
                          <m:func>
                            <m:funcPr>
                              <m:ctrlPr>
                                <a:rPr lang="en-US" altLang="zh-CN" b="0" i="1">
                                  <a:solidFill>
                                    <a:srgbClr val="122754"/>
                                  </a:solidFill>
                                  <a:latin typeface="Cambria Math" charset="0"/>
                                </a:rPr>
                              </m:ctrlPr>
                            </m:funcPr>
                            <m:fName>
                              <m:r>
                                <m:rPr>
                                  <m:sty m:val="p"/>
                                </m:rPr>
                                <a:rPr lang="en-US" altLang="zh-CN" b="0" i="0">
                                  <a:solidFill>
                                    <a:srgbClr val="122754"/>
                                  </a:solidFill>
                                  <a:latin typeface="Cambria Math" charset="0"/>
                                </a:rPr>
                                <m:t>n</m:t>
                              </m:r>
                            </m:fName>
                            <m:e>
                              <m:f>
                                <m:fPr>
                                  <m:ctrlPr>
                                    <a:rPr lang="en-US" altLang="zh-CN" b="0" i="1">
                                      <a:solidFill>
                                        <a:srgbClr val="122754"/>
                                      </a:solidFill>
                                      <a:latin typeface="Cambria Math" charset="0"/>
                                    </a:rPr>
                                  </m:ctrlPr>
                                </m:fPr>
                                <m:num>
                                  <m:r>
                                    <a:rPr lang="en-US" altLang="zh-CN" b="0" i="1">
                                      <a:solidFill>
                                        <a:srgbClr val="122754"/>
                                      </a:solidFill>
                                      <a:latin typeface="Cambria Math" charset="0"/>
                                    </a:rPr>
                                    <m:t>𝜃</m:t>
                                  </m:r>
                                </m:num>
                                <m:den>
                                  <m:sSub>
                                    <m:sSubPr>
                                      <m:ctrlPr>
                                        <a:rPr lang="en-US" altLang="zh-CN" b="0" i="1">
                                          <a:solidFill>
                                            <a:srgbClr val="122754"/>
                                          </a:solidFill>
                                          <a:latin typeface="Cambria Math" charset="0"/>
                                        </a:rPr>
                                      </m:ctrlPr>
                                    </m:sSubPr>
                                    <m:e>
                                      <m:r>
                                        <a:rPr lang="en-US" altLang="zh-CN" b="0" i="1">
                                          <a:solidFill>
                                            <a:srgbClr val="122754"/>
                                          </a:solidFill>
                                          <a:latin typeface="Cambria Math" charset="0"/>
                                        </a:rPr>
                                        <m:t>𝜃</m:t>
                                      </m:r>
                                    </m:e>
                                    <m:sub>
                                      <m:r>
                                        <a:rPr lang="en-US" altLang="zh-CN" b="0" i="0">
                                          <a:solidFill>
                                            <a:srgbClr val="122754"/>
                                          </a:solidFill>
                                          <a:latin typeface="Cambria Math" charset="0"/>
                                        </a:rPr>
                                        <m:t>0</m:t>
                                      </m:r>
                                    </m:sub>
                                  </m:sSub>
                                </m:den>
                              </m:f>
                            </m:e>
                          </m:func>
                        </m:e>
                      </m:d>
                      <m:r>
                        <a:rPr lang="en-US" altLang="zh-CN" b="0" i="0">
                          <a:solidFill>
                            <a:srgbClr val="122754"/>
                          </a:solidFill>
                          <a:latin typeface="Cambria Math" charset="0"/>
                        </a:rPr>
                        <m:t>+</m:t>
                      </m:r>
                      <m:r>
                        <a:rPr lang="en-US" altLang="zh-CN" b="0" i="1">
                          <a:solidFill>
                            <a:srgbClr val="122754"/>
                          </a:solidFill>
                          <a:latin typeface="Cambria Math" charset="0"/>
                        </a:rPr>
                        <m:t>𝜇</m:t>
                      </m:r>
                      <m:d>
                        <m:dPr>
                          <m:ctrlPr>
                            <a:rPr lang="en-US" altLang="zh-CN" b="0" i="1">
                              <a:solidFill>
                                <a:srgbClr val="122754"/>
                              </a:solidFill>
                              <a:latin typeface="Cambria Math" charset="0"/>
                            </a:rPr>
                          </m:ctrlPr>
                        </m:dPr>
                        <m:e>
                          <m:r>
                            <a:rPr lang="en-US" altLang="zh-CN" b="0" i="1">
                              <a:solidFill>
                                <a:srgbClr val="122754"/>
                              </a:solidFill>
                              <a:latin typeface="Cambria Math" charset="0"/>
                            </a:rPr>
                            <m:t>𝜃</m:t>
                          </m:r>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0" i="1">
                                  <a:solidFill>
                                    <a:srgbClr val="122754"/>
                                  </a:solidFill>
                                  <a:latin typeface="Cambria Math" charset="0"/>
                                </a:rPr>
                                <m:t>𝜃</m:t>
                              </m:r>
                            </m:e>
                            <m:sub>
                              <m:r>
                                <a:rPr lang="en-US" altLang="zh-CN" b="0" i="0">
                                  <a:solidFill>
                                    <a:srgbClr val="122754"/>
                                  </a:solidFill>
                                  <a:latin typeface="Cambria Math" charset="0"/>
                                </a:rPr>
                                <m:t>0</m:t>
                              </m:r>
                            </m:sub>
                          </m:sSub>
                        </m:e>
                      </m:d>
                      <m:r>
                        <a:rPr lang="en-US" altLang="zh-CN" b="0" i="1">
                          <a:solidFill>
                            <a:srgbClr val="122754"/>
                          </a:solidFill>
                          <a:latin typeface="Cambria Math" charset="0"/>
                        </a:rPr>
                        <m:t>𝜉</m:t>
                      </m:r>
                    </m:oMath>
                  </m:oMathPara>
                </a14:m>
                <a:endParaRPr lang="en-US" dirty="0"/>
              </a:p>
            </p:txBody>
          </p:sp>
        </mc:Choice>
        <mc:Fallback xmlns="">
          <p:sp>
            <p:nvSpPr>
              <p:cNvPr id="19" name="矩形 18"/>
              <p:cNvSpPr>
                <a:spLocks noRot="1" noChangeAspect="1" noMove="1" noResize="1" noEditPoints="1" noAdjustHandles="1" noChangeArrowheads="1" noChangeShapeType="1" noTextEdit="1"/>
              </p:cNvSpPr>
              <p:nvPr/>
            </p:nvSpPr>
            <p:spPr>
              <a:xfrm>
                <a:off x="548231" y="3803930"/>
                <a:ext cx="4290085" cy="662104"/>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48231" y="4863216"/>
                <a:ext cx="2923236" cy="4104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acc>
                            <m:accPr>
                              <m:chr m:val="̇"/>
                              <m:ctrlPr>
                                <a:rPr lang="en-US" altLang="zh-CN" b="0" i="1">
                                  <a:solidFill>
                                    <a:srgbClr val="122754"/>
                                  </a:solidFill>
                                  <a:latin typeface="Cambria Math" charset="0"/>
                                </a:rPr>
                              </m:ctrlPr>
                            </m:accPr>
                            <m:e>
                              <m:r>
                                <a:rPr lang="en-US" altLang="zh-CN" b="0" i="1">
                                  <a:solidFill>
                                    <a:srgbClr val="122754"/>
                                  </a:solidFill>
                                  <a:latin typeface="Cambria Math" charset="0"/>
                                </a:rPr>
                                <m:t>𝜓</m:t>
                              </m:r>
                            </m:e>
                          </m:acc>
                        </m:e>
                        <m:sub>
                          <m:r>
                            <a:rPr lang="en-US" altLang="zh-CN" b="0" i="1">
                              <a:solidFill>
                                <a:srgbClr val="122754"/>
                              </a:solidFill>
                              <a:latin typeface="Cambria Math" charset="0"/>
                            </a:rPr>
                            <m:t>𝑖𝑛𝑡</m:t>
                          </m:r>
                        </m:sub>
                      </m:sSub>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𝑩</m:t>
                          </m:r>
                        </m:e>
                        <m:sub>
                          <m:r>
                            <a:rPr lang="en-US" altLang="zh-CN" b="0" i="1">
                              <a:solidFill>
                                <a:srgbClr val="122754"/>
                              </a:solidFill>
                              <a:latin typeface="Cambria Math" charset="0"/>
                            </a:rPr>
                            <m:t>𝑖𝑛𝑡</m:t>
                          </m:r>
                        </m:sub>
                      </m:sSub>
                      <m:r>
                        <a:rPr lang="en-US" altLang="zh-CN" b="0" i="0">
                          <a:solidFill>
                            <a:srgbClr val="122754"/>
                          </a:solidFill>
                          <a:latin typeface="Cambria Math" charset="0"/>
                        </a:rPr>
                        <m:t>:</m:t>
                      </m:r>
                      <m:d>
                        <m:dPr>
                          <m:ctrlPr>
                            <a:rPr lang="en-US" altLang="zh-CN" b="0" i="1">
                              <a:solidFill>
                                <a:srgbClr val="122754"/>
                              </a:solidFill>
                              <a:latin typeface="Cambria Math" charset="0"/>
                            </a:rPr>
                          </m:ctrlPr>
                        </m:dPr>
                        <m:e>
                          <m:sSub>
                            <m:sSubPr>
                              <m:ctrlPr>
                                <a:rPr lang="en-US" altLang="zh-CN" b="0" i="1">
                                  <a:solidFill>
                                    <a:srgbClr val="122754"/>
                                  </a:solidFill>
                                  <a:latin typeface="Cambria Math" charset="0"/>
                                </a:rPr>
                              </m:ctrlPr>
                            </m:sSubPr>
                            <m:e>
                              <m:r>
                                <a:rPr lang="en-US" altLang="zh-CN" b="1" i="1">
                                  <a:solidFill>
                                    <a:srgbClr val="122754"/>
                                  </a:solidFill>
                                  <a:latin typeface="Cambria Math" charset="0"/>
                                </a:rPr>
                                <m:t>𝑳</m:t>
                              </m:r>
                            </m:e>
                            <m:sub>
                              <m:r>
                                <a:rPr lang="en-US" altLang="zh-CN" b="0" i="1">
                                  <a:solidFill>
                                    <a:srgbClr val="122754"/>
                                  </a:solidFill>
                                  <a:latin typeface="Cambria Math" charset="0"/>
                                </a:rPr>
                                <m:t>𝑡𝑟</m:t>
                              </m:r>
                            </m:sub>
                          </m:sSub>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1" i="1">
                                  <a:solidFill>
                                    <a:srgbClr val="122754"/>
                                  </a:solidFill>
                                  <a:latin typeface="Cambria Math" charset="0"/>
                                </a:rPr>
                                <m:t>𝑳</m:t>
                              </m:r>
                            </m:e>
                            <m:sub>
                              <m:r>
                                <a:rPr lang="en-US" altLang="zh-CN" b="0" i="1">
                                  <a:solidFill>
                                    <a:srgbClr val="122754"/>
                                  </a:solidFill>
                                  <a:latin typeface="Cambria Math" charset="0"/>
                                </a:rPr>
                                <m:t>𝑡𝑟𝑖𝑝</m:t>
                              </m:r>
                            </m:sub>
                          </m:sSub>
                        </m:e>
                      </m:d>
                    </m:oMath>
                  </m:oMathPara>
                </a14:m>
                <a:endParaRPr lang="en-US" dirty="0"/>
              </a:p>
            </p:txBody>
          </p:sp>
        </mc:Choice>
        <mc:Fallback xmlns="">
          <p:sp>
            <p:nvSpPr>
              <p:cNvPr id="20" name="矩形 19"/>
              <p:cNvSpPr>
                <a:spLocks noRot="1" noChangeAspect="1" noMove="1" noResize="1" noEditPoints="1" noAdjustHandles="1" noChangeArrowheads="1" noChangeShapeType="1" noTextEdit="1"/>
              </p:cNvSpPr>
              <p:nvPr/>
            </p:nvSpPr>
            <p:spPr>
              <a:xfrm>
                <a:off x="548231" y="4863216"/>
                <a:ext cx="2923236" cy="410497"/>
              </a:xfrm>
              <a:prstGeom prst="rect">
                <a:avLst/>
              </a:prstGeom>
              <a:blipFill rotWithShape="0">
                <a:blip r:embed="rId9"/>
                <a:stretch>
                  <a:fillRect b="-74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842593" y="2776045"/>
                <a:ext cx="4856201" cy="871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acc>
                            <m:accPr>
                              <m:chr m:val="̇"/>
                              <m:ctrlPr>
                                <a:rPr lang="en-US" altLang="zh-CN" b="0" i="1">
                                  <a:solidFill>
                                    <a:srgbClr val="122754"/>
                                  </a:solidFill>
                                  <a:latin typeface="Cambria Math" charset="0"/>
                                </a:rPr>
                              </m:ctrlPr>
                            </m:accPr>
                            <m:e>
                              <m:r>
                                <a:rPr lang="en-US" altLang="zh-CN" b="0" i="1">
                                  <a:solidFill>
                                    <a:srgbClr val="122754"/>
                                  </a:solidFill>
                                  <a:latin typeface="Cambria Math" charset="0"/>
                                </a:rPr>
                                <m:t>𝜓</m:t>
                              </m:r>
                            </m:e>
                          </m:acc>
                        </m:e>
                        <m:sub>
                          <m:r>
                            <a:rPr lang="en-US" altLang="zh-CN" b="0" i="1">
                              <a:solidFill>
                                <a:srgbClr val="122754"/>
                              </a:solidFill>
                              <a:latin typeface="Cambria Math" charset="0"/>
                            </a:rPr>
                            <m:t>𝑝</m:t>
                          </m:r>
                        </m:sub>
                      </m:sSub>
                      <m:r>
                        <a:rPr lang="en-US" altLang="zh-CN" b="0" i="0">
                          <a:solidFill>
                            <a:srgbClr val="122754"/>
                          </a:solidFill>
                          <a:latin typeface="Cambria Math" charset="0"/>
                        </a:rPr>
                        <m:t>=(1−</m:t>
                      </m:r>
                      <m:r>
                        <a:rPr lang="en-US" altLang="zh-CN" b="0" i="1">
                          <a:solidFill>
                            <a:srgbClr val="122754"/>
                          </a:solidFill>
                          <a:latin typeface="Cambria Math" charset="0"/>
                        </a:rPr>
                        <m:t>𝜉</m:t>
                      </m:r>
                      <m:r>
                        <a:rPr lang="en-US" altLang="zh-CN" b="0" i="0">
                          <a:solidFill>
                            <a:srgbClr val="122754"/>
                          </a:solidFill>
                          <a:latin typeface="Cambria Math" charset="0"/>
                        </a:rPr>
                        <m:t>)</m:t>
                      </m:r>
                      <m:nary>
                        <m:naryPr>
                          <m:chr m:val="∑"/>
                          <m:limLoc m:val="undOvr"/>
                          <m:grow m:val="on"/>
                          <m:ctrlPr>
                            <a:rPr lang="en-US" altLang="zh-CN" b="0" i="1">
                              <a:solidFill>
                                <a:srgbClr val="122754"/>
                              </a:solidFill>
                              <a:latin typeface="Cambria Math" charset="0"/>
                            </a:rPr>
                          </m:ctrlPr>
                        </m:naryPr>
                        <m:sub>
                          <m:r>
                            <a:rPr lang="en-US" altLang="zh-CN" b="0" i="1">
                              <a:solidFill>
                                <a:srgbClr val="122754"/>
                              </a:solidFill>
                              <a:latin typeface="Cambria Math" charset="0"/>
                            </a:rPr>
                            <m:t>𝛼</m:t>
                          </m:r>
                          <m:r>
                            <a:rPr lang="en-US" altLang="zh-CN" b="0" i="0">
                              <a:solidFill>
                                <a:srgbClr val="122754"/>
                              </a:solidFill>
                              <a:latin typeface="Cambria Math" charset="0"/>
                            </a:rPr>
                            <m:t>=1</m:t>
                          </m:r>
                        </m:sub>
                        <m:sup>
                          <m:r>
                            <a:rPr lang="en-US" altLang="zh-CN" b="0" i="0">
                              <a:solidFill>
                                <a:srgbClr val="122754"/>
                              </a:solidFill>
                              <a:latin typeface="Cambria Math" charset="0"/>
                            </a:rPr>
                            <m:t>24</m:t>
                          </m:r>
                        </m:sup>
                        <m:e>
                          <m:r>
                            <a:rPr lang="en-US" altLang="zh-CN" b="0" i="0">
                              <a:solidFill>
                                <a:srgbClr val="122754"/>
                              </a:solidFill>
                              <a:latin typeface="Cambria Math" charset="0"/>
                            </a:rPr>
                            <m:t> </m:t>
                          </m:r>
                        </m:e>
                      </m:nary>
                      <m:r>
                        <a:rPr lang="en-US" altLang="zh-CN" b="0" i="0">
                          <a:solidFill>
                            <a:srgbClr val="122754"/>
                          </a:solidFill>
                          <a:latin typeface="Cambria Math" charset="0"/>
                        </a:rPr>
                        <m:t> </m:t>
                      </m:r>
                      <m:sSubSup>
                        <m:sSubSupPr>
                          <m:ctrlPr>
                            <a:rPr lang="en-US" altLang="zh-CN" b="0" i="1">
                              <a:solidFill>
                                <a:srgbClr val="122754"/>
                              </a:solidFill>
                              <a:latin typeface="Cambria Math" charset="0"/>
                            </a:rPr>
                          </m:ctrlPr>
                        </m:sSubSupPr>
                        <m:e>
                          <m:r>
                            <a:rPr lang="en-US" altLang="zh-CN" b="0" i="1">
                              <a:solidFill>
                                <a:srgbClr val="122754"/>
                              </a:solidFill>
                              <a:latin typeface="Cambria Math" charset="0"/>
                            </a:rPr>
                            <m:t>𝑔</m:t>
                          </m:r>
                        </m:e>
                        <m:sub>
                          <m:r>
                            <a:rPr lang="en-US" altLang="zh-CN" b="0" i="1">
                              <a:solidFill>
                                <a:srgbClr val="122754"/>
                              </a:solidFill>
                              <a:latin typeface="Cambria Math" charset="0"/>
                            </a:rPr>
                            <m:t>𝐴</m:t>
                          </m:r>
                        </m:sub>
                        <m:sup>
                          <m:d>
                            <m:dPr>
                              <m:ctrlPr>
                                <a:rPr lang="en-US" altLang="zh-CN" b="0" i="1">
                                  <a:solidFill>
                                    <a:srgbClr val="122754"/>
                                  </a:solidFill>
                                  <a:latin typeface="Cambria Math" charset="0"/>
                                </a:rPr>
                              </m:ctrlPr>
                            </m:dPr>
                            <m:e>
                              <m:r>
                                <a:rPr lang="en-US" altLang="zh-CN" b="0" i="1">
                                  <a:solidFill>
                                    <a:srgbClr val="122754"/>
                                  </a:solidFill>
                                  <a:latin typeface="Cambria Math" charset="0"/>
                                </a:rPr>
                                <m:t>𝛼</m:t>
                              </m:r>
                            </m:e>
                          </m:d>
                        </m:sup>
                      </m:sSubSup>
                      <m:d>
                        <m:dPr>
                          <m:begChr m:val="|"/>
                          <m:endChr m:val="|"/>
                          <m:ctrlPr>
                            <a:rPr lang="en-US" altLang="zh-CN" b="0" i="1">
                              <a:solidFill>
                                <a:srgbClr val="122754"/>
                              </a:solidFill>
                              <a:latin typeface="Cambria Math" charset="0"/>
                            </a:rPr>
                          </m:ctrlPr>
                        </m:dPr>
                        <m:e>
                          <m:sSubSup>
                            <m:sSubSupPr>
                              <m:ctrlPr>
                                <a:rPr lang="en-US" altLang="zh-CN" b="0" i="1">
                                  <a:solidFill>
                                    <a:srgbClr val="122754"/>
                                  </a:solidFill>
                                  <a:latin typeface="Cambria Math" charset="0"/>
                                </a:rPr>
                              </m:ctrlPr>
                            </m:sSubSupPr>
                            <m:e>
                              <m:acc>
                                <m:accPr>
                                  <m:chr m:val="̇"/>
                                  <m:ctrlPr>
                                    <a:rPr lang="en-US" altLang="zh-CN" b="0" i="1">
                                      <a:solidFill>
                                        <a:srgbClr val="122754"/>
                                      </a:solidFill>
                                      <a:latin typeface="Cambria Math" charset="0"/>
                                    </a:rPr>
                                  </m:ctrlPr>
                                </m:accPr>
                                <m:e>
                                  <m:r>
                                    <a:rPr lang="en-US" altLang="zh-CN" b="0" i="1">
                                      <a:solidFill>
                                        <a:srgbClr val="122754"/>
                                      </a:solidFill>
                                      <a:latin typeface="Cambria Math" charset="0"/>
                                    </a:rPr>
                                    <m:t>𝛾</m:t>
                                  </m:r>
                                </m:e>
                              </m:acc>
                            </m:e>
                            <m:sub>
                              <m:r>
                                <a:rPr lang="en-US" altLang="zh-CN" b="0" i="1">
                                  <a:solidFill>
                                    <a:srgbClr val="122754"/>
                                  </a:solidFill>
                                  <a:latin typeface="Cambria Math" charset="0"/>
                                </a:rPr>
                                <m:t>𝐴</m:t>
                              </m:r>
                            </m:sub>
                            <m:sup>
                              <m:d>
                                <m:dPr>
                                  <m:ctrlPr>
                                    <a:rPr lang="en-US" altLang="zh-CN" b="0" i="1">
                                      <a:solidFill>
                                        <a:srgbClr val="122754"/>
                                      </a:solidFill>
                                      <a:latin typeface="Cambria Math" charset="0"/>
                                    </a:rPr>
                                  </m:ctrlPr>
                                </m:dPr>
                                <m:e>
                                  <m:r>
                                    <a:rPr lang="en-US" altLang="zh-CN" b="0" i="1">
                                      <a:solidFill>
                                        <a:srgbClr val="122754"/>
                                      </a:solidFill>
                                      <a:latin typeface="Cambria Math" charset="0"/>
                                    </a:rPr>
                                    <m:t>𝛼</m:t>
                                  </m:r>
                                </m:e>
                              </m:d>
                            </m:sup>
                          </m:sSubSup>
                        </m:e>
                      </m:d>
                      <m:r>
                        <a:rPr lang="en-US" altLang="zh-CN" b="0" i="0">
                          <a:solidFill>
                            <a:srgbClr val="122754"/>
                          </a:solidFill>
                          <a:latin typeface="Cambria Math" charset="0"/>
                        </a:rPr>
                        <m:t>+</m:t>
                      </m:r>
                      <m:r>
                        <a:rPr lang="en-US" altLang="zh-CN" b="0" i="1">
                          <a:solidFill>
                            <a:srgbClr val="122754"/>
                          </a:solidFill>
                          <a:latin typeface="Cambria Math" charset="0"/>
                        </a:rPr>
                        <m:t>𝜉</m:t>
                      </m:r>
                      <m:nary>
                        <m:naryPr>
                          <m:chr m:val="∑"/>
                          <m:limLoc m:val="undOvr"/>
                          <m:grow m:val="on"/>
                          <m:ctrlPr>
                            <a:rPr lang="en-US" altLang="zh-CN" b="0" i="1">
                              <a:solidFill>
                                <a:srgbClr val="122754"/>
                              </a:solidFill>
                              <a:latin typeface="Cambria Math" charset="0"/>
                            </a:rPr>
                          </m:ctrlPr>
                        </m:naryPr>
                        <m:sub>
                          <m:r>
                            <a:rPr lang="en-US" altLang="zh-CN" b="0" i="1">
                              <a:solidFill>
                                <a:srgbClr val="122754"/>
                              </a:solidFill>
                              <a:latin typeface="Cambria Math" charset="0"/>
                            </a:rPr>
                            <m:t>𝑡</m:t>
                          </m:r>
                          <m:r>
                            <a:rPr lang="en-US" altLang="zh-CN" b="0" i="0">
                              <a:solidFill>
                                <a:srgbClr val="122754"/>
                              </a:solidFill>
                              <a:latin typeface="Cambria Math" charset="0"/>
                            </a:rPr>
                            <m:t>=1</m:t>
                          </m:r>
                        </m:sub>
                        <m:sup>
                          <m:r>
                            <a:rPr lang="en-US" altLang="zh-CN" b="0" i="0">
                              <a:solidFill>
                                <a:srgbClr val="122754"/>
                              </a:solidFill>
                              <a:latin typeface="Cambria Math" charset="0"/>
                            </a:rPr>
                            <m:t>11</m:t>
                          </m:r>
                        </m:sup>
                        <m:e>
                          <m:r>
                            <a:rPr lang="en-US" altLang="zh-CN" b="0" i="0">
                              <a:solidFill>
                                <a:srgbClr val="122754"/>
                              </a:solidFill>
                              <a:latin typeface="Cambria Math" charset="0"/>
                            </a:rPr>
                            <m:t> </m:t>
                          </m:r>
                        </m:e>
                      </m:nary>
                      <m:r>
                        <a:rPr lang="en-US" altLang="zh-CN" b="0" i="0">
                          <a:solidFill>
                            <a:srgbClr val="122754"/>
                          </a:solidFill>
                          <a:latin typeface="Cambria Math" charset="0"/>
                        </a:rPr>
                        <m:t> </m:t>
                      </m:r>
                      <m:sSubSup>
                        <m:sSubSupPr>
                          <m:ctrlPr>
                            <a:rPr lang="en-US" altLang="zh-CN" b="0" i="1">
                              <a:solidFill>
                                <a:srgbClr val="122754"/>
                              </a:solidFill>
                              <a:latin typeface="Cambria Math" charset="0"/>
                            </a:rPr>
                          </m:ctrlPr>
                        </m:sSubSupPr>
                        <m:e>
                          <m:r>
                            <a:rPr lang="en-US" altLang="zh-CN" b="0" i="1">
                              <a:solidFill>
                                <a:srgbClr val="122754"/>
                              </a:solidFill>
                              <a:latin typeface="Cambria Math" charset="0"/>
                            </a:rPr>
                            <m:t>𝑔</m:t>
                          </m:r>
                        </m:e>
                        <m:sub>
                          <m:r>
                            <a:rPr lang="en-US" altLang="zh-CN" b="0" i="1">
                              <a:solidFill>
                                <a:srgbClr val="122754"/>
                              </a:solidFill>
                              <a:latin typeface="Cambria Math" charset="0"/>
                            </a:rPr>
                            <m:t>𝑡𝑤</m:t>
                          </m:r>
                        </m:sub>
                        <m:sup>
                          <m:d>
                            <m:dPr>
                              <m:ctrlPr>
                                <a:rPr lang="en-US" altLang="zh-CN" b="0" i="1">
                                  <a:solidFill>
                                    <a:srgbClr val="122754"/>
                                  </a:solidFill>
                                  <a:latin typeface="Cambria Math" charset="0"/>
                                </a:rPr>
                              </m:ctrlPr>
                            </m:dPr>
                            <m:e>
                              <m:r>
                                <a:rPr lang="en-US" altLang="zh-CN" b="0" i="1">
                                  <a:solidFill>
                                    <a:srgbClr val="122754"/>
                                  </a:solidFill>
                                  <a:latin typeface="Cambria Math" charset="0"/>
                                </a:rPr>
                                <m:t>𝑡</m:t>
                              </m:r>
                            </m:e>
                          </m:d>
                        </m:sup>
                      </m:sSubSup>
                      <m:d>
                        <m:dPr>
                          <m:ctrlPr>
                            <a:rPr lang="en-US" altLang="zh-CN" b="0" i="1">
                              <a:solidFill>
                                <a:srgbClr val="122754"/>
                              </a:solidFill>
                              <a:latin typeface="Cambria Math" charset="0"/>
                            </a:rPr>
                          </m:ctrlPr>
                        </m:dPr>
                        <m:e>
                          <m:sSubSup>
                            <m:sSubSupPr>
                              <m:ctrlPr>
                                <a:rPr lang="en-US" altLang="zh-CN" b="0" i="1">
                                  <a:solidFill>
                                    <a:srgbClr val="122754"/>
                                  </a:solidFill>
                                  <a:latin typeface="Cambria Math" charset="0"/>
                                </a:rPr>
                              </m:ctrlPr>
                            </m:sSubSupPr>
                            <m:e>
                              <m:acc>
                                <m:accPr>
                                  <m:chr m:val="̇"/>
                                  <m:ctrlPr>
                                    <a:rPr lang="en-US" altLang="zh-CN" b="0" i="1">
                                      <a:solidFill>
                                        <a:srgbClr val="122754"/>
                                      </a:solidFill>
                                      <a:latin typeface="Cambria Math" charset="0"/>
                                    </a:rPr>
                                  </m:ctrlPr>
                                </m:accPr>
                                <m:e>
                                  <m:r>
                                    <a:rPr lang="en-US" altLang="zh-CN" b="0" i="1">
                                      <a:solidFill>
                                        <a:srgbClr val="122754"/>
                                      </a:solidFill>
                                      <a:latin typeface="Cambria Math" charset="0"/>
                                    </a:rPr>
                                    <m:t>𝛾</m:t>
                                  </m:r>
                                </m:e>
                              </m:acc>
                            </m:e>
                            <m:sub>
                              <m:r>
                                <a:rPr lang="en-US" altLang="zh-CN" b="0" i="1">
                                  <a:solidFill>
                                    <a:srgbClr val="122754"/>
                                  </a:solidFill>
                                  <a:latin typeface="Cambria Math" charset="0"/>
                                </a:rPr>
                                <m:t>𝑡𝑤</m:t>
                              </m:r>
                            </m:sub>
                            <m:sup>
                              <m:d>
                                <m:dPr>
                                  <m:ctrlPr>
                                    <a:rPr lang="en-US" altLang="zh-CN" b="0" i="1">
                                      <a:solidFill>
                                        <a:srgbClr val="122754"/>
                                      </a:solidFill>
                                      <a:latin typeface="Cambria Math" charset="0"/>
                                    </a:rPr>
                                  </m:ctrlPr>
                                </m:dPr>
                                <m:e>
                                  <m:r>
                                    <a:rPr lang="en-US" altLang="zh-CN" b="0" i="1">
                                      <a:solidFill>
                                        <a:srgbClr val="122754"/>
                                      </a:solidFill>
                                      <a:latin typeface="Cambria Math" charset="0"/>
                                    </a:rPr>
                                    <m:t>𝑡</m:t>
                                  </m:r>
                                </m:e>
                              </m:d>
                            </m:sup>
                          </m:sSubSup>
                        </m:e>
                      </m:d>
                    </m:oMath>
                  </m:oMathPara>
                </a14:m>
                <a:endParaRPr lang="en-US" dirty="0"/>
              </a:p>
            </p:txBody>
          </p:sp>
        </mc:Choice>
        <mc:Fallback xmlns="">
          <p:sp>
            <p:nvSpPr>
              <p:cNvPr id="21" name="矩形 20"/>
              <p:cNvSpPr>
                <a:spLocks noRot="1" noChangeAspect="1" noMove="1" noResize="1" noEditPoints="1" noAdjustHandles="1" noChangeArrowheads="1" noChangeShapeType="1" noTextEdit="1"/>
              </p:cNvSpPr>
              <p:nvPr/>
            </p:nvSpPr>
            <p:spPr>
              <a:xfrm>
                <a:off x="5842593" y="2776045"/>
                <a:ext cx="4856201" cy="871072"/>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842593" y="3835981"/>
                <a:ext cx="347075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r>
                            <a:rPr lang="en-US" altLang="zh-CN" b="0" i="1">
                              <a:solidFill>
                                <a:srgbClr val="122754"/>
                              </a:solidFill>
                              <a:latin typeface="Cambria Math" charset="0"/>
                            </a:rPr>
                            <m:t>𝜓</m:t>
                          </m:r>
                        </m:e>
                        <m:sub>
                          <m:r>
                            <a:rPr lang="en-US" altLang="zh-CN" b="0" i="1" smtClean="0">
                              <a:solidFill>
                                <a:srgbClr val="122754"/>
                              </a:solidFill>
                              <a:latin typeface="Cambria Math" charset="0"/>
                            </a:rPr>
                            <m:t>𝑡𝑟𝑎𝑛𝑠</m:t>
                          </m:r>
                        </m:sub>
                      </m:sSub>
                      <m:r>
                        <a:rPr lang="en-US" altLang="zh-CN" b="0" i="0">
                          <a:solidFill>
                            <a:srgbClr val="122754"/>
                          </a:solidFill>
                          <a:latin typeface="Cambria Math" charset="0"/>
                        </a:rPr>
                        <m:t>=</m:t>
                      </m:r>
                      <m:f>
                        <m:fPr>
                          <m:ctrlPr>
                            <a:rPr lang="en-US" altLang="zh-CN" b="0" i="1">
                              <a:solidFill>
                                <a:srgbClr val="122754"/>
                              </a:solidFill>
                              <a:latin typeface="Cambria Math" charset="0"/>
                            </a:rPr>
                          </m:ctrlPr>
                        </m:fPr>
                        <m:num>
                          <m:r>
                            <a:rPr lang="en-US" altLang="zh-CN" b="0" i="0">
                              <a:solidFill>
                                <a:srgbClr val="122754"/>
                              </a:solidFill>
                              <a:latin typeface="Cambria Math" charset="0"/>
                            </a:rPr>
                            <m:t>1</m:t>
                          </m:r>
                        </m:num>
                        <m:den>
                          <m:r>
                            <a:rPr lang="en-US" altLang="zh-CN" b="0" i="0">
                              <a:solidFill>
                                <a:srgbClr val="122754"/>
                              </a:solidFill>
                              <a:latin typeface="Cambria Math" charset="0"/>
                            </a:rPr>
                            <m:t>2</m:t>
                          </m:r>
                        </m:den>
                      </m:f>
                      <m:r>
                        <a:rPr lang="en-US" altLang="zh-CN" b="0" i="1">
                          <a:solidFill>
                            <a:srgbClr val="122754"/>
                          </a:solidFill>
                          <a:latin typeface="Cambria Math" charset="0"/>
                        </a:rPr>
                        <m:t>𝐺</m:t>
                      </m:r>
                      <m:sSup>
                        <m:sSupPr>
                          <m:ctrlPr>
                            <a:rPr lang="en-US" altLang="zh-CN" b="0" i="1">
                              <a:solidFill>
                                <a:srgbClr val="122754"/>
                              </a:solidFill>
                              <a:latin typeface="Cambria Math" charset="0"/>
                            </a:rPr>
                          </m:ctrlPr>
                        </m:sSupPr>
                        <m:e>
                          <m:r>
                            <a:rPr lang="en-US" altLang="zh-CN" b="0" i="1">
                              <a:solidFill>
                                <a:srgbClr val="122754"/>
                              </a:solidFill>
                              <a:latin typeface="Cambria Math" charset="0"/>
                            </a:rPr>
                            <m:t>𝜉</m:t>
                          </m:r>
                        </m:e>
                        <m:sup>
                          <m:r>
                            <a:rPr lang="en-US" altLang="zh-CN" b="0" i="0">
                              <a:solidFill>
                                <a:srgbClr val="122754"/>
                              </a:solidFill>
                              <a:latin typeface="Cambria Math" charset="0"/>
                            </a:rPr>
                            <m:t>2</m:t>
                          </m:r>
                        </m:sup>
                      </m:sSup>
                      <m:r>
                        <a:rPr lang="en-US" altLang="zh-CN" b="0" i="0">
                          <a:solidFill>
                            <a:srgbClr val="122754"/>
                          </a:solidFill>
                          <a:latin typeface="Cambria Math" charset="0"/>
                        </a:rPr>
                        <m:t>+</m:t>
                      </m:r>
                      <m:f>
                        <m:fPr>
                          <m:ctrlPr>
                            <a:rPr lang="en-US" altLang="zh-CN" b="0" i="1">
                              <a:solidFill>
                                <a:srgbClr val="122754"/>
                              </a:solidFill>
                              <a:latin typeface="Cambria Math" charset="0"/>
                            </a:rPr>
                          </m:ctrlPr>
                        </m:fPr>
                        <m:num>
                          <m:r>
                            <a:rPr lang="en-US" altLang="zh-CN" b="0" i="0">
                              <a:solidFill>
                                <a:srgbClr val="122754"/>
                              </a:solidFill>
                              <a:latin typeface="Cambria Math" charset="0"/>
                            </a:rPr>
                            <m:t>1</m:t>
                          </m:r>
                        </m:num>
                        <m:den>
                          <m:r>
                            <a:rPr lang="en-US" altLang="zh-CN" b="0" i="0">
                              <a:solidFill>
                                <a:srgbClr val="122754"/>
                              </a:solidFill>
                              <a:latin typeface="Cambria Math" charset="0"/>
                            </a:rPr>
                            <m:t>2</m:t>
                          </m:r>
                        </m:den>
                      </m:f>
                      <m:r>
                        <a:rPr lang="en-US" altLang="zh-CN" b="0" i="1">
                          <a:solidFill>
                            <a:srgbClr val="122754"/>
                          </a:solidFill>
                          <a:latin typeface="Cambria Math" charset="0"/>
                        </a:rPr>
                        <m:t>𝛽</m:t>
                      </m:r>
                      <m:sSub>
                        <m:sSubPr>
                          <m:ctrlPr>
                            <a:rPr lang="en-US" altLang="zh-CN" b="0" i="1">
                              <a:solidFill>
                                <a:srgbClr val="122754"/>
                              </a:solidFill>
                              <a:latin typeface="Cambria Math" charset="0"/>
                            </a:rPr>
                          </m:ctrlPr>
                        </m:sSubPr>
                        <m:e>
                          <m:r>
                            <a:rPr lang="en-US" altLang="zh-CN" b="0" i="1">
                              <a:solidFill>
                                <a:srgbClr val="122754"/>
                              </a:solidFill>
                              <a:latin typeface="Cambria Math" charset="0"/>
                            </a:rPr>
                            <m:t>𝑔</m:t>
                          </m:r>
                        </m:e>
                        <m:sub>
                          <m:r>
                            <a:rPr lang="en-US" altLang="zh-CN" b="0" i="1">
                              <a:solidFill>
                                <a:srgbClr val="122754"/>
                              </a:solidFill>
                              <a:latin typeface="Cambria Math" charset="0"/>
                            </a:rPr>
                            <m:t>𝑡𝑟</m:t>
                          </m:r>
                        </m:sub>
                      </m:sSub>
                      <m:r>
                        <a:rPr lang="en-US" altLang="zh-CN" b="0" i="1">
                          <a:solidFill>
                            <a:srgbClr val="122754"/>
                          </a:solidFill>
                          <a:latin typeface="Cambria Math" charset="0"/>
                        </a:rPr>
                        <m:t>𝜉</m:t>
                      </m:r>
                      <m:d>
                        <m:dPr>
                          <m:ctrlPr>
                            <a:rPr lang="en-US" altLang="zh-CN" b="0" i="1">
                              <a:solidFill>
                                <a:srgbClr val="122754"/>
                              </a:solidFill>
                              <a:latin typeface="Cambria Math" charset="0"/>
                            </a:rPr>
                          </m:ctrlPr>
                        </m:dPr>
                        <m:e>
                          <m:r>
                            <a:rPr lang="en-US" altLang="zh-CN" b="0" i="0">
                              <a:solidFill>
                                <a:srgbClr val="122754"/>
                              </a:solidFill>
                              <a:latin typeface="Cambria Math" charset="0"/>
                            </a:rPr>
                            <m:t>1−</m:t>
                          </m:r>
                          <m:r>
                            <a:rPr lang="en-US" altLang="zh-CN" b="0" i="1">
                              <a:solidFill>
                                <a:srgbClr val="122754"/>
                              </a:solidFill>
                              <a:latin typeface="Cambria Math" charset="0"/>
                            </a:rPr>
                            <m:t>𝜉</m:t>
                          </m:r>
                        </m:e>
                      </m:d>
                    </m:oMath>
                  </m:oMathPara>
                </a14:m>
                <a:endParaRPr lang="en-US" dirty="0"/>
              </a:p>
            </p:txBody>
          </p:sp>
        </mc:Choice>
        <mc:Fallback xmlns="">
          <p:sp>
            <p:nvSpPr>
              <p:cNvPr id="22" name="矩形 21"/>
              <p:cNvSpPr>
                <a:spLocks noRot="1" noChangeAspect="1" noMove="1" noResize="1" noEditPoints="1" noAdjustHandles="1" noChangeArrowheads="1" noChangeShapeType="1" noTextEdit="1"/>
              </p:cNvSpPr>
              <p:nvPr/>
            </p:nvSpPr>
            <p:spPr>
              <a:xfrm>
                <a:off x="5842593" y="3835981"/>
                <a:ext cx="3470757" cy="610936"/>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5842593" y="4627706"/>
                <a:ext cx="3381182" cy="8712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𝑐𝑠𝑡</m:t>
                          </m:r>
                        </m:sub>
                      </m:sSub>
                      <m:r>
                        <a:rPr lang="en-US" altLang="zh-CN" b="0" i="0">
                          <a:solidFill>
                            <a:srgbClr val="122754"/>
                          </a:solidFill>
                          <a:latin typeface="Cambria Math" charset="0"/>
                        </a:rPr>
                        <m:t>=−</m:t>
                      </m:r>
                      <m:sSub>
                        <m:sSubPr>
                          <m:ctrlPr>
                            <a:rPr lang="en-US" altLang="zh-CN" b="0" i="1">
                              <a:solidFill>
                                <a:srgbClr val="122754"/>
                              </a:solidFill>
                              <a:latin typeface="Cambria Math" charset="0"/>
                            </a:rPr>
                          </m:ctrlPr>
                        </m:sSubPr>
                        <m:e>
                          <m:r>
                            <a:rPr lang="en-US" altLang="zh-CN" b="0" i="1">
                              <a:solidFill>
                                <a:srgbClr val="122754"/>
                              </a:solidFill>
                              <a:latin typeface="Cambria Math" charset="0"/>
                            </a:rPr>
                            <m:t>𝑤</m:t>
                          </m:r>
                        </m:e>
                        <m:sub>
                          <m:r>
                            <a:rPr lang="en-US" altLang="zh-CN" b="0" i="0">
                              <a:solidFill>
                                <a:srgbClr val="122754"/>
                              </a:solidFill>
                              <a:latin typeface="Cambria Math" charset="0"/>
                            </a:rPr>
                            <m:t>0</m:t>
                          </m:r>
                        </m:sub>
                      </m:sSub>
                      <m:r>
                        <a:rPr lang="en-US" altLang="zh-CN" b="0" i="0">
                          <a:solidFill>
                            <a:srgbClr val="122754"/>
                          </a:solidFill>
                          <a:latin typeface="Cambria Math" charset="0"/>
                        </a:rPr>
                        <m:t>(1−</m:t>
                      </m:r>
                      <m:r>
                        <a:rPr lang="en-US" altLang="zh-CN" b="0" i="1">
                          <a:solidFill>
                            <a:srgbClr val="122754"/>
                          </a:solidFill>
                          <a:latin typeface="Cambria Math" charset="0"/>
                        </a:rPr>
                        <m:t>𝜉</m:t>
                      </m:r>
                      <m:r>
                        <a:rPr lang="en-US" altLang="zh-CN" b="0" i="0">
                          <a:solidFill>
                            <a:srgbClr val="122754"/>
                          </a:solidFill>
                          <a:latin typeface="Cambria Math" charset="0"/>
                        </a:rPr>
                        <m:t>)−</m:t>
                      </m:r>
                      <m:nary>
                        <m:naryPr>
                          <m:chr m:val="∑"/>
                          <m:limLoc m:val="undOvr"/>
                          <m:grow m:val="on"/>
                          <m:ctrlPr>
                            <a:rPr lang="en-US" altLang="zh-CN" b="0" i="1">
                              <a:solidFill>
                                <a:srgbClr val="122754"/>
                              </a:solidFill>
                              <a:latin typeface="Cambria Math" charset="0"/>
                            </a:rPr>
                          </m:ctrlPr>
                        </m:naryPr>
                        <m:sub>
                          <m:r>
                            <a:rPr lang="en-US" altLang="zh-CN" b="0" i="1">
                              <a:solidFill>
                                <a:srgbClr val="122754"/>
                              </a:solidFill>
                              <a:latin typeface="Cambria Math" charset="0"/>
                            </a:rPr>
                            <m:t>𝑖</m:t>
                          </m:r>
                          <m:r>
                            <a:rPr lang="en-US" altLang="zh-CN" b="0" i="0">
                              <a:solidFill>
                                <a:srgbClr val="122754"/>
                              </a:solidFill>
                              <a:latin typeface="Cambria Math" charset="0"/>
                            </a:rPr>
                            <m:t>=1</m:t>
                          </m:r>
                        </m:sub>
                        <m:sup>
                          <m:sSub>
                            <m:sSubPr>
                              <m:ctrlPr>
                                <a:rPr lang="en-US" altLang="zh-CN" b="0" i="1">
                                  <a:solidFill>
                                    <a:srgbClr val="122754"/>
                                  </a:solidFill>
                                  <a:latin typeface="Cambria Math" charset="0"/>
                                </a:rPr>
                              </m:ctrlPr>
                            </m:sSubPr>
                            <m:e>
                              <m:r>
                                <a:rPr lang="en-US" altLang="zh-CN" b="0" i="1">
                                  <a:solidFill>
                                    <a:srgbClr val="122754"/>
                                  </a:solidFill>
                                  <a:latin typeface="Cambria Math" charset="0"/>
                                </a:rPr>
                                <m:t>𝑁</m:t>
                              </m:r>
                            </m:e>
                            <m:sub>
                              <m:r>
                                <a:rPr lang="en-US" altLang="zh-CN" b="0" i="1">
                                  <a:solidFill>
                                    <a:srgbClr val="122754"/>
                                  </a:solidFill>
                                  <a:latin typeface="Cambria Math" charset="0"/>
                                </a:rPr>
                                <m:t>𝑇</m:t>
                              </m:r>
                            </m:sub>
                          </m:sSub>
                        </m:sup>
                        <m:e>
                          <m:r>
                            <a:rPr lang="en-US" altLang="zh-CN" b="0" i="0">
                              <a:solidFill>
                                <a:srgbClr val="122754"/>
                              </a:solidFill>
                              <a:latin typeface="Cambria Math" charset="0"/>
                            </a:rPr>
                            <m:t> </m:t>
                          </m:r>
                        </m:e>
                      </m:nary>
                      <m:r>
                        <a:rPr lang="en-US" altLang="zh-CN" b="0" i="0">
                          <a:solidFill>
                            <a:srgbClr val="122754"/>
                          </a:solidFill>
                          <a:latin typeface="Cambria Math" charset="0"/>
                        </a:rPr>
                        <m:t> </m:t>
                      </m:r>
                      <m:sSub>
                        <m:sSubPr>
                          <m:ctrlPr>
                            <a:rPr lang="en-US" altLang="zh-CN" b="0" i="1">
                              <a:solidFill>
                                <a:srgbClr val="122754"/>
                              </a:solidFill>
                              <a:latin typeface="Cambria Math" charset="0"/>
                            </a:rPr>
                          </m:ctrlPr>
                        </m:sSubPr>
                        <m:e>
                          <m:r>
                            <a:rPr lang="en-US" altLang="zh-CN" b="0" i="1">
                              <a:solidFill>
                                <a:srgbClr val="122754"/>
                              </a:solidFill>
                              <a:latin typeface="Cambria Math" charset="0"/>
                            </a:rPr>
                            <m:t>𝑤</m:t>
                          </m:r>
                        </m:e>
                        <m:sub>
                          <m:r>
                            <a:rPr lang="en-US" altLang="zh-CN" b="0" i="1">
                              <a:solidFill>
                                <a:srgbClr val="122754"/>
                              </a:solidFill>
                              <a:latin typeface="Cambria Math" charset="0"/>
                            </a:rPr>
                            <m:t>𝑖</m:t>
                          </m:r>
                        </m:sub>
                      </m:sSub>
                      <m:sSup>
                        <m:sSupPr>
                          <m:ctrlPr>
                            <a:rPr lang="en-US" altLang="zh-CN" b="0" i="1">
                              <a:solidFill>
                                <a:srgbClr val="122754"/>
                              </a:solidFill>
                              <a:latin typeface="Cambria Math" charset="0"/>
                            </a:rPr>
                          </m:ctrlPr>
                        </m:sSupPr>
                        <m:e>
                          <m:r>
                            <a:rPr lang="en-US" altLang="zh-CN" b="0" i="1">
                              <a:solidFill>
                                <a:srgbClr val="122754"/>
                              </a:solidFill>
                              <a:latin typeface="Cambria Math" charset="0"/>
                            </a:rPr>
                            <m:t>𝜉</m:t>
                          </m:r>
                        </m:e>
                        <m:sup>
                          <m:d>
                            <m:dPr>
                              <m:ctrlPr>
                                <a:rPr lang="en-US" altLang="zh-CN" b="0" i="1">
                                  <a:solidFill>
                                    <a:srgbClr val="122754"/>
                                  </a:solidFill>
                                  <a:latin typeface="Cambria Math" charset="0"/>
                                </a:rPr>
                              </m:ctrlPr>
                            </m:dPr>
                            <m:e>
                              <m:r>
                                <a:rPr lang="en-US" altLang="zh-CN" b="0" i="1">
                                  <a:solidFill>
                                    <a:srgbClr val="122754"/>
                                  </a:solidFill>
                                  <a:latin typeface="Cambria Math" charset="0"/>
                                </a:rPr>
                                <m:t>𝑖</m:t>
                              </m:r>
                            </m:e>
                          </m:d>
                        </m:sup>
                      </m:sSup>
                    </m:oMath>
                  </m:oMathPara>
                </a14:m>
                <a:endParaRPr lang="en-US" dirty="0"/>
              </a:p>
            </p:txBody>
          </p:sp>
        </mc:Choice>
        <mc:Fallback xmlns="">
          <p:sp>
            <p:nvSpPr>
              <p:cNvPr id="23" name="矩形 22"/>
              <p:cNvSpPr>
                <a:spLocks noRot="1" noChangeAspect="1" noMove="1" noResize="1" noEditPoints="1" noAdjustHandles="1" noChangeArrowheads="1" noChangeShapeType="1" noTextEdit="1"/>
              </p:cNvSpPr>
              <p:nvPr/>
            </p:nvSpPr>
            <p:spPr>
              <a:xfrm>
                <a:off x="5842593" y="4627706"/>
                <a:ext cx="3381182" cy="871264"/>
              </a:xfrm>
              <a:prstGeom prst="rect">
                <a:avLst/>
              </a:prstGeom>
              <a:blipFill rotWithShape="0">
                <a:blip r:embed="rId12"/>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8136481"/>
      </p:ext>
    </p:extLst>
  </p:cSld>
  <p:clrMapOvr>
    <a:masterClrMapping/>
  </p:clrMapOvr>
  <mc:AlternateContent xmlns:mc="http://schemas.openxmlformats.org/markup-compatibility/2006" xmlns:p14="http://schemas.microsoft.com/office/powerpoint/2010/main">
    <mc:Choice Requires="p14">
      <p:transition spd="slow" p14:dur="2000" advTm="39520"/>
    </mc:Choice>
    <mc:Fallback xmlns="">
      <p:transition spd="slow" advTm="3952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35436"/>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12</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Constitutive relations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80000" y="1115329"/>
            <a:ext cx="2090637" cy="369332"/>
          </a:xfrm>
          <a:prstGeom prst="rect">
            <a:avLst/>
          </a:prstGeom>
        </p:spPr>
        <p:txBody>
          <a:bodyPr wrap="none">
            <a:spAutoFit/>
          </a:bodyPr>
          <a:lstStyle/>
          <a:p>
            <a:pPr marL="342900" indent="-342900">
              <a:buFont typeface="Wingdings" charset="2"/>
              <a:buChar char="n"/>
            </a:pPr>
            <a:r>
              <a:rPr lang="en-US" altLang="zh-CN" b="1" dirty="0" smtClean="0">
                <a:solidFill>
                  <a:srgbClr val="122754"/>
                </a:solidFill>
                <a:latin typeface="Century Gothic" panose="020F0302020204030204"/>
                <a:ea typeface="宋体" charset="-122"/>
              </a:rPr>
              <a:t>Evolution laws</a:t>
            </a:r>
            <a:endParaRPr lang="zh-CN" altLang="en-US" b="1" dirty="0">
              <a:solidFill>
                <a:srgbClr val="122754"/>
              </a:solidFill>
              <a:latin typeface="Century Gothic" panose="020F0302020204030204"/>
              <a:ea typeface="宋体" charset="-122"/>
            </a:endParaRPr>
          </a:p>
        </p:txBody>
      </p:sp>
      <p:sp>
        <p:nvSpPr>
          <p:cNvPr id="14" name="矩形 13"/>
          <p:cNvSpPr/>
          <p:nvPr/>
        </p:nvSpPr>
        <p:spPr>
          <a:xfrm>
            <a:off x="464231" y="1531647"/>
            <a:ext cx="2589170" cy="338554"/>
          </a:xfrm>
          <a:prstGeom prst="rect">
            <a:avLst/>
          </a:prstGeom>
        </p:spPr>
        <p:txBody>
          <a:bodyPr wrap="none">
            <a:spAutoFit/>
          </a:bodyPr>
          <a:lstStyle/>
          <a:p>
            <a:pPr marL="342900" indent="-342900">
              <a:buFont typeface="Wingdings" charset="2"/>
              <a:buChar char="p"/>
            </a:pPr>
            <a:r>
              <a:rPr lang="en-US" altLang="zh-CN" sz="1600" b="1" dirty="0">
                <a:solidFill>
                  <a:srgbClr val="122754"/>
                </a:solidFill>
                <a:latin typeface="Century Gothic" panose="020F0302020204030204"/>
                <a:ea typeface="宋体" charset="-122"/>
              </a:rPr>
              <a:t>Plasticity in austenite</a:t>
            </a:r>
            <a:endParaRPr lang="zh-CN" altLang="en-US" sz="1600" b="1" dirty="0">
              <a:solidFill>
                <a:srgbClr val="122754"/>
              </a:solidFill>
              <a:latin typeface="Century Gothic" panose="020F0302020204030204"/>
              <a:ea typeface="宋体" charset="-122"/>
            </a:endParaRPr>
          </a:p>
        </p:txBody>
      </p:sp>
      <p:sp>
        <p:nvSpPr>
          <p:cNvPr id="15" name="矩形 14"/>
          <p:cNvSpPr/>
          <p:nvPr/>
        </p:nvSpPr>
        <p:spPr>
          <a:xfrm>
            <a:off x="461888" y="3492754"/>
            <a:ext cx="2723823" cy="338554"/>
          </a:xfrm>
          <a:prstGeom prst="rect">
            <a:avLst/>
          </a:prstGeom>
        </p:spPr>
        <p:txBody>
          <a:bodyPr wrap="none">
            <a:spAutoFit/>
          </a:bodyPr>
          <a:lstStyle/>
          <a:p>
            <a:pPr marL="342900" indent="-342900">
              <a:buFont typeface="Wingdings" charset="2"/>
              <a:buChar char="p"/>
            </a:pPr>
            <a:r>
              <a:rPr lang="en-US" altLang="zh-CN" sz="1600" b="1" dirty="0">
                <a:solidFill>
                  <a:srgbClr val="122754"/>
                </a:solidFill>
                <a:latin typeface="Century Gothic" panose="020F0302020204030204"/>
                <a:ea typeface="宋体" charset="-122"/>
              </a:rPr>
              <a:t>Plasticity in </a:t>
            </a:r>
            <a:r>
              <a:rPr lang="en-US" altLang="zh-CN" sz="1600" b="1" dirty="0" smtClean="0">
                <a:solidFill>
                  <a:srgbClr val="122754"/>
                </a:solidFill>
                <a:latin typeface="Century Gothic" panose="020F0302020204030204"/>
                <a:ea typeface="宋体" charset="-122"/>
              </a:rPr>
              <a:t>martensite</a:t>
            </a:r>
            <a:endParaRPr lang="zh-CN" altLang="en-US" sz="1600" b="1" dirty="0">
              <a:solidFill>
                <a:srgbClr val="122754"/>
              </a:solidFill>
              <a:latin typeface="Century Gothic" panose="020F0302020204030204"/>
              <a:ea typeface="宋体" charset="-122"/>
            </a:endParaRPr>
          </a:p>
        </p:txBody>
      </p:sp>
      <p:sp>
        <p:nvSpPr>
          <p:cNvPr id="16" name="矩形 15"/>
          <p:cNvSpPr/>
          <p:nvPr/>
        </p:nvSpPr>
        <p:spPr>
          <a:xfrm>
            <a:off x="5623202" y="1502554"/>
            <a:ext cx="4405373" cy="338554"/>
          </a:xfrm>
          <a:prstGeom prst="rect">
            <a:avLst/>
          </a:prstGeom>
        </p:spPr>
        <p:txBody>
          <a:bodyPr wrap="none">
            <a:spAutoFit/>
          </a:bodyPr>
          <a:lstStyle/>
          <a:p>
            <a:pPr marL="342900" lvl="0" indent="-342900">
              <a:buFont typeface="Wingdings" charset="2"/>
              <a:buChar char="p"/>
            </a:pPr>
            <a:r>
              <a:rPr lang="en-US" altLang="zh-CN" sz="1600" b="1" dirty="0">
                <a:solidFill>
                  <a:srgbClr val="122754"/>
                </a:solidFill>
                <a:latin typeface="Century Gothic" panose="020F0302020204030204"/>
                <a:ea typeface="宋体" charset="-122"/>
              </a:rPr>
              <a:t>Transformation induced plasticity (TRIP)</a:t>
            </a:r>
            <a:endParaRPr lang="zh-CN" altLang="en-US" sz="1600" b="1" dirty="0">
              <a:solidFill>
                <a:srgbClr val="122754"/>
              </a:solidFill>
              <a:latin typeface="Century Gothic" panose="020F0302020204030204"/>
              <a:ea typeface="宋体" charset="-122"/>
            </a:endParaRPr>
          </a:p>
        </p:txBody>
      </p:sp>
      <p:sp>
        <p:nvSpPr>
          <p:cNvPr id="17" name="矩形 16"/>
          <p:cNvSpPr/>
          <p:nvPr/>
        </p:nvSpPr>
        <p:spPr>
          <a:xfrm>
            <a:off x="5623202" y="2966270"/>
            <a:ext cx="2060179" cy="338554"/>
          </a:xfrm>
          <a:prstGeom prst="rect">
            <a:avLst/>
          </a:prstGeom>
        </p:spPr>
        <p:txBody>
          <a:bodyPr wrap="none">
            <a:spAutoFit/>
          </a:bodyPr>
          <a:lstStyle/>
          <a:p>
            <a:pPr marL="342900" lvl="0" indent="-342900">
              <a:buFont typeface="Wingdings" charset="2"/>
              <a:buChar char="p"/>
            </a:pPr>
            <a:r>
              <a:rPr lang="en-US" altLang="zh-CN" sz="1600" b="1" dirty="0" smtClean="0">
                <a:solidFill>
                  <a:srgbClr val="122754"/>
                </a:solidFill>
                <a:latin typeface="Century Gothic" panose="020F0302020204030204"/>
                <a:ea typeface="宋体" charset="-122"/>
              </a:rPr>
              <a:t>Transformation</a:t>
            </a:r>
            <a:endParaRPr lang="zh-CN" altLang="en-US" sz="1600" b="1" dirty="0">
              <a:solidFill>
                <a:srgbClr val="122754"/>
              </a:solidFill>
              <a:latin typeface="Century Gothic" panose="020F0302020204030204"/>
              <a:ea typeface="宋体" charset="-122"/>
            </a:endParaRPr>
          </a:p>
        </p:txBody>
      </p:sp>
      <mc:AlternateContent xmlns:mc="http://schemas.openxmlformats.org/markup-compatibility/2006" xmlns:a14="http://schemas.microsoft.com/office/drawing/2010/main">
        <mc:Choice Requires="a14">
          <p:sp>
            <p:nvSpPr>
              <p:cNvPr id="2" name="矩形 1"/>
              <p:cNvSpPr/>
              <p:nvPr/>
            </p:nvSpPr>
            <p:spPr>
              <a:xfrm>
                <a:off x="464231" y="1764869"/>
                <a:ext cx="4682179" cy="8847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r>
                        <a:rPr lang="en-US" altLang="zh-CN" sz="1600" i="0">
                          <a:solidFill>
                            <a:srgbClr val="122754"/>
                          </a:solidFill>
                          <a:latin typeface="Cambria Math" charset="0"/>
                        </a:rPr>
                        <m:t>=</m:t>
                      </m:r>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𝐴</m:t>
                          </m:r>
                        </m:sub>
                        <m:sup>
                          <m:r>
                            <a:rPr lang="en-US" altLang="zh-CN" sz="1600" i="0">
                              <a:solidFill>
                                <a:srgbClr val="122754"/>
                              </a:solidFill>
                              <a:latin typeface="Cambria Math" charset="0"/>
                            </a:rPr>
                            <m:t>0</m:t>
                          </m:r>
                        </m:sup>
                      </m:sSubSup>
                      <m:sSup>
                        <m:sSupPr>
                          <m:ctrlPr>
                            <a:rPr lang="en-US" altLang="zh-CN" sz="1600" i="1">
                              <a:solidFill>
                                <a:srgbClr val="122754"/>
                              </a:solidFill>
                              <a:latin typeface="Cambria Math" charset="0"/>
                            </a:rPr>
                          </m:ctrlPr>
                        </m:sSupPr>
                        <m:e>
                          <m:d>
                            <m:dPr>
                              <m:begChr m:val="|"/>
                              <m:endChr m:val="|"/>
                              <m:ctrlPr>
                                <a:rPr lang="en-US" altLang="zh-CN" sz="1600" i="1">
                                  <a:solidFill>
                                    <a:srgbClr val="122754"/>
                                  </a:solidFill>
                                  <a:latin typeface="Cambria Math" charset="0"/>
                                </a:rPr>
                              </m:ctrlPr>
                            </m:dPr>
                            <m:e>
                              <m:f>
                                <m:fPr>
                                  <m:ctrlPr>
                                    <a:rPr lang="en-US" altLang="zh-CN" sz="1600" i="1">
                                      <a:solidFill>
                                        <a:srgbClr val="122754"/>
                                      </a:solidFill>
                                      <a:latin typeface="Cambria Math" charset="0"/>
                                    </a:rPr>
                                  </m:ctrlPr>
                                </m:fPr>
                                <m:num>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num>
                                <m:den>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𝑔</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en>
                              </m:f>
                            </m:e>
                          </m:d>
                        </m:e>
                        <m:sup>
                          <m:f>
                            <m:fPr>
                              <m:ctrlPr>
                                <a:rPr lang="en-US" altLang="zh-CN" sz="1600" i="1">
                                  <a:solidFill>
                                    <a:srgbClr val="122754"/>
                                  </a:solidFill>
                                  <a:latin typeface="Cambria Math" charset="0"/>
                                </a:rPr>
                              </m:ctrlPr>
                            </m:fPr>
                            <m:num>
                              <m:r>
                                <a:rPr lang="en-US" altLang="zh-CN" sz="1600" i="0">
                                  <a:solidFill>
                                    <a:srgbClr val="122754"/>
                                  </a:solidFill>
                                  <a:latin typeface="Cambria Math" charset="0"/>
                                </a:rPr>
                                <m:t>1</m:t>
                              </m:r>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𝑚</m:t>
                                  </m:r>
                                </m:e>
                                <m:sub>
                                  <m:r>
                                    <a:rPr lang="en-US" altLang="zh-CN" sz="1600" i="1">
                                      <a:solidFill>
                                        <a:srgbClr val="122754"/>
                                      </a:solidFill>
                                      <a:latin typeface="Cambria Math" charset="0"/>
                                    </a:rPr>
                                    <m:t>𝐴</m:t>
                                  </m:r>
                                </m:sub>
                              </m:sSub>
                            </m:den>
                          </m:f>
                        </m:sup>
                      </m:sSup>
                      <m:r>
                        <m:rPr>
                          <m:sty m:val="p"/>
                        </m:rPr>
                        <a:rPr lang="en-US" altLang="zh-CN" sz="1600" i="0">
                          <a:solidFill>
                            <a:srgbClr val="122754"/>
                          </a:solidFill>
                          <a:latin typeface="Cambria Math" charset="0"/>
                        </a:rPr>
                        <m:t>sig</m:t>
                      </m:r>
                      <m:func>
                        <m:funcPr>
                          <m:ctrlPr>
                            <a:rPr lang="en-US" altLang="zh-CN" sz="1600" i="1">
                              <a:solidFill>
                                <a:srgbClr val="122754"/>
                              </a:solidFill>
                              <a:latin typeface="Cambria Math" charset="0"/>
                            </a:rPr>
                          </m:ctrlPr>
                        </m:funcPr>
                        <m:fName>
                          <m:r>
                            <m:rPr>
                              <m:sty m:val="p"/>
                            </m:rPr>
                            <a:rPr lang="en-US" altLang="zh-CN" sz="1600" i="0">
                              <a:solidFill>
                                <a:srgbClr val="122754"/>
                              </a:solidFill>
                              <a:latin typeface="Cambria Math" charset="0"/>
                            </a:rPr>
                            <m:t>n</m:t>
                          </m:r>
                        </m:fName>
                        <m:e>
                          <m:d>
                            <m:dPr>
                              <m:ctrlPr>
                                <a:rPr lang="en-US" altLang="zh-CN" sz="1600" i="1">
                                  <a:solidFill>
                                    <a:srgbClr val="122754"/>
                                  </a:solidFill>
                                  <a:latin typeface="Cambria Math" charset="0"/>
                                </a:rPr>
                              </m:ctrlPr>
                            </m:dPr>
                            <m:e>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e>
                          </m:d>
                        </m:e>
                      </m:func>
                      <m:r>
                        <a:rPr lang="en-US" altLang="zh-CN" sz="1600" i="0">
                          <a:solidFill>
                            <a:srgbClr val="122754"/>
                          </a:solidFill>
                          <a:latin typeface="Cambria Math" charset="0"/>
                        </a:rPr>
                        <m:t>, </m:t>
                      </m:r>
                      <m:r>
                        <m:rPr>
                          <m:nor/>
                        </m:rPr>
                        <a:rPr lang="en-US" altLang="zh-CN" sz="1600" i="1">
                          <a:solidFill>
                            <a:srgbClr val="122754"/>
                          </a:solidFill>
                          <a:latin typeface="Cambria Math" charset="0"/>
                        </a:rPr>
                        <m:t>and</m:t>
                      </m:r>
                      <m:r>
                        <m:rPr>
                          <m:nor/>
                        </m:rPr>
                        <a:rPr lang="en-US" altLang="zh-CN" sz="1600" b="0" i="1" smtClean="0">
                          <a:solidFill>
                            <a:srgbClr val="122754"/>
                          </a:solidFill>
                          <a:latin typeface="Cambria Math" charset="0"/>
                        </a:rPr>
                        <m:t>  </m:t>
                      </m:r>
                      <m:r>
                        <m:rPr>
                          <m:nor/>
                        </m:rPr>
                        <a:rPr lang="en-US" altLang="zh-CN" sz="1600" i="1">
                          <a:solidFill>
                            <a:srgbClr val="122754"/>
                          </a:solidFill>
                          <a:latin typeface="Cambria Math"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r>
                        <a:rPr lang="en-US" altLang="zh-CN" sz="1600" i="0">
                          <a:solidFill>
                            <a:srgbClr val="122754"/>
                          </a:solidFill>
                          <a:latin typeface="Cambria Math" charset="0"/>
                        </a:rPr>
                        <m:t>=</m:t>
                      </m:r>
                      <m:r>
                        <a:rPr lang="en-US" altLang="zh-CN" sz="1600" b="1" i="1">
                          <a:solidFill>
                            <a:srgbClr val="122754"/>
                          </a:solidFill>
                          <a:latin typeface="Cambria Math" charset="0"/>
                        </a:rPr>
                        <m:t>𝑴</m:t>
                      </m:r>
                      <m:r>
                        <a:rPr lang="en-US" altLang="zh-CN" sz="1600" b="0" i="0">
                          <a:solidFill>
                            <a:srgbClr val="122754"/>
                          </a:solidFill>
                          <a:latin typeface="Cambria Math" charset="0"/>
                        </a:rPr>
                        <m:t>:</m:t>
                      </m:r>
                      <m:sSubSup>
                        <m:sSubSupPr>
                          <m:ctrlPr>
                            <a:rPr lang="en-US" altLang="zh-CN" sz="1600" b="0" i="1">
                              <a:solidFill>
                                <a:srgbClr val="122754"/>
                              </a:solidFill>
                              <a:latin typeface="Cambria Math" charset="0"/>
                            </a:rPr>
                          </m:ctrlPr>
                        </m:sSubSupPr>
                        <m:e>
                          <m:r>
                            <a:rPr lang="en-US" altLang="zh-CN" sz="1600" b="1" i="1">
                              <a:solidFill>
                                <a:srgbClr val="122754"/>
                              </a:solidFill>
                              <a:latin typeface="Cambria Math" charset="0"/>
                            </a:rPr>
                            <m:t>𝑺</m:t>
                          </m:r>
                        </m:e>
                        <m:sub>
                          <m:r>
                            <a:rPr lang="en-US" altLang="zh-CN" sz="1600" b="0" i="1">
                              <a:solidFill>
                                <a:srgbClr val="122754"/>
                              </a:solidFill>
                              <a:latin typeface="Cambria Math" charset="0"/>
                            </a:rPr>
                            <m:t>𝑝</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𝛼</m:t>
                              </m:r>
                            </m:e>
                          </m:d>
                        </m:sup>
                      </m:sSubSup>
                    </m:oMath>
                  </m:oMathPara>
                </a14:m>
                <a:endParaRPr lang="en-US" dirty="0"/>
              </a:p>
            </p:txBody>
          </p:sp>
        </mc:Choice>
        <mc:Fallback xmlns="">
          <p:sp>
            <p:nvSpPr>
              <p:cNvPr id="2" name="矩形 1"/>
              <p:cNvSpPr>
                <a:spLocks noRot="1" noChangeAspect="1" noMove="1" noResize="1" noEditPoints="1" noAdjustHandles="1" noChangeArrowheads="1" noChangeShapeType="1" noTextEdit="1"/>
              </p:cNvSpPr>
              <p:nvPr/>
            </p:nvSpPr>
            <p:spPr>
              <a:xfrm>
                <a:off x="464231" y="1764869"/>
                <a:ext cx="4682179" cy="884729"/>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64231" y="2604242"/>
                <a:ext cx="2125390" cy="8145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𝑔</m:t>
                              </m:r>
                            </m:e>
                          </m:acc>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r>
                        <a:rPr lang="en-US" altLang="zh-CN" sz="1600" i="0">
                          <a:solidFill>
                            <a:srgbClr val="122754"/>
                          </a:solidFill>
                          <a:latin typeface="Cambria Math" charset="0"/>
                        </a:rPr>
                        <m:t>=</m:t>
                      </m:r>
                      <m:nary>
                        <m:naryPr>
                          <m:chr m:val="∑"/>
                          <m:limLoc m:val="undOvr"/>
                          <m:grow m:val="on"/>
                          <m:ctrlPr>
                            <a:rPr lang="en-US" altLang="zh-CN" sz="1600" i="1">
                              <a:solidFill>
                                <a:srgbClr val="122754"/>
                              </a:solidFill>
                              <a:latin typeface="Cambria Math" charset="0"/>
                            </a:rPr>
                          </m:ctrlPr>
                        </m:naryPr>
                        <m:sub>
                          <m:r>
                            <a:rPr lang="en-US" altLang="zh-CN" sz="1600" i="1">
                              <a:solidFill>
                                <a:srgbClr val="122754"/>
                              </a:solidFill>
                              <a:latin typeface="Cambria Math" charset="0"/>
                            </a:rPr>
                            <m:t>𝛽</m:t>
                          </m:r>
                          <m:r>
                            <a:rPr lang="en-US" altLang="zh-CN" sz="1600" i="0">
                              <a:solidFill>
                                <a:srgbClr val="122754"/>
                              </a:solidFill>
                              <a:latin typeface="Cambria Math" charset="0"/>
                            </a:rPr>
                            <m:t>=1</m:t>
                          </m:r>
                        </m:sub>
                        <m:sup>
                          <m:r>
                            <a:rPr lang="en-US" altLang="zh-CN" sz="1600" i="0">
                              <a:solidFill>
                                <a:srgbClr val="122754"/>
                              </a:solidFill>
                              <a:latin typeface="Cambria Math" charset="0"/>
                            </a:rPr>
                            <m:t>24</m:t>
                          </m:r>
                        </m:sup>
                        <m:e>
                          <m:r>
                            <a:rPr lang="en-US" altLang="zh-CN" sz="1600" i="0">
                              <a:solidFill>
                                <a:srgbClr val="122754"/>
                              </a:solidFill>
                              <a:latin typeface="Cambria Math" charset="0"/>
                            </a:rPr>
                            <m:t> </m:t>
                          </m:r>
                        </m:e>
                      </m:nary>
                      <m:r>
                        <a:rPr lang="en-US" altLang="zh-CN" sz="1600" i="0">
                          <a:solidFill>
                            <a:srgbClr val="122754"/>
                          </a:solidFill>
                          <a:latin typeface="Cambria Math"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h</m:t>
                          </m:r>
                        </m:e>
                        <m:sub>
                          <m:r>
                            <a:rPr lang="en-US" altLang="zh-CN" sz="1600" i="1">
                              <a:solidFill>
                                <a:srgbClr val="122754"/>
                              </a:solidFill>
                              <a:latin typeface="Cambria Math" charset="0"/>
                            </a:rPr>
                            <m:t>𝐴</m:t>
                          </m:r>
                        </m:sub>
                        <m:sup>
                          <m:r>
                            <a:rPr lang="en-US" altLang="zh-CN" sz="1600" i="1">
                              <a:solidFill>
                                <a:srgbClr val="122754"/>
                              </a:solidFill>
                              <a:latin typeface="Cambria Math" charset="0"/>
                            </a:rPr>
                            <m:t>𝛼𝛽</m:t>
                          </m:r>
                        </m:sup>
                      </m:sSubSup>
                      <m:d>
                        <m:dPr>
                          <m:begChr m:val="|"/>
                          <m:endChr m:val="|"/>
                          <m:ctrlPr>
                            <a:rPr lang="en-US" altLang="zh-CN" sz="1600" i="1">
                              <a:solidFill>
                                <a:srgbClr val="122754"/>
                              </a:solidFill>
                              <a:latin typeface="Cambria Math" charset="0"/>
                            </a:rPr>
                          </m:ctrlPr>
                        </m:dPr>
                        <m:e>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𝛽</m:t>
                                  </m:r>
                                </m:e>
                              </m:d>
                            </m:sup>
                          </m:sSubSup>
                        </m:e>
                      </m:d>
                    </m:oMath>
                  </m:oMathPara>
                </a14:m>
                <a:endParaRPr lang="en-US" sz="1600" dirty="0">
                  <a:solidFill>
                    <a:srgbClr val="122754"/>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464231" y="2604242"/>
                <a:ext cx="2125390" cy="81451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389096" y="3824998"/>
                <a:ext cx="4844723" cy="13088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m:t>
                      </m:r>
                      <m:d>
                        <m:dPr>
                          <m:begChr m:val="{"/>
                          <m:endChr m:val=""/>
                          <m:ctrlPr>
                            <a:rPr lang="en-US" altLang="zh-CN" sz="1600" i="1">
                              <a:solidFill>
                                <a:srgbClr val="122754"/>
                              </a:solidFill>
                              <a:latin typeface="Cambria Math" charset="0"/>
                            </a:rPr>
                          </m:ctrlPr>
                        </m:dPr>
                        <m:e>
                          <m:m>
                            <m:mPr>
                              <m:plcHide m:val="on"/>
                              <m:mcs>
                                <m:mc>
                                  <m:mcPr>
                                    <m:count m:val="2"/>
                                    <m:mcJc m:val="center"/>
                                  </m:mcPr>
                                </m:mc>
                              </m:mcs>
                              <m:ctrlPr>
                                <a:rPr lang="en-US" altLang="zh-CN" sz="1600" i="1">
                                  <a:solidFill>
                                    <a:srgbClr val="122754"/>
                                  </a:solidFill>
                                  <a:latin typeface="Cambria Math" charset="0"/>
                                </a:rPr>
                              </m:ctrlPr>
                            </m:mPr>
                            <m:mr>
                              <m:e>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𝑡𝑤</m:t>
                                    </m:r>
                                  </m:sub>
                                  <m:sup>
                                    <m:r>
                                      <a:rPr lang="en-US" altLang="zh-CN" sz="1600" i="0">
                                        <a:solidFill>
                                          <a:srgbClr val="122754"/>
                                        </a:solidFill>
                                        <a:latin typeface="Cambria Math" charset="0"/>
                                      </a:rPr>
                                      <m:t>0</m:t>
                                    </m:r>
                                  </m:sup>
                                </m:sSubSup>
                                <m:sSup>
                                  <m:sSupPr>
                                    <m:ctrlPr>
                                      <a:rPr lang="en-US" altLang="zh-CN" sz="1600" i="1">
                                        <a:solidFill>
                                          <a:srgbClr val="122754"/>
                                        </a:solidFill>
                                        <a:latin typeface="Cambria Math" charset="0"/>
                                      </a:rPr>
                                    </m:ctrlPr>
                                  </m:sSupPr>
                                  <m:e>
                                    <m:d>
                                      <m:dPr>
                                        <m:ctrlPr>
                                          <a:rPr lang="en-US" altLang="zh-CN" sz="1600" i="1">
                                            <a:solidFill>
                                              <a:srgbClr val="122754"/>
                                            </a:solidFill>
                                            <a:latin typeface="Cambria Math" charset="0"/>
                                          </a:rPr>
                                        </m:ctrlPr>
                                      </m:dPr>
                                      <m:e>
                                        <m:f>
                                          <m:fPr>
                                            <m:ctrlPr>
                                              <a:rPr lang="en-US" altLang="zh-CN" sz="1600" i="1">
                                                <a:solidFill>
                                                  <a:srgbClr val="122754"/>
                                                </a:solidFill>
                                                <a:latin typeface="Cambria Math" charset="0"/>
                                              </a:rPr>
                                            </m:ctrlPr>
                                          </m:fPr>
                                          <m:num>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num>
                                          <m:den>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𝑔</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den>
                                        </m:f>
                                      </m:e>
                                    </m:d>
                                  </m:e>
                                  <m:sup>
                                    <m:f>
                                      <m:fPr>
                                        <m:ctrlPr>
                                          <a:rPr lang="en-US" altLang="zh-CN" sz="1600" i="1">
                                            <a:solidFill>
                                              <a:srgbClr val="122754"/>
                                            </a:solidFill>
                                            <a:latin typeface="Cambria Math" charset="0"/>
                                          </a:rPr>
                                        </m:ctrlPr>
                                      </m:fPr>
                                      <m:num>
                                        <m:r>
                                          <a:rPr lang="en-US" altLang="zh-CN" sz="1600" i="0">
                                            <a:solidFill>
                                              <a:srgbClr val="122754"/>
                                            </a:solidFill>
                                            <a:latin typeface="Cambria Math" charset="0"/>
                                          </a:rPr>
                                          <m:t>1</m:t>
                                        </m:r>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𝑚</m:t>
                                            </m:r>
                                          </m:e>
                                          <m:sub>
                                            <m:r>
                                              <a:rPr lang="en-US" altLang="zh-CN" sz="1600" i="1">
                                                <a:solidFill>
                                                  <a:srgbClr val="122754"/>
                                                </a:solidFill>
                                                <a:latin typeface="Cambria Math" charset="0"/>
                                              </a:rPr>
                                              <m:t>𝑡𝑤</m:t>
                                            </m:r>
                                          </m:sub>
                                        </m:sSub>
                                      </m:den>
                                    </m:f>
                                  </m:sup>
                                </m:sSup>
                                <m:r>
                                  <a:rPr lang="en-US" altLang="zh-CN" sz="1600" i="0">
                                    <a:solidFill>
                                      <a:srgbClr val="122754"/>
                                    </a:solidFill>
                                    <a:latin typeface="Cambria Math" charset="0"/>
                                  </a:rPr>
                                  <m:t>,</m:t>
                                </m:r>
                              </m:e>
                              <m:e>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&gt;0</m:t>
                                </m:r>
                              </m:e>
                            </m:mr>
                            <m:mr>
                              <m:e>
                                <m:r>
                                  <a:rPr lang="en-US" altLang="zh-CN" sz="1600" i="0">
                                    <a:solidFill>
                                      <a:srgbClr val="122754"/>
                                    </a:solidFill>
                                    <a:latin typeface="Cambria Math" charset="0"/>
                                  </a:rPr>
                                  <m:t>0,</m:t>
                                </m:r>
                              </m:e>
                              <m:e>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≤0</m:t>
                                </m:r>
                              </m:e>
                            </m:mr>
                          </m:m>
                          <m:r>
                            <a:rPr lang="en-US" altLang="zh-CN" sz="1600" i="0">
                              <a:solidFill>
                                <a:srgbClr val="122754"/>
                              </a:solidFill>
                              <a:latin typeface="Cambria Math" charset="0"/>
                            </a:rPr>
                            <m:t>, </m:t>
                          </m:r>
                          <m:r>
                            <m:rPr>
                              <m:nor/>
                            </m:rPr>
                            <a:rPr lang="en-US" altLang="zh-CN" sz="1600" i="1">
                              <a:solidFill>
                                <a:srgbClr val="122754"/>
                              </a:solidFill>
                              <a:latin typeface="Cambria Math" charset="0"/>
                            </a:rPr>
                            <m:t>and</m:t>
                          </m:r>
                          <m:r>
                            <a:rPr lang="en-US" altLang="zh-CN" sz="1600" b="0" i="1" smtClean="0">
                              <a:solidFill>
                                <a:srgbClr val="122754"/>
                              </a:solidFill>
                              <a:latin typeface="Cambria Math" charset="0"/>
                            </a:rPr>
                            <m:t> </m:t>
                          </m:r>
                          <m:r>
                            <m:rPr>
                              <m:nor/>
                            </m:rPr>
                            <a:rPr lang="en-US" altLang="zh-CN" sz="1600" i="1">
                              <a:solidFill>
                                <a:srgbClr val="122754"/>
                              </a:solidFill>
                              <a:latin typeface="Cambria Math"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m:t>
                          </m:r>
                          <m:r>
                            <a:rPr lang="en-US" altLang="zh-CN" sz="1600" b="1" i="1">
                              <a:solidFill>
                                <a:srgbClr val="122754"/>
                              </a:solidFill>
                              <a:latin typeface="Cambria Math" charset="0"/>
                            </a:rPr>
                            <m:t>𝑴</m:t>
                          </m:r>
                          <m:r>
                            <a:rPr lang="en-US" altLang="zh-CN" sz="1600" b="0" i="0">
                              <a:solidFill>
                                <a:srgbClr val="122754"/>
                              </a:solidFill>
                              <a:latin typeface="Cambria Math" charset="0"/>
                            </a:rPr>
                            <m:t>:</m:t>
                          </m:r>
                          <m:sSubSup>
                            <m:sSubSupPr>
                              <m:ctrlPr>
                                <a:rPr lang="en-US" altLang="zh-CN" sz="1600" b="0" i="1">
                                  <a:solidFill>
                                    <a:srgbClr val="122754"/>
                                  </a:solidFill>
                                  <a:latin typeface="Cambria Math" charset="0"/>
                                </a:rPr>
                              </m:ctrlPr>
                            </m:sSubSupPr>
                            <m:e>
                              <m:r>
                                <a:rPr lang="en-US" altLang="zh-CN" sz="1600" b="1" i="1">
                                  <a:solidFill>
                                    <a:srgbClr val="122754"/>
                                  </a:solidFill>
                                  <a:latin typeface="Cambria Math" charset="0"/>
                                </a:rPr>
                                <m:t>𝑺</m:t>
                              </m:r>
                            </m:e>
                            <m:sub>
                              <m:r>
                                <a:rPr lang="en-US" altLang="zh-CN" sz="1600" b="0" i="1">
                                  <a:solidFill>
                                    <a:srgbClr val="122754"/>
                                  </a:solidFill>
                                  <a:latin typeface="Cambria Math" charset="0"/>
                                </a:rPr>
                                <m:t>𝑡𝑤</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𝑡</m:t>
                                  </m:r>
                                </m:e>
                              </m:d>
                            </m:sup>
                          </m:sSubSup>
                        </m:e>
                      </m:d>
                    </m:oMath>
                  </m:oMathPara>
                </a14:m>
                <a:endParaRPr lang="en-US" sz="1600" dirty="0">
                  <a:solidFill>
                    <a:srgbClr val="122754"/>
                  </a:solidFill>
                </a:endParaRPr>
              </a:p>
            </p:txBody>
          </p:sp>
        </mc:Choice>
        <mc:Fallback xmlns="">
          <p:sp>
            <p:nvSpPr>
              <p:cNvPr id="18" name="矩形 17"/>
              <p:cNvSpPr>
                <a:spLocks noRot="1" noChangeAspect="1" noMove="1" noResize="1" noEditPoints="1" noAdjustHandles="1" noChangeArrowheads="1" noChangeShapeType="1" noTextEdit="1"/>
              </p:cNvSpPr>
              <p:nvPr/>
            </p:nvSpPr>
            <p:spPr>
              <a:xfrm>
                <a:off x="389096" y="3824998"/>
                <a:ext cx="4844723" cy="1308884"/>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389096" y="5184722"/>
                <a:ext cx="1843966" cy="783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𝑔</m:t>
                              </m:r>
                            </m:e>
                          </m:acc>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m:t>
                      </m:r>
                      <m:nary>
                        <m:naryPr>
                          <m:chr m:val="∑"/>
                          <m:limLoc m:val="undOvr"/>
                          <m:grow m:val="on"/>
                          <m:ctrlPr>
                            <a:rPr lang="en-US" altLang="zh-CN" sz="1600" i="1">
                              <a:solidFill>
                                <a:srgbClr val="122754"/>
                              </a:solidFill>
                              <a:latin typeface="Cambria Math" charset="0"/>
                            </a:rPr>
                          </m:ctrlPr>
                        </m:naryPr>
                        <m:sub>
                          <m:r>
                            <a:rPr lang="en-US" altLang="zh-CN" sz="1600" i="1">
                              <a:solidFill>
                                <a:srgbClr val="122754"/>
                              </a:solidFill>
                              <a:latin typeface="Cambria Math" charset="0"/>
                            </a:rPr>
                            <m:t>𝑠</m:t>
                          </m:r>
                          <m:r>
                            <a:rPr lang="en-US" altLang="zh-CN" sz="1600" i="0">
                              <a:solidFill>
                                <a:srgbClr val="122754"/>
                              </a:solidFill>
                              <a:latin typeface="Cambria Math" charset="0"/>
                            </a:rPr>
                            <m:t>=1</m:t>
                          </m:r>
                        </m:sub>
                        <m:sup>
                          <m:r>
                            <a:rPr lang="en-US" altLang="zh-CN" sz="1600" i="0">
                              <a:solidFill>
                                <a:srgbClr val="122754"/>
                              </a:solidFill>
                              <a:latin typeface="Cambria Math" charset="0"/>
                            </a:rPr>
                            <m:t>11</m:t>
                          </m:r>
                        </m:sup>
                        <m:e>
                          <m:r>
                            <a:rPr lang="en-US" altLang="zh-CN" sz="1600" i="0">
                              <a:solidFill>
                                <a:srgbClr val="122754"/>
                              </a:solidFill>
                              <a:latin typeface="Cambria Math" charset="0"/>
                            </a:rPr>
                            <m:t> </m:t>
                          </m:r>
                        </m:e>
                      </m:nary>
                      <m:r>
                        <a:rPr lang="en-US" altLang="zh-CN" sz="1600" i="0">
                          <a:solidFill>
                            <a:srgbClr val="122754"/>
                          </a:solidFill>
                          <a:latin typeface="Cambria Math"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h</m:t>
                          </m:r>
                        </m:e>
                        <m:sub>
                          <m:r>
                            <a:rPr lang="en-US" altLang="zh-CN" sz="1600" i="1">
                              <a:solidFill>
                                <a:srgbClr val="122754"/>
                              </a:solidFill>
                              <a:latin typeface="Cambria Math" charset="0"/>
                            </a:rPr>
                            <m:t>𝑡𝑤</m:t>
                          </m:r>
                        </m:sub>
                        <m:sup>
                          <m:r>
                            <a:rPr lang="en-US" altLang="zh-CN" sz="1600" i="1">
                              <a:solidFill>
                                <a:srgbClr val="122754"/>
                              </a:solidFill>
                              <a:latin typeface="Cambria Math" charset="0"/>
                            </a:rPr>
                            <m:t>𝑡𝑠</m:t>
                          </m:r>
                        </m:sup>
                      </m:sSubSup>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𝑠</m:t>
                              </m:r>
                            </m:e>
                          </m:d>
                        </m:sup>
                      </m:sSubSup>
                    </m:oMath>
                  </m:oMathPara>
                </a14:m>
                <a:endParaRPr lang="en-US" sz="1600" dirty="0">
                  <a:solidFill>
                    <a:srgbClr val="122754"/>
                  </a:solidFill>
                </a:endParaRPr>
              </a:p>
            </p:txBody>
          </p:sp>
        </mc:Choice>
        <mc:Fallback xmlns="">
          <p:sp>
            <p:nvSpPr>
              <p:cNvPr id="19" name="矩形 18"/>
              <p:cNvSpPr>
                <a:spLocks noRot="1" noChangeAspect="1" noMove="1" noResize="1" noEditPoints="1" noAdjustHandles="1" noChangeArrowheads="1" noChangeShapeType="1" noTextEdit="1"/>
              </p:cNvSpPr>
              <p:nvPr/>
            </p:nvSpPr>
            <p:spPr>
              <a:xfrm>
                <a:off x="389096" y="5184722"/>
                <a:ext cx="1843966" cy="78399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780264" y="1870201"/>
                <a:ext cx="4091248" cy="87844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b="0" i="1" smtClean="0">
                              <a:solidFill>
                                <a:srgbClr val="122754"/>
                              </a:solidFill>
                              <a:latin typeface="Cambria Math" charset="0"/>
                            </a:rPr>
                            <m:t>𝑡𝑟𝑖𝑝</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r>
                        <a:rPr lang="en-US" altLang="zh-CN" sz="1600" i="0">
                          <a:solidFill>
                            <a:srgbClr val="122754"/>
                          </a:solidFill>
                          <a:latin typeface="Cambria Math" charset="0"/>
                        </a:rPr>
                        <m:t>=</m:t>
                      </m:r>
                      <m:d>
                        <m:dPr>
                          <m:begChr m:val="{"/>
                          <m:endChr m:val=""/>
                          <m:ctrlPr>
                            <a:rPr lang="mr-IN" altLang="zh-CN" sz="1600" i="1" smtClean="0">
                              <a:solidFill>
                                <a:srgbClr val="122754"/>
                              </a:solidFill>
                              <a:latin typeface="Cambria Math" charset="0"/>
                            </a:rPr>
                          </m:ctrlPr>
                        </m:dPr>
                        <m:e>
                          <m:eqArr>
                            <m:eqArrPr>
                              <m:ctrlPr>
                                <a:rPr lang="mr-IN" altLang="zh-CN" sz="1600" i="1" smtClean="0">
                                  <a:solidFill>
                                    <a:srgbClr val="122754"/>
                                  </a:solidFill>
                                  <a:latin typeface="Cambria Math" charset="0"/>
                                </a:rPr>
                              </m:ctrlPr>
                            </m:eqArrPr>
                            <m:e>
                              <m:f>
                                <m:fPr>
                                  <m:ctrlPr>
                                    <a:rPr lang="en-US" altLang="zh-CN" sz="1600" i="1" smtClean="0">
                                      <a:solidFill>
                                        <a:srgbClr val="122754"/>
                                      </a:solidFill>
                                      <a:latin typeface="Cambria Math" charset="0"/>
                                    </a:rPr>
                                  </m:ctrlPr>
                                </m:fPr>
                                <m:num>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𝛾</m:t>
                                      </m:r>
                                    </m:e>
                                    <m:sub>
                                      <m:r>
                                        <a:rPr lang="en-US" altLang="zh-CN" sz="1600" b="0" i="1" smtClean="0">
                                          <a:solidFill>
                                            <a:srgbClr val="122754"/>
                                          </a:solidFill>
                                          <a:latin typeface="Cambria Math" charset="0"/>
                                        </a:rPr>
                                        <m:t>𝑠𝑎𝑡</m:t>
                                      </m:r>
                                    </m:sub>
                                  </m:sSub>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1</m:t>
                                      </m:r>
                                    </m:sub>
                                  </m:sSub>
                                </m:den>
                              </m:f>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𝑒</m:t>
                                  </m:r>
                                </m:e>
                                <m:sup>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r>
                                        <a:rPr lang="en-US" altLang="zh-CN" sz="1600" i="1">
                                          <a:solidFill>
                                            <a:srgbClr val="122754"/>
                                          </a:solidFill>
                                          <a:latin typeface="Cambria Math" charset="0"/>
                                        </a:rPr>
                                        <m:t>𝜉</m:t>
                                      </m:r>
                                      <m:r>
                                        <a:rPr lang="en-US" altLang="zh-CN" sz="1600" i="1">
                                          <a:solidFill>
                                            <a:srgbClr val="122754"/>
                                          </a:solidFill>
                                          <a:latin typeface="Cambria Math" charset="0"/>
                                        </a:rPr>
                                        <m:t>𝑐</m:t>
                                      </m:r>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1</m:t>
                                          </m:r>
                                        </m:sub>
                                      </m:sSub>
                                    </m:den>
                                  </m:f>
                                </m:sup>
                              </m:sSup>
                              <m:d>
                                <m:dPr>
                                  <m:begChr m:val="|"/>
                                  <m:endChr m:val="|"/>
                                  <m:ctrlPr>
                                    <a:rPr lang="en-US" altLang="zh-CN" sz="1600" i="1">
                                      <a:solidFill>
                                        <a:srgbClr val="122754"/>
                                      </a:solidFill>
                                      <a:latin typeface="Cambria Math" charset="0"/>
                                    </a:rPr>
                                  </m:ctrlPr>
                                </m:d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e>
                              </m:d>
                              <m:r>
                                <m:rPr>
                                  <m:sty m:val="p"/>
                                </m:rPr>
                                <a:rPr lang="en-US" altLang="zh-CN" sz="1600" i="0">
                                  <a:solidFill>
                                    <a:srgbClr val="122754"/>
                                  </a:solidFill>
                                  <a:latin typeface="Cambria Math" charset="0"/>
                                </a:rPr>
                                <m:t>sig</m:t>
                              </m:r>
                              <m:func>
                                <m:funcPr>
                                  <m:ctrlPr>
                                    <a:rPr lang="en-US" altLang="zh-CN" sz="1600" i="1">
                                      <a:solidFill>
                                        <a:srgbClr val="122754"/>
                                      </a:solidFill>
                                      <a:latin typeface="Cambria Math" charset="0"/>
                                    </a:rPr>
                                  </m:ctrlPr>
                                </m:funcPr>
                                <m:fName>
                                  <m:r>
                                    <m:rPr>
                                      <m:sty m:val="p"/>
                                    </m:rPr>
                                    <a:rPr lang="en-US" altLang="zh-CN" sz="1600" i="0">
                                      <a:solidFill>
                                        <a:srgbClr val="122754"/>
                                      </a:solidFill>
                                      <a:latin typeface="Cambria Math" charset="0"/>
                                    </a:rPr>
                                    <m:t>n</m:t>
                                  </m:r>
                                </m:fName>
                                <m:e>
                                  <m:d>
                                    <m:dPr>
                                      <m:ctrlPr>
                                        <a:rPr lang="en-US" altLang="zh-CN" sz="1600" i="1">
                                          <a:solidFill>
                                            <a:srgbClr val="122754"/>
                                          </a:solidFill>
                                          <a:latin typeface="Cambria Math" charset="0"/>
                                        </a:rPr>
                                      </m:ctrlPr>
                                    </m:dPr>
                                    <m:e>
                                      <m:sSubSup>
                                        <m:sSubSupPr>
                                          <m:ctrlPr>
                                            <a:rPr lang="en-US" altLang="zh-CN" sz="1600" i="1" smtClean="0">
                                              <a:solidFill>
                                                <a:srgbClr val="122754"/>
                                              </a:solidFill>
                                              <a:latin typeface="Cambria Math" charset="0"/>
                                            </a:rPr>
                                          </m:ctrlPr>
                                        </m:sSubSupPr>
                                        <m:e>
                                          <m:r>
                                            <a:rPr lang="en-US" altLang="zh-CN" sz="1600" i="1" smtClean="0">
                                              <a:solidFill>
                                                <a:srgbClr val="122754"/>
                                              </a:solidFill>
                                              <a:latin typeface="Cambria Math" charset="0"/>
                                            </a:rPr>
                                            <m:t>𝑓</m:t>
                                          </m:r>
                                        </m:e>
                                        <m:sub>
                                          <m:r>
                                            <a:rPr lang="en-US" altLang="zh-CN" sz="1600" b="0" i="1" smtClean="0">
                                              <a:solidFill>
                                                <a:srgbClr val="122754"/>
                                              </a:solidFill>
                                              <a:latin typeface="Cambria Math" charset="0"/>
                                            </a:rPr>
                                            <m:t>𝑡𝑟𝑖𝑝</m:t>
                                          </m:r>
                                        </m:sub>
                                        <m:sup>
                                          <m:d>
                                            <m:dPr>
                                              <m:ctrlPr>
                                                <a:rPr lang="en-US" altLang="zh-CN" sz="1600" b="0" i="1" smtClean="0">
                                                  <a:solidFill>
                                                    <a:srgbClr val="122754"/>
                                                  </a:solidFill>
                                                  <a:latin typeface="Cambria Math" charset="0"/>
                                                  <a:ea typeface="Cambria Math" charset="0"/>
                                                  <a:cs typeface="Cambria Math" charset="0"/>
                                                </a:rPr>
                                              </m:ctrlPr>
                                            </m:dPr>
                                            <m:e>
                                              <m:r>
                                                <a:rPr lang="en-US" altLang="zh-CN" sz="1600" b="0" i="1" smtClean="0">
                                                  <a:solidFill>
                                                    <a:srgbClr val="122754"/>
                                                  </a:solidFill>
                                                  <a:latin typeface="Cambria Math" charset="0"/>
                                                  <a:ea typeface="Cambria Math" charset="0"/>
                                                  <a:cs typeface="Cambria Math" charset="0"/>
                                                </a:rPr>
                                                <m:t>𝛼</m:t>
                                              </m:r>
                                            </m:e>
                                          </m:d>
                                        </m:sup>
                                      </m:sSubSup>
                                    </m:e>
                                  </m:d>
                                </m:e>
                              </m:func>
                              <m:r>
                                <a:rPr lang="en-US" altLang="zh-CN" sz="1600" b="0" i="1" smtClean="0">
                                  <a:solidFill>
                                    <a:srgbClr val="122754"/>
                                  </a:solidFill>
                                  <a:latin typeface="Cambria Math" charset="0"/>
                                </a:rPr>
                                <m:t>          </m:t>
                              </m:r>
                            </m:e>
                            <m:e>
                              <m:r>
                                <a:rPr lang="en-US" altLang="zh-CN" sz="1600" b="0" i="1" smtClean="0">
                                  <a:solidFill>
                                    <a:srgbClr val="122754"/>
                                  </a:solidFill>
                                  <a:latin typeface="Cambria Math" charset="0"/>
                                </a:rPr>
                                <m:t>0</m:t>
                              </m:r>
                            </m:e>
                          </m:eqArr>
                        </m:e>
                      </m:d>
                    </m:oMath>
                  </m:oMathPara>
                </a14:m>
                <a:endParaRPr lang="en-US" sz="1600" dirty="0">
                  <a:solidFill>
                    <a:srgbClr val="122754"/>
                  </a:solidFill>
                </a:endParaRPr>
              </a:p>
            </p:txBody>
          </p:sp>
        </mc:Choice>
        <mc:Fallback xmlns="">
          <p:sp>
            <p:nvSpPr>
              <p:cNvPr id="20" name="矩形 19"/>
              <p:cNvSpPr>
                <a:spLocks noRot="1" noChangeAspect="1" noMove="1" noResize="1" noEditPoints="1" noAdjustHandles="1" noChangeArrowheads="1" noChangeShapeType="1" noTextEdit="1"/>
              </p:cNvSpPr>
              <p:nvPr/>
            </p:nvSpPr>
            <p:spPr>
              <a:xfrm>
                <a:off x="5780264" y="1870201"/>
                <a:ext cx="4091248" cy="878446"/>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8758131" y="1985902"/>
                <a:ext cx="2682016" cy="4328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sz="1600" smtClean="0">
                          <a:solidFill>
                            <a:srgbClr val="122754"/>
                          </a:solidFill>
                          <a:latin typeface="Century Gothic" panose="020F0302020204030204"/>
                          <a:ea typeface="宋体" charset="-122"/>
                        </a:rPr>
                        <m:t>when</m:t>
                      </m:r>
                      <m:sSubSup>
                        <m:sSubSupPr>
                          <m:ctrlPr>
                            <a:rPr lang="en-US" altLang="zh-CN" sz="1600" i="1" smtClean="0">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b="0" i="1" smtClean="0">
                              <a:solidFill>
                                <a:srgbClr val="122754"/>
                              </a:solidFill>
                              <a:latin typeface="Cambria Math" charset="0"/>
                            </a:rPr>
                            <m:t>𝑆𝐹</m:t>
                          </m:r>
                        </m:e>
                        <m:sub>
                          <m:r>
                            <a:rPr lang="en-US" altLang="zh-CN" sz="1600" b="0" i="1" smtClean="0">
                              <a:solidFill>
                                <a:srgbClr val="122754"/>
                              </a:solidFill>
                              <a:latin typeface="Cambria Math" charset="0"/>
                            </a:rPr>
                            <m:t>𝑝𝑙𝑎𝑠𝑡𝑖𝑐</m:t>
                          </m:r>
                        </m:sub>
                        <m:sup>
                          <m:r>
                            <a:rPr lang="en-US" altLang="zh-CN" sz="1600" b="0" i="1" smtClean="0">
                              <a:solidFill>
                                <a:srgbClr val="122754"/>
                              </a:solidFill>
                              <a:latin typeface="Cambria Math" charset="0"/>
                            </a:rPr>
                            <m:t>(</m:t>
                          </m:r>
                          <m:r>
                            <a:rPr lang="en-US" altLang="zh-CN" sz="1600" b="0" i="1" smtClean="0">
                              <a:solidFill>
                                <a:srgbClr val="122754"/>
                              </a:solidFill>
                              <a:latin typeface="Cambria Math" charset="0"/>
                              <a:ea typeface="Cambria Math" charset="0"/>
                              <a:cs typeface="Cambria Math" charset="0"/>
                            </a:rPr>
                            <m:t>𝛼</m:t>
                          </m:r>
                          <m:r>
                            <a:rPr lang="en-US" altLang="zh-CN" sz="1600" b="0" i="1" smtClean="0">
                              <a:solidFill>
                                <a:srgbClr val="122754"/>
                              </a:solidFill>
                              <a:latin typeface="Cambria Math" charset="0"/>
                            </a:rPr>
                            <m:t>)</m:t>
                          </m:r>
                        </m:sup>
                      </m:sSubSup>
                      <m:r>
                        <a:rPr lang="en-US" altLang="zh-CN" sz="1600" b="1">
                          <a:solidFill>
                            <a:srgbClr val="122754"/>
                          </a:solidFill>
                          <a:latin typeface="Cambria Math" charset="0"/>
                          <a:ea typeface="宋体" charset="-122"/>
                        </a:rPr>
                        <m:t>&gt;</m:t>
                      </m:r>
                      <m:r>
                        <a:rPr lang="en-US" altLang="zh-CN" sz="1600" b="1" i="0" smtClean="0">
                          <a:solidFill>
                            <a:srgbClr val="122754"/>
                          </a:solidFill>
                          <a:latin typeface="Cambria Math" charset="0"/>
                          <a:ea typeface="宋体" charset="-122"/>
                        </a:rPr>
                        <m:t> </m:t>
                      </m:r>
                      <m:sSub>
                        <m:sSubPr>
                          <m:ctrlPr>
                            <a:rPr lang="en-US" altLang="zh-CN" sz="1600" i="1" smtClean="0">
                              <a:solidFill>
                                <a:srgbClr val="122754"/>
                              </a:solidFill>
                              <a:latin typeface="Cambria Math" charset="0"/>
                              <a:ea typeface="宋体" charset="-122"/>
                            </a:rPr>
                          </m:ctrlPr>
                        </m:sSubPr>
                        <m:e>
                          <m:r>
                            <a:rPr lang="en-US" altLang="zh-CN" sz="1600" b="0" i="1" smtClean="0">
                              <a:solidFill>
                                <a:srgbClr val="122754"/>
                              </a:solidFill>
                              <a:latin typeface="Cambria Math" charset="0"/>
                              <a:ea typeface="宋体" charset="-122"/>
                            </a:rPr>
                            <m:t>𝑆𝐹</m:t>
                          </m:r>
                        </m:e>
                        <m:sub>
                          <m:r>
                            <a:rPr lang="en-US" altLang="zh-CN" sz="1600" b="0" i="1" smtClean="0">
                              <a:solidFill>
                                <a:srgbClr val="122754"/>
                              </a:solidFill>
                              <a:latin typeface="Cambria Math" charset="0"/>
                              <a:ea typeface="宋体" charset="-122"/>
                            </a:rPr>
                            <m:t>𝑐𝑟𝑖𝑡𝑖𝑐𝑎𝑙</m:t>
                          </m:r>
                        </m:sub>
                      </m:sSub>
                    </m:oMath>
                  </m:oMathPara>
                </a14:m>
                <a:endParaRPr lang="en-US" sz="1600" dirty="0">
                  <a:solidFill>
                    <a:srgbClr val="122754"/>
                  </a:solidFill>
                  <a:latin typeface="Century Gothic" panose="020F0302020204030204"/>
                  <a:ea typeface="宋体" charset="-122"/>
                </a:endParaRPr>
              </a:p>
            </p:txBody>
          </p:sp>
        </mc:Choice>
        <mc:Fallback xmlns="">
          <p:sp>
            <p:nvSpPr>
              <p:cNvPr id="21" name="矩形 20"/>
              <p:cNvSpPr>
                <a:spLocks noRot="1" noChangeAspect="1" noMove="1" noResize="1" noEditPoints="1" noAdjustHandles="1" noChangeArrowheads="1" noChangeShapeType="1" noTextEdit="1"/>
              </p:cNvSpPr>
              <p:nvPr/>
            </p:nvSpPr>
            <p:spPr>
              <a:xfrm>
                <a:off x="8758131" y="1985902"/>
                <a:ext cx="2682016" cy="432811"/>
              </a:xfrm>
              <a:prstGeom prst="rect">
                <a:avLst/>
              </a:prstGeom>
              <a:blipFill rotWithShape="0">
                <a:blip r:embed="rId10"/>
                <a:stretch>
                  <a:fillRect t="-57746" b="-78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8793756" y="2341341"/>
                <a:ext cx="118974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sz="1600" b="0" i="0" smtClean="0">
                          <a:solidFill>
                            <a:srgbClr val="122754"/>
                          </a:solidFill>
                          <a:latin typeface="Century Gothic" panose="020F0302020204030204"/>
                          <a:ea typeface="宋体" charset="-122"/>
                        </a:rPr>
                        <m:t>otherwise</m:t>
                      </m:r>
                    </m:oMath>
                  </m:oMathPara>
                </a14:m>
                <a:endParaRPr lang="en-US" sz="1600" dirty="0"/>
              </a:p>
            </p:txBody>
          </p:sp>
        </mc:Choice>
        <mc:Fallback xmlns="">
          <p:sp>
            <p:nvSpPr>
              <p:cNvPr id="26" name="矩形 25"/>
              <p:cNvSpPr>
                <a:spLocks noRot="1" noChangeAspect="1" noMove="1" noResize="1" noEditPoints="1" noAdjustHandles="1" noChangeArrowheads="1" noChangeShapeType="1" noTextEdit="1"/>
              </p:cNvSpPr>
              <p:nvPr/>
            </p:nvSpPr>
            <p:spPr>
              <a:xfrm>
                <a:off x="8793756" y="2341341"/>
                <a:ext cx="1189748" cy="338554"/>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6066188" y="3718993"/>
                <a:ext cx="2114553" cy="413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r>
                            <a:rPr lang="en-US" altLang="zh-CN" sz="1600">
                              <a:solidFill>
                                <a:srgbClr val="122754"/>
                              </a:solidFill>
                              <a:latin typeface="Cambria Math" charset="0"/>
                            </a:rPr>
                            <m:t>ℱ</m:t>
                          </m:r>
                        </m:e>
                        <m:sub>
                          <m:r>
                            <a:rPr lang="en-US" altLang="zh-CN" sz="1600" i="1">
                              <a:solidFill>
                                <a:srgbClr val="122754"/>
                              </a:solidFill>
                              <a:latin typeface="Cambria Math" charset="0"/>
                            </a:rPr>
                            <m:t>𝐴𝑀</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sSubSup>
                        <m:sSubSupPr>
                          <m:ctrlPr>
                            <a:rPr lang="en-US" altLang="zh-CN" sz="1600" i="1" smtClean="0">
                              <a:solidFill>
                                <a:srgbClr val="122754"/>
                              </a:solidFill>
                              <a:latin typeface="Cambria Math" charset="0"/>
                            </a:rPr>
                          </m:ctrlPr>
                        </m:sSubSupPr>
                        <m:e>
                          <m:r>
                            <a:rPr lang="en-US" altLang="zh-CN" sz="1600" i="1">
                              <a:solidFill>
                                <a:srgbClr val="122754"/>
                              </a:solidFill>
                              <a:latin typeface="Cambria Math" charset="0"/>
                            </a:rPr>
                            <m:t>𝑓</m:t>
                          </m:r>
                        </m:e>
                        <m:sub>
                          <m:r>
                            <a:rPr lang="en-US" altLang="zh-CN" sz="1600" b="0" i="1" smtClean="0">
                              <a:solidFill>
                                <a:srgbClr val="122754"/>
                              </a:solidFill>
                              <a:latin typeface="Cambria Math" charset="0"/>
                            </a:rPr>
                            <m:t>𝑡𝑟</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𝑓</m:t>
                          </m:r>
                        </m:e>
                        <m:sub>
                          <m:r>
                            <a:rPr lang="en-US" altLang="zh-CN" sz="1600" i="1">
                              <a:solidFill>
                                <a:srgbClr val="122754"/>
                              </a:solidFill>
                              <a:latin typeface="Cambria Math" charset="0"/>
                            </a:rPr>
                            <m:t>𝑐</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=0</m:t>
                      </m:r>
                    </m:oMath>
                  </m:oMathPara>
                </a14:m>
                <a:endParaRPr lang="en-US" sz="1600" dirty="0">
                  <a:solidFill>
                    <a:srgbClr val="122754"/>
                  </a:solidFill>
                </a:endParaRPr>
              </a:p>
            </p:txBody>
          </p:sp>
        </mc:Choice>
        <mc:Fallback xmlns="">
          <p:sp>
            <p:nvSpPr>
              <p:cNvPr id="29" name="矩形 28"/>
              <p:cNvSpPr>
                <a:spLocks noRot="1" noChangeAspect="1" noMove="1" noResize="1" noEditPoints="1" noAdjustHandles="1" noChangeArrowheads="1" noChangeShapeType="1" noTextEdit="1"/>
              </p:cNvSpPr>
              <p:nvPr/>
            </p:nvSpPr>
            <p:spPr>
              <a:xfrm>
                <a:off x="6066188" y="3718993"/>
                <a:ext cx="2114553" cy="413383"/>
              </a:xfrm>
              <a:prstGeom prst="rect">
                <a:avLst/>
              </a:prstGeom>
              <a:blipFill rotWithShape="0">
                <a:blip r:embed="rId12"/>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a:off x="6066188" y="4149806"/>
                <a:ext cx="2115131" cy="413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r>
                            <a:rPr lang="en-US" altLang="zh-CN" sz="1600">
                              <a:solidFill>
                                <a:srgbClr val="122754"/>
                              </a:solidFill>
                              <a:latin typeface="Cambria Math" charset="0"/>
                            </a:rPr>
                            <m:t>ℱ</m:t>
                          </m:r>
                        </m:e>
                        <m:sub>
                          <m:r>
                            <a:rPr lang="en-US" altLang="zh-CN" sz="1600" i="1">
                              <a:solidFill>
                                <a:srgbClr val="122754"/>
                              </a:solidFill>
                              <a:latin typeface="Cambria Math" charset="0"/>
                            </a:rPr>
                            <m:t>𝑀𝐴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sSubSup>
                        <m:sSubSupPr>
                          <m:ctrlPr>
                            <a:rPr lang="en-US" altLang="zh-CN" sz="1600" i="1" smtClean="0">
                              <a:solidFill>
                                <a:srgbClr val="122754"/>
                              </a:solidFill>
                              <a:latin typeface="Cambria Math" charset="0"/>
                            </a:rPr>
                          </m:ctrlPr>
                        </m:sSubSupPr>
                        <m:e>
                          <m:r>
                            <a:rPr lang="en-US" altLang="zh-CN" sz="1600" i="1">
                              <a:solidFill>
                                <a:srgbClr val="122754"/>
                              </a:solidFill>
                              <a:latin typeface="Cambria Math" charset="0"/>
                            </a:rPr>
                            <m:t>𝑓</m:t>
                          </m:r>
                        </m:e>
                        <m:sub>
                          <m:r>
                            <a:rPr lang="en-US" altLang="zh-CN" sz="1600" b="0" i="1" smtClean="0">
                              <a:solidFill>
                                <a:srgbClr val="122754"/>
                              </a:solidFill>
                              <a:latin typeface="Cambria Math" charset="0"/>
                            </a:rPr>
                            <m:t>𝑡𝑟</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𝑓</m:t>
                          </m:r>
                        </m:e>
                        <m:sub>
                          <m:r>
                            <a:rPr lang="en-US" altLang="zh-CN" sz="1600" i="1">
                              <a:solidFill>
                                <a:srgbClr val="122754"/>
                              </a:solidFill>
                              <a:latin typeface="Cambria Math" charset="0"/>
                            </a:rPr>
                            <m:t>𝑐</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=0</m:t>
                      </m:r>
                    </m:oMath>
                  </m:oMathPara>
                </a14:m>
                <a:endParaRPr lang="en-US" sz="1600" dirty="0">
                  <a:solidFill>
                    <a:srgbClr val="122754"/>
                  </a:solidFill>
                </a:endParaRPr>
              </a:p>
            </p:txBody>
          </p:sp>
        </mc:Choice>
        <mc:Fallback xmlns="">
          <p:sp>
            <p:nvSpPr>
              <p:cNvPr id="30" name="矩形 29"/>
              <p:cNvSpPr>
                <a:spLocks noRot="1" noChangeAspect="1" noMove="1" noResize="1" noEditPoints="1" noAdjustHandles="1" noChangeArrowheads="1" noChangeShapeType="1" noTextEdit="1"/>
              </p:cNvSpPr>
              <p:nvPr/>
            </p:nvSpPr>
            <p:spPr>
              <a:xfrm>
                <a:off x="6066188" y="4149806"/>
                <a:ext cx="2115131" cy="413383"/>
              </a:xfrm>
              <a:prstGeom prst="rect">
                <a:avLst/>
              </a:prstGeom>
              <a:blipFill rotWithShape="0">
                <a:blip r:embed="rId13"/>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6055467" y="5074738"/>
                <a:ext cx="3078470" cy="3976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r>
                            <a:rPr lang="en-US" altLang="zh-CN" sz="1600">
                              <a:solidFill>
                                <a:srgbClr val="122754"/>
                              </a:solidFill>
                              <a:latin typeface="Cambria Math" charset="0"/>
                            </a:rPr>
                            <m:t>ℱ</m:t>
                          </m:r>
                        </m:e>
                        <m:sub>
                          <m:r>
                            <a:rPr lang="en-US" altLang="zh-CN" sz="1600" i="1">
                              <a:solidFill>
                                <a:srgbClr val="122754"/>
                              </a:solidFill>
                              <a:latin typeface="Cambria Math" charset="0"/>
                            </a:rPr>
                            <m:t>𝐴𝑀</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=0</m:t>
                      </m:r>
                      <m:r>
                        <m:rPr>
                          <m:nor/>
                        </m:rPr>
                        <a:rPr lang="en-US" altLang="zh-CN" sz="1600" i="1">
                          <a:solidFill>
                            <a:srgbClr val="122754"/>
                          </a:solidFill>
                          <a:latin typeface="Cambria Math" charset="0"/>
                        </a:rPr>
                        <m:t> </m:t>
                      </m:r>
                      <m:r>
                        <m:rPr>
                          <m:nor/>
                        </m:rPr>
                        <a:rPr lang="en-US" altLang="zh-CN" sz="1600" i="1">
                          <a:solidFill>
                            <a:srgbClr val="122754"/>
                          </a:solidFill>
                          <a:latin typeface="Cambria Math" charset="0"/>
                        </a:rPr>
                        <m:t>and</m:t>
                      </m:r>
                      <m:r>
                        <m:rPr>
                          <m:nor/>
                        </m:rPr>
                        <a:rPr lang="en-US" altLang="zh-CN" sz="1600" b="0" i="1" smtClean="0">
                          <a:solidFill>
                            <a:srgbClr val="122754"/>
                          </a:solidFill>
                          <a:latin typeface="Cambria Math" charset="0"/>
                        </a:rPr>
                        <m:t>   </m:t>
                      </m:r>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0">
                                  <a:solidFill>
                                    <a:srgbClr val="122754"/>
                                  </a:solidFill>
                                  <a:latin typeface="Cambria Math" charset="0"/>
                                </a:rPr>
                                <m:t>ℱ</m:t>
                              </m:r>
                            </m:e>
                          </m:acc>
                        </m:e>
                        <m:sub>
                          <m:r>
                            <a:rPr lang="en-US" altLang="zh-CN" sz="1600" i="1">
                              <a:solidFill>
                                <a:srgbClr val="122754"/>
                              </a:solidFill>
                              <a:latin typeface="Cambria Math" charset="0"/>
                            </a:rPr>
                            <m:t>𝐴𝑀</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=0 ⇒ </m:t>
                      </m:r>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r>
                        <a:rPr lang="en-US" altLang="zh-CN" sz="1600" i="0">
                          <a:solidFill>
                            <a:srgbClr val="122754"/>
                          </a:solidFill>
                          <a:latin typeface="Cambria Math" charset="0"/>
                        </a:rPr>
                        <m:t>&gt;0</m:t>
                      </m:r>
                    </m:oMath>
                  </m:oMathPara>
                </a14:m>
                <a:endParaRPr lang="en-US" sz="1600" dirty="0">
                  <a:solidFill>
                    <a:srgbClr val="122754"/>
                  </a:solidFill>
                </a:endParaRPr>
              </a:p>
            </p:txBody>
          </p:sp>
        </mc:Choice>
        <mc:Fallback xmlns="">
          <p:sp>
            <p:nvSpPr>
              <p:cNvPr id="31" name="矩形 30"/>
              <p:cNvSpPr>
                <a:spLocks noRot="1" noChangeAspect="1" noMove="1" noResize="1" noEditPoints="1" noAdjustHandles="1" noChangeArrowheads="1" noChangeShapeType="1" noTextEdit="1"/>
              </p:cNvSpPr>
              <p:nvPr/>
            </p:nvSpPr>
            <p:spPr>
              <a:xfrm>
                <a:off x="6055467" y="5074738"/>
                <a:ext cx="3078470" cy="397609"/>
              </a:xfrm>
              <a:prstGeom prst="rect">
                <a:avLst/>
              </a:prstGeom>
              <a:blipFill rotWithShape="0">
                <a:blip r:embed="rId14"/>
                <a:stretch>
                  <a:fillRect t="-60606" b="-939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6054312" y="5517390"/>
                <a:ext cx="3079625" cy="3976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r>
                            <a:rPr lang="en-US" altLang="zh-CN" sz="1600">
                              <a:solidFill>
                                <a:srgbClr val="122754"/>
                              </a:solidFill>
                              <a:latin typeface="Cambria Math" charset="0"/>
                            </a:rPr>
                            <m:t>ℱ</m:t>
                          </m:r>
                        </m:e>
                        <m:sub>
                          <m:r>
                            <a:rPr lang="en-US" altLang="zh-CN" sz="1600" i="1">
                              <a:solidFill>
                                <a:srgbClr val="122754"/>
                              </a:solidFill>
                              <a:latin typeface="Cambria Math" charset="0"/>
                            </a:rPr>
                            <m:t>𝑀𝐴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=0</m:t>
                      </m:r>
                      <m:r>
                        <m:rPr>
                          <m:nor/>
                        </m:rPr>
                        <a:rPr lang="en-US" altLang="zh-CN" sz="1600" i="1">
                          <a:solidFill>
                            <a:srgbClr val="122754"/>
                          </a:solidFill>
                          <a:latin typeface="Cambria Math" charset="0"/>
                        </a:rPr>
                        <m:t> </m:t>
                      </m:r>
                      <m:r>
                        <m:rPr>
                          <m:nor/>
                        </m:rPr>
                        <a:rPr lang="en-US" altLang="zh-CN" sz="1600" i="1">
                          <a:solidFill>
                            <a:srgbClr val="122754"/>
                          </a:solidFill>
                          <a:latin typeface="Cambria Math" charset="0"/>
                        </a:rPr>
                        <m:t>and</m:t>
                      </m:r>
                      <m:r>
                        <m:rPr>
                          <m:nor/>
                        </m:rPr>
                        <a:rPr lang="en-US" altLang="zh-CN" sz="1600" b="0" i="1" smtClean="0">
                          <a:solidFill>
                            <a:srgbClr val="122754"/>
                          </a:solidFill>
                          <a:latin typeface="Cambria Math" charset="0"/>
                        </a:rPr>
                        <m:t>   </m:t>
                      </m:r>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0">
                                  <a:solidFill>
                                    <a:srgbClr val="122754"/>
                                  </a:solidFill>
                                  <a:latin typeface="Cambria Math" charset="0"/>
                                </a:rPr>
                                <m:t>ℱ</m:t>
                              </m:r>
                            </m:e>
                          </m:acc>
                        </m:e>
                        <m:sub>
                          <m:r>
                            <a:rPr lang="en-US" altLang="zh-CN" sz="1600" i="1">
                              <a:solidFill>
                                <a:srgbClr val="122754"/>
                              </a:solidFill>
                              <a:latin typeface="Cambria Math" charset="0"/>
                            </a:rPr>
                            <m:t>𝑀𝐴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=0 ⇒ </m:t>
                      </m:r>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r>
                        <a:rPr lang="en-US" altLang="zh-CN" sz="1600" i="0">
                          <a:solidFill>
                            <a:srgbClr val="122754"/>
                          </a:solidFill>
                          <a:latin typeface="Cambria Math" charset="0"/>
                        </a:rPr>
                        <m:t>&lt;0</m:t>
                      </m:r>
                    </m:oMath>
                  </m:oMathPara>
                </a14:m>
                <a:endParaRPr lang="en-US" sz="1600" dirty="0">
                  <a:solidFill>
                    <a:srgbClr val="122754"/>
                  </a:solidFill>
                </a:endParaRPr>
              </a:p>
            </p:txBody>
          </p:sp>
        </mc:Choice>
        <mc:Fallback xmlns="">
          <p:sp>
            <p:nvSpPr>
              <p:cNvPr id="32" name="矩形 31"/>
              <p:cNvSpPr>
                <a:spLocks noRot="1" noChangeAspect="1" noMove="1" noResize="1" noEditPoints="1" noAdjustHandles="1" noChangeArrowheads="1" noChangeShapeType="1" noTextEdit="1"/>
              </p:cNvSpPr>
              <p:nvPr/>
            </p:nvSpPr>
            <p:spPr>
              <a:xfrm>
                <a:off x="6054312" y="5517390"/>
                <a:ext cx="3079625" cy="397609"/>
              </a:xfrm>
              <a:prstGeom prst="rect">
                <a:avLst/>
              </a:prstGeom>
              <a:blipFill rotWithShape="0">
                <a:blip r:embed="rId15"/>
                <a:stretch>
                  <a:fillRect t="-61538" b="-95385"/>
                </a:stretch>
              </a:blipFill>
            </p:spPr>
            <p:txBody>
              <a:bodyPr/>
              <a:lstStyle/>
              <a:p>
                <a:r>
                  <a:rPr lang="en-US">
                    <a:noFill/>
                  </a:rPr>
                  <a:t> </a:t>
                </a:r>
              </a:p>
            </p:txBody>
          </p:sp>
        </mc:Fallback>
      </mc:AlternateContent>
      <p:sp>
        <p:nvSpPr>
          <p:cNvPr id="33" name="矩形 32"/>
          <p:cNvSpPr/>
          <p:nvPr/>
        </p:nvSpPr>
        <p:spPr>
          <a:xfrm>
            <a:off x="5780264" y="3358534"/>
            <a:ext cx="2670924" cy="338554"/>
          </a:xfrm>
          <a:prstGeom prst="rect">
            <a:avLst/>
          </a:prstGeom>
        </p:spPr>
        <p:txBody>
          <a:bodyPr wrap="none">
            <a:spAutoFit/>
          </a:bodyPr>
          <a:lstStyle/>
          <a:p>
            <a:pPr marL="285750" indent="-285750">
              <a:buFont typeface="Wingdings" charset="2"/>
              <a:buChar char="Ø"/>
            </a:pPr>
            <a:r>
              <a:rPr lang="en-US" altLang="zh-CN" sz="1600" dirty="0">
                <a:solidFill>
                  <a:srgbClr val="122754"/>
                </a:solidFill>
                <a:latin typeface="Century Gothic" charset="0"/>
                <a:ea typeface="Century Gothic" charset="0"/>
                <a:cs typeface="Century Gothic" charset="0"/>
              </a:rPr>
              <a:t>Transformation</a:t>
            </a:r>
            <a:r>
              <a:rPr lang="en-US" altLang="zh-CN" sz="1600" dirty="0" smtClean="0">
                <a:solidFill>
                  <a:srgbClr val="122754"/>
                </a:solidFill>
                <a:latin typeface="Century Gothic" charset="0"/>
                <a:ea typeface="Century Gothic" charset="0"/>
                <a:cs typeface="Century Gothic" charset="0"/>
              </a:rPr>
              <a:t> criteria</a:t>
            </a:r>
            <a:endParaRPr lang="en-US" altLang="zh-CN" sz="1600" dirty="0">
              <a:solidFill>
                <a:srgbClr val="122754"/>
              </a:solidFill>
              <a:latin typeface="Century Gothic" charset="0"/>
              <a:ea typeface="Century Gothic" charset="0"/>
              <a:cs typeface="Century Gothic" charset="0"/>
            </a:endParaRPr>
          </a:p>
        </p:txBody>
      </p:sp>
      <p:sp>
        <p:nvSpPr>
          <p:cNvPr id="34" name="矩形 33"/>
          <p:cNvSpPr/>
          <p:nvPr/>
        </p:nvSpPr>
        <p:spPr>
          <a:xfrm>
            <a:off x="5780263" y="4688346"/>
            <a:ext cx="2754280" cy="338554"/>
          </a:xfrm>
          <a:prstGeom prst="rect">
            <a:avLst/>
          </a:prstGeom>
        </p:spPr>
        <p:txBody>
          <a:bodyPr wrap="none">
            <a:spAutoFit/>
          </a:bodyPr>
          <a:lstStyle/>
          <a:p>
            <a:pPr marL="285750" indent="-285750">
              <a:buFont typeface="Wingdings" charset="2"/>
              <a:buChar char="Ø"/>
            </a:pPr>
            <a:r>
              <a:rPr lang="en-US" altLang="zh-CN" sz="1600" dirty="0" smtClean="0">
                <a:solidFill>
                  <a:srgbClr val="122754"/>
                </a:solidFill>
                <a:latin typeface="Century Gothic" charset="0"/>
                <a:ea typeface="Century Gothic" charset="0"/>
                <a:cs typeface="Century Gothic" charset="0"/>
              </a:rPr>
              <a:t>Consistency conditions</a:t>
            </a:r>
            <a:endParaRPr lang="en-US" altLang="zh-CN" sz="1600" dirty="0">
              <a:solidFill>
                <a:srgbClr val="122754"/>
              </a:solidFill>
              <a:latin typeface="Century Gothic" charset="0"/>
              <a:ea typeface="Century Gothic" charset="0"/>
              <a:cs typeface="Century Gothic" charset="0"/>
            </a:endParaRPr>
          </a:p>
        </p:txBody>
      </p:sp>
      <p:sp>
        <p:nvSpPr>
          <p:cNvPr id="35" name="矩形 34"/>
          <p:cNvSpPr/>
          <p:nvPr/>
        </p:nvSpPr>
        <p:spPr>
          <a:xfrm>
            <a:off x="9275057" y="3756407"/>
            <a:ext cx="2489784" cy="338554"/>
          </a:xfrm>
          <a:prstGeom prst="rect">
            <a:avLst/>
          </a:prstGeom>
        </p:spPr>
        <p:txBody>
          <a:bodyPr wrap="none">
            <a:spAutoFit/>
          </a:bodyPr>
          <a:lstStyle/>
          <a:p>
            <a:r>
              <a:rPr lang="en-US" altLang="zh-CN" sz="1600" dirty="0" smtClean="0">
                <a:solidFill>
                  <a:srgbClr val="122754"/>
                </a:solidFill>
                <a:latin typeface="Century Gothic" charset="0"/>
                <a:ea typeface="Century Gothic" charset="0"/>
                <a:cs typeface="Century Gothic" charset="0"/>
              </a:rPr>
              <a:t>Forward transformation</a:t>
            </a:r>
            <a:endParaRPr lang="en-US" sz="1600" dirty="0"/>
          </a:p>
        </p:txBody>
      </p:sp>
      <p:sp>
        <p:nvSpPr>
          <p:cNvPr id="36" name="矩形 35"/>
          <p:cNvSpPr/>
          <p:nvPr/>
        </p:nvSpPr>
        <p:spPr>
          <a:xfrm>
            <a:off x="9275057" y="4209362"/>
            <a:ext cx="2460930" cy="338554"/>
          </a:xfrm>
          <a:prstGeom prst="rect">
            <a:avLst/>
          </a:prstGeom>
        </p:spPr>
        <p:txBody>
          <a:bodyPr wrap="none">
            <a:spAutoFit/>
          </a:bodyPr>
          <a:lstStyle/>
          <a:p>
            <a:r>
              <a:rPr lang="en-US" altLang="zh-CN" sz="1600" smtClean="0">
                <a:solidFill>
                  <a:srgbClr val="122754"/>
                </a:solidFill>
                <a:latin typeface="Century Gothic" charset="0"/>
                <a:ea typeface="Century Gothic" charset="0"/>
                <a:cs typeface="Century Gothic" charset="0"/>
              </a:rPr>
              <a:t>Reverse </a:t>
            </a:r>
            <a:r>
              <a:rPr lang="en-US" altLang="zh-CN" sz="1600" dirty="0" smtClean="0">
                <a:solidFill>
                  <a:srgbClr val="122754"/>
                </a:solidFill>
                <a:latin typeface="Century Gothic" charset="0"/>
                <a:ea typeface="Century Gothic" charset="0"/>
                <a:cs typeface="Century Gothic" charset="0"/>
              </a:rPr>
              <a:t>transformation</a:t>
            </a:r>
            <a:endParaRPr lang="en-US" sz="1600" dirty="0"/>
          </a:p>
        </p:txBody>
      </p:sp>
      <p:sp>
        <p:nvSpPr>
          <p:cNvPr id="37" name="矩形 36"/>
          <p:cNvSpPr/>
          <p:nvPr/>
        </p:nvSpPr>
        <p:spPr>
          <a:xfrm>
            <a:off x="9303911" y="5096761"/>
            <a:ext cx="2489784" cy="338554"/>
          </a:xfrm>
          <a:prstGeom prst="rect">
            <a:avLst/>
          </a:prstGeom>
        </p:spPr>
        <p:txBody>
          <a:bodyPr wrap="none">
            <a:spAutoFit/>
          </a:bodyPr>
          <a:lstStyle/>
          <a:p>
            <a:r>
              <a:rPr lang="en-US" altLang="zh-CN" sz="1600" dirty="0" smtClean="0">
                <a:solidFill>
                  <a:srgbClr val="122754"/>
                </a:solidFill>
                <a:latin typeface="Century Gothic" charset="0"/>
                <a:ea typeface="Century Gothic" charset="0"/>
                <a:cs typeface="Century Gothic" charset="0"/>
              </a:rPr>
              <a:t>Forward transformation</a:t>
            </a:r>
            <a:endParaRPr lang="en-US" sz="1600" dirty="0"/>
          </a:p>
        </p:txBody>
      </p:sp>
      <p:sp>
        <p:nvSpPr>
          <p:cNvPr id="38" name="矩形 37"/>
          <p:cNvSpPr/>
          <p:nvPr/>
        </p:nvSpPr>
        <p:spPr>
          <a:xfrm>
            <a:off x="9303911" y="5559441"/>
            <a:ext cx="2460930" cy="338554"/>
          </a:xfrm>
          <a:prstGeom prst="rect">
            <a:avLst/>
          </a:prstGeom>
        </p:spPr>
        <p:txBody>
          <a:bodyPr wrap="none">
            <a:spAutoFit/>
          </a:bodyPr>
          <a:lstStyle/>
          <a:p>
            <a:r>
              <a:rPr lang="en-US" altLang="zh-CN" sz="1600" smtClean="0">
                <a:solidFill>
                  <a:srgbClr val="122754"/>
                </a:solidFill>
                <a:latin typeface="Century Gothic" charset="0"/>
                <a:ea typeface="Century Gothic" charset="0"/>
                <a:cs typeface="Century Gothic" charset="0"/>
              </a:rPr>
              <a:t>Reverse </a:t>
            </a:r>
            <a:r>
              <a:rPr lang="en-US" altLang="zh-CN" sz="1600" dirty="0" smtClean="0">
                <a:solidFill>
                  <a:srgbClr val="122754"/>
                </a:solidFill>
                <a:latin typeface="Century Gothic" charset="0"/>
                <a:ea typeface="Century Gothic" charset="0"/>
                <a:cs typeface="Century Gothic" charset="0"/>
              </a:rPr>
              <a:t>transformation</a:t>
            </a:r>
            <a:endParaRPr lang="en-US" sz="1600" dirty="0"/>
          </a:p>
        </p:txBody>
      </p:sp>
    </p:spTree>
    <p:custDataLst>
      <p:tags r:id="rId1"/>
    </p:custDataLst>
    <p:extLst>
      <p:ext uri="{BB962C8B-B14F-4D97-AF65-F5344CB8AC3E}">
        <p14:creationId xmlns:p14="http://schemas.microsoft.com/office/powerpoint/2010/main" val="702466590"/>
      </p:ext>
    </p:extLst>
  </p:cSld>
  <p:clrMapOvr>
    <a:masterClrMapping/>
  </p:clrMapOvr>
  <mc:AlternateContent xmlns:mc="http://schemas.openxmlformats.org/markup-compatibility/2006" xmlns:p14="http://schemas.microsoft.com/office/powerpoint/2010/main">
    <mc:Choice Requires="p14">
      <p:transition spd="slow" p14:dur="2000" advTm="54962"/>
    </mc:Choice>
    <mc:Fallback xmlns="">
      <p:transition spd="slow" advTm="54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animBg="1"/>
      <p:bldP spid="20" grpId="0" animBg="1"/>
      <p:bldP spid="21" grpId="0" animBg="1"/>
      <p:bldP spid="26" grpId="0" animBg="1"/>
      <p:bldP spid="29" grpId="0" animBg="1"/>
      <p:bldP spid="30" grpId="0" animBg="1"/>
      <p:bldP spid="31" grpId="0" animBg="1"/>
      <p:bldP spid="32" grpId="0" animBg="1"/>
      <p:bldP spid="33" grpId="0"/>
      <p:bldP spid="34" grpId="0"/>
      <p:bldP spid="35" grpId="0"/>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13</a:t>
            </a:fld>
            <a:endParaRPr lang="en-US"/>
          </a:p>
        </p:txBody>
      </p:sp>
      <p:sp>
        <p:nvSpPr>
          <p:cNvPr id="7" name="矩形 6"/>
          <p:cNvSpPr/>
          <p:nvPr/>
        </p:nvSpPr>
        <p:spPr>
          <a:xfrm>
            <a:off x="180000" y="1115329"/>
            <a:ext cx="2090637" cy="369332"/>
          </a:xfrm>
          <a:prstGeom prst="rect">
            <a:avLst/>
          </a:prstGeom>
        </p:spPr>
        <p:txBody>
          <a:bodyPr wrap="none">
            <a:spAutoFit/>
          </a:bodyPr>
          <a:lstStyle/>
          <a:p>
            <a:pPr marL="342900" indent="-342900">
              <a:buFont typeface="Wingdings" charset="2"/>
              <a:buChar char="n"/>
            </a:pPr>
            <a:r>
              <a:rPr lang="en-US" altLang="zh-CN" b="1" dirty="0" smtClean="0">
                <a:solidFill>
                  <a:srgbClr val="122754"/>
                </a:solidFill>
                <a:latin typeface="Century Gothic" panose="020F0302020204030204"/>
                <a:ea typeface="宋体" charset="-122"/>
              </a:rPr>
              <a:t>Evolution laws</a:t>
            </a:r>
            <a:endParaRPr lang="zh-CN" altLang="en-US" b="1" dirty="0">
              <a:solidFill>
                <a:srgbClr val="122754"/>
              </a:solidFill>
              <a:latin typeface="Century Gothic" panose="020F0302020204030204"/>
              <a:ea typeface="宋体" charset="-122"/>
            </a:endParaRPr>
          </a:p>
        </p:txBody>
      </p:sp>
      <p:sp>
        <p:nvSpPr>
          <p:cNvPr id="10" name="矩形 9"/>
          <p:cNvSpPr/>
          <p:nvPr/>
        </p:nvSpPr>
        <p:spPr>
          <a:xfrm>
            <a:off x="377432" y="1505360"/>
            <a:ext cx="5444119" cy="338554"/>
          </a:xfrm>
          <a:prstGeom prst="rect">
            <a:avLst/>
          </a:prstGeom>
        </p:spPr>
        <p:txBody>
          <a:bodyPr wrap="none">
            <a:spAutoFit/>
          </a:bodyPr>
          <a:lstStyle/>
          <a:p>
            <a:pPr marL="342900" indent="-342900">
              <a:buFont typeface="Wingdings" charset="2"/>
              <a:buChar char="p"/>
            </a:pPr>
            <a:r>
              <a:rPr lang="en-US" altLang="zh-CN" sz="1600" b="1" dirty="0" smtClean="0">
                <a:solidFill>
                  <a:srgbClr val="122754"/>
                </a:solidFill>
                <a:latin typeface="Century Gothic" panose="020F0302020204030204"/>
                <a:ea typeface="宋体" charset="-122"/>
              </a:rPr>
              <a:t>Internal variables related with cyclic degradation</a:t>
            </a:r>
            <a:endParaRPr lang="zh-CN" altLang="en-US" sz="1600" b="1" dirty="0">
              <a:solidFill>
                <a:srgbClr val="122754"/>
              </a:solidFill>
              <a:latin typeface="Century Gothic" panose="020F0302020204030204"/>
              <a:ea typeface="宋体" charset="-122"/>
            </a:endParaRPr>
          </a:p>
        </p:txBody>
      </p:sp>
      <mc:AlternateContent xmlns:mc="http://schemas.openxmlformats.org/markup-compatibility/2006" xmlns:a14="http://schemas.microsoft.com/office/drawing/2010/main">
        <mc:Choice Requires="a14">
          <p:sp>
            <p:nvSpPr>
              <p:cNvPr id="2" name="矩形 1"/>
              <p:cNvSpPr/>
              <p:nvPr/>
            </p:nvSpPr>
            <p:spPr>
              <a:xfrm>
                <a:off x="684813" y="1955131"/>
                <a:ext cx="2021130" cy="6317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1600" i="1" smtClean="0">
                              <a:solidFill>
                                <a:srgbClr val="122754"/>
                              </a:solidFill>
                              <a:latin typeface="Cambria Math" charset="0"/>
                            </a:rPr>
                          </m:ctrlPr>
                        </m:sSubSupPr>
                        <m:e>
                          <m:acc>
                            <m:accPr>
                              <m:chr m:val="˙"/>
                              <m:ctrlPr>
                                <a:rPr lang="zh-CN" altLang="zh-CN" sz="1600" i="1">
                                  <a:solidFill>
                                    <a:srgbClr val="122754"/>
                                  </a:solidFill>
                                  <a:latin typeface="Cambria Math" charset="0"/>
                                </a:rPr>
                              </m:ctrlPr>
                            </m:accPr>
                            <m:e>
                              <m:r>
                                <a:rPr lang="en-US" altLang="zh-CN" sz="1600" i="1">
                                  <a:solidFill>
                                    <a:srgbClr val="122754"/>
                                  </a:solidFill>
                                  <a:latin typeface="Cambria Math" charset="0"/>
                                </a:rPr>
                                <m:t>𝜉</m:t>
                              </m:r>
                            </m:e>
                          </m:acc>
                        </m:e>
                        <m:sub>
                          <m:r>
                            <a:rPr lang="en-US" altLang="zh-CN" sz="1600" i="1">
                              <a:solidFill>
                                <a:srgbClr val="122754"/>
                              </a:solidFill>
                              <a:latin typeface="Cambria Math" charset="0"/>
                            </a:rPr>
                            <m:t>𝑢𝑎</m:t>
                          </m:r>
                        </m:sub>
                        <m:sup>
                          <m:r>
                            <a:rPr lang="en-US" altLang="zh-CN" sz="1600">
                              <a:solidFill>
                                <a:srgbClr val="122754"/>
                              </a:solidFill>
                              <a:latin typeface="Cambria Math" charset="0"/>
                            </a:rPr>
                            <m:t>(</m:t>
                          </m:r>
                          <m:r>
                            <a:rPr lang="en-US" altLang="zh-CN" sz="1600" i="1">
                              <a:solidFill>
                                <a:srgbClr val="122754"/>
                              </a:solidFill>
                              <a:latin typeface="Cambria Math" charset="0"/>
                            </a:rPr>
                            <m:t>𝑖</m:t>
                          </m:r>
                          <m:r>
                            <a:rPr lang="en-US" altLang="zh-CN" sz="1600">
                              <a:solidFill>
                                <a:srgbClr val="122754"/>
                              </a:solidFill>
                              <a:latin typeface="Cambria Math" charset="0"/>
                            </a:rPr>
                            <m:t>)</m:t>
                          </m:r>
                        </m:sup>
                      </m:sSubSup>
                      <m:r>
                        <a:rPr lang="en-US" altLang="zh-CN" sz="1600" smtClean="0">
                          <a:solidFill>
                            <a:srgbClr val="122754"/>
                          </a:solidFill>
                          <a:latin typeface="Cambria Math" charset="0"/>
                        </a:rPr>
                        <m:t>=</m:t>
                      </m:r>
                      <m:f>
                        <m:fPr>
                          <m:ctrlPr>
                            <a:rPr lang="en-US" altLang="zh-CN" sz="1600" i="1">
                              <a:solidFill>
                                <a:srgbClr val="122754"/>
                              </a:solidFill>
                              <a:latin typeface="Cambria Math" charset="0"/>
                            </a:rPr>
                          </m:ctrlPr>
                        </m:fPr>
                        <m:num>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𝜉</m:t>
                              </m:r>
                            </m:e>
                            <m:sub>
                              <m:r>
                                <a:rPr lang="en-US" altLang="zh-CN" sz="1600" i="1">
                                  <a:solidFill>
                                    <a:srgbClr val="122754"/>
                                  </a:solidFill>
                                  <a:latin typeface="Cambria Math" charset="0"/>
                                </a:rPr>
                                <m:t>𝑢𝑎</m:t>
                              </m:r>
                            </m:sub>
                            <m:sup>
                              <m:r>
                                <a:rPr lang="en-US" altLang="zh-CN" sz="1600" i="1">
                                  <a:solidFill>
                                    <a:srgbClr val="122754"/>
                                  </a:solidFill>
                                  <a:latin typeface="Cambria Math" charset="0"/>
                                </a:rPr>
                                <m:t>𝑠𝑎𝑡</m:t>
                              </m:r>
                            </m:sup>
                          </m:sSubSup>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3</m:t>
                              </m:r>
                            </m:sub>
                          </m:sSub>
                        </m:den>
                      </m:f>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𝑒</m:t>
                          </m:r>
                        </m:e>
                        <m:sup>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𝜉</m:t>
                                  </m:r>
                                </m:e>
                                <m:sub>
                                  <m:r>
                                    <a:rPr lang="en-US" altLang="zh-CN" sz="1600" i="1">
                                      <a:solidFill>
                                        <a:srgbClr val="122754"/>
                                      </a:solidFill>
                                      <a:latin typeface="Cambria Math" charset="0"/>
                                    </a:rPr>
                                    <m:t>𝑐</m:t>
                                  </m:r>
                                </m:sub>
                              </m:sSub>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3</m:t>
                                  </m:r>
                                </m:sub>
                              </m:sSub>
                            </m:den>
                          </m:f>
                        </m:sup>
                      </m:sSup>
                      <m:d>
                        <m:dPr>
                          <m:begChr m:val="|"/>
                          <m:endChr m:val="|"/>
                          <m:ctrlPr>
                            <a:rPr lang="en-US" altLang="zh-CN" sz="1600" i="1">
                              <a:solidFill>
                                <a:srgbClr val="122754"/>
                              </a:solidFill>
                              <a:latin typeface="Cambria Math" charset="0"/>
                            </a:rPr>
                          </m:ctrlPr>
                        </m:dPr>
                        <m:e>
                          <m:sSup>
                            <m:sSupPr>
                              <m:ctrlPr>
                                <a:rPr lang="en-US" altLang="zh-CN" sz="1600" i="1">
                                  <a:solidFill>
                                    <a:srgbClr val="122754"/>
                                  </a:solidFill>
                                  <a:latin typeface="Cambria Math" charset="0"/>
                                </a:rPr>
                              </m:ctrlPr>
                            </m:s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e>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p>
                        </m:e>
                      </m:d>
                    </m:oMath>
                  </m:oMathPara>
                </a14:m>
                <a:endParaRPr lang="en-US" sz="1600" dirty="0">
                  <a:solidFill>
                    <a:srgbClr val="122754"/>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684813" y="1955131"/>
                <a:ext cx="2021130" cy="63171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531428" y="1949058"/>
                <a:ext cx="2024593" cy="6293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1600" i="1" smtClean="0">
                              <a:solidFill>
                                <a:srgbClr val="122754"/>
                              </a:solidFill>
                              <a:latin typeface="Cambria Math" charset="0"/>
                            </a:rPr>
                          </m:ctrlPr>
                        </m:sSubSupPr>
                        <m:e>
                          <m:acc>
                            <m:accPr>
                              <m:chr m:val="˙"/>
                              <m:ctrlPr>
                                <a:rPr lang="zh-CN" altLang="zh-CN" sz="1600" i="1">
                                  <a:solidFill>
                                    <a:srgbClr val="122754"/>
                                  </a:solidFill>
                                  <a:latin typeface="Cambria Math" charset="0"/>
                                </a:rPr>
                              </m:ctrlPr>
                            </m:accPr>
                            <m:e>
                              <m:r>
                                <a:rPr lang="en-US" altLang="zh-CN" sz="1600" i="1">
                                  <a:solidFill>
                                    <a:srgbClr val="122754"/>
                                  </a:solidFill>
                                  <a:latin typeface="Cambria Math" charset="0"/>
                                </a:rPr>
                                <m:t>𝜉</m:t>
                              </m:r>
                            </m:e>
                          </m:acc>
                        </m:e>
                        <m:sub>
                          <m:r>
                            <a:rPr lang="en-US" altLang="zh-CN" sz="1600" i="1">
                              <a:solidFill>
                                <a:srgbClr val="122754"/>
                              </a:solidFill>
                              <a:latin typeface="Cambria Math" charset="0"/>
                            </a:rPr>
                            <m:t>𝑟𝑚</m:t>
                          </m:r>
                        </m:sub>
                        <m:sup>
                          <m:r>
                            <a:rPr lang="en-US" altLang="zh-CN" sz="1600">
                              <a:solidFill>
                                <a:srgbClr val="122754"/>
                              </a:solidFill>
                              <a:latin typeface="Cambria Math" charset="0"/>
                            </a:rPr>
                            <m:t>(</m:t>
                          </m:r>
                          <m:r>
                            <a:rPr lang="en-US" altLang="zh-CN" sz="1600" i="1">
                              <a:solidFill>
                                <a:srgbClr val="122754"/>
                              </a:solidFill>
                              <a:latin typeface="Cambria Math" charset="0"/>
                            </a:rPr>
                            <m:t>𝑖</m:t>
                          </m:r>
                          <m:r>
                            <a:rPr lang="en-US" altLang="zh-CN" sz="1600">
                              <a:solidFill>
                                <a:srgbClr val="122754"/>
                              </a:solidFill>
                              <a:latin typeface="Cambria Math" charset="0"/>
                            </a:rPr>
                            <m:t>)</m:t>
                          </m:r>
                        </m:sup>
                      </m:sSubSup>
                      <m:r>
                        <a:rPr lang="en-US" altLang="zh-CN" sz="1600" smtClean="0">
                          <a:solidFill>
                            <a:srgbClr val="122754"/>
                          </a:solidFill>
                          <a:latin typeface="Cambria Math" charset="0"/>
                        </a:rPr>
                        <m:t>=</m:t>
                      </m:r>
                      <m:f>
                        <m:fPr>
                          <m:ctrlPr>
                            <a:rPr lang="en-US" altLang="zh-CN" sz="1600" i="1">
                              <a:solidFill>
                                <a:srgbClr val="122754"/>
                              </a:solidFill>
                              <a:latin typeface="Cambria Math" charset="0"/>
                            </a:rPr>
                          </m:ctrlPr>
                        </m:fPr>
                        <m:num>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𝜉</m:t>
                              </m:r>
                            </m:e>
                            <m:sub>
                              <m:r>
                                <a:rPr lang="en-US" altLang="zh-CN" sz="1600" i="1">
                                  <a:solidFill>
                                    <a:srgbClr val="122754"/>
                                  </a:solidFill>
                                  <a:latin typeface="Cambria Math" charset="0"/>
                                </a:rPr>
                                <m:t>𝑟𝑚</m:t>
                              </m:r>
                            </m:sub>
                            <m:sup>
                              <m:r>
                                <a:rPr lang="en-US" altLang="zh-CN" sz="1600" i="1">
                                  <a:solidFill>
                                    <a:srgbClr val="122754"/>
                                  </a:solidFill>
                                  <a:latin typeface="Cambria Math" charset="0"/>
                                </a:rPr>
                                <m:t>𝑠𝑎𝑡</m:t>
                              </m:r>
                            </m:sup>
                          </m:sSubSup>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4</m:t>
                              </m:r>
                            </m:sub>
                          </m:sSub>
                        </m:den>
                      </m:f>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𝑒</m:t>
                          </m:r>
                        </m:e>
                        <m:sup>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𝜉</m:t>
                                  </m:r>
                                </m:e>
                                <m:sub>
                                  <m:r>
                                    <a:rPr lang="en-US" altLang="zh-CN" sz="1600" i="1">
                                      <a:solidFill>
                                        <a:srgbClr val="122754"/>
                                      </a:solidFill>
                                      <a:latin typeface="Cambria Math" charset="0"/>
                                    </a:rPr>
                                    <m:t>𝑐</m:t>
                                  </m:r>
                                </m:sub>
                              </m:sSub>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4</m:t>
                                  </m:r>
                                </m:sub>
                              </m:sSub>
                            </m:den>
                          </m:f>
                        </m:sup>
                      </m:sSup>
                      <m:d>
                        <m:dPr>
                          <m:begChr m:val="|"/>
                          <m:endChr m:val="|"/>
                          <m:ctrlPr>
                            <a:rPr lang="en-US" altLang="zh-CN" sz="1600" i="1">
                              <a:solidFill>
                                <a:srgbClr val="122754"/>
                              </a:solidFill>
                              <a:latin typeface="Cambria Math" charset="0"/>
                            </a:rPr>
                          </m:ctrlPr>
                        </m:dPr>
                        <m:e>
                          <m:sSup>
                            <m:sSupPr>
                              <m:ctrlPr>
                                <a:rPr lang="en-US" altLang="zh-CN" sz="1600" i="1">
                                  <a:solidFill>
                                    <a:srgbClr val="122754"/>
                                  </a:solidFill>
                                  <a:latin typeface="Cambria Math" charset="0"/>
                                </a:rPr>
                              </m:ctrlPr>
                            </m:s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e>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p>
                        </m:e>
                      </m:d>
                    </m:oMath>
                  </m:oMathPara>
                </a14:m>
                <a:endParaRPr lang="en-US" sz="1600" dirty="0">
                  <a:solidFill>
                    <a:srgbClr val="122754"/>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3531428" y="1949058"/>
                <a:ext cx="2024593" cy="629339"/>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681350" y="2704273"/>
                <a:ext cx="2168992" cy="6293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600" i="1" smtClean="0">
                              <a:solidFill>
                                <a:srgbClr val="122754"/>
                              </a:solidFill>
                              <a:latin typeface="Cambria Math" charset="0"/>
                            </a:rPr>
                          </m:ctrlPr>
                        </m:dPr>
                        <m:e>
                          <m:r>
                            <a:rPr lang="en-US" altLang="zh-CN" sz="1600">
                              <a:solidFill>
                                <a:srgbClr val="122754"/>
                              </a:solidFill>
                              <a:latin typeface="Cambria Math" charset="0"/>
                            </a:rPr>
                            <m:t>∥</m:t>
                          </m:r>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b="1" i="1">
                                      <a:solidFill>
                                        <a:srgbClr val="122754"/>
                                      </a:solidFill>
                                      <a:latin typeface="Cambria Math" charset="0"/>
                                    </a:rPr>
                                    <m:t>𝑩</m:t>
                                  </m:r>
                                </m:e>
                              </m:acc>
                            </m:e>
                            <m:sub>
                              <m:r>
                                <a:rPr lang="en-US" altLang="zh-CN" sz="1600" b="0" i="1">
                                  <a:solidFill>
                                    <a:srgbClr val="122754"/>
                                  </a:solidFill>
                                  <a:latin typeface="Cambria Math" charset="0"/>
                                </a:rPr>
                                <m:t>𝑖𝑛𝑡</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𝑖</m:t>
                                  </m:r>
                                </m:e>
                              </m:d>
                            </m:sup>
                          </m:sSubSup>
                          <m:r>
                            <a:rPr lang="en-US" altLang="zh-CN" sz="1600" b="0" i="0">
                              <a:solidFill>
                                <a:srgbClr val="122754"/>
                              </a:solidFill>
                              <a:latin typeface="Cambria Math" charset="0"/>
                            </a:rPr>
                            <m:t>∥</m:t>
                          </m:r>
                        </m:e>
                      </m:d>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𝐵</m:t>
                              </m:r>
                            </m:e>
                            <m:sub>
                              <m:r>
                                <a:rPr lang="en-US" altLang="zh-CN" sz="1600" b="0" i="1">
                                  <a:solidFill>
                                    <a:srgbClr val="122754"/>
                                  </a:solidFill>
                                  <a:latin typeface="Cambria Math" charset="0"/>
                                </a:rPr>
                                <m:t>𝑠𝑎𝑡</m:t>
                              </m:r>
                            </m:sub>
                          </m:sSub>
                        </m:num>
                        <m:den>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𝑏</m:t>
                              </m:r>
                            </m:e>
                            <m:sub>
                              <m:r>
                                <a:rPr lang="en-US" altLang="zh-CN" sz="1600" b="0" i="0">
                                  <a:solidFill>
                                    <a:srgbClr val="122754"/>
                                  </a:solidFill>
                                  <a:latin typeface="Cambria Math" charset="0"/>
                                </a:rPr>
                                <m:t>2</m:t>
                              </m:r>
                            </m:sub>
                          </m:sSub>
                        </m:den>
                      </m:f>
                      <m:sSup>
                        <m:sSupPr>
                          <m:ctrlPr>
                            <a:rPr lang="en-US" altLang="zh-CN" sz="1600" b="0" i="1">
                              <a:solidFill>
                                <a:srgbClr val="122754"/>
                              </a:solidFill>
                              <a:latin typeface="Cambria Math" charset="0"/>
                            </a:rPr>
                          </m:ctrlPr>
                        </m:sSupPr>
                        <m:e>
                          <m:r>
                            <a:rPr lang="en-US" altLang="zh-CN" sz="1600" b="0" i="1">
                              <a:solidFill>
                                <a:srgbClr val="122754"/>
                              </a:solidFill>
                              <a:latin typeface="Cambria Math" charset="0"/>
                            </a:rPr>
                            <m:t>𝑒</m:t>
                          </m:r>
                        </m:e>
                        <m:sup>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𝜉</m:t>
                                  </m:r>
                                </m:e>
                                <m:sub>
                                  <m:r>
                                    <a:rPr lang="en-US" altLang="zh-CN" sz="1600" b="0" i="1">
                                      <a:solidFill>
                                        <a:srgbClr val="122754"/>
                                      </a:solidFill>
                                      <a:latin typeface="Cambria Math" charset="0"/>
                                    </a:rPr>
                                    <m:t>𝑐</m:t>
                                  </m:r>
                                </m:sub>
                              </m:sSub>
                            </m:num>
                            <m:den>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𝑏</m:t>
                                  </m:r>
                                </m:e>
                                <m:sub>
                                  <m:r>
                                    <a:rPr lang="en-US" altLang="zh-CN" sz="1600" b="0" i="0">
                                      <a:solidFill>
                                        <a:srgbClr val="122754"/>
                                      </a:solidFill>
                                      <a:latin typeface="Cambria Math" charset="0"/>
                                    </a:rPr>
                                    <m:t>2</m:t>
                                  </m:r>
                                </m:sub>
                              </m:sSub>
                            </m:den>
                          </m:f>
                        </m:sup>
                      </m:sSup>
                      <m:sSub>
                        <m:sSubPr>
                          <m:ctrlPr>
                            <a:rPr lang="en-US" altLang="zh-CN" sz="1600" b="0" i="1">
                              <a:solidFill>
                                <a:srgbClr val="122754"/>
                              </a:solidFill>
                              <a:latin typeface="Cambria Math" charset="0"/>
                            </a:rPr>
                          </m:ctrlPr>
                        </m:sSubPr>
                        <m:e>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𝜉</m:t>
                              </m:r>
                            </m:e>
                          </m:acc>
                        </m:e>
                        <m:sub>
                          <m:r>
                            <a:rPr lang="en-US" altLang="zh-CN" sz="1600" b="0" i="1">
                              <a:solidFill>
                                <a:srgbClr val="122754"/>
                              </a:solidFill>
                              <a:latin typeface="Cambria Math" charset="0"/>
                            </a:rPr>
                            <m:t>𝑐</m:t>
                          </m:r>
                        </m:sub>
                      </m:sSub>
                    </m:oMath>
                  </m:oMathPara>
                </a14:m>
                <a:endParaRPr lang="en-US" sz="1600" dirty="0">
                  <a:solidFill>
                    <a:srgbClr val="122754"/>
                  </a:solidFill>
                </a:endParaRPr>
              </a:p>
            </p:txBody>
          </p:sp>
        </mc:Choice>
        <mc:Fallback xmlns="">
          <p:sp>
            <p:nvSpPr>
              <p:cNvPr id="11" name="矩形 10"/>
              <p:cNvSpPr>
                <a:spLocks noRot="1" noChangeAspect="1" noMove="1" noResize="1" noEditPoints="1" noAdjustHandles="1" noChangeArrowheads="1" noChangeShapeType="1" noTextEdit="1"/>
              </p:cNvSpPr>
              <p:nvPr/>
            </p:nvSpPr>
            <p:spPr>
              <a:xfrm>
                <a:off x="681350" y="2704273"/>
                <a:ext cx="2168992" cy="629339"/>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3531428" y="2600783"/>
                <a:ext cx="2759730" cy="732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𝑓</m:t>
                              </m:r>
                            </m:e>
                          </m:acc>
                        </m:e>
                        <m:sub>
                          <m:r>
                            <a:rPr lang="en-US" altLang="zh-CN" sz="1600" i="1">
                              <a:solidFill>
                                <a:srgbClr val="122754"/>
                              </a:solidFill>
                              <a:latin typeface="Cambria Math" charset="0"/>
                            </a:rPr>
                            <m:t>𝑐</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d>
                            <m:dPr>
                              <m:ctrlPr>
                                <a:rPr lang="en-US" altLang="zh-CN" sz="1600" i="1">
                                  <a:solidFill>
                                    <a:srgbClr val="122754"/>
                                  </a:solidFill>
                                  <a:latin typeface="Cambria Math" charset="0"/>
                                </a:rPr>
                              </m:ctrlPr>
                            </m:dPr>
                            <m:e>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𝑓</m:t>
                                  </m:r>
                                </m:e>
                                <m:sub>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𝑐</m:t>
                                      </m:r>
                                    </m:e>
                                    <m:sub>
                                      <m:r>
                                        <a:rPr lang="en-US" altLang="zh-CN" sz="1600" i="0">
                                          <a:solidFill>
                                            <a:srgbClr val="122754"/>
                                          </a:solidFill>
                                          <a:latin typeface="Cambria Math" charset="0"/>
                                        </a:rPr>
                                        <m:t>−</m:t>
                                      </m:r>
                                    </m:sub>
                                  </m:sSub>
                                  <m:r>
                                    <a:rPr lang="en-US" altLang="zh-CN" sz="1600" i="1">
                                      <a:solidFill>
                                        <a:srgbClr val="122754"/>
                                      </a:solidFill>
                                      <a:latin typeface="Cambria Math" charset="0"/>
                                    </a:rPr>
                                    <m:t>𝑠𝑎𝑡</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𝑓</m:t>
                                  </m:r>
                                </m:e>
                                <m:sub>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𝑐</m:t>
                                      </m:r>
                                    </m:e>
                                    <m:sub>
                                      <m:r>
                                        <a:rPr lang="en-US" altLang="zh-CN" sz="1600" i="0">
                                          <a:solidFill>
                                            <a:srgbClr val="122754"/>
                                          </a:solidFill>
                                          <a:latin typeface="Cambria Math" charset="0"/>
                                        </a:rPr>
                                        <m:t>−</m:t>
                                      </m:r>
                                    </m:sub>
                                  </m:sSub>
                                  <m:r>
                                    <a:rPr lang="en-US" altLang="zh-CN" sz="1600" i="0">
                                      <a:solidFill>
                                        <a:srgbClr val="122754"/>
                                      </a:solidFill>
                                      <a:latin typeface="Cambria Math" charset="0"/>
                                    </a:rPr>
                                    <m:t>0</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e>
                          </m:d>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5</m:t>
                              </m:r>
                            </m:sub>
                          </m:sSub>
                        </m:den>
                      </m:f>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𝑒</m:t>
                          </m:r>
                        </m:e>
                        <m:sup>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𝜉</m:t>
                                  </m:r>
                                </m:e>
                                <m:sub>
                                  <m:r>
                                    <a:rPr lang="en-US" altLang="zh-CN" sz="1600" i="1">
                                      <a:solidFill>
                                        <a:srgbClr val="122754"/>
                                      </a:solidFill>
                                      <a:latin typeface="Cambria Math" charset="0"/>
                                    </a:rPr>
                                    <m:t>𝑐</m:t>
                                  </m:r>
                                </m:sub>
                              </m:sSub>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5</m:t>
                                  </m:r>
                                </m:sub>
                              </m:sSub>
                            </m:den>
                          </m:f>
                        </m:sup>
                      </m:sSup>
                      <m:r>
                        <a:rPr lang="en-US" altLang="zh-CN" sz="1600" i="0">
                          <a:solidFill>
                            <a:srgbClr val="122754"/>
                          </a:solidFill>
                          <a:latin typeface="Cambria Math" charset="0"/>
                        </a:rPr>
                        <m:t>|</m:t>
                      </m:r>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r>
                        <a:rPr lang="en-US" altLang="zh-CN" sz="1600" i="0">
                          <a:solidFill>
                            <a:srgbClr val="122754"/>
                          </a:solidFill>
                          <a:latin typeface="Cambria Math" charset="0"/>
                        </a:rPr>
                        <m:t>|</m:t>
                      </m:r>
                    </m:oMath>
                  </m:oMathPara>
                </a14:m>
                <a:endParaRPr lang="en-US" sz="1600" dirty="0">
                  <a:solidFill>
                    <a:srgbClr val="122754"/>
                  </a:solidFill>
                </a:endParaRPr>
              </a:p>
            </p:txBody>
          </p:sp>
        </mc:Choice>
        <mc:Fallback xmlns="">
          <p:sp>
            <p:nvSpPr>
              <p:cNvPr id="12" name="矩形 11"/>
              <p:cNvSpPr>
                <a:spLocks noRot="1" noChangeAspect="1" noMove="1" noResize="1" noEditPoints="1" noAdjustHandles="1" noChangeArrowheads="1" noChangeShapeType="1" noTextEdit="1"/>
              </p:cNvSpPr>
              <p:nvPr/>
            </p:nvSpPr>
            <p:spPr>
              <a:xfrm>
                <a:off x="3531428" y="2600783"/>
                <a:ext cx="2759730" cy="732829"/>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6820893" y="2651085"/>
                <a:ext cx="2358723" cy="6322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1600" i="1" smtClean="0">
                              <a:solidFill>
                                <a:srgbClr val="122754"/>
                              </a:solidFill>
                              <a:latin typeface="Cambria Math" charset="0"/>
                            </a:rPr>
                          </m:ctrlPr>
                        </m:accPr>
                        <m:e>
                          <m:r>
                            <a:rPr lang="en-US" altLang="zh-CN" sz="1600" i="1">
                              <a:solidFill>
                                <a:srgbClr val="122754"/>
                              </a:solidFill>
                              <a:latin typeface="Cambria Math" charset="0"/>
                            </a:rPr>
                            <m:t>𝐺</m:t>
                          </m:r>
                        </m:e>
                      </m:acc>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d>
                            <m:dPr>
                              <m:ctrlPr>
                                <a:rPr lang="en-US" altLang="zh-CN" sz="1600" i="1">
                                  <a:solidFill>
                                    <a:srgbClr val="122754"/>
                                  </a:solidFill>
                                  <a:latin typeface="Cambria Math" charset="0"/>
                                </a:rPr>
                              </m:ctrlPr>
                            </m:dPr>
                            <m:e>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𝐺</m:t>
                                  </m:r>
                                </m:e>
                                <m:sup>
                                  <m:r>
                                    <a:rPr lang="en-US" altLang="zh-CN" sz="1600" i="1">
                                      <a:solidFill>
                                        <a:srgbClr val="122754"/>
                                      </a:solidFill>
                                      <a:latin typeface="Cambria Math" charset="0"/>
                                    </a:rPr>
                                    <m:t>𝑠𝑎𝑡</m:t>
                                  </m:r>
                                </m:sup>
                              </m:sSup>
                              <m:r>
                                <a:rPr lang="en-US" altLang="zh-CN" sz="1600" i="0">
                                  <a:solidFill>
                                    <a:srgbClr val="122754"/>
                                  </a:solidFill>
                                  <a:latin typeface="Cambria Math" charset="0"/>
                                </a:rPr>
                                <m:t>−</m:t>
                              </m:r>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𝐺</m:t>
                                  </m:r>
                                </m:e>
                                <m:sup>
                                  <m:r>
                                    <a:rPr lang="en-US" altLang="zh-CN" sz="1600" i="0">
                                      <a:solidFill>
                                        <a:srgbClr val="122754"/>
                                      </a:solidFill>
                                      <a:latin typeface="Cambria Math" charset="0"/>
                                    </a:rPr>
                                    <m:t>0</m:t>
                                  </m:r>
                                </m:sup>
                              </m:sSup>
                            </m:e>
                          </m:d>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6</m:t>
                              </m:r>
                            </m:sub>
                          </m:sSub>
                        </m:den>
                      </m:f>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𝑒</m:t>
                          </m:r>
                        </m:e>
                        <m:sup>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𝜉</m:t>
                                  </m:r>
                                </m:e>
                                <m:sub>
                                  <m:r>
                                    <a:rPr lang="en-US" altLang="zh-CN" sz="1600" i="1">
                                      <a:solidFill>
                                        <a:srgbClr val="122754"/>
                                      </a:solidFill>
                                      <a:latin typeface="Cambria Math" charset="0"/>
                                    </a:rPr>
                                    <m:t>𝑐</m:t>
                                  </m:r>
                                </m:sub>
                              </m:sSub>
                            </m:num>
                            <m:den>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𝑏</m:t>
                                  </m:r>
                                </m:e>
                                <m:sub>
                                  <m:r>
                                    <a:rPr lang="en-US" altLang="zh-CN" sz="1600" i="0">
                                      <a:solidFill>
                                        <a:srgbClr val="122754"/>
                                      </a:solidFill>
                                      <a:latin typeface="Cambria Math" charset="0"/>
                                    </a:rPr>
                                    <m:t>6</m:t>
                                  </m:r>
                                </m:sub>
                              </m:sSub>
                            </m:den>
                          </m:f>
                        </m:sup>
                      </m:sSup>
                      <m:r>
                        <a:rPr lang="en-US" altLang="zh-CN" sz="1600" i="0">
                          <a:solidFill>
                            <a:srgbClr val="122754"/>
                          </a:solidFill>
                          <a:latin typeface="Cambria Math" charset="0"/>
                        </a:rPr>
                        <m:t>|</m:t>
                      </m:r>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𝜉</m:t>
                          </m:r>
                        </m:e>
                      </m:acc>
                      <m:r>
                        <a:rPr lang="en-US" altLang="zh-CN" sz="1600" i="0">
                          <a:solidFill>
                            <a:srgbClr val="122754"/>
                          </a:solidFill>
                          <a:latin typeface="Cambria Math" charset="0"/>
                        </a:rPr>
                        <m:t>|</m:t>
                      </m:r>
                    </m:oMath>
                  </m:oMathPara>
                </a14:m>
                <a:endParaRPr lang="en-US" sz="1600" dirty="0">
                  <a:solidFill>
                    <a:srgbClr val="122754"/>
                  </a:solidFill>
                </a:endParaRPr>
              </a:p>
            </p:txBody>
          </p:sp>
        </mc:Choice>
        <mc:Fallback xmlns="">
          <p:sp>
            <p:nvSpPr>
              <p:cNvPr id="13" name="矩形 12"/>
              <p:cNvSpPr>
                <a:spLocks noRot="1" noChangeAspect="1" noMove="1" noResize="1" noEditPoints="1" noAdjustHandles="1" noChangeArrowheads="1" noChangeShapeType="1" noTextEdit="1"/>
              </p:cNvSpPr>
              <p:nvPr/>
            </p:nvSpPr>
            <p:spPr>
              <a:xfrm>
                <a:off x="6820893" y="2651085"/>
                <a:ext cx="2358723" cy="632224"/>
              </a:xfrm>
              <a:prstGeom prst="rect">
                <a:avLst/>
              </a:prstGeom>
              <a:blipFill rotWithShape="0">
                <a:blip r:embed="rId9"/>
                <a:stretch>
                  <a:fillRect/>
                </a:stretch>
              </a:blipFill>
            </p:spPr>
            <p:txBody>
              <a:bodyPr/>
              <a:lstStyle/>
              <a:p>
                <a:r>
                  <a:rPr lang="en-US">
                    <a:noFill/>
                  </a:rPr>
                  <a:t> </a:t>
                </a:r>
              </a:p>
            </p:txBody>
          </p:sp>
        </mc:Fallback>
      </mc:AlternateContent>
      <p:sp>
        <p:nvSpPr>
          <p:cNvPr id="14" name="矩形 13"/>
          <p:cNvSpPr/>
          <p:nvPr/>
        </p:nvSpPr>
        <p:spPr>
          <a:xfrm>
            <a:off x="389007" y="3403357"/>
            <a:ext cx="4288353" cy="338554"/>
          </a:xfrm>
          <a:prstGeom prst="rect">
            <a:avLst/>
          </a:prstGeom>
        </p:spPr>
        <p:txBody>
          <a:bodyPr wrap="none">
            <a:spAutoFit/>
          </a:bodyPr>
          <a:lstStyle/>
          <a:p>
            <a:pPr marL="342900" indent="-342900">
              <a:buFont typeface="Wingdings" charset="2"/>
              <a:buChar char="p"/>
            </a:pPr>
            <a:r>
              <a:rPr lang="en-US" altLang="zh-CN" sz="1600" b="1" dirty="0" smtClean="0">
                <a:solidFill>
                  <a:srgbClr val="122754"/>
                </a:solidFill>
                <a:latin typeface="Century Gothic" panose="020F0302020204030204"/>
                <a:ea typeface="宋体" charset="-122"/>
              </a:rPr>
              <a:t>Dislocation density and stored energy</a:t>
            </a:r>
            <a:endParaRPr lang="zh-CN" altLang="en-US" sz="1600" b="1" dirty="0">
              <a:solidFill>
                <a:srgbClr val="122754"/>
              </a:solidFill>
              <a:latin typeface="Century Gothic" panose="020F0302020204030204"/>
              <a:ea typeface="宋体" charset="-122"/>
            </a:endParaRPr>
          </a:p>
        </p:txBody>
      </p:sp>
      <mc:AlternateContent xmlns:mc="http://schemas.openxmlformats.org/markup-compatibility/2006" xmlns:a14="http://schemas.microsoft.com/office/drawing/2010/main">
        <mc:Choice Requires="a14">
          <p:sp>
            <p:nvSpPr>
              <p:cNvPr id="15" name="矩形 14"/>
              <p:cNvSpPr/>
              <p:nvPr/>
            </p:nvSpPr>
            <p:spPr>
              <a:xfrm>
                <a:off x="705285" y="3939602"/>
                <a:ext cx="291836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600" i="1" smtClean="0">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𝑡𝑜𝑡</m:t>
                          </m:r>
                        </m:sub>
                      </m:sSub>
                      <m:r>
                        <a:rPr lang="en-US" altLang="zh-CN" sz="1600" smtClean="0">
                          <a:solidFill>
                            <a:srgbClr val="122754"/>
                          </a:solidFill>
                          <a:latin typeface="Cambria Math" charset="0"/>
                        </a:rPr>
                        <m:t>=</m:t>
                      </m:r>
                      <m:r>
                        <a:rPr lang="en-US" altLang="zh-CN" sz="1600" i="0">
                          <a:solidFill>
                            <a:srgbClr val="122754"/>
                          </a:solidFill>
                          <a:latin typeface="Cambria Math" charset="0"/>
                        </a:rPr>
                        <m:t>(1−</m:t>
                      </m:r>
                      <m:r>
                        <a:rPr lang="en-US" altLang="zh-CN" sz="1600" i="1">
                          <a:solidFill>
                            <a:srgbClr val="122754"/>
                          </a:solidFill>
                          <a:latin typeface="Cambria Math" charset="0"/>
                        </a:rPr>
                        <m:t>𝜉</m:t>
                      </m:r>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𝐴</m:t>
                          </m:r>
                        </m:sub>
                      </m:sSub>
                      <m:r>
                        <a:rPr lang="en-US" altLang="zh-CN" sz="1600" i="0">
                          <a:solidFill>
                            <a:srgbClr val="122754"/>
                          </a:solidFill>
                          <a:latin typeface="Cambria Math" charset="0"/>
                        </a:rPr>
                        <m:t>+</m:t>
                      </m:r>
                      <m:r>
                        <a:rPr lang="en-US" altLang="zh-CN" sz="1600" i="1">
                          <a:solidFill>
                            <a:srgbClr val="122754"/>
                          </a:solidFill>
                          <a:latin typeface="Cambria Math" charset="0"/>
                        </a:rPr>
                        <m:t>𝜉</m:t>
                      </m:r>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𝜉</m:t>
                          </m:r>
                        </m:e>
                        <m:sub>
                          <m:r>
                            <a:rPr lang="en-US" altLang="zh-CN" sz="1600" i="1">
                              <a:solidFill>
                                <a:srgbClr val="122754"/>
                              </a:solidFill>
                              <a:latin typeface="Cambria Math" charset="0"/>
                            </a:rPr>
                            <m:t>𝑡𝑤</m:t>
                          </m:r>
                        </m:sub>
                      </m:sSub>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𝑀</m:t>
                          </m:r>
                        </m:sub>
                      </m:sSub>
                      <m:r>
                        <a:rPr lang="en-US" altLang="zh-CN" sz="1600" i="0">
                          <a:solidFill>
                            <a:srgbClr val="122754"/>
                          </a:solidFill>
                          <a:latin typeface="Cambria Math" charset="0"/>
                        </a:rPr>
                        <m:t>,</m:t>
                      </m:r>
                    </m:oMath>
                  </m:oMathPara>
                </a14:m>
                <a:endParaRPr lang="en-US" sz="1600" dirty="0">
                  <a:solidFill>
                    <a:srgbClr val="122754"/>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705285" y="3939602"/>
                <a:ext cx="2918363" cy="338554"/>
              </a:xfrm>
              <a:prstGeom prst="rect">
                <a:avLst/>
              </a:prstGeom>
              <a:blipFill rotWithShape="0">
                <a:blip r:embed="rId10"/>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718164" y="5046678"/>
                <a:ext cx="3457998" cy="593432"/>
              </a:xfrm>
              <a:prstGeom prst="rect">
                <a:avLst/>
              </a:prstGeom>
            </p:spPr>
            <p:txBody>
              <a:bodyPr wrap="none">
                <a:spAutoFit/>
              </a:bodyPr>
              <a:lstStyle/>
              <a:p>
                <a14:m>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𝜌</m:t>
                            </m:r>
                          </m:e>
                        </m:acc>
                      </m:e>
                      <m:sub>
                        <m:r>
                          <a:rPr lang="en-US" altLang="zh-CN" sz="1600" i="1">
                            <a:solidFill>
                              <a:srgbClr val="122754"/>
                            </a:solidFill>
                            <a:latin typeface="Cambria Math" charset="0"/>
                          </a:rPr>
                          <m:t>𝑀</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𝑐</m:t>
                        </m:r>
                      </m:e>
                      <m:sub>
                        <m:r>
                          <a:rPr lang="en-US" altLang="zh-CN" sz="1600" i="0">
                            <a:solidFill>
                              <a:srgbClr val="122754"/>
                            </a:solidFill>
                            <a:latin typeface="Cambria Math" charset="0"/>
                          </a:rPr>
                          <m:t>3</m:t>
                        </m:r>
                      </m:sub>
                    </m:sSub>
                    <m:r>
                      <a:rPr lang="en-US" altLang="zh-CN" sz="1600" i="0">
                        <a:solidFill>
                          <a:srgbClr val="122754"/>
                        </a:solidFill>
                        <a:latin typeface="Cambria Math" charset="0"/>
                      </a:rPr>
                      <m:t>(</m:t>
                    </m:r>
                    <m:rad>
                      <m:radPr>
                        <m:degHide m:val="on"/>
                        <m:ctrlPr>
                          <a:rPr lang="en-US" altLang="zh-CN" sz="1600" i="1">
                            <a:solidFill>
                              <a:srgbClr val="122754"/>
                            </a:solidFill>
                            <a:latin typeface="Cambria Math" charset="0"/>
                          </a:rPr>
                        </m:ctrlPr>
                      </m:radPr>
                      <m:deg/>
                      <m:e>
                        <m:nary>
                          <m:naryPr>
                            <m:chr m:val="∑"/>
                            <m:limLoc m:val="undOvr"/>
                            <m:grow m:val="on"/>
                            <m:ctrlPr>
                              <a:rPr lang="en-US" altLang="zh-CN" sz="1600" i="1">
                                <a:solidFill>
                                  <a:srgbClr val="122754"/>
                                </a:solidFill>
                                <a:latin typeface="Cambria Math" charset="0"/>
                              </a:rPr>
                            </m:ctrlPr>
                          </m:naryPr>
                          <m:sub>
                            <m:r>
                              <a:rPr lang="en-US" altLang="zh-CN" sz="1600" i="1">
                                <a:solidFill>
                                  <a:srgbClr val="122754"/>
                                </a:solidFill>
                                <a:latin typeface="Cambria Math" charset="0"/>
                              </a:rPr>
                              <m:t>𝑡</m:t>
                            </m:r>
                            <m:r>
                              <a:rPr lang="en-US" altLang="zh-CN" sz="1600" i="0">
                                <a:solidFill>
                                  <a:srgbClr val="122754"/>
                                </a:solidFill>
                                <a:latin typeface="Cambria Math" charset="0"/>
                              </a:rPr>
                              <m:t>=1</m:t>
                            </m:r>
                          </m:sub>
                          <m:sup>
                            <m:r>
                              <a:rPr lang="en-US" altLang="zh-CN" sz="1600" i="0">
                                <a:solidFill>
                                  <a:srgbClr val="122754"/>
                                </a:solidFill>
                                <a:latin typeface="Cambria Math" charset="0"/>
                              </a:rPr>
                              <m:t>11</m:t>
                            </m:r>
                          </m:sup>
                          <m:e>
                            <m:r>
                              <a:rPr lang="en-US" altLang="zh-CN" sz="1600" i="0">
                                <a:solidFill>
                                  <a:srgbClr val="122754"/>
                                </a:solidFill>
                                <a:latin typeface="Cambria Math" charset="0"/>
                              </a:rPr>
                              <m:t> </m:t>
                            </m:r>
                          </m:e>
                        </m:nary>
                        <m:r>
                          <a:rPr lang="en-US" altLang="zh-CN" sz="1600" i="0">
                            <a:solidFill>
                              <a:srgbClr val="122754"/>
                            </a:solidFill>
                            <a:latin typeface="Cambria Math"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𝜌</m:t>
                            </m:r>
                          </m:e>
                          <m:sub>
                            <m:r>
                              <a:rPr lang="en-US" altLang="zh-CN" sz="1600" i="1">
                                <a:solidFill>
                                  <a:srgbClr val="122754"/>
                                </a:solidFill>
                                <a:latin typeface="Cambria Math" charset="0"/>
                              </a:rPr>
                              <m:t>𝑀</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e>
                    </m:rad>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𝑐</m:t>
                        </m:r>
                      </m:e>
                      <m:sub>
                        <m:r>
                          <a:rPr lang="en-US" altLang="zh-CN" sz="1600" i="0">
                            <a:solidFill>
                              <a:srgbClr val="122754"/>
                            </a:solidFill>
                            <a:latin typeface="Cambria Math" charset="0"/>
                          </a:rPr>
                          <m:t>4</m:t>
                        </m:r>
                      </m:sub>
                    </m:sSub>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𝜌</m:t>
                        </m:r>
                      </m:e>
                      <m:sub>
                        <m:r>
                          <a:rPr lang="en-US" altLang="zh-CN" sz="1600" i="1">
                            <a:solidFill>
                              <a:srgbClr val="122754"/>
                            </a:solidFill>
                            <a:latin typeface="Cambria Math" charset="0"/>
                          </a:rPr>
                          <m:t>𝑀</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m:t>
                    </m:r>
                    <m:r>
                      <a:rPr lang="en-US" altLang="zh-CN" sz="1600" b="0" i="0" smtClean="0">
                        <a:solidFill>
                          <a:srgbClr val="122754"/>
                        </a:solidFill>
                        <a:latin typeface="Cambria Math" charset="0"/>
                      </a:rPr>
                      <m:t>(</m:t>
                    </m:r>
                    <m:r>
                      <a:rPr lang="en-US" altLang="zh-CN" sz="1600" i="0">
                        <a:solidFill>
                          <a:srgbClr val="122754"/>
                        </a:solidFill>
                        <a:latin typeface="Cambria Math" charset="0"/>
                      </a:rPr>
                      <m:t>|</m:t>
                    </m:r>
                    <m:sSubSup>
                      <m:sSubSupPr>
                        <m:ctrlPr>
                          <a:rPr lang="en-US" altLang="zh-CN" sz="1600" i="1">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i="0">
                        <a:solidFill>
                          <a:srgbClr val="122754"/>
                        </a:solidFill>
                        <a:latin typeface="Cambria Math" charset="0"/>
                      </a:rPr>
                      <m:t>|</m:t>
                    </m:r>
                  </m:oMath>
                </a14:m>
                <a:r>
                  <a:rPr lang="en-US" sz="1600" dirty="0" smtClean="0">
                    <a:solidFill>
                      <a:srgbClr val="122754"/>
                    </a:solidFill>
                  </a:rPr>
                  <a:t>)</a:t>
                </a:r>
                <a:endParaRPr lang="en-US" sz="1600" dirty="0">
                  <a:solidFill>
                    <a:srgbClr val="122754"/>
                  </a:solidFill>
                </a:endParaRPr>
              </a:p>
            </p:txBody>
          </p:sp>
        </mc:Choice>
        <mc:Fallback xmlns="">
          <p:sp>
            <p:nvSpPr>
              <p:cNvPr id="26" name="矩形 25"/>
              <p:cNvSpPr>
                <a:spLocks noRot="1" noChangeAspect="1" noMove="1" noResize="1" noEditPoints="1" noAdjustHandles="1" noChangeArrowheads="1" noChangeShapeType="1" noTextEdit="1"/>
              </p:cNvSpPr>
              <p:nvPr/>
            </p:nvSpPr>
            <p:spPr>
              <a:xfrm>
                <a:off x="718164" y="5046678"/>
                <a:ext cx="3457998" cy="59343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718164" y="4372776"/>
                <a:ext cx="4391010" cy="593432"/>
              </a:xfrm>
              <a:prstGeom prst="rect">
                <a:avLst/>
              </a:prstGeom>
            </p:spPr>
            <p:txBody>
              <a:bodyPr wrap="none">
                <a:spAutoFit/>
              </a:bodyPr>
              <a:lstStyle/>
              <a:p>
                <a14:m>
                  <m:oMath xmlns:m="http://schemas.openxmlformats.org/officeDocument/2006/math">
                    <m:sSubSup>
                      <m:sSubSupPr>
                        <m:ctrlPr>
                          <a:rPr lang="en-US" altLang="zh-CN" sz="1600" i="1" smtClean="0">
                            <a:solidFill>
                              <a:srgbClr val="122754"/>
                            </a:solidFill>
                            <a:latin typeface="Cambria Math" charset="0"/>
                          </a:rPr>
                        </m:ctrlPr>
                      </m:sSubSupPr>
                      <m:e>
                        <m:acc>
                          <m:accPr>
                            <m:chr m:val="̇"/>
                            <m:ctrlPr>
                              <a:rPr lang="en-US" altLang="zh-CN" sz="1600" i="1">
                                <a:solidFill>
                                  <a:srgbClr val="122754"/>
                                </a:solidFill>
                                <a:latin typeface="Cambria Math" charset="0"/>
                              </a:rPr>
                            </m:ctrlPr>
                          </m:accPr>
                          <m:e>
                            <m:r>
                              <a:rPr lang="en-US" altLang="zh-CN" sz="1600" i="1">
                                <a:solidFill>
                                  <a:srgbClr val="122754"/>
                                </a:solidFill>
                                <a:latin typeface="Cambria Math" charset="0"/>
                              </a:rPr>
                              <m:t>𝜌</m:t>
                            </m:r>
                          </m:e>
                        </m:acc>
                      </m:e>
                      <m:sub>
                        <m:r>
                          <a:rPr lang="en-US" altLang="zh-CN" sz="1600" b="0" i="1" smtClean="0">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smtClean="0">
                                <a:solidFill>
                                  <a:srgbClr val="122754"/>
                                </a:solidFill>
                                <a:latin typeface="Cambria Math" charset="0"/>
                              </a:rPr>
                              <m:t>𝛼</m:t>
                            </m:r>
                          </m:e>
                        </m:d>
                      </m:sup>
                    </m:sSubSup>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𝑐</m:t>
                        </m:r>
                      </m:e>
                      <m:sub>
                        <m:r>
                          <a:rPr lang="en-US" altLang="zh-CN" sz="1600" b="0" i="0" smtClean="0">
                            <a:solidFill>
                              <a:srgbClr val="122754"/>
                            </a:solidFill>
                            <a:latin typeface="Cambria Math" charset="0"/>
                          </a:rPr>
                          <m:t>1</m:t>
                        </m:r>
                      </m:sub>
                    </m:sSub>
                    <m:r>
                      <a:rPr lang="en-US" altLang="zh-CN" sz="1600" i="0">
                        <a:solidFill>
                          <a:srgbClr val="122754"/>
                        </a:solidFill>
                        <a:latin typeface="Cambria Math" charset="0"/>
                      </a:rPr>
                      <m:t>(</m:t>
                    </m:r>
                    <m:rad>
                      <m:radPr>
                        <m:degHide m:val="on"/>
                        <m:ctrlPr>
                          <a:rPr lang="en-US" altLang="zh-CN" sz="1600" i="1">
                            <a:solidFill>
                              <a:srgbClr val="122754"/>
                            </a:solidFill>
                            <a:latin typeface="Cambria Math" charset="0"/>
                          </a:rPr>
                        </m:ctrlPr>
                      </m:radPr>
                      <m:deg/>
                      <m:e>
                        <m:nary>
                          <m:naryPr>
                            <m:chr m:val="∑"/>
                            <m:limLoc m:val="undOvr"/>
                            <m:grow m:val="on"/>
                            <m:ctrlPr>
                              <a:rPr lang="en-US" altLang="zh-CN" sz="1600" i="1">
                                <a:solidFill>
                                  <a:srgbClr val="122754"/>
                                </a:solidFill>
                                <a:latin typeface="Cambria Math" charset="0"/>
                              </a:rPr>
                            </m:ctrlPr>
                          </m:naryPr>
                          <m:sub>
                            <m:r>
                              <a:rPr lang="en-US" altLang="zh-CN" sz="1600" i="1" smtClean="0">
                                <a:solidFill>
                                  <a:srgbClr val="122754"/>
                                </a:solidFill>
                                <a:latin typeface="Cambria Math" charset="0"/>
                              </a:rPr>
                              <m:t>𝛼</m:t>
                            </m:r>
                            <m:r>
                              <a:rPr lang="en-US" altLang="zh-CN" sz="1600">
                                <a:solidFill>
                                  <a:srgbClr val="122754"/>
                                </a:solidFill>
                                <a:latin typeface="Cambria Math" charset="0"/>
                              </a:rPr>
                              <m:t>=1</m:t>
                            </m:r>
                          </m:sub>
                          <m:sup>
                            <m:r>
                              <a:rPr lang="en-US" altLang="zh-CN" sz="1600" b="0" i="0" smtClean="0">
                                <a:solidFill>
                                  <a:srgbClr val="122754"/>
                                </a:solidFill>
                                <a:latin typeface="Cambria Math" charset="0"/>
                              </a:rPr>
                              <m:t>24</m:t>
                            </m:r>
                          </m:sup>
                          <m:e>
                            <m:r>
                              <a:rPr lang="en-US" altLang="zh-CN" sz="1600" i="0">
                                <a:solidFill>
                                  <a:srgbClr val="122754"/>
                                </a:solidFill>
                                <a:latin typeface="Cambria Math" charset="0"/>
                              </a:rPr>
                              <m:t> </m:t>
                            </m:r>
                          </m:e>
                        </m:nary>
                        <m:r>
                          <a:rPr lang="en-US" altLang="zh-CN" sz="1600" i="0">
                            <a:solidFill>
                              <a:srgbClr val="122754"/>
                            </a:solidFill>
                            <a:latin typeface="Cambria Math"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𝜌</m:t>
                            </m:r>
                          </m:e>
                          <m:sub>
                            <m:r>
                              <a:rPr lang="en-US" altLang="zh-CN" sz="1600" b="0" i="1" smtClean="0">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smtClean="0">
                                    <a:solidFill>
                                      <a:srgbClr val="122754"/>
                                    </a:solidFill>
                                    <a:latin typeface="Cambria Math" charset="0"/>
                                  </a:rPr>
                                  <m:t>𝛼</m:t>
                                </m:r>
                              </m:e>
                            </m:d>
                          </m:sup>
                        </m:sSubSup>
                      </m:e>
                    </m:rad>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𝑐</m:t>
                        </m:r>
                      </m:e>
                      <m:sub>
                        <m:r>
                          <a:rPr lang="en-US" altLang="zh-CN" sz="1600" b="0" i="0" smtClean="0">
                            <a:solidFill>
                              <a:srgbClr val="122754"/>
                            </a:solidFill>
                            <a:latin typeface="Cambria Math" charset="0"/>
                          </a:rPr>
                          <m:t>2</m:t>
                        </m:r>
                      </m:sub>
                    </m:sSub>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𝜌</m:t>
                        </m:r>
                      </m:e>
                      <m:sub>
                        <m:r>
                          <a:rPr lang="en-US" altLang="zh-CN" sz="1600" b="0" i="1" smtClean="0">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smtClean="0">
                                <a:solidFill>
                                  <a:srgbClr val="122754"/>
                                </a:solidFill>
                                <a:latin typeface="Cambria Math" charset="0"/>
                              </a:rPr>
                              <m:t>𝛼</m:t>
                            </m:r>
                          </m:e>
                        </m:d>
                      </m:sup>
                    </m:sSubSup>
                    <m:r>
                      <a:rPr lang="en-US" altLang="zh-CN" sz="1600" i="0">
                        <a:solidFill>
                          <a:srgbClr val="122754"/>
                        </a:solidFill>
                        <a:latin typeface="Cambria Math" charset="0"/>
                      </a:rPr>
                      <m:t>)</m:t>
                    </m:r>
                    <m:r>
                      <a:rPr lang="en-US" altLang="zh-CN" sz="1600" b="0" i="0" smtClean="0">
                        <a:solidFill>
                          <a:srgbClr val="122754"/>
                        </a:solidFill>
                        <a:latin typeface="Cambria Math" charset="0"/>
                      </a:rPr>
                      <m:t>(</m:t>
                    </m:r>
                    <m:d>
                      <m:dPr>
                        <m:begChr m:val="|"/>
                        <m:endChr m:val="|"/>
                        <m:ctrlPr>
                          <a:rPr lang="zh-CN" altLang="zh-CN" sz="1600" i="1" smtClean="0">
                            <a:solidFill>
                              <a:srgbClr val="122754"/>
                            </a:solidFill>
                            <a:latin typeface="Cambria Math" charset="0"/>
                          </a:rPr>
                        </m:ctrlPr>
                      </m:dPr>
                      <m:e>
                        <m:sSubSup>
                          <m:sSubSupPr>
                            <m:ctrlPr>
                              <a:rPr lang="zh-CN" altLang="zh-CN" sz="1600" i="1">
                                <a:solidFill>
                                  <a:srgbClr val="122754"/>
                                </a:solidFill>
                                <a:latin typeface="Cambria Math" charset="0"/>
                              </a:rPr>
                            </m:ctrlPr>
                          </m:sSubSupPr>
                          <m:e>
                            <m:acc>
                              <m:accPr>
                                <m:chr m:val="˙"/>
                                <m:ctrlPr>
                                  <a:rPr lang="zh-CN"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𝐴</m:t>
                            </m:r>
                          </m:sub>
                          <m:sup>
                            <m:d>
                              <m:dPr>
                                <m:ctrlPr>
                                  <a:rPr lang="zh-CN" altLang="zh-CN" sz="1600" i="1">
                                    <a:solidFill>
                                      <a:srgbClr val="122754"/>
                                    </a:solidFill>
                                    <a:latin typeface="Cambria Math" charset="0"/>
                                  </a:rPr>
                                </m:ctrlPr>
                              </m:dPr>
                              <m:e>
                                <m:r>
                                  <a:rPr lang="en-US" altLang="zh-CN" sz="1600" i="1">
                                    <a:solidFill>
                                      <a:srgbClr val="122754"/>
                                    </a:solidFill>
                                    <a:latin typeface="Cambria Math" charset="0"/>
                                  </a:rPr>
                                  <m:t>𝛼</m:t>
                                </m:r>
                              </m:e>
                            </m:d>
                          </m:sup>
                        </m:sSubSup>
                      </m:e>
                    </m:d>
                    <m:r>
                      <a:rPr lang="en-US" altLang="zh-CN" sz="1600">
                        <a:solidFill>
                          <a:srgbClr val="122754"/>
                        </a:solidFill>
                        <a:latin typeface="Cambria Math" charset="0"/>
                      </a:rPr>
                      <m:t>+</m:t>
                    </m:r>
                    <m:d>
                      <m:dPr>
                        <m:begChr m:val="|"/>
                        <m:endChr m:val="|"/>
                        <m:ctrlPr>
                          <a:rPr lang="zh-CN" altLang="zh-CN" sz="1600" i="1">
                            <a:solidFill>
                              <a:srgbClr val="122754"/>
                            </a:solidFill>
                            <a:latin typeface="Cambria Math" charset="0"/>
                          </a:rPr>
                        </m:ctrlPr>
                      </m:dPr>
                      <m:e>
                        <m:sSubSup>
                          <m:sSubSupPr>
                            <m:ctrlPr>
                              <a:rPr lang="zh-CN" altLang="zh-CN" sz="1600" i="1">
                                <a:solidFill>
                                  <a:srgbClr val="122754"/>
                                </a:solidFill>
                                <a:latin typeface="Cambria Math" charset="0"/>
                              </a:rPr>
                            </m:ctrlPr>
                          </m:sSubSupPr>
                          <m:e>
                            <m:acc>
                              <m:accPr>
                                <m:chr m:val="˙"/>
                                <m:ctrlPr>
                                  <a:rPr lang="zh-CN" altLang="zh-CN" sz="1600" i="1">
                                    <a:solidFill>
                                      <a:srgbClr val="122754"/>
                                    </a:solidFill>
                                    <a:latin typeface="Cambria Math" charset="0"/>
                                  </a:rPr>
                                </m:ctrlPr>
                              </m:accPr>
                              <m:e>
                                <m:r>
                                  <a:rPr lang="en-US" altLang="zh-CN" sz="1600" i="1">
                                    <a:solidFill>
                                      <a:srgbClr val="122754"/>
                                    </a:solidFill>
                                    <a:latin typeface="Cambria Math" charset="0"/>
                                  </a:rPr>
                                  <m:t>𝛾</m:t>
                                </m:r>
                              </m:e>
                            </m:acc>
                          </m:e>
                          <m:sub>
                            <m:r>
                              <a:rPr lang="en-US" altLang="zh-CN" sz="1600" i="1">
                                <a:solidFill>
                                  <a:srgbClr val="122754"/>
                                </a:solidFill>
                                <a:latin typeface="Cambria Math" charset="0"/>
                              </a:rPr>
                              <m:t>𝑡𝑟𝑖𝑝</m:t>
                            </m:r>
                          </m:sub>
                          <m:sup>
                            <m:d>
                              <m:dPr>
                                <m:ctrlPr>
                                  <a:rPr lang="zh-CN" altLang="zh-CN" sz="1600" i="1">
                                    <a:solidFill>
                                      <a:srgbClr val="122754"/>
                                    </a:solidFill>
                                    <a:latin typeface="Cambria Math" charset="0"/>
                                  </a:rPr>
                                </m:ctrlPr>
                              </m:dPr>
                              <m:e>
                                <m:r>
                                  <a:rPr lang="en-US" altLang="zh-CN" sz="1600" i="1">
                                    <a:solidFill>
                                      <a:srgbClr val="122754"/>
                                    </a:solidFill>
                                    <a:latin typeface="Cambria Math" charset="0"/>
                                  </a:rPr>
                                  <m:t>𝛼</m:t>
                                </m:r>
                              </m:e>
                            </m:d>
                          </m:sup>
                        </m:sSubSup>
                      </m:e>
                    </m:d>
                  </m:oMath>
                </a14:m>
                <a:r>
                  <a:rPr lang="en-US" sz="1600" dirty="0" smtClean="0">
                    <a:solidFill>
                      <a:srgbClr val="122754"/>
                    </a:solidFill>
                  </a:rPr>
                  <a:t>)</a:t>
                </a:r>
                <a:endParaRPr lang="en-US" sz="1600" dirty="0">
                  <a:solidFill>
                    <a:srgbClr val="122754"/>
                  </a:solidFill>
                </a:endParaRPr>
              </a:p>
            </p:txBody>
          </p:sp>
        </mc:Choice>
        <mc:Fallback xmlns="">
          <p:sp>
            <p:nvSpPr>
              <p:cNvPr id="28" name="矩形 27"/>
              <p:cNvSpPr>
                <a:spLocks noRot="1" noChangeAspect="1" noMove="1" noResize="1" noEditPoints="1" noAdjustHandles="1" noChangeArrowheads="1" noChangeShapeType="1" noTextEdit="1"/>
              </p:cNvSpPr>
              <p:nvPr/>
            </p:nvSpPr>
            <p:spPr>
              <a:xfrm>
                <a:off x="718164" y="4372776"/>
                <a:ext cx="4391010" cy="593432"/>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6205426" y="3781100"/>
                <a:ext cx="2985561"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rgbClr val="122754"/>
                              </a:solidFill>
                              <a:latin typeface="Cambria Math" charset="0"/>
                            </a:rPr>
                          </m:ctrlPr>
                        </m:sSubPr>
                        <m:e>
                          <m:r>
                            <a:rPr lang="en-US" altLang="zh-CN" sz="1600" i="1">
                              <a:solidFill>
                                <a:srgbClr val="122754"/>
                              </a:solidFill>
                              <a:latin typeface="Cambria Math" charset="0"/>
                            </a:rPr>
                            <m:t>𝐸</m:t>
                          </m:r>
                        </m:e>
                        <m:sub>
                          <m:r>
                            <a:rPr lang="en-US" altLang="zh-CN" sz="1600" i="1">
                              <a:solidFill>
                                <a:srgbClr val="122754"/>
                              </a:solidFill>
                              <a:latin typeface="Cambria Math" charset="0"/>
                            </a:rPr>
                            <m:t>𝑠𝑡</m:t>
                          </m:r>
                        </m:sub>
                      </m:sSub>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𝑡𝑜𝑡</m:t>
                          </m:r>
                        </m:sub>
                      </m:sSub>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𝐸</m:t>
                          </m:r>
                        </m:e>
                        <m:sub>
                          <m:r>
                            <a:rPr lang="en-US" altLang="zh-CN" sz="1600" i="1">
                              <a:solidFill>
                                <a:srgbClr val="122754"/>
                              </a:solidFill>
                              <a:latin typeface="Cambria Math" charset="0"/>
                            </a:rPr>
                            <m:t>𝑑𝑖𝑠</m:t>
                          </m:r>
                        </m:sub>
                      </m:sSub>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r>
                            <a:rPr lang="en-US" altLang="zh-CN" sz="1600" i="0">
                              <a:solidFill>
                                <a:srgbClr val="122754"/>
                              </a:solidFill>
                              <a:latin typeface="Cambria Math" charset="0"/>
                            </a:rPr>
                            <m:t>1</m:t>
                          </m:r>
                        </m:num>
                        <m:den>
                          <m:r>
                            <a:rPr lang="en-US" altLang="zh-CN" sz="1600" i="0">
                              <a:solidFill>
                                <a:srgbClr val="122754"/>
                              </a:solidFill>
                              <a:latin typeface="Cambria Math" charset="0"/>
                            </a:rPr>
                            <m:t>2</m:t>
                          </m:r>
                        </m:den>
                      </m:f>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𝑡𝑜𝑡</m:t>
                          </m:r>
                        </m:sub>
                      </m:sSub>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𝐺</m:t>
                          </m:r>
                        </m:e>
                        <m:sub>
                          <m:r>
                            <a:rPr lang="en-US" altLang="zh-CN" sz="1600" i="1">
                              <a:solidFill>
                                <a:srgbClr val="122754"/>
                              </a:solidFill>
                              <a:latin typeface="Cambria Math" charset="0"/>
                            </a:rPr>
                            <m:t>𝑠h𝑒𝑎𝑟</m:t>
                          </m:r>
                        </m:sub>
                      </m:sSub>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𝑏</m:t>
                          </m:r>
                        </m:e>
                        <m:sup>
                          <m:r>
                            <a:rPr lang="en-US" altLang="zh-CN" sz="1600" i="0">
                              <a:solidFill>
                                <a:srgbClr val="122754"/>
                              </a:solidFill>
                              <a:latin typeface="Cambria Math" charset="0"/>
                            </a:rPr>
                            <m:t>2</m:t>
                          </m:r>
                        </m:sup>
                      </m:sSup>
                    </m:oMath>
                  </m:oMathPara>
                </a14:m>
                <a:endParaRPr lang="en-US" sz="1600" dirty="0">
                  <a:solidFill>
                    <a:srgbClr val="122754"/>
                  </a:solidFill>
                </a:endParaRPr>
              </a:p>
            </p:txBody>
          </p:sp>
        </mc:Choice>
        <mc:Fallback xmlns="">
          <p:sp>
            <p:nvSpPr>
              <p:cNvPr id="29" name="矩形 28"/>
              <p:cNvSpPr>
                <a:spLocks noRot="1" noChangeAspect="1" noMove="1" noResize="1" noEditPoints="1" noAdjustHandles="1" noChangeArrowheads="1" noChangeShapeType="1" noTextEdit="1"/>
              </p:cNvSpPr>
              <p:nvPr/>
            </p:nvSpPr>
            <p:spPr>
              <a:xfrm>
                <a:off x="6205426" y="3781100"/>
                <a:ext cx="2985561" cy="553357"/>
              </a:xfrm>
              <a:prstGeom prst="rect">
                <a:avLst/>
              </a:prstGeom>
              <a:blipFill rotWithShape="0">
                <a:blip r:embed="rId13"/>
                <a:stretch>
                  <a:fillRect/>
                </a:stretch>
              </a:blipFill>
            </p:spPr>
            <p:txBody>
              <a:bodyPr/>
              <a:lstStyle/>
              <a:p>
                <a:r>
                  <a:rPr lang="en-US">
                    <a:noFill/>
                  </a:rPr>
                  <a:t> </a:t>
                </a:r>
              </a:p>
            </p:txBody>
          </p:sp>
        </mc:Fallback>
      </mc:AlternateContent>
      <p:sp>
        <p:nvSpPr>
          <p:cNvPr id="30"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Constitutive relations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custDataLst>
      <p:tags r:id="rId1"/>
    </p:custDataLst>
    <p:extLst>
      <p:ext uri="{BB962C8B-B14F-4D97-AF65-F5344CB8AC3E}">
        <p14:creationId xmlns:p14="http://schemas.microsoft.com/office/powerpoint/2010/main" val="271394668"/>
      </p:ext>
    </p:extLst>
  </p:cSld>
  <p:clrMapOvr>
    <a:masterClrMapping/>
  </p:clrMapOvr>
  <mc:AlternateContent xmlns:mc="http://schemas.openxmlformats.org/markup-compatibility/2006" xmlns:p14="http://schemas.microsoft.com/office/powerpoint/2010/main">
    <mc:Choice Requires="p14">
      <p:transition spd="slow" p14:dur="2000" advTm="57863"/>
    </mc:Choice>
    <mc:Fallback xmlns="">
      <p:transition spd="slow" advTm="578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6"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F33CE84B-A60F-F342-A7B9-676E224D475E}" type="slidenum">
              <a:rPr lang="en-US" smtClean="0"/>
              <a:pPr/>
              <a:t>14</a:t>
            </a:fld>
            <a:endParaRPr lang="en-US"/>
          </a:p>
        </p:txBody>
      </p:sp>
      <p:sp>
        <p:nvSpPr>
          <p:cNvPr id="5" name="矩形 4"/>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C</a:t>
            </a:r>
            <a:r>
              <a:rPr lang="en-US" altLang="zh-CN" dirty="0" smtClean="0">
                <a:solidFill>
                  <a:sysClr val="window" lastClr="FFFFFF"/>
                </a:solidFill>
                <a:latin typeface="Century Gothic" panose="020F0302020204030204"/>
                <a:ea typeface=""/>
                <a:cs typeface=""/>
              </a:rPr>
              <a:t>ontents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grpSp>
        <p:nvGrpSpPr>
          <p:cNvPr id="7" name="组 6"/>
          <p:cNvGrpSpPr/>
          <p:nvPr/>
        </p:nvGrpSpPr>
        <p:grpSpPr>
          <a:xfrm>
            <a:off x="2714368" y="1454670"/>
            <a:ext cx="6017947" cy="472040"/>
            <a:chOff x="2074621" y="1373987"/>
            <a:chExt cx="6017947" cy="472040"/>
          </a:xfrm>
        </p:grpSpPr>
        <p:grpSp>
          <p:nvGrpSpPr>
            <p:cNvPr id="8" name="组合 2"/>
            <p:cNvGrpSpPr/>
            <p:nvPr/>
          </p:nvGrpSpPr>
          <p:grpSpPr>
            <a:xfrm>
              <a:off x="2074621" y="1402800"/>
              <a:ext cx="843427" cy="443227"/>
              <a:chOff x="666810" y="2586037"/>
              <a:chExt cx="468000" cy="245937"/>
            </a:xfrm>
          </p:grpSpPr>
          <p:sp>
            <p:nvSpPr>
              <p:cNvPr id="11"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12" name="文本框 11"/>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9" name="直接连接符 6"/>
            <p:cNvCxnSpPr/>
            <p:nvPr/>
          </p:nvCxnSpPr>
          <p:spPr>
            <a:xfrm>
              <a:off x="2767119" y="1749506"/>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148155" y="1373987"/>
              <a:ext cx="4387392" cy="461665"/>
            </a:xfrm>
            <a:prstGeom prst="rect">
              <a:avLst/>
            </a:prstGeom>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Backgrounds</a:t>
              </a:r>
              <a:endParaRPr lang="zh-CN" altLang="en-US" sz="2000" dirty="0">
                <a:solidFill>
                  <a:srgbClr val="122754"/>
                </a:solidFill>
                <a:latin typeface="Century Gothic" charset="0"/>
                <a:ea typeface="Century Gothic" charset="0"/>
                <a:cs typeface="Century Gothic" charset="0"/>
              </a:endParaRPr>
            </a:p>
          </p:txBody>
        </p:sp>
      </p:grpSp>
      <p:grpSp>
        <p:nvGrpSpPr>
          <p:cNvPr id="19" name="组 18"/>
          <p:cNvGrpSpPr/>
          <p:nvPr/>
        </p:nvGrpSpPr>
        <p:grpSpPr>
          <a:xfrm>
            <a:off x="2707461" y="3820573"/>
            <a:ext cx="6017947" cy="476101"/>
            <a:chOff x="2074621" y="2937728"/>
            <a:chExt cx="6017947" cy="476101"/>
          </a:xfrm>
        </p:grpSpPr>
        <p:grpSp>
          <p:nvGrpSpPr>
            <p:cNvPr id="20" name="组合 16"/>
            <p:cNvGrpSpPr/>
            <p:nvPr/>
          </p:nvGrpSpPr>
          <p:grpSpPr>
            <a:xfrm>
              <a:off x="2074621" y="2970602"/>
              <a:ext cx="843427" cy="443227"/>
              <a:chOff x="666810" y="2586037"/>
              <a:chExt cx="468000" cy="245937"/>
            </a:xfrm>
          </p:grpSpPr>
          <p:sp>
            <p:nvSpPr>
              <p:cNvPr id="23"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C00000"/>
              </a:solidFill>
              <a:ln>
                <a:solidFill>
                  <a:srgbClr val="C00000"/>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24" name="文本框 23"/>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1" name="直接连接符 24"/>
            <p:cNvCxnSpPr/>
            <p:nvPr/>
          </p:nvCxnSpPr>
          <p:spPr>
            <a:xfrm>
              <a:off x="2767119" y="3400382"/>
              <a:ext cx="532544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61601" y="2937728"/>
              <a:ext cx="3600271" cy="461665"/>
            </a:xfrm>
            <a:prstGeom prst="rect">
              <a:avLst/>
            </a:prstGeom>
          </p:spPr>
          <p:txBody>
            <a:bodyPr vert="horz" lIns="91440" tIns="45720" rIns="91440" bIns="45720" rtlCol="0" anchor="ctr">
              <a:noAutofit/>
            </a:bodyPr>
            <a:lstStyle/>
            <a:p>
              <a:pPr defTabSz="1219170">
                <a:spcBef>
                  <a:spcPct val="0"/>
                </a:spcBef>
              </a:pPr>
              <a:r>
                <a:rPr lang="en-US" altLang="zh-CN" sz="2000" b="1" dirty="0" smtClean="0">
                  <a:solidFill>
                    <a:srgbClr val="C00000"/>
                  </a:solidFill>
                  <a:latin typeface="Century Gothic" charset="0"/>
                  <a:ea typeface="Century Gothic" charset="0"/>
                  <a:cs typeface="Century Gothic" charset="0"/>
                </a:rPr>
                <a:t>Numerical Implementation</a:t>
              </a:r>
              <a:endParaRPr lang="en-US" altLang="zh-CN" sz="2000" b="1" dirty="0">
                <a:solidFill>
                  <a:srgbClr val="C00000"/>
                </a:solidFill>
                <a:latin typeface="Century Gothic" charset="0"/>
                <a:ea typeface="Century Gothic" charset="0"/>
                <a:cs typeface="Century Gothic" charset="0"/>
              </a:endParaRPr>
            </a:p>
          </p:txBody>
        </p:sp>
      </p:grpSp>
      <p:grpSp>
        <p:nvGrpSpPr>
          <p:cNvPr id="25" name="组 24"/>
          <p:cNvGrpSpPr/>
          <p:nvPr/>
        </p:nvGrpSpPr>
        <p:grpSpPr>
          <a:xfrm>
            <a:off x="2725749" y="4960525"/>
            <a:ext cx="6017947" cy="476101"/>
            <a:chOff x="2074621" y="2937728"/>
            <a:chExt cx="6017947" cy="476101"/>
          </a:xfrm>
        </p:grpSpPr>
        <p:grpSp>
          <p:nvGrpSpPr>
            <p:cNvPr id="26" name="组合 16"/>
            <p:cNvGrpSpPr/>
            <p:nvPr/>
          </p:nvGrpSpPr>
          <p:grpSpPr>
            <a:xfrm>
              <a:off x="2074621" y="2970602"/>
              <a:ext cx="843427" cy="443227"/>
              <a:chOff x="666810" y="2586037"/>
              <a:chExt cx="468000" cy="245937"/>
            </a:xfrm>
          </p:grpSpPr>
          <p:sp>
            <p:nvSpPr>
              <p:cNvPr id="29"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0" name="文本框 29"/>
              <p:cNvSpPr txBox="1"/>
              <p:nvPr/>
            </p:nvSpPr>
            <p:spPr>
              <a:xfrm>
                <a:off x="794494" y="2586037"/>
                <a:ext cx="212633" cy="245937"/>
              </a:xfrm>
              <a:prstGeom prst="rect">
                <a:avLst/>
              </a:prstGeom>
              <a:noFill/>
            </p:spPr>
            <p:txBody>
              <a:bodyPr wrap="none" rtlCol="0" anchor="ctr">
                <a:no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7" name="直接连接符 24"/>
            <p:cNvCxnSpPr/>
            <p:nvPr/>
          </p:nvCxnSpPr>
          <p:spPr>
            <a:xfrm>
              <a:off x="2767119" y="3400382"/>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161602" y="2937728"/>
              <a:ext cx="2713390" cy="461665"/>
            </a:xfrm>
            <a:prstGeom prst="rect">
              <a:avLst/>
            </a:prstGeom>
          </p:spPr>
          <p:txBody>
            <a:bodyPr vert="horz" lIns="91440" tIns="45720" rIns="91440" bIns="45720" rtlCol="0" anchor="ctr">
              <a:noAutofit/>
            </a:bodyPr>
            <a:lstStyle/>
            <a:p>
              <a:pPr defTabSz="1219170">
                <a:spcBef>
                  <a:spcPct val="0"/>
                </a:spcBef>
              </a:pPr>
              <a:r>
                <a:rPr lang="en-US" altLang="zh-CN" sz="2000" b="1" dirty="0" smtClean="0">
                  <a:solidFill>
                    <a:srgbClr val="122754"/>
                  </a:solidFill>
                  <a:latin typeface="Century Gothic" charset="0"/>
                  <a:ea typeface="Century Gothic" charset="0"/>
                  <a:cs typeface="Century Gothic" charset="0"/>
                </a:rPr>
                <a:t>Selected Results</a:t>
              </a:r>
              <a:endParaRPr lang="en-US" altLang="zh-CN" sz="2000" b="1" dirty="0">
                <a:solidFill>
                  <a:srgbClr val="122754"/>
                </a:solidFill>
                <a:latin typeface="Century Gothic" charset="0"/>
                <a:ea typeface="Century Gothic" charset="0"/>
                <a:cs typeface="Century Gothic" charset="0"/>
              </a:endParaRPr>
            </a:p>
          </p:txBody>
        </p:sp>
      </p:grpSp>
      <p:grpSp>
        <p:nvGrpSpPr>
          <p:cNvPr id="31" name="组 30"/>
          <p:cNvGrpSpPr/>
          <p:nvPr/>
        </p:nvGrpSpPr>
        <p:grpSpPr>
          <a:xfrm>
            <a:off x="2714368" y="2619672"/>
            <a:ext cx="6017947" cy="472041"/>
            <a:chOff x="2074621" y="2141556"/>
            <a:chExt cx="6017947" cy="472041"/>
          </a:xfrm>
        </p:grpSpPr>
        <p:grpSp>
          <p:nvGrpSpPr>
            <p:cNvPr id="32" name="组合 11"/>
            <p:cNvGrpSpPr/>
            <p:nvPr/>
          </p:nvGrpSpPr>
          <p:grpSpPr>
            <a:xfrm>
              <a:off x="2074621" y="2170370"/>
              <a:ext cx="843427" cy="443227"/>
              <a:chOff x="666810" y="2586037"/>
              <a:chExt cx="468000" cy="245937"/>
            </a:xfrm>
          </p:grpSpPr>
          <p:sp>
            <p:nvSpPr>
              <p:cNvPr id="35"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6" name="文本框 35"/>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33" name="直接连接符 14"/>
            <p:cNvCxnSpPr/>
            <p:nvPr/>
          </p:nvCxnSpPr>
          <p:spPr>
            <a:xfrm>
              <a:off x="2767119" y="2612869"/>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148155" y="2141556"/>
              <a:ext cx="4387392" cy="461665"/>
            </a:xfrm>
            <a:prstGeom prst="rect">
              <a:avLst/>
            </a:prstGeom>
            <a:ln>
              <a:noFill/>
            </a:ln>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Constitutive Equations</a:t>
              </a:r>
              <a:endParaRPr lang="zh-CN" altLang="en-US" sz="2000" dirty="0">
                <a:solidFill>
                  <a:srgbClr val="122754"/>
                </a:solidFill>
                <a:latin typeface="Century Gothic" charset="0"/>
                <a:ea typeface="Century Gothic" charset="0"/>
                <a:cs typeface="Century Gothic" charset="0"/>
              </a:endParaRPr>
            </a:p>
          </p:txBody>
        </p:sp>
      </p:grpSp>
    </p:spTree>
    <p:extLst>
      <p:ext uri="{BB962C8B-B14F-4D97-AF65-F5344CB8AC3E}">
        <p14:creationId xmlns:p14="http://schemas.microsoft.com/office/powerpoint/2010/main" val="819725968"/>
      </p:ext>
    </p:extLst>
  </p:cSld>
  <p:clrMapOvr>
    <a:masterClrMapping/>
  </p:clrMapOvr>
  <mc:AlternateContent xmlns:mc="http://schemas.openxmlformats.org/markup-compatibility/2006" xmlns:p14="http://schemas.microsoft.com/office/powerpoint/2010/main">
    <mc:Choice Requires="p14">
      <p:transition spd="slow" p14:dur="2000" advTm="5313"/>
    </mc:Choice>
    <mc:Fallback xmlns="">
      <p:transition spd="slow" advTm="531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15</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18"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sz="2800" dirty="0" smtClean="0">
                <a:solidFill>
                  <a:sysClr val="window" lastClr="FFFFFF"/>
                </a:solidFill>
                <a:latin typeface="Century Gothic" panose="020F0302020204030204"/>
              </a:rPr>
              <a:t>N</a:t>
            </a:r>
            <a:r>
              <a:rPr lang="en-US" altLang="zh-CN" sz="2800" dirty="0" smtClean="0">
                <a:solidFill>
                  <a:sysClr val="window" lastClr="FFFFFF"/>
                </a:solidFill>
                <a:latin typeface="Century Gothic" panose="020F0302020204030204"/>
              </a:rPr>
              <a:t>umerical Implementation</a:t>
            </a:r>
            <a:r>
              <a:rPr lang="en-US" sz="2800" dirty="0" smtClean="0">
                <a:solidFill>
                  <a:sysClr val="window" lastClr="FFFFFF"/>
                </a:solidFill>
                <a:latin typeface="Century Gothic" panose="020F0302020204030204"/>
              </a:rPr>
              <a:t>  </a:t>
            </a:r>
            <a:endParaRPr lang="fr-FR" altLang="zh-CN" sz="2800" dirty="0">
              <a:solidFill>
                <a:sysClr val="window" lastClr="FFFFFF"/>
              </a:solidFill>
              <a:latin typeface="Century Gothic" panose="020F0302020204030204"/>
              <a:ea typeface=""/>
            </a:endParaRPr>
          </a:p>
        </p:txBody>
      </p:sp>
      <p:sp>
        <p:nvSpPr>
          <p:cNvPr id="24" name="矩形 23"/>
          <p:cNvSpPr/>
          <p:nvPr/>
        </p:nvSpPr>
        <p:spPr>
          <a:xfrm>
            <a:off x="134714" y="1051958"/>
            <a:ext cx="2720617"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Subroutine I</a:t>
            </a:r>
            <a:r>
              <a:rPr lang="en-US" altLang="zh-CN" b="1" dirty="0" smtClean="0">
                <a:solidFill>
                  <a:srgbClr val="122754"/>
                </a:solidFill>
                <a:latin typeface="Century Gothic" panose="020F0302020204030204"/>
                <a:ea typeface="宋体" charset="-122"/>
              </a:rPr>
              <a:t>nterface</a:t>
            </a:r>
            <a:endParaRPr lang="en-US" b="1" dirty="0" smtClean="0">
              <a:solidFill>
                <a:srgbClr val="122754"/>
              </a:solidFill>
              <a:latin typeface="Century Gothic" panose="020F0302020204030204"/>
              <a:ea typeface="宋体" charset="-122"/>
            </a:endParaRPr>
          </a:p>
        </p:txBody>
      </p:sp>
      <p:sp>
        <p:nvSpPr>
          <p:cNvPr id="3" name="矩形 2"/>
          <p:cNvSpPr/>
          <p:nvPr/>
        </p:nvSpPr>
        <p:spPr>
          <a:xfrm>
            <a:off x="-4967444" y="1533035"/>
            <a:ext cx="16483227" cy="461665"/>
          </a:xfrm>
          <a:prstGeom prst="rect">
            <a:avLst/>
          </a:prstGeom>
        </p:spPr>
        <p:txBody>
          <a:bodyPr wrap="square">
            <a:spAutoFit/>
          </a:bodyPr>
          <a:lstStyle/>
          <a:p>
            <a:pPr marL="5760000" indent="-457200" algn="just">
              <a:lnSpc>
                <a:spcPct val="150000"/>
              </a:lnSpc>
            </a:pPr>
            <a:r>
              <a:rPr lang="en-US" altLang="zh-CN" sz="1600" dirty="0" err="1">
                <a:solidFill>
                  <a:srgbClr val="122754"/>
                </a:solidFill>
                <a:latin typeface="Century Gothic" charset="0"/>
                <a:ea typeface="Century Gothic" charset="0"/>
                <a:cs typeface="Century Gothic" charset="0"/>
              </a:rPr>
              <a:t>mo_util</a:t>
            </a:r>
            <a:r>
              <a:rPr lang="en-US" altLang="zh-CN" sz="1600" dirty="0">
                <a:solidFill>
                  <a:srgbClr val="122754"/>
                </a:solidFill>
                <a:latin typeface="Century Gothic" charset="0"/>
                <a:ea typeface="Century Gothic" charset="0"/>
                <a:cs typeface="Century Gothic" charset="0"/>
              </a:rPr>
              <a:t> = MODE </a:t>
            </a:r>
            <a:r>
              <a:rPr lang="en-US" altLang="zh-CN" sz="1600" dirty="0" smtClean="0">
                <a:solidFill>
                  <a:srgbClr val="122754"/>
                </a:solidFill>
                <a:latin typeface="Century Gothic" charset="0"/>
                <a:ea typeface="Century Gothic" charset="0"/>
                <a:cs typeface="Century Gothic" charset="0"/>
              </a:rPr>
              <a:t> </a:t>
            </a:r>
            <a:r>
              <a:rPr lang="en-US" altLang="zh-CN" sz="1600" dirty="0">
                <a:solidFill>
                  <a:srgbClr val="122754"/>
                </a:solidFill>
                <a:latin typeface="Century Gothic" charset="0"/>
                <a:ea typeface="Century Gothic" charset="0"/>
                <a:cs typeface="Century Gothic" charset="0"/>
              </a:rPr>
              <a:t>'MECANIQUE'   'ELASTIQUE'   'ORTHOTROPE'   'NON_LINEAIRE' </a:t>
            </a:r>
            <a:r>
              <a:rPr lang="en-US" altLang="zh-CN" sz="1600" dirty="0" smtClean="0">
                <a:solidFill>
                  <a:srgbClr val="122754"/>
                </a:solidFill>
                <a:latin typeface="Century Gothic" charset="0"/>
                <a:ea typeface="Century Gothic" charset="0"/>
                <a:cs typeface="Century Gothic" charset="0"/>
              </a:rPr>
              <a:t>  'UTILISATEUR</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'NOM_LOI'   '</a:t>
            </a:r>
            <a:r>
              <a:rPr lang="en-US" altLang="zh-CN" sz="1600" dirty="0" err="1" smtClean="0">
                <a:solidFill>
                  <a:srgbClr val="122754"/>
                </a:solidFill>
                <a:latin typeface="Century Gothic" charset="0"/>
                <a:ea typeface="Century Gothic" charset="0"/>
                <a:cs typeface="Century Gothic" charset="0"/>
              </a:rPr>
              <a:t>cp</a:t>
            </a:r>
            <a:r>
              <a:rPr lang="en-US" altLang="zh-CN" sz="1600" dirty="0" smtClean="0">
                <a:solidFill>
                  <a:srgbClr val="122754"/>
                </a:solidFill>
                <a:latin typeface="Century Gothic" charset="0"/>
                <a:ea typeface="Century Gothic" charset="0"/>
                <a:cs typeface="Century Gothic" charset="0"/>
              </a:rPr>
              <a:t>'</a:t>
            </a:r>
            <a:endParaRPr lang="en-US" sz="1600" dirty="0">
              <a:solidFill>
                <a:srgbClr val="122754"/>
              </a:solidFill>
              <a:latin typeface="Century Gothic" charset="0"/>
              <a:ea typeface="Century Gothic" charset="0"/>
              <a:cs typeface="Century Gothic" charset="0"/>
            </a:endParaRPr>
          </a:p>
        </p:txBody>
      </p:sp>
      <p:sp>
        <p:nvSpPr>
          <p:cNvPr id="11" name="矩形 10"/>
          <p:cNvSpPr/>
          <p:nvPr/>
        </p:nvSpPr>
        <p:spPr>
          <a:xfrm>
            <a:off x="1255799" y="1983110"/>
            <a:ext cx="4905510" cy="338554"/>
          </a:xfrm>
          <a:prstGeom prst="rect">
            <a:avLst/>
          </a:prstGeom>
        </p:spPr>
        <p:txBody>
          <a:bodyPr wrap="none">
            <a:spAutoFit/>
          </a:bodyPr>
          <a:lstStyle/>
          <a:p>
            <a:r>
              <a:rPr lang="en-US" altLang="zh-CN" sz="1600" dirty="0">
                <a:solidFill>
                  <a:srgbClr val="122754"/>
                </a:solidFill>
                <a:latin typeface="Century Gothic" charset="0"/>
                <a:ea typeface="Century Gothic" charset="0"/>
                <a:cs typeface="Century Gothic" charset="0"/>
              </a:rPr>
              <a:t>'C_MATERIAU' </a:t>
            </a:r>
            <a:r>
              <a:rPr lang="en-US" altLang="zh-CN" sz="1600" dirty="0" smtClean="0">
                <a:solidFill>
                  <a:srgbClr val="122754"/>
                </a:solidFill>
                <a:latin typeface="Century Gothic" charset="0"/>
                <a:ea typeface="Century Gothic" charset="0"/>
                <a:cs typeface="Century Gothic" charset="0"/>
              </a:rPr>
              <a:t>  LCMAT   ' C_VARINTER’   </a:t>
            </a:r>
            <a:r>
              <a:rPr lang="en-US" altLang="zh-CN" sz="1600" dirty="0">
                <a:solidFill>
                  <a:srgbClr val="122754"/>
                </a:solidFill>
                <a:latin typeface="Century Gothic" charset="0"/>
                <a:ea typeface="Century Gothic" charset="0"/>
                <a:cs typeface="Century Gothic" charset="0"/>
              </a:rPr>
              <a:t>LCVAR ;</a:t>
            </a:r>
            <a:endParaRPr lang="en-US" sz="1600" dirty="0">
              <a:solidFill>
                <a:srgbClr val="122754"/>
              </a:solidFill>
              <a:latin typeface="Century Gothic" charset="0"/>
              <a:ea typeface="Century Gothic" charset="0"/>
              <a:cs typeface="Century Gothic" charset="0"/>
            </a:endParaRPr>
          </a:p>
        </p:txBody>
      </p:sp>
      <p:sp>
        <p:nvSpPr>
          <p:cNvPr id="12" name="矩形 11"/>
          <p:cNvSpPr/>
          <p:nvPr/>
        </p:nvSpPr>
        <p:spPr>
          <a:xfrm>
            <a:off x="331673" y="2520320"/>
            <a:ext cx="9563837" cy="338554"/>
          </a:xfrm>
          <a:prstGeom prst="rect">
            <a:avLst/>
          </a:prstGeom>
        </p:spPr>
        <p:txBody>
          <a:bodyPr wrap="none">
            <a:spAutoFit/>
          </a:bodyPr>
          <a:lstStyle/>
          <a:p>
            <a:r>
              <a:rPr lang="en-US" altLang="zh-CN" sz="1600" dirty="0" smtClean="0">
                <a:solidFill>
                  <a:srgbClr val="122754"/>
                </a:solidFill>
                <a:latin typeface="Century Gothic" charset="0"/>
                <a:ea typeface="Century Gothic" charset="0"/>
                <a:cs typeface="Century Gothic" charset="0"/>
              </a:rPr>
              <a:t>'C_MATERIAU’ </a:t>
            </a:r>
            <a:r>
              <a:rPr lang="mr-IN" altLang="zh-CN" sz="1600" dirty="0" smtClean="0">
                <a:solidFill>
                  <a:srgbClr val="122754"/>
                </a:solidFill>
                <a:latin typeface="Century Gothic" charset="0"/>
                <a:ea typeface="Century Gothic" charset="0"/>
                <a:cs typeface="Century Gothic" charset="0"/>
              </a:rPr>
              <a:t>–</a:t>
            </a:r>
            <a:r>
              <a:rPr lang="en-US" altLang="zh-CN" sz="1600" dirty="0" smtClean="0">
                <a:solidFill>
                  <a:srgbClr val="122754"/>
                </a:solidFill>
                <a:latin typeface="Century Gothic" charset="0"/>
                <a:ea typeface="Century Gothic" charset="0"/>
                <a:cs typeface="Century Gothic" charset="0"/>
              </a:rPr>
              <a:t> give access to the list of names associated with the material properties, LCMAT </a:t>
            </a:r>
            <a:endParaRPr lang="en-US" sz="1600" dirty="0">
              <a:solidFill>
                <a:srgbClr val="122754"/>
              </a:solidFill>
            </a:endParaRPr>
          </a:p>
        </p:txBody>
      </p:sp>
      <p:sp>
        <p:nvSpPr>
          <p:cNvPr id="26" name="矩形 25"/>
          <p:cNvSpPr/>
          <p:nvPr/>
        </p:nvSpPr>
        <p:spPr>
          <a:xfrm>
            <a:off x="331673" y="2999492"/>
            <a:ext cx="10358926" cy="338554"/>
          </a:xfrm>
          <a:prstGeom prst="rect">
            <a:avLst/>
          </a:prstGeom>
        </p:spPr>
        <p:txBody>
          <a:bodyPr wrap="none">
            <a:spAutoFit/>
          </a:bodyPr>
          <a:lstStyle/>
          <a:p>
            <a:r>
              <a:rPr lang="en-US" altLang="zh-CN" sz="1600" dirty="0" smtClean="0">
                <a:solidFill>
                  <a:srgbClr val="122754"/>
                </a:solidFill>
                <a:latin typeface="Century Gothic" charset="0"/>
                <a:ea typeface="Century Gothic" charset="0"/>
                <a:cs typeface="Century Gothic" charset="0"/>
              </a:rPr>
              <a:t>'C_</a:t>
            </a:r>
            <a:r>
              <a:rPr lang="en-US" altLang="zh-CN" sz="1600" dirty="0">
                <a:solidFill>
                  <a:srgbClr val="122754"/>
                </a:solidFill>
                <a:latin typeface="Century Gothic" charset="0"/>
                <a:ea typeface="Century Gothic" charset="0"/>
                <a:cs typeface="Century Gothic" charset="0"/>
              </a:rPr>
              <a:t>VARINTER</a:t>
            </a:r>
            <a:r>
              <a:rPr lang="en-US" altLang="zh-CN" sz="1600" dirty="0" smtClean="0">
                <a:solidFill>
                  <a:srgbClr val="122754"/>
                </a:solidFill>
                <a:latin typeface="Century Gothic" charset="0"/>
                <a:ea typeface="Century Gothic" charset="0"/>
                <a:cs typeface="Century Gothic" charset="0"/>
              </a:rPr>
              <a:t>’ </a:t>
            </a:r>
            <a:r>
              <a:rPr lang="mr-IN" altLang="zh-CN" sz="1600" dirty="0" smtClean="0">
                <a:solidFill>
                  <a:srgbClr val="122754"/>
                </a:solidFill>
                <a:latin typeface="Century Gothic" charset="0"/>
                <a:ea typeface="Century Gothic" charset="0"/>
                <a:cs typeface="Century Gothic" charset="0"/>
              </a:rPr>
              <a:t>–</a:t>
            </a:r>
            <a:r>
              <a:rPr lang="en-US" altLang="zh-CN" sz="1600" dirty="0" smtClean="0">
                <a:solidFill>
                  <a:srgbClr val="122754"/>
                </a:solidFill>
                <a:latin typeface="Century Gothic" charset="0"/>
                <a:ea typeface="Century Gothic" charset="0"/>
                <a:cs typeface="Century Gothic" charset="0"/>
              </a:rPr>
              <a:t> give access to the list of names associated with the material’s internal variables, LCVAR </a:t>
            </a:r>
            <a:endParaRPr lang="en-US" sz="1600" dirty="0">
              <a:solidFill>
                <a:srgbClr val="122754"/>
              </a:solidFill>
            </a:endParaRPr>
          </a:p>
        </p:txBody>
      </p:sp>
      <p:sp>
        <p:nvSpPr>
          <p:cNvPr id="13" name="矩形 12"/>
          <p:cNvSpPr/>
          <p:nvPr/>
        </p:nvSpPr>
        <p:spPr>
          <a:xfrm>
            <a:off x="331672" y="3647229"/>
            <a:ext cx="11430837" cy="338554"/>
          </a:xfrm>
          <a:prstGeom prst="rect">
            <a:avLst/>
          </a:prstGeom>
        </p:spPr>
        <p:txBody>
          <a:bodyPr wrap="square">
            <a:spAutoFit/>
          </a:bodyPr>
          <a:lstStyle/>
          <a:p>
            <a:r>
              <a:rPr lang="en-US" altLang="zh-CN" sz="1600" dirty="0" smtClean="0">
                <a:solidFill>
                  <a:srgbClr val="122754"/>
                </a:solidFill>
                <a:latin typeface="Century Gothic" charset="0"/>
                <a:ea typeface="Century Gothic" charset="0"/>
                <a:cs typeface="Century Gothic" charset="0"/>
              </a:rPr>
              <a:t>LCMAT </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MOTS   </a:t>
            </a:r>
            <a:r>
              <a:rPr lang="en-US" altLang="zh-CN" sz="1600" dirty="0">
                <a:solidFill>
                  <a:srgbClr val="122754"/>
                </a:solidFill>
                <a:latin typeface="Century Gothic" charset="0"/>
                <a:ea typeface="Century Gothic" charset="0"/>
                <a:cs typeface="Century Gothic" charset="0"/>
              </a:rPr>
              <a:t>'YG1' </a:t>
            </a:r>
            <a:r>
              <a:rPr lang="en-US" altLang="zh-CN" sz="1600" dirty="0" smtClean="0">
                <a:solidFill>
                  <a:srgbClr val="122754"/>
                </a:solidFill>
                <a:latin typeface="Century Gothic" charset="0"/>
                <a:ea typeface="Century Gothic" charset="0"/>
                <a:cs typeface="Century Gothic" charset="0"/>
              </a:rPr>
              <a:t>  'YG2</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'YG3</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'NU12</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'NU23</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'NU13</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'G12</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'G23’  </a:t>
            </a:r>
            <a:r>
              <a:rPr lang="en-US" altLang="zh-CN" sz="1600" dirty="0">
                <a:solidFill>
                  <a:srgbClr val="122754"/>
                </a:solidFill>
                <a:latin typeface="Century Gothic" charset="0"/>
                <a:ea typeface="Century Gothic" charset="0"/>
                <a:cs typeface="Century Gothic" charset="0"/>
              </a:rPr>
              <a:t>'G13' </a:t>
            </a:r>
            <a:r>
              <a:rPr lang="en-US" altLang="zh-CN" sz="1600" dirty="0" smtClean="0">
                <a:solidFill>
                  <a:srgbClr val="122754"/>
                </a:solidFill>
                <a:latin typeface="Century Gothic" charset="0"/>
                <a:ea typeface="Century Gothic" charset="0"/>
                <a:cs typeface="Century Gothic" charset="0"/>
              </a:rPr>
              <a:t>  'V1X’   </a:t>
            </a:r>
            <a:r>
              <a:rPr lang="en-US" altLang="zh-CN" sz="1600" dirty="0">
                <a:solidFill>
                  <a:srgbClr val="122754"/>
                </a:solidFill>
                <a:latin typeface="Century Gothic" charset="0"/>
                <a:ea typeface="Century Gothic" charset="0"/>
                <a:cs typeface="Century Gothic" charset="0"/>
              </a:rPr>
              <a:t>'V1Y' </a:t>
            </a:r>
            <a:r>
              <a:rPr lang="en-US" altLang="zh-CN" sz="1600" dirty="0" smtClean="0">
                <a:solidFill>
                  <a:srgbClr val="122754"/>
                </a:solidFill>
                <a:latin typeface="Century Gothic" charset="0"/>
                <a:ea typeface="Century Gothic" charset="0"/>
                <a:cs typeface="Century Gothic" charset="0"/>
              </a:rPr>
              <a:t> 'V1Z’  'V2X</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'V2Y’  </a:t>
            </a:r>
            <a:r>
              <a:rPr lang="en-US" altLang="zh-CN" sz="1600" dirty="0">
                <a:solidFill>
                  <a:srgbClr val="122754"/>
                </a:solidFill>
                <a:latin typeface="Century Gothic" charset="0"/>
                <a:ea typeface="Century Gothic" charset="0"/>
                <a:cs typeface="Century Gothic" charset="0"/>
              </a:rPr>
              <a:t>'V2Z</a:t>
            </a:r>
            <a:r>
              <a:rPr lang="en-US" altLang="zh-CN" sz="1600" dirty="0" smtClean="0">
                <a:solidFill>
                  <a:srgbClr val="122754"/>
                </a:solidFill>
                <a:latin typeface="Century Gothic" charset="0"/>
                <a:ea typeface="Century Gothic" charset="0"/>
                <a:cs typeface="Century Gothic" charset="0"/>
              </a:rPr>
              <a:t>'</a:t>
            </a:r>
            <a:endParaRPr lang="en-US" sz="1600" dirty="0">
              <a:solidFill>
                <a:srgbClr val="122754"/>
              </a:solidFill>
              <a:latin typeface="Century Gothic" charset="0"/>
              <a:ea typeface="Century Gothic" charset="0"/>
              <a:cs typeface="Century Gothic" charset="0"/>
            </a:endParaRPr>
          </a:p>
        </p:txBody>
      </p:sp>
      <p:sp>
        <p:nvSpPr>
          <p:cNvPr id="15" name="矩形 14"/>
          <p:cNvSpPr/>
          <p:nvPr/>
        </p:nvSpPr>
        <p:spPr>
          <a:xfrm>
            <a:off x="2011500" y="4015498"/>
            <a:ext cx="2230098" cy="338554"/>
          </a:xfrm>
          <a:prstGeom prst="rect">
            <a:avLst/>
          </a:prstGeom>
        </p:spPr>
        <p:txBody>
          <a:bodyPr wrap="none">
            <a:spAutoFit/>
          </a:bodyPr>
          <a:lstStyle/>
          <a:p>
            <a:r>
              <a:rPr lang="en-US" altLang="zh-CN" sz="1600" dirty="0">
                <a:solidFill>
                  <a:srgbClr val="122754"/>
                </a:solidFill>
                <a:latin typeface="Century Gothic" charset="0"/>
                <a:ea typeface="Century Gothic" charset="0"/>
                <a:cs typeface="Century Gothic" charset="0"/>
              </a:rPr>
              <a:t>'FAI1' </a:t>
            </a:r>
            <a:r>
              <a:rPr lang="en-US" altLang="zh-CN" sz="1600" dirty="0" smtClean="0">
                <a:solidFill>
                  <a:srgbClr val="122754"/>
                </a:solidFill>
                <a:latin typeface="Century Gothic" charset="0"/>
                <a:ea typeface="Century Gothic" charset="0"/>
                <a:cs typeface="Century Gothic" charset="0"/>
              </a:rPr>
              <a:t>  'THTA’   </a:t>
            </a:r>
            <a:r>
              <a:rPr lang="en-US" altLang="zh-CN" sz="1600" dirty="0">
                <a:solidFill>
                  <a:srgbClr val="122754"/>
                </a:solidFill>
                <a:latin typeface="Century Gothic" charset="0"/>
                <a:ea typeface="Century Gothic" charset="0"/>
                <a:cs typeface="Century Gothic" charset="0"/>
              </a:rPr>
              <a:t>'FAI2’  </a:t>
            </a:r>
            <a:endParaRPr lang="en-US" altLang="zh-CN" sz="1600" dirty="0" smtClean="0">
              <a:solidFill>
                <a:srgbClr val="122754"/>
              </a:solidFill>
              <a:latin typeface="Century Gothic" charset="0"/>
              <a:ea typeface="Century Gothic" charset="0"/>
              <a:cs typeface="Century Gothic" charset="0"/>
            </a:endParaRPr>
          </a:p>
        </p:txBody>
      </p:sp>
      <p:sp>
        <p:nvSpPr>
          <p:cNvPr id="16" name="矩形 15"/>
          <p:cNvSpPr/>
          <p:nvPr/>
        </p:nvSpPr>
        <p:spPr>
          <a:xfrm>
            <a:off x="2039146" y="4716309"/>
            <a:ext cx="6096000" cy="338554"/>
          </a:xfrm>
          <a:prstGeom prst="rect">
            <a:avLst/>
          </a:prstGeom>
        </p:spPr>
        <p:txBody>
          <a:bodyPr>
            <a:spAutoFit/>
          </a:bodyPr>
          <a:lstStyle/>
          <a:p>
            <a:r>
              <a:rPr lang="en-US" altLang="zh-CN" sz="1600" dirty="0" smtClean="0">
                <a:solidFill>
                  <a:srgbClr val="122754"/>
                </a:solidFill>
                <a:latin typeface="Century Gothic" charset="0"/>
                <a:ea typeface="Century Gothic" charset="0"/>
                <a:cs typeface="Century Gothic" charset="0"/>
              </a:rPr>
              <a:t>'gtr’  'G’  'beta’  '</a:t>
            </a:r>
            <a:r>
              <a:rPr lang="en-US" altLang="zh-CN" sz="1600" dirty="0" err="1" smtClean="0">
                <a:solidFill>
                  <a:srgbClr val="122754"/>
                </a:solidFill>
                <a:latin typeface="Century Gothic" charset="0"/>
                <a:ea typeface="Century Gothic" charset="0"/>
                <a:cs typeface="Century Gothic" charset="0"/>
              </a:rPr>
              <a:t>miu</a:t>
            </a:r>
            <a:r>
              <a:rPr lang="en-US" altLang="zh-CN" sz="1600" dirty="0" smtClean="0">
                <a:solidFill>
                  <a:srgbClr val="122754"/>
                </a:solidFill>
                <a:latin typeface="Century Gothic" charset="0"/>
                <a:ea typeface="Century Gothic" charset="0"/>
                <a:cs typeface="Century Gothic" charset="0"/>
              </a:rPr>
              <a:t>’  'theta0’  '</a:t>
            </a:r>
            <a:r>
              <a:rPr lang="en-US" altLang="zh-CN" sz="1600" dirty="0" err="1" smtClean="0">
                <a:solidFill>
                  <a:srgbClr val="122754"/>
                </a:solidFill>
                <a:latin typeface="Century Gothic" charset="0"/>
                <a:ea typeface="Century Gothic" charset="0"/>
                <a:cs typeface="Century Gothic" charset="0"/>
              </a:rPr>
              <a:t>t_ambient</a:t>
            </a:r>
            <a:r>
              <a:rPr lang="en-US" altLang="zh-CN" sz="1600" dirty="0" smtClean="0">
                <a:solidFill>
                  <a:srgbClr val="122754"/>
                </a:solidFill>
                <a:latin typeface="Century Gothic" charset="0"/>
                <a:ea typeface="Century Gothic" charset="0"/>
                <a:cs typeface="Century Gothic" charset="0"/>
              </a:rPr>
              <a:t>’   </a:t>
            </a:r>
            <a:r>
              <a:rPr lang="en-US" altLang="zh-CN" sz="1600" dirty="0">
                <a:solidFill>
                  <a:srgbClr val="122754"/>
                </a:solidFill>
                <a:latin typeface="Century Gothic" charset="0"/>
                <a:ea typeface="Century Gothic" charset="0"/>
                <a:cs typeface="Century Gothic" charset="0"/>
              </a:rPr>
              <a:t>'fc'</a:t>
            </a:r>
            <a:endParaRPr lang="en-US" sz="1600" dirty="0">
              <a:solidFill>
                <a:srgbClr val="122754"/>
              </a:solidFill>
              <a:latin typeface="Century Gothic" charset="0"/>
              <a:ea typeface="Century Gothic" charset="0"/>
              <a:cs typeface="Century Gothic" charset="0"/>
            </a:endParaRPr>
          </a:p>
        </p:txBody>
      </p:sp>
      <p:sp>
        <p:nvSpPr>
          <p:cNvPr id="25" name="矩形 24"/>
          <p:cNvSpPr/>
          <p:nvPr/>
        </p:nvSpPr>
        <p:spPr>
          <a:xfrm>
            <a:off x="1975194" y="4377755"/>
            <a:ext cx="3900427" cy="338554"/>
          </a:xfrm>
          <a:prstGeom prst="rect">
            <a:avLst/>
          </a:prstGeom>
        </p:spPr>
        <p:txBody>
          <a:bodyPr wrap="none">
            <a:spAutoFit/>
          </a:bodyPr>
          <a:lstStyle/>
          <a:p>
            <a:r>
              <a:rPr lang="en-US" altLang="zh-CN" sz="1600" dirty="0">
                <a:solidFill>
                  <a:srgbClr val="122754"/>
                </a:solidFill>
                <a:latin typeface="Century Gothic" charset="0"/>
                <a:ea typeface="Century Gothic" charset="0"/>
                <a:cs typeface="Century Gothic" charset="0"/>
              </a:rPr>
              <a:t> 'G0'   'G_'   'H0’   'dgam0’   'm'   'a'   'q'</a:t>
            </a:r>
            <a:endParaRPr lang="en-US" altLang="zh-CN" sz="1600" dirty="0"/>
          </a:p>
        </p:txBody>
      </p:sp>
      <p:sp>
        <p:nvSpPr>
          <p:cNvPr id="28" name="矩形 27"/>
          <p:cNvSpPr/>
          <p:nvPr/>
        </p:nvSpPr>
        <p:spPr>
          <a:xfrm>
            <a:off x="2039146" y="5097053"/>
            <a:ext cx="4443845" cy="338554"/>
          </a:xfrm>
          <a:prstGeom prst="rect">
            <a:avLst/>
          </a:prstGeom>
        </p:spPr>
        <p:txBody>
          <a:bodyPr wrap="none">
            <a:spAutoFit/>
          </a:bodyPr>
          <a:lstStyle/>
          <a:p>
            <a:r>
              <a:rPr lang="en-US" altLang="zh-CN" sz="1600" dirty="0">
                <a:solidFill>
                  <a:srgbClr val="122754"/>
                </a:solidFill>
                <a:latin typeface="Century Gothic" charset="0"/>
                <a:ea typeface="Century Gothic" charset="0"/>
                <a:cs typeface="Century Gothic" charset="0"/>
              </a:rPr>
              <a:t>'</a:t>
            </a:r>
            <a:r>
              <a:rPr lang="en-US" altLang="zh-CN" sz="1600" dirty="0" err="1">
                <a:solidFill>
                  <a:srgbClr val="122754"/>
                </a:solidFill>
                <a:latin typeface="Century Gothic" charset="0"/>
                <a:ea typeface="Century Gothic" charset="0"/>
                <a:cs typeface="Century Gothic" charset="0"/>
              </a:rPr>
              <a:t>Gw</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a:t>
            </a:r>
            <a:r>
              <a:rPr lang="en-US" altLang="zh-CN" sz="1600" dirty="0" err="1" smtClean="0">
                <a:solidFill>
                  <a:srgbClr val="122754"/>
                </a:solidFill>
                <a:latin typeface="Century Gothic" charset="0"/>
                <a:ea typeface="Century Gothic" charset="0"/>
                <a:cs typeface="Century Gothic" charset="0"/>
              </a:rPr>
              <a:t>G_w</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'H0w</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a:t>
            </a:r>
            <a:r>
              <a:rPr lang="en-US" altLang="zh-CN" sz="1600" dirty="0" err="1" smtClean="0">
                <a:solidFill>
                  <a:srgbClr val="122754"/>
                </a:solidFill>
                <a:latin typeface="Century Gothic" charset="0"/>
                <a:ea typeface="Century Gothic" charset="0"/>
                <a:cs typeface="Century Gothic" charset="0"/>
              </a:rPr>
              <a:t>dxiw</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'mw</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'aw’  </a:t>
            </a:r>
            <a:r>
              <a:rPr lang="en-US" altLang="zh-CN" sz="1600" dirty="0">
                <a:solidFill>
                  <a:srgbClr val="122754"/>
                </a:solidFill>
                <a:latin typeface="Century Gothic" charset="0"/>
                <a:ea typeface="Century Gothic" charset="0"/>
                <a:cs typeface="Century Gothic" charset="0"/>
              </a:rPr>
              <a:t>'</a:t>
            </a:r>
            <a:r>
              <a:rPr lang="en-US" altLang="zh-CN" sz="1600" dirty="0" err="1">
                <a:solidFill>
                  <a:srgbClr val="122754"/>
                </a:solidFill>
                <a:latin typeface="Century Gothic" charset="0"/>
                <a:ea typeface="Century Gothic" charset="0"/>
                <a:cs typeface="Century Gothic" charset="0"/>
              </a:rPr>
              <a:t>qw</a:t>
            </a:r>
            <a:r>
              <a:rPr lang="en-US" altLang="zh-CN" sz="1600" dirty="0">
                <a:solidFill>
                  <a:srgbClr val="122754"/>
                </a:solidFill>
                <a:latin typeface="Century Gothic" charset="0"/>
                <a:ea typeface="Century Gothic" charset="0"/>
                <a:cs typeface="Century Gothic" charset="0"/>
              </a:rPr>
              <a:t>'</a:t>
            </a:r>
            <a:endParaRPr lang="en-US" sz="1600" dirty="0"/>
          </a:p>
        </p:txBody>
      </p:sp>
      <p:sp>
        <p:nvSpPr>
          <p:cNvPr id="31" name="矩形 30"/>
          <p:cNvSpPr/>
          <p:nvPr/>
        </p:nvSpPr>
        <p:spPr>
          <a:xfrm>
            <a:off x="2039146" y="5446835"/>
            <a:ext cx="2363147" cy="338554"/>
          </a:xfrm>
          <a:prstGeom prst="rect">
            <a:avLst/>
          </a:prstGeom>
        </p:spPr>
        <p:txBody>
          <a:bodyPr wrap="none">
            <a:spAutoFit/>
          </a:bodyPr>
          <a:lstStyle/>
          <a:p>
            <a:r>
              <a:rPr lang="en-US" altLang="zh-CN" sz="1600" dirty="0">
                <a:solidFill>
                  <a:srgbClr val="122754"/>
                </a:solidFill>
                <a:latin typeface="Century Gothic" charset="0"/>
                <a:ea typeface="Century Gothic" charset="0"/>
                <a:cs typeface="Century Gothic" charset="0"/>
              </a:rPr>
              <a:t>'b_' </a:t>
            </a:r>
            <a:r>
              <a:rPr lang="en-US" altLang="zh-CN" sz="1600" dirty="0" smtClean="0">
                <a:solidFill>
                  <a:srgbClr val="122754"/>
                </a:solidFill>
                <a:latin typeface="Century Gothic" charset="0"/>
                <a:ea typeface="Century Gothic" charset="0"/>
                <a:cs typeface="Century Gothic" charset="0"/>
              </a:rPr>
              <a:t>  'b1</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'b2’   </a:t>
            </a:r>
            <a:r>
              <a:rPr lang="en-US" altLang="zh-CN" sz="1600" dirty="0">
                <a:solidFill>
                  <a:srgbClr val="122754"/>
                </a:solidFill>
                <a:latin typeface="Century Gothic" charset="0"/>
                <a:ea typeface="Century Gothic" charset="0"/>
                <a:cs typeface="Century Gothic" charset="0"/>
              </a:rPr>
              <a:t>'gam_'</a:t>
            </a:r>
            <a:endParaRPr lang="en-US" sz="1600" dirty="0"/>
          </a:p>
        </p:txBody>
      </p:sp>
      <p:sp>
        <p:nvSpPr>
          <p:cNvPr id="36" name="矩形 35"/>
          <p:cNvSpPr/>
          <p:nvPr/>
        </p:nvSpPr>
        <p:spPr>
          <a:xfrm>
            <a:off x="2079788" y="5796617"/>
            <a:ext cx="2653290" cy="338554"/>
          </a:xfrm>
          <a:prstGeom prst="rect">
            <a:avLst/>
          </a:prstGeom>
        </p:spPr>
        <p:txBody>
          <a:bodyPr wrap="none">
            <a:spAutoFit/>
          </a:bodyPr>
          <a:lstStyle/>
          <a:p>
            <a:r>
              <a:rPr lang="en-US" altLang="zh-CN" sz="1600" dirty="0" smtClean="0">
                <a:solidFill>
                  <a:srgbClr val="122754"/>
                </a:solidFill>
                <a:latin typeface="Century Gothic" charset="0"/>
                <a:ea typeface="Century Gothic" charset="0"/>
                <a:cs typeface="Century Gothic" charset="0"/>
              </a:rPr>
              <a:t>'h’ '</a:t>
            </a:r>
            <a:r>
              <a:rPr lang="en-US" altLang="zh-CN" sz="1600" dirty="0" err="1" smtClean="0">
                <a:solidFill>
                  <a:srgbClr val="122754"/>
                </a:solidFill>
                <a:latin typeface="Century Gothic" charset="0"/>
                <a:ea typeface="Century Gothic" charset="0"/>
                <a:cs typeface="Century Gothic" charset="0"/>
              </a:rPr>
              <a:t>c_p</a:t>
            </a:r>
            <a:r>
              <a:rPr lang="en-US" altLang="zh-CN" sz="1600" dirty="0" smtClean="0">
                <a:solidFill>
                  <a:srgbClr val="122754"/>
                </a:solidFill>
                <a:latin typeface="Century Gothic" charset="0"/>
                <a:ea typeface="Century Gothic" charset="0"/>
                <a:cs typeface="Century Gothic" charset="0"/>
              </a:rPr>
              <a:t>’  'volume’  </a:t>
            </a:r>
            <a:r>
              <a:rPr lang="en-US" altLang="zh-CN" sz="1600" dirty="0">
                <a:solidFill>
                  <a:srgbClr val="122754"/>
                </a:solidFill>
                <a:latin typeface="Century Gothic" charset="0"/>
                <a:ea typeface="Century Gothic" charset="0"/>
                <a:cs typeface="Century Gothic" charset="0"/>
              </a:rPr>
              <a:t>'area' </a:t>
            </a:r>
            <a:endParaRPr lang="en-US" sz="1600" dirty="0">
              <a:solidFill>
                <a:srgbClr val="122754"/>
              </a:solidFill>
              <a:latin typeface="Century Gothic" charset="0"/>
              <a:ea typeface="Century Gothic" charset="0"/>
              <a:cs typeface="Century Gothic" charset="0"/>
            </a:endParaRPr>
          </a:p>
        </p:txBody>
      </p:sp>
      <p:sp>
        <p:nvSpPr>
          <p:cNvPr id="37" name="矩形 36"/>
          <p:cNvSpPr/>
          <p:nvPr/>
        </p:nvSpPr>
        <p:spPr>
          <a:xfrm>
            <a:off x="2065591" y="6187073"/>
            <a:ext cx="6096000" cy="338554"/>
          </a:xfrm>
          <a:prstGeom prst="rect">
            <a:avLst/>
          </a:prstGeom>
        </p:spPr>
        <p:txBody>
          <a:bodyPr>
            <a:spAutoFit/>
          </a:bodyPr>
          <a:lstStyle/>
          <a:p>
            <a:r>
              <a:rPr lang="en-US" altLang="zh-CN" sz="1600" dirty="0">
                <a:solidFill>
                  <a:srgbClr val="122754"/>
                </a:solidFill>
                <a:latin typeface="Century Gothic" charset="0"/>
                <a:ea typeface="Century Gothic" charset="0"/>
                <a:cs typeface="Century Gothic" charset="0"/>
              </a:rPr>
              <a:t>'fc_' '</a:t>
            </a:r>
            <a:r>
              <a:rPr lang="en-US" altLang="zh-CN" sz="1600" dirty="0" err="1">
                <a:solidFill>
                  <a:srgbClr val="122754"/>
                </a:solidFill>
                <a:latin typeface="Century Gothic" charset="0"/>
                <a:ea typeface="Century Gothic" charset="0"/>
                <a:cs typeface="Century Gothic" charset="0"/>
              </a:rPr>
              <a:t>gx</a:t>
            </a:r>
            <a:r>
              <a:rPr lang="en-US" altLang="zh-CN" sz="1600" dirty="0">
                <a:solidFill>
                  <a:srgbClr val="122754"/>
                </a:solidFill>
                <a:latin typeface="Century Gothic" charset="0"/>
                <a:ea typeface="Century Gothic" charset="0"/>
                <a:cs typeface="Century Gothic" charset="0"/>
              </a:rPr>
              <a:t>_' 'b5' 'b6'	</a:t>
            </a:r>
            <a:r>
              <a:rPr lang="en-US" altLang="zh-CN" sz="1600" dirty="0" smtClean="0">
                <a:solidFill>
                  <a:srgbClr val="122754"/>
                </a:solidFill>
                <a:latin typeface="Century Gothic" charset="0"/>
                <a:ea typeface="Century Gothic" charset="0"/>
                <a:cs typeface="Century Gothic" charset="0"/>
              </a:rPr>
              <a:t>'G1</a:t>
            </a:r>
            <a:r>
              <a:rPr lang="en-US" altLang="zh-CN" sz="1600" dirty="0">
                <a:solidFill>
                  <a:srgbClr val="122754"/>
                </a:solidFill>
                <a:latin typeface="Century Gothic" charset="0"/>
                <a:ea typeface="Century Gothic" charset="0"/>
                <a:cs typeface="Century Gothic" charset="0"/>
              </a:rPr>
              <a:t>' 'G2' 'H1' 'H2' </a:t>
            </a:r>
            <a:r>
              <a:rPr lang="en-US" altLang="zh-CN" sz="1600" dirty="0" smtClean="0">
                <a:solidFill>
                  <a:srgbClr val="122754"/>
                </a:solidFill>
                <a:latin typeface="Century Gothic" charset="0"/>
                <a:ea typeface="Century Gothic" charset="0"/>
                <a:cs typeface="Century Gothic" charset="0"/>
              </a:rPr>
              <a:t>'tw_a’'</a:t>
            </a:r>
            <a:r>
              <a:rPr lang="en-US" altLang="zh-CN" sz="1600" dirty="0" err="1" smtClean="0">
                <a:solidFill>
                  <a:srgbClr val="122754"/>
                </a:solidFill>
                <a:latin typeface="Century Gothic" charset="0"/>
                <a:ea typeface="Century Gothic" charset="0"/>
                <a:cs typeface="Century Gothic" charset="0"/>
              </a:rPr>
              <a:t>tw_b</a:t>
            </a:r>
            <a:r>
              <a:rPr lang="en-US" altLang="zh-CN" sz="1600" dirty="0">
                <a:solidFill>
                  <a:srgbClr val="122754"/>
                </a:solidFill>
                <a:latin typeface="Century Gothic" charset="0"/>
                <a:ea typeface="Century Gothic" charset="0"/>
                <a:cs typeface="Century Gothic" charset="0"/>
              </a:rPr>
              <a:t>';</a:t>
            </a:r>
            <a:endParaRPr lang="en-US" sz="1600" dirty="0">
              <a:solidFill>
                <a:srgbClr val="122754"/>
              </a:solidFill>
              <a:latin typeface="Century Gothic" charset="0"/>
              <a:ea typeface="Century Gothic" charset="0"/>
              <a:cs typeface="Century Gothic" charset="0"/>
            </a:endParaRPr>
          </a:p>
        </p:txBody>
      </p:sp>
      <p:sp>
        <p:nvSpPr>
          <p:cNvPr id="38" name="圆角矩形 37"/>
          <p:cNvSpPr/>
          <p:nvPr/>
        </p:nvSpPr>
        <p:spPr>
          <a:xfrm>
            <a:off x="2039146" y="3647229"/>
            <a:ext cx="9723363" cy="338554"/>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文本框 38"/>
          <p:cNvSpPr txBox="1"/>
          <p:nvPr/>
        </p:nvSpPr>
        <p:spPr>
          <a:xfrm>
            <a:off x="9453629" y="3278960"/>
            <a:ext cx="2513083"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Demanded by System</a:t>
            </a:r>
            <a:endParaRPr lang="en-US" sz="1600" dirty="0">
              <a:solidFill>
                <a:srgbClr val="C00000"/>
              </a:solidFill>
              <a:latin typeface="Century Gothic" charset="0"/>
              <a:ea typeface="Century Gothic" charset="0"/>
              <a:cs typeface="Century Gothic" charset="0"/>
            </a:endParaRPr>
          </a:p>
        </p:txBody>
      </p:sp>
      <p:sp>
        <p:nvSpPr>
          <p:cNvPr id="40" name="圆角矩形 39"/>
          <p:cNvSpPr/>
          <p:nvPr/>
        </p:nvSpPr>
        <p:spPr>
          <a:xfrm>
            <a:off x="2039146" y="4012492"/>
            <a:ext cx="2081917" cy="338554"/>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本框 40"/>
          <p:cNvSpPr txBox="1"/>
          <p:nvPr/>
        </p:nvSpPr>
        <p:spPr>
          <a:xfrm>
            <a:off x="4207183" y="3981178"/>
            <a:ext cx="2513083"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Euler Angles</a:t>
            </a:r>
            <a:endParaRPr lang="en-US" sz="1600" dirty="0">
              <a:solidFill>
                <a:srgbClr val="C00000"/>
              </a:solidFill>
              <a:latin typeface="Century Gothic" charset="0"/>
              <a:ea typeface="Century Gothic" charset="0"/>
              <a:cs typeface="Century Gothic" charset="0"/>
            </a:endParaRPr>
          </a:p>
        </p:txBody>
      </p:sp>
      <p:sp>
        <p:nvSpPr>
          <p:cNvPr id="42" name="文本框 41"/>
          <p:cNvSpPr txBox="1"/>
          <p:nvPr/>
        </p:nvSpPr>
        <p:spPr>
          <a:xfrm>
            <a:off x="7063092" y="4346460"/>
            <a:ext cx="3322225"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Deformation Slip</a:t>
            </a:r>
            <a:endParaRPr lang="en-US" sz="1600" dirty="0">
              <a:solidFill>
                <a:srgbClr val="C00000"/>
              </a:solidFill>
              <a:latin typeface="Century Gothic" charset="0"/>
              <a:ea typeface="Century Gothic" charset="0"/>
              <a:cs typeface="Century Gothic" charset="0"/>
            </a:endParaRPr>
          </a:p>
        </p:txBody>
      </p:sp>
      <p:sp>
        <p:nvSpPr>
          <p:cNvPr id="45" name="圆角矩形 44"/>
          <p:cNvSpPr/>
          <p:nvPr/>
        </p:nvSpPr>
        <p:spPr>
          <a:xfrm>
            <a:off x="2051454" y="4351045"/>
            <a:ext cx="4817014" cy="1407151"/>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文本框 45"/>
          <p:cNvSpPr txBox="1"/>
          <p:nvPr/>
        </p:nvSpPr>
        <p:spPr>
          <a:xfrm>
            <a:off x="7063092" y="4709078"/>
            <a:ext cx="3322225"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Transformation</a:t>
            </a:r>
            <a:endParaRPr lang="en-US" sz="1600" dirty="0">
              <a:solidFill>
                <a:srgbClr val="C00000"/>
              </a:solidFill>
              <a:latin typeface="Century Gothic" charset="0"/>
              <a:ea typeface="Century Gothic" charset="0"/>
              <a:cs typeface="Century Gothic" charset="0"/>
            </a:endParaRPr>
          </a:p>
        </p:txBody>
      </p:sp>
      <p:sp>
        <p:nvSpPr>
          <p:cNvPr id="47" name="文本框 46"/>
          <p:cNvSpPr txBox="1"/>
          <p:nvPr/>
        </p:nvSpPr>
        <p:spPr>
          <a:xfrm>
            <a:off x="7063092" y="5092330"/>
            <a:ext cx="3322225"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Deformation twinning</a:t>
            </a:r>
            <a:endParaRPr lang="en-US" sz="1600" dirty="0">
              <a:solidFill>
                <a:srgbClr val="C00000"/>
              </a:solidFill>
              <a:latin typeface="Century Gothic" charset="0"/>
              <a:ea typeface="Century Gothic" charset="0"/>
              <a:cs typeface="Century Gothic" charset="0"/>
            </a:endParaRPr>
          </a:p>
        </p:txBody>
      </p:sp>
      <p:sp>
        <p:nvSpPr>
          <p:cNvPr id="48" name="文本框 47"/>
          <p:cNvSpPr txBox="1"/>
          <p:nvPr/>
        </p:nvSpPr>
        <p:spPr>
          <a:xfrm>
            <a:off x="7075124" y="5425418"/>
            <a:ext cx="3322225"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TRIP</a:t>
            </a:r>
            <a:endParaRPr lang="en-US" sz="1600" dirty="0">
              <a:solidFill>
                <a:srgbClr val="C00000"/>
              </a:solidFill>
              <a:latin typeface="Century Gothic" charset="0"/>
              <a:ea typeface="Century Gothic" charset="0"/>
              <a:cs typeface="Century Gothic" charset="0"/>
            </a:endParaRPr>
          </a:p>
        </p:txBody>
      </p:sp>
      <p:sp>
        <p:nvSpPr>
          <p:cNvPr id="49" name="文本框 48"/>
          <p:cNvSpPr txBox="1"/>
          <p:nvPr/>
        </p:nvSpPr>
        <p:spPr>
          <a:xfrm>
            <a:off x="4733078" y="5787644"/>
            <a:ext cx="4210506"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Thermomechanical Coupling</a:t>
            </a:r>
            <a:endParaRPr lang="en-US" sz="1600" dirty="0">
              <a:solidFill>
                <a:srgbClr val="C00000"/>
              </a:solidFill>
              <a:latin typeface="Century Gothic" charset="0"/>
              <a:ea typeface="Century Gothic" charset="0"/>
              <a:cs typeface="Century Gothic" charset="0"/>
            </a:endParaRPr>
          </a:p>
        </p:txBody>
      </p:sp>
      <p:sp>
        <p:nvSpPr>
          <p:cNvPr id="50" name="文本框 49"/>
          <p:cNvSpPr txBox="1"/>
          <p:nvPr/>
        </p:nvSpPr>
        <p:spPr>
          <a:xfrm>
            <a:off x="6868468" y="6178100"/>
            <a:ext cx="4210506" cy="338554"/>
          </a:xfrm>
          <a:prstGeom prst="rect">
            <a:avLst/>
          </a:prstGeom>
          <a:noFill/>
        </p:spPr>
        <p:txBody>
          <a:bodyPr wrap="square" rtlCol="0">
            <a:spAutoFit/>
          </a:bodyPr>
          <a:lstStyle/>
          <a:p>
            <a:r>
              <a:rPr lang="en-US" sz="1600" dirty="0" smtClean="0">
                <a:solidFill>
                  <a:srgbClr val="C00000"/>
                </a:solidFill>
                <a:latin typeface="Century Gothic" charset="0"/>
                <a:ea typeface="Century Gothic" charset="0"/>
                <a:cs typeface="Century Gothic" charset="0"/>
              </a:rPr>
              <a:t>Cyclic deformation</a:t>
            </a:r>
            <a:endParaRPr lang="en-US" sz="1600" dirty="0">
              <a:solidFill>
                <a:srgbClr val="C00000"/>
              </a:solidFill>
              <a:latin typeface="Century Gothic" charset="0"/>
              <a:ea typeface="Century Gothic" charset="0"/>
              <a:cs typeface="Century Gothic" charset="0"/>
            </a:endParaRPr>
          </a:p>
        </p:txBody>
      </p:sp>
      <p:sp>
        <p:nvSpPr>
          <p:cNvPr id="54" name="圆角矩形 53"/>
          <p:cNvSpPr/>
          <p:nvPr/>
        </p:nvSpPr>
        <p:spPr>
          <a:xfrm>
            <a:off x="2091598" y="5803358"/>
            <a:ext cx="2641480" cy="338554"/>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圆角矩形 54"/>
          <p:cNvSpPr/>
          <p:nvPr/>
        </p:nvSpPr>
        <p:spPr>
          <a:xfrm>
            <a:off x="2091598" y="6193814"/>
            <a:ext cx="4776870" cy="338554"/>
          </a:xfrm>
          <a:prstGeom prst="round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13434143"/>
      </p:ext>
    </p:extLst>
  </p:cSld>
  <p:clrMapOvr>
    <a:masterClrMapping/>
  </p:clrMapOvr>
  <mc:AlternateContent xmlns:mc="http://schemas.openxmlformats.org/markup-compatibility/2006" xmlns:p14="http://schemas.microsoft.com/office/powerpoint/2010/main">
    <mc:Choice Requires="p14">
      <p:transition spd="slow" p14:dur="2000" advTm="103675"/>
    </mc:Choice>
    <mc:Fallback xmlns="">
      <p:transition spd="slow" advTm="103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5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5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p:bldP spid="39" grpId="1"/>
      <p:bldP spid="40" grpId="0" animBg="1"/>
      <p:bldP spid="40" grpId="1" animBg="1"/>
      <p:bldP spid="41" grpId="0"/>
      <p:bldP spid="41" grpId="1"/>
      <p:bldP spid="42" grpId="0"/>
      <p:bldP spid="42" grpId="1"/>
      <p:bldP spid="45" grpId="0" animBg="1"/>
      <p:bldP spid="45" grpId="1" animBg="1"/>
      <p:bldP spid="46" grpId="0"/>
      <p:bldP spid="46" grpId="1"/>
      <p:bldP spid="47" grpId="0"/>
      <p:bldP spid="47" grpId="1"/>
      <p:bldP spid="48" grpId="0"/>
      <p:bldP spid="48" grpId="1"/>
      <p:bldP spid="49" grpId="0"/>
      <p:bldP spid="49" grpId="1"/>
      <p:bldP spid="50" grpId="0"/>
      <p:bldP spid="50" grpId="1"/>
      <p:bldP spid="54" grpId="0" animBg="1"/>
      <p:bldP spid="54" grpId="1" animBg="1"/>
      <p:bldP spid="55" grpId="0" animBg="1"/>
      <p:bldP spid="5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16</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18"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sz="2800" dirty="0" smtClean="0">
                <a:solidFill>
                  <a:sysClr val="window" lastClr="FFFFFF"/>
                </a:solidFill>
                <a:latin typeface="Century Gothic" panose="020F0302020204030204"/>
              </a:rPr>
              <a:t>N</a:t>
            </a:r>
            <a:r>
              <a:rPr lang="en-US" altLang="zh-CN" sz="2800" dirty="0" smtClean="0">
                <a:solidFill>
                  <a:sysClr val="window" lastClr="FFFFFF"/>
                </a:solidFill>
                <a:latin typeface="Century Gothic" panose="020F0302020204030204"/>
              </a:rPr>
              <a:t>umerical Implementation</a:t>
            </a:r>
            <a:r>
              <a:rPr lang="en-US" sz="2800" dirty="0" smtClean="0">
                <a:solidFill>
                  <a:sysClr val="window" lastClr="FFFFFF"/>
                </a:solidFill>
                <a:latin typeface="Century Gothic" panose="020F0302020204030204"/>
              </a:rPr>
              <a:t>  </a:t>
            </a:r>
            <a:endParaRPr lang="fr-FR" altLang="zh-CN" sz="2800" dirty="0">
              <a:solidFill>
                <a:sysClr val="window" lastClr="FFFFFF"/>
              </a:solidFill>
              <a:latin typeface="Century Gothic" panose="020F0302020204030204"/>
              <a:ea typeface=""/>
            </a:endParaRPr>
          </a:p>
        </p:txBody>
      </p:sp>
      <p:sp>
        <p:nvSpPr>
          <p:cNvPr id="24" name="矩形 23"/>
          <p:cNvSpPr/>
          <p:nvPr/>
        </p:nvSpPr>
        <p:spPr>
          <a:xfrm>
            <a:off x="134714" y="1051958"/>
            <a:ext cx="2720617"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Subroutine I</a:t>
            </a:r>
            <a:r>
              <a:rPr lang="en-US" altLang="zh-CN" b="1" dirty="0" smtClean="0">
                <a:solidFill>
                  <a:srgbClr val="122754"/>
                </a:solidFill>
                <a:latin typeface="Century Gothic" panose="020F0302020204030204"/>
                <a:ea typeface="宋体" charset="-122"/>
              </a:rPr>
              <a:t>nterface</a:t>
            </a:r>
            <a:endParaRPr lang="en-US" b="1" dirty="0" smtClean="0">
              <a:solidFill>
                <a:srgbClr val="122754"/>
              </a:solidFill>
              <a:latin typeface="Century Gothic" panose="020F0302020204030204"/>
              <a:ea typeface="宋体" charset="-122"/>
            </a:endParaRPr>
          </a:p>
        </p:txBody>
      </p:sp>
      <p:sp>
        <p:nvSpPr>
          <p:cNvPr id="26" name="矩形 25"/>
          <p:cNvSpPr/>
          <p:nvPr/>
        </p:nvSpPr>
        <p:spPr>
          <a:xfrm>
            <a:off x="331672" y="1607117"/>
            <a:ext cx="10358926" cy="338554"/>
          </a:xfrm>
          <a:prstGeom prst="rect">
            <a:avLst/>
          </a:prstGeom>
        </p:spPr>
        <p:txBody>
          <a:bodyPr wrap="none">
            <a:spAutoFit/>
          </a:bodyPr>
          <a:lstStyle/>
          <a:p>
            <a:r>
              <a:rPr lang="en-US" altLang="zh-CN" sz="1600" dirty="0" smtClean="0">
                <a:solidFill>
                  <a:srgbClr val="122754"/>
                </a:solidFill>
                <a:latin typeface="Century Gothic" charset="0"/>
                <a:ea typeface="Century Gothic" charset="0"/>
                <a:cs typeface="Century Gothic" charset="0"/>
              </a:rPr>
              <a:t>'C_</a:t>
            </a:r>
            <a:r>
              <a:rPr lang="en-US" altLang="zh-CN" sz="1600" dirty="0">
                <a:solidFill>
                  <a:srgbClr val="122754"/>
                </a:solidFill>
                <a:latin typeface="Century Gothic" charset="0"/>
                <a:ea typeface="Century Gothic" charset="0"/>
                <a:cs typeface="Century Gothic" charset="0"/>
              </a:rPr>
              <a:t>VARINTER</a:t>
            </a:r>
            <a:r>
              <a:rPr lang="en-US" altLang="zh-CN" sz="1600" dirty="0" smtClean="0">
                <a:solidFill>
                  <a:srgbClr val="122754"/>
                </a:solidFill>
                <a:latin typeface="Century Gothic" charset="0"/>
                <a:ea typeface="Century Gothic" charset="0"/>
                <a:cs typeface="Century Gothic" charset="0"/>
              </a:rPr>
              <a:t>’ </a:t>
            </a:r>
            <a:r>
              <a:rPr lang="mr-IN" altLang="zh-CN" sz="1600" dirty="0" smtClean="0">
                <a:solidFill>
                  <a:srgbClr val="122754"/>
                </a:solidFill>
                <a:latin typeface="Century Gothic" charset="0"/>
                <a:ea typeface="Century Gothic" charset="0"/>
                <a:cs typeface="Century Gothic" charset="0"/>
              </a:rPr>
              <a:t>–</a:t>
            </a:r>
            <a:r>
              <a:rPr lang="en-US" altLang="zh-CN" sz="1600" dirty="0" smtClean="0">
                <a:solidFill>
                  <a:srgbClr val="122754"/>
                </a:solidFill>
                <a:latin typeface="Century Gothic" charset="0"/>
                <a:ea typeface="Century Gothic" charset="0"/>
                <a:cs typeface="Century Gothic" charset="0"/>
              </a:rPr>
              <a:t> give access to the list of names associated with the material’s internal variables, LCVAR </a:t>
            </a:r>
            <a:endParaRPr lang="en-US" sz="1600" dirty="0">
              <a:solidFill>
                <a:srgbClr val="122754"/>
              </a:solidFill>
            </a:endParaRPr>
          </a:p>
        </p:txBody>
      </p:sp>
      <p:sp>
        <p:nvSpPr>
          <p:cNvPr id="2" name="矩形 1"/>
          <p:cNvSpPr/>
          <p:nvPr/>
        </p:nvSpPr>
        <p:spPr>
          <a:xfrm>
            <a:off x="381776" y="2187092"/>
            <a:ext cx="11184111" cy="584775"/>
          </a:xfrm>
          <a:prstGeom prst="rect">
            <a:avLst/>
          </a:prstGeom>
        </p:spPr>
        <p:txBody>
          <a:bodyPr wrap="square">
            <a:spAutoFit/>
          </a:bodyPr>
          <a:lstStyle/>
          <a:p>
            <a:r>
              <a:rPr lang="en-US" altLang="zh-CN" sz="1600" dirty="0">
                <a:solidFill>
                  <a:srgbClr val="122754"/>
                </a:solidFill>
                <a:latin typeface="Century Gothic" charset="0"/>
                <a:ea typeface="Century Gothic" charset="0"/>
                <a:cs typeface="Century Gothic" charset="0"/>
              </a:rPr>
              <a:t>LCVAR = </a:t>
            </a:r>
            <a:r>
              <a:rPr lang="en-US" altLang="zh-CN" sz="1600" dirty="0" smtClean="0">
                <a:solidFill>
                  <a:srgbClr val="122754"/>
                </a:solidFill>
                <a:latin typeface="Century Gothic" charset="0"/>
                <a:ea typeface="Century Gothic" charset="0"/>
                <a:cs typeface="Century Gothic" charset="0"/>
              </a:rPr>
              <a:t>LCHOOK  </a:t>
            </a:r>
            <a:r>
              <a:rPr lang="en-US" altLang="zh-CN" sz="1600" dirty="0">
                <a:solidFill>
                  <a:srgbClr val="122754"/>
                </a:solidFill>
                <a:latin typeface="Century Gothic" charset="0"/>
                <a:ea typeface="Century Gothic" charset="0"/>
                <a:cs typeface="Century Gothic" charset="0"/>
              </a:rPr>
              <a:t>ET </a:t>
            </a:r>
            <a:r>
              <a:rPr lang="en-US" altLang="zh-CN" sz="1600" dirty="0" smtClean="0">
                <a:solidFill>
                  <a:srgbClr val="122754"/>
                </a:solidFill>
                <a:latin typeface="Century Gothic" charset="0"/>
                <a:ea typeface="Century Gothic" charset="0"/>
                <a:cs typeface="Century Gothic" charset="0"/>
              </a:rPr>
              <a:t> LCR  ET   FININV  ET  BINT  </a:t>
            </a:r>
            <a:r>
              <a:rPr lang="en-US" altLang="zh-CN" sz="1600" dirty="0">
                <a:solidFill>
                  <a:srgbClr val="122754"/>
                </a:solidFill>
                <a:latin typeface="Century Gothic" charset="0"/>
                <a:ea typeface="Century Gothic" charset="0"/>
                <a:cs typeface="Century Gothic" charset="0"/>
              </a:rPr>
              <a:t>ET </a:t>
            </a:r>
            <a:r>
              <a:rPr lang="en-US" altLang="zh-CN" sz="1600" dirty="0" smtClean="0">
                <a:solidFill>
                  <a:srgbClr val="122754"/>
                </a:solidFill>
                <a:latin typeface="Century Gothic" charset="0"/>
                <a:ea typeface="Century Gothic" charset="0"/>
                <a:cs typeface="Century Gothic" charset="0"/>
              </a:rPr>
              <a:t> LCTAUP ET   LCG  </a:t>
            </a:r>
            <a:r>
              <a:rPr lang="en-US" altLang="zh-CN" sz="1600" dirty="0">
                <a:solidFill>
                  <a:srgbClr val="122754"/>
                </a:solidFill>
                <a:latin typeface="Century Gothic" charset="0"/>
                <a:ea typeface="Century Gothic" charset="0"/>
                <a:cs typeface="Century Gothic" charset="0"/>
              </a:rPr>
              <a:t>ET </a:t>
            </a:r>
            <a:r>
              <a:rPr lang="en-US" altLang="zh-CN" sz="1600" dirty="0" smtClean="0">
                <a:solidFill>
                  <a:srgbClr val="122754"/>
                </a:solidFill>
                <a:latin typeface="Century Gothic" charset="0"/>
                <a:ea typeface="Century Gothic" charset="0"/>
                <a:cs typeface="Century Gothic" charset="0"/>
              </a:rPr>
              <a:t> LGAM  ET  LCTAUTR  ET  LXI  ET  </a:t>
            </a:r>
            <a:r>
              <a:rPr lang="en-US" altLang="zh-CN" sz="1600" dirty="0">
                <a:solidFill>
                  <a:srgbClr val="122754"/>
                </a:solidFill>
                <a:latin typeface="Century Gothic" charset="0"/>
                <a:ea typeface="Century Gothic" charset="0"/>
                <a:cs typeface="Century Gothic" charset="0"/>
              </a:rPr>
              <a:t>LXITOT		</a:t>
            </a:r>
            <a:endParaRPr lang="en-US" sz="1600" dirty="0">
              <a:solidFill>
                <a:srgbClr val="122754"/>
              </a:solidFill>
              <a:latin typeface="Century Gothic" charset="0"/>
              <a:ea typeface="Century Gothic" charset="0"/>
              <a:cs typeface="Century Gothic" charset="0"/>
            </a:endParaRPr>
          </a:p>
        </p:txBody>
      </p:sp>
      <p:sp>
        <p:nvSpPr>
          <p:cNvPr id="5" name="矩形 4"/>
          <p:cNvSpPr/>
          <p:nvPr/>
        </p:nvSpPr>
        <p:spPr>
          <a:xfrm>
            <a:off x="1293377" y="2937141"/>
            <a:ext cx="10222406" cy="338554"/>
          </a:xfrm>
          <a:prstGeom prst="rect">
            <a:avLst/>
          </a:prstGeom>
        </p:spPr>
        <p:txBody>
          <a:bodyPr wrap="square">
            <a:spAutoFit/>
          </a:bodyPr>
          <a:lstStyle/>
          <a:p>
            <a:r>
              <a:rPr lang="en-US" altLang="zh-CN" sz="1600" dirty="0" smtClean="0">
                <a:solidFill>
                  <a:srgbClr val="122754"/>
                </a:solidFill>
                <a:latin typeface="Century Gothic" charset="0"/>
                <a:ea typeface="Century Gothic" charset="0"/>
                <a:cs typeface="Century Gothic" charset="0"/>
              </a:rPr>
              <a:t>ET   LTHETA  ET   LTMD  ET   LTLT   ET   LTH   ET   </a:t>
            </a:r>
            <a:r>
              <a:rPr lang="en-US" altLang="zh-CN" sz="1600" dirty="0">
                <a:solidFill>
                  <a:srgbClr val="122754"/>
                </a:solidFill>
                <a:latin typeface="Century Gothic" charset="0"/>
                <a:ea typeface="Century Gothic" charset="0"/>
                <a:cs typeface="Century Gothic" charset="0"/>
              </a:rPr>
              <a:t>LGAMTOT </a:t>
            </a:r>
            <a:r>
              <a:rPr lang="en-US" altLang="zh-CN" sz="1600" dirty="0" smtClean="0">
                <a:solidFill>
                  <a:srgbClr val="122754"/>
                </a:solidFill>
                <a:latin typeface="Century Gothic" charset="0"/>
                <a:ea typeface="Century Gothic" charset="0"/>
                <a:cs typeface="Century Gothic" charset="0"/>
              </a:rPr>
              <a:t>  ET  LGAMTWOT ET  </a:t>
            </a:r>
            <a:r>
              <a:rPr lang="en-US" altLang="zh-CN" sz="1600" dirty="0">
                <a:solidFill>
                  <a:srgbClr val="122754"/>
                </a:solidFill>
                <a:latin typeface="Century Gothic" charset="0"/>
                <a:ea typeface="Century Gothic" charset="0"/>
                <a:cs typeface="Century Gothic" charset="0"/>
              </a:rPr>
              <a:t>LGAMTROT </a:t>
            </a:r>
            <a:r>
              <a:rPr lang="en-US" altLang="zh-CN" sz="1600" dirty="0" smtClean="0">
                <a:solidFill>
                  <a:srgbClr val="122754"/>
                </a:solidFill>
                <a:latin typeface="Century Gothic" charset="0"/>
                <a:ea typeface="Century Gothic" charset="0"/>
                <a:cs typeface="Century Gothic" charset="0"/>
              </a:rPr>
              <a:t> ET  LFC  ET  </a:t>
            </a:r>
            <a:r>
              <a:rPr lang="en-US" altLang="zh-CN" sz="1600" dirty="0">
                <a:solidFill>
                  <a:srgbClr val="122754"/>
                </a:solidFill>
                <a:latin typeface="Century Gothic" charset="0"/>
                <a:ea typeface="Century Gothic" charset="0"/>
                <a:cs typeface="Century Gothic" charset="0"/>
              </a:rPr>
              <a:t>LGX;</a:t>
            </a:r>
          </a:p>
        </p:txBody>
      </p:sp>
      <p:sp>
        <p:nvSpPr>
          <p:cNvPr id="6" name="矩形 5"/>
          <p:cNvSpPr/>
          <p:nvPr/>
        </p:nvSpPr>
        <p:spPr>
          <a:xfrm>
            <a:off x="1293377" y="2543718"/>
            <a:ext cx="10259984" cy="338554"/>
          </a:xfrm>
          <a:prstGeom prst="rect">
            <a:avLst/>
          </a:prstGeom>
        </p:spPr>
        <p:txBody>
          <a:bodyPr wrap="square">
            <a:spAutoFit/>
          </a:bodyPr>
          <a:lstStyle/>
          <a:p>
            <a:r>
              <a:rPr lang="en-US" altLang="zh-CN" sz="1600" dirty="0">
                <a:solidFill>
                  <a:srgbClr val="122754"/>
                </a:solidFill>
                <a:latin typeface="Century Gothic" charset="0"/>
                <a:ea typeface="Century Gothic" charset="0"/>
                <a:cs typeface="Century Gothic" charset="0"/>
              </a:rPr>
              <a:t>ET LCTAUTW  ET  LCGW  ET  LXITW   ET   LXITWTOT   ET   LGAMTW   ET   LCTAUTRI  ET   LGAMTRIP   ET  LXIC</a:t>
            </a:r>
          </a:p>
        </p:txBody>
      </p:sp>
      <p:sp>
        <p:nvSpPr>
          <p:cNvPr id="9" name="矩形 8"/>
          <p:cNvSpPr/>
          <p:nvPr/>
        </p:nvSpPr>
        <p:spPr>
          <a:xfrm>
            <a:off x="412305" y="3568543"/>
            <a:ext cx="9107475" cy="1569660"/>
          </a:xfrm>
          <a:prstGeom prst="rect">
            <a:avLst/>
          </a:prstGeom>
        </p:spPr>
        <p:txBody>
          <a:bodyPr wrap="square">
            <a:spAutoFit/>
          </a:bodyPr>
          <a:lstStyle/>
          <a:p>
            <a:r>
              <a:rPr lang="en-US" altLang="zh-CN" sz="1600" dirty="0">
                <a:solidFill>
                  <a:srgbClr val="122754"/>
                </a:solidFill>
                <a:latin typeface="Century Gothic" charset="0"/>
                <a:ea typeface="Century Gothic" charset="0"/>
                <a:cs typeface="Century Gothic" charset="0"/>
              </a:rPr>
              <a:t>LXI </a:t>
            </a:r>
            <a:r>
              <a:rPr lang="en-US" altLang="zh-CN" sz="1600" dirty="0" smtClean="0">
                <a:solidFill>
                  <a:srgbClr val="122754"/>
                </a:solidFill>
                <a:latin typeface="Century Gothic" charset="0"/>
                <a:ea typeface="Century Gothic" charset="0"/>
                <a:cs typeface="Century Gothic" charset="0"/>
              </a:rPr>
              <a:t>=    </a:t>
            </a:r>
            <a:r>
              <a:rPr lang="en-US" altLang="zh-CN" sz="1600" dirty="0">
                <a:solidFill>
                  <a:srgbClr val="122754"/>
                </a:solidFill>
                <a:latin typeface="Century Gothic" charset="0"/>
                <a:ea typeface="Century Gothic" charset="0"/>
                <a:cs typeface="Century Gothic" charset="0"/>
              </a:rPr>
              <a:t>MOTS </a:t>
            </a:r>
            <a:r>
              <a:rPr lang="en-US" altLang="zh-CN" sz="1600" dirty="0" smtClean="0">
                <a:solidFill>
                  <a:srgbClr val="122754"/>
                </a:solidFill>
                <a:latin typeface="Century Gothic" charset="0"/>
                <a:ea typeface="Century Gothic" charset="0"/>
                <a:cs typeface="Century Gothic" charset="0"/>
              </a:rPr>
              <a:t>   'XI01’   </a:t>
            </a:r>
            <a:r>
              <a:rPr lang="en-US" altLang="zh-CN" sz="1600" dirty="0">
                <a:solidFill>
                  <a:srgbClr val="122754"/>
                </a:solidFill>
                <a:latin typeface="Century Gothic" charset="0"/>
                <a:ea typeface="Century Gothic" charset="0"/>
                <a:cs typeface="Century Gothic" charset="0"/>
              </a:rPr>
              <a:t>'XI02' </a:t>
            </a:r>
            <a:r>
              <a:rPr lang="en-US" altLang="zh-CN" sz="1600" dirty="0" smtClean="0">
                <a:solidFill>
                  <a:srgbClr val="122754"/>
                </a:solidFill>
                <a:latin typeface="Century Gothic" charset="0"/>
                <a:ea typeface="Century Gothic" charset="0"/>
                <a:cs typeface="Century Gothic" charset="0"/>
              </a:rPr>
              <a:t>  'XI03</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'XI04</a:t>
            </a:r>
            <a:r>
              <a:rPr lang="en-US" altLang="zh-CN" sz="1600" dirty="0">
                <a:solidFill>
                  <a:srgbClr val="122754"/>
                </a:solidFill>
                <a:latin typeface="Century Gothic" charset="0"/>
                <a:ea typeface="Century Gothic" charset="0"/>
                <a:cs typeface="Century Gothic" charset="0"/>
              </a:rPr>
              <a:t>'      </a:t>
            </a:r>
            <a:endParaRPr lang="en-US" altLang="zh-CN" sz="1600" dirty="0" smtClean="0">
              <a:solidFill>
                <a:srgbClr val="122754"/>
              </a:solidFill>
              <a:latin typeface="Century Gothic" charset="0"/>
              <a:ea typeface="Century Gothic" charset="0"/>
              <a:cs typeface="Century Gothic" charset="0"/>
            </a:endParaRPr>
          </a:p>
          <a:p>
            <a:r>
              <a:rPr lang="en-US" altLang="zh-CN" sz="1600" dirty="0" smtClean="0">
                <a:solidFill>
                  <a:srgbClr val="122754"/>
                </a:solidFill>
                <a:latin typeface="Century Gothic" charset="0"/>
                <a:ea typeface="Century Gothic" charset="0"/>
                <a:cs typeface="Century Gothic" charset="0"/>
              </a:rPr>
              <a:t>                          'XI05</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'XI06’  </a:t>
            </a:r>
            <a:r>
              <a:rPr lang="en-US" altLang="zh-CN" sz="1600" dirty="0">
                <a:solidFill>
                  <a:srgbClr val="122754"/>
                </a:solidFill>
                <a:latin typeface="Century Gothic" charset="0"/>
                <a:ea typeface="Century Gothic" charset="0"/>
                <a:cs typeface="Century Gothic" charset="0"/>
              </a:rPr>
              <a:t>'XI07' </a:t>
            </a:r>
            <a:r>
              <a:rPr lang="en-US" altLang="zh-CN" sz="1600" dirty="0" smtClean="0">
                <a:solidFill>
                  <a:srgbClr val="122754"/>
                </a:solidFill>
                <a:latin typeface="Century Gothic" charset="0"/>
                <a:ea typeface="Century Gothic" charset="0"/>
                <a:cs typeface="Century Gothic" charset="0"/>
              </a:rPr>
              <a:t>  'XI08</a:t>
            </a:r>
            <a:r>
              <a:rPr lang="en-US" altLang="zh-CN" sz="1600" dirty="0">
                <a:solidFill>
                  <a:srgbClr val="122754"/>
                </a:solidFill>
                <a:latin typeface="Century Gothic" charset="0"/>
                <a:ea typeface="Century Gothic" charset="0"/>
                <a:cs typeface="Century Gothic" charset="0"/>
              </a:rPr>
              <a:t>'           </a:t>
            </a:r>
            <a:endParaRPr lang="en-US" altLang="zh-CN" sz="1600" dirty="0" smtClean="0">
              <a:solidFill>
                <a:srgbClr val="122754"/>
              </a:solidFill>
              <a:latin typeface="Century Gothic" charset="0"/>
              <a:ea typeface="Century Gothic" charset="0"/>
              <a:cs typeface="Century Gothic" charset="0"/>
            </a:endParaRPr>
          </a:p>
          <a:p>
            <a:r>
              <a:rPr lang="en-US" altLang="zh-CN" sz="1600" dirty="0" smtClean="0">
                <a:solidFill>
                  <a:srgbClr val="122754"/>
                </a:solidFill>
                <a:latin typeface="Century Gothic" charset="0"/>
                <a:ea typeface="Century Gothic" charset="0"/>
                <a:cs typeface="Century Gothic" charset="0"/>
              </a:rPr>
              <a:t>                          'XI09</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'XI10</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'XI11’  </a:t>
            </a:r>
            <a:r>
              <a:rPr lang="en-US" altLang="zh-CN" sz="1600" dirty="0">
                <a:solidFill>
                  <a:srgbClr val="122754"/>
                </a:solidFill>
                <a:latin typeface="Century Gothic" charset="0"/>
                <a:ea typeface="Century Gothic" charset="0"/>
                <a:cs typeface="Century Gothic" charset="0"/>
              </a:rPr>
              <a:t>'XI12'		</a:t>
            </a:r>
            <a:endParaRPr lang="en-US" altLang="zh-CN" sz="1600" dirty="0" smtClean="0">
              <a:solidFill>
                <a:srgbClr val="122754"/>
              </a:solidFill>
              <a:latin typeface="Century Gothic" charset="0"/>
              <a:ea typeface="Century Gothic" charset="0"/>
              <a:cs typeface="Century Gothic" charset="0"/>
            </a:endParaRPr>
          </a:p>
          <a:p>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a:t>
            </a:r>
            <a:r>
              <a:rPr lang="en-US" altLang="zh-CN" sz="1600" dirty="0">
                <a:solidFill>
                  <a:srgbClr val="122754"/>
                </a:solidFill>
                <a:latin typeface="Century Gothic" charset="0"/>
                <a:ea typeface="Century Gothic" charset="0"/>
                <a:cs typeface="Century Gothic" charset="0"/>
              </a:rPr>
              <a:t>'XI13' </a:t>
            </a:r>
            <a:r>
              <a:rPr lang="en-US" altLang="zh-CN" sz="1600" dirty="0" smtClean="0">
                <a:solidFill>
                  <a:srgbClr val="122754"/>
                </a:solidFill>
                <a:latin typeface="Century Gothic" charset="0"/>
                <a:ea typeface="Century Gothic" charset="0"/>
                <a:cs typeface="Century Gothic" charset="0"/>
              </a:rPr>
              <a:t>   'XI14</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'XI15</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'XI16</a:t>
            </a:r>
            <a:r>
              <a:rPr lang="en-US" altLang="zh-CN" sz="1600" dirty="0">
                <a:solidFill>
                  <a:srgbClr val="122754"/>
                </a:solidFill>
                <a:latin typeface="Century Gothic" charset="0"/>
                <a:ea typeface="Century Gothic" charset="0"/>
                <a:cs typeface="Century Gothic" charset="0"/>
              </a:rPr>
              <a:t>'		</a:t>
            </a:r>
            <a:endParaRPr lang="en-US" altLang="zh-CN" sz="1600" dirty="0" smtClean="0">
              <a:solidFill>
                <a:srgbClr val="122754"/>
              </a:solidFill>
              <a:latin typeface="Century Gothic" charset="0"/>
              <a:ea typeface="Century Gothic" charset="0"/>
              <a:cs typeface="Century Gothic" charset="0"/>
            </a:endParaRPr>
          </a:p>
          <a:p>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'XI17</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'XI18</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'XI19</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'XI20</a:t>
            </a:r>
            <a:r>
              <a:rPr lang="en-US" altLang="zh-CN" sz="1600" dirty="0">
                <a:solidFill>
                  <a:srgbClr val="122754"/>
                </a:solidFill>
                <a:latin typeface="Century Gothic" charset="0"/>
                <a:ea typeface="Century Gothic" charset="0"/>
                <a:cs typeface="Century Gothic" charset="0"/>
              </a:rPr>
              <a:t>'		</a:t>
            </a:r>
            <a:endParaRPr lang="en-US" altLang="zh-CN" sz="1600" dirty="0" smtClean="0">
              <a:solidFill>
                <a:srgbClr val="122754"/>
              </a:solidFill>
              <a:latin typeface="Century Gothic" charset="0"/>
              <a:ea typeface="Century Gothic" charset="0"/>
              <a:cs typeface="Century Gothic" charset="0"/>
            </a:endParaRPr>
          </a:p>
          <a:p>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'XI21</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'XI22</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  'XI23’  </a:t>
            </a:r>
            <a:r>
              <a:rPr lang="en-US" altLang="zh-CN" sz="1600" dirty="0">
                <a:solidFill>
                  <a:srgbClr val="122754"/>
                </a:solidFill>
                <a:latin typeface="Century Gothic" charset="0"/>
                <a:ea typeface="Century Gothic" charset="0"/>
                <a:cs typeface="Century Gothic" charset="0"/>
              </a:rPr>
              <a:t>'XI24';</a:t>
            </a:r>
            <a:endParaRPr lang="en-US" sz="1600" dirty="0">
              <a:solidFill>
                <a:srgbClr val="122754"/>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1380633437"/>
      </p:ext>
    </p:extLst>
  </p:cSld>
  <p:clrMapOvr>
    <a:masterClrMapping/>
  </p:clrMapOvr>
  <mc:AlternateContent xmlns:mc="http://schemas.openxmlformats.org/markup-compatibility/2006" xmlns:p14="http://schemas.microsoft.com/office/powerpoint/2010/main">
    <mc:Choice Requires="p14">
      <p:transition spd="slow" p14:dur="2000" advTm="32224"/>
    </mc:Choice>
    <mc:Fallback xmlns="">
      <p:transition spd="slow" advTm="3222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17</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18"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sz="2800" dirty="0" smtClean="0">
                <a:solidFill>
                  <a:sysClr val="window" lastClr="FFFFFF"/>
                </a:solidFill>
                <a:latin typeface="Century Gothic" panose="020F0302020204030204"/>
              </a:rPr>
              <a:t>N</a:t>
            </a:r>
            <a:r>
              <a:rPr lang="en-US" altLang="zh-CN" sz="2800" dirty="0" smtClean="0">
                <a:solidFill>
                  <a:sysClr val="window" lastClr="FFFFFF"/>
                </a:solidFill>
                <a:latin typeface="Century Gothic" panose="020F0302020204030204"/>
              </a:rPr>
              <a:t>umerical Implementation</a:t>
            </a:r>
            <a:r>
              <a:rPr lang="en-US" sz="2800" dirty="0" smtClean="0">
                <a:solidFill>
                  <a:sysClr val="window" lastClr="FFFFFF"/>
                </a:solidFill>
                <a:latin typeface="Century Gothic" panose="020F0302020204030204"/>
              </a:rPr>
              <a:t>  </a:t>
            </a:r>
            <a:endParaRPr lang="fr-FR" altLang="zh-CN" sz="2800" dirty="0">
              <a:solidFill>
                <a:sysClr val="window" lastClr="FFFFFF"/>
              </a:solidFill>
              <a:latin typeface="Century Gothic" panose="020F0302020204030204"/>
              <a:ea typeface=""/>
            </a:endParaRPr>
          </a:p>
        </p:txBody>
      </p:sp>
      <p:grpSp>
        <p:nvGrpSpPr>
          <p:cNvPr id="20" name="组 19"/>
          <p:cNvGrpSpPr/>
          <p:nvPr/>
        </p:nvGrpSpPr>
        <p:grpSpPr>
          <a:xfrm>
            <a:off x="560482" y="2335085"/>
            <a:ext cx="11073194" cy="2681626"/>
            <a:chOff x="169889" y="790357"/>
            <a:chExt cx="11073194" cy="2681626"/>
          </a:xfrm>
        </p:grpSpPr>
        <mc:AlternateContent xmlns:mc="http://schemas.openxmlformats.org/markup-compatibility/2006" xmlns:a14="http://schemas.microsoft.com/office/drawing/2010/main">
          <mc:Choice Requires="a14">
            <p:sp>
              <p:nvSpPr>
                <p:cNvPr id="21" name="矩形 20"/>
                <p:cNvSpPr/>
                <p:nvPr/>
              </p:nvSpPr>
              <p:spPr>
                <a:xfrm>
                  <a:off x="335241" y="1187769"/>
                  <a:ext cx="10907842" cy="2200859"/>
                </a:xfrm>
                <a:prstGeom prst="rect">
                  <a:avLst/>
                </a:prstGeom>
              </p:spPr>
              <p:txBody>
                <a:bodyPr wrap="square">
                  <a:spAutoFit/>
                </a:bodyPr>
                <a:lstStyle/>
                <a:p>
                  <a:pPr algn="just">
                    <a:lnSpc>
                      <a:spcPct val="150000"/>
                    </a:lnSpc>
                  </a:pPr>
                  <a:r>
                    <a:rPr lang="en-US" altLang="zh-CN" sz="1600" dirty="0" smtClean="0">
                      <a:solidFill>
                        <a:srgbClr val="122754"/>
                      </a:solidFill>
                      <a:latin typeface="Century Gothic" charset="0"/>
                      <a:ea typeface="Century Gothic" charset="0"/>
                      <a:cs typeface="Century Gothic" charset="0"/>
                    </a:rPr>
                    <a:t>(1) </a:t>
                  </a:r>
                  <a14:m>
                    <m:oMath xmlns:m="http://schemas.openxmlformats.org/officeDocument/2006/math">
                      <m:r>
                        <a:rPr lang="en-US" altLang="zh-CN" sz="1600" b="1" i="1">
                          <a:solidFill>
                            <a:srgbClr val="122754"/>
                          </a:solidFill>
                          <a:latin typeface="Cambria Math" charset="0"/>
                        </a:rPr>
                        <m:t>𝑭</m:t>
                      </m:r>
                      <m:r>
                        <a:rPr lang="en-US" altLang="zh-CN" sz="1600" b="0" i="1" smtClean="0">
                          <a:solidFill>
                            <a:srgbClr val="122754"/>
                          </a:solidFill>
                          <a:latin typeface="Cambria Math" charset="0"/>
                        </a:rPr>
                        <m:t>(</m:t>
                      </m:r>
                      <m:r>
                        <a:rPr lang="en-US" altLang="zh-CN" sz="1600" b="0" i="1" smtClean="0">
                          <a:solidFill>
                            <a:srgbClr val="122754"/>
                          </a:solidFill>
                          <a:latin typeface="Cambria Math" charset="0"/>
                        </a:rPr>
                        <m:t>𝑡</m:t>
                      </m:r>
                      <m:r>
                        <a:rPr lang="en-US" altLang="zh-CN" sz="1600" b="0" i="1" smtClean="0">
                          <a:solidFill>
                            <a:srgbClr val="122754"/>
                          </a:solidFill>
                          <a:latin typeface="Cambria Math" charset="0"/>
                        </a:rPr>
                        <m:t>)</m:t>
                      </m:r>
                    </m:oMath>
                  </a14:m>
                  <a:r>
                    <a:rPr lang="en-US" altLang="zh-CN" sz="1600" dirty="0">
                      <a:solidFill>
                        <a:srgbClr val="122754"/>
                      </a:solidFill>
                      <a:latin typeface="Times New Roman" charset="0"/>
                      <a:ea typeface="Times New Roman" charset="0"/>
                      <a:cs typeface="Times New Roman" charset="0"/>
                    </a:rPr>
                    <a:t>,</a:t>
                  </a:r>
                  <a14:m>
                    <m:oMath xmlns:m="http://schemas.openxmlformats.org/officeDocument/2006/math">
                      <m:r>
                        <a:rPr lang="en-US" altLang="zh-CN" sz="1600" b="0" i="1" smtClean="0">
                          <a:solidFill>
                            <a:srgbClr val="122754"/>
                          </a:solidFill>
                          <a:latin typeface="Cambria Math" charset="0"/>
                        </a:rPr>
                        <m:t> </m:t>
                      </m:r>
                      <m:r>
                        <a:rPr lang="en-US" altLang="zh-CN" sz="1600" b="1" i="1">
                          <a:solidFill>
                            <a:srgbClr val="122754"/>
                          </a:solidFill>
                          <a:latin typeface="Cambria Math" charset="0"/>
                        </a:rPr>
                        <m:t>𝑭</m:t>
                      </m:r>
                    </m:oMath>
                  </a14:m>
                  <a:r>
                    <a:rPr lang="en-US" altLang="zh-CN" sz="1600" dirty="0">
                      <a:solidFill>
                        <a:srgbClr val="122754"/>
                      </a:solidFill>
                      <a:latin typeface="Times New Roman" charset="0"/>
                      <a:ea typeface="Times New Roman" charset="0"/>
                      <a:cs typeface="Times New Roman" charset="0"/>
                    </a:rPr>
                    <a:t>(</a:t>
                  </a:r>
                  <a14:m>
                    <m:oMath xmlns:m="http://schemas.openxmlformats.org/officeDocument/2006/math">
                      <m:r>
                        <a:rPr lang="en-US" altLang="zh-CN" sz="1600" i="1" dirty="0" smtClean="0">
                          <a:solidFill>
                            <a:srgbClr val="122754"/>
                          </a:solidFill>
                          <a:latin typeface="Cambria Math" charset="0"/>
                          <a:ea typeface="Cambria Math" charset="0"/>
                          <a:cs typeface="Cambria Math" charset="0"/>
                        </a:rPr>
                        <m:t>𝜏</m:t>
                      </m:r>
                    </m:oMath>
                  </a14:m>
                  <a:r>
                    <a:rPr lang="en-US" altLang="zh-CN" sz="1600" dirty="0">
                      <a:solidFill>
                        <a:srgbClr val="122754"/>
                      </a:solidFill>
                      <a:latin typeface="Times New Roman" charset="0"/>
                      <a:ea typeface="Times New Roman" charset="0"/>
                      <a:cs typeface="Times New Roman" charset="0"/>
                    </a:rPr>
                    <a:t>),</a:t>
                  </a:r>
                  <a14:m>
                    <m:oMath xmlns:m="http://schemas.openxmlformats.org/officeDocument/2006/math">
                      <m:sSub>
                        <m:sSubPr>
                          <m:ctrlPr>
                            <a:rPr lang="en-US" altLang="zh-CN" sz="1600" i="1">
                              <a:solidFill>
                                <a:srgbClr val="122754"/>
                              </a:solidFill>
                              <a:latin typeface="Cambria Math" charset="0"/>
                            </a:rPr>
                          </m:ctrlPr>
                        </m:sSubPr>
                        <m:e>
                          <m:r>
                            <a:rPr lang="en-US" altLang="zh-CN" sz="1600" b="1" i="1" smtClean="0">
                              <a:solidFill>
                                <a:srgbClr val="122754"/>
                              </a:solidFill>
                              <a:latin typeface="Cambria Math" charset="0"/>
                            </a:rPr>
                            <m:t> </m:t>
                          </m:r>
                          <m:r>
                            <a:rPr lang="en-US" altLang="zh-CN" sz="1600" b="1" i="1">
                              <a:solidFill>
                                <a:srgbClr val="122754"/>
                              </a:solidFill>
                              <a:latin typeface="Cambria Math" charset="0"/>
                            </a:rPr>
                            <m:t>𝑭</m:t>
                          </m:r>
                        </m:e>
                        <m:sub>
                          <m:r>
                            <a:rPr lang="en-US" altLang="zh-CN" sz="1600" i="1">
                              <a:solidFill>
                                <a:srgbClr val="122754"/>
                              </a:solidFill>
                              <a:latin typeface="Cambria Math" charset="0"/>
                            </a:rPr>
                            <m:t>𝑖𝑛𝑒𝑙</m:t>
                          </m:r>
                        </m:sub>
                      </m:sSub>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oMath>
                  </a14:m>
                  <a:endParaRPr lang="en-US" altLang="zh-CN" sz="1600" dirty="0" smtClean="0">
                    <a:solidFill>
                      <a:srgbClr val="122754"/>
                    </a:solidFill>
                    <a:latin typeface="Times New Roman" charset="0"/>
                    <a:ea typeface="Times New Roman" charset="0"/>
                    <a:cs typeface="Times New Roman" charset="0"/>
                  </a:endParaRPr>
                </a:p>
                <a:p>
                  <a:pPr algn="just">
                    <a:lnSpc>
                      <a:spcPct val="150000"/>
                    </a:lnSpc>
                  </a:pPr>
                  <a:r>
                    <a:rPr lang="en-US" altLang="zh-CN" sz="1600" dirty="0" smtClean="0">
                      <a:solidFill>
                        <a:srgbClr val="122754"/>
                      </a:solidFill>
                      <a:latin typeface="Century Gothic" charset="0"/>
                      <a:ea typeface="Century Gothic" charset="0"/>
                      <a:cs typeface="Century Gothic" charset="0"/>
                    </a:rPr>
                    <a:t>(2)</a:t>
                  </a:r>
                  <a14:m>
                    <m:oMath xmlns:m="http://schemas.openxmlformats.org/officeDocument/2006/math">
                      <m:r>
                        <a:rPr lang="en-US" altLang="zh-CN" sz="1600" b="0" i="0" smtClean="0">
                          <a:solidFill>
                            <a:srgbClr val="122754"/>
                          </a:solidFill>
                          <a:latin typeface="Cambria Math" charset="0"/>
                          <a:ea typeface="Century Gothic" charset="0"/>
                          <a:cs typeface="Century Gothic" charset="0"/>
                        </a:rPr>
                        <m:t> </m:t>
                      </m:r>
                      <m:r>
                        <a:rPr lang="en-US" altLang="zh-CN" sz="1600" b="1" i="1">
                          <a:solidFill>
                            <a:srgbClr val="122754"/>
                          </a:solidFill>
                          <a:latin typeface="Cambria Math" charset="0"/>
                        </a:rPr>
                        <m:t>𝑻</m:t>
                      </m:r>
                      <m:r>
                        <a:rPr lang="en-US" altLang="zh-CN" sz="1600" b="1" i="1" dirty="0">
                          <a:solidFill>
                            <a:srgbClr val="122754"/>
                          </a:solidFill>
                          <a:latin typeface="Cambria Math" charset="0"/>
                          <a:ea typeface="Cambria Math" charset="0"/>
                          <a:cs typeface="Cambria Math" charset="0"/>
                        </a:rPr>
                        <m:t>(</m:t>
                      </m:r>
                      <m:r>
                        <a:rPr lang="en-US" altLang="zh-CN" sz="1600" i="1" dirty="0">
                          <a:solidFill>
                            <a:srgbClr val="122754"/>
                          </a:solidFill>
                          <a:latin typeface="Cambria Math" charset="0"/>
                          <a:ea typeface="Cambria Math" charset="0"/>
                          <a:cs typeface="Cambria Math" charset="0"/>
                        </a:rPr>
                        <m:t>𝑡</m:t>
                      </m:r>
                      <m:r>
                        <a:rPr lang="en-US" altLang="zh-CN" sz="1600" b="1" i="1" dirty="0">
                          <a:solidFill>
                            <a:srgbClr val="122754"/>
                          </a:solidFill>
                          <a:latin typeface="Cambria Math" charset="0"/>
                          <a:ea typeface="Cambria Math" charset="0"/>
                          <a:cs typeface="Cambria Math" charset="0"/>
                        </a:rPr>
                        <m:t>)</m:t>
                      </m:r>
                    </m:oMath>
                  </a14:m>
                  <a:r>
                    <a:rPr lang="en-US" altLang="zh-CN" sz="1600" dirty="0" smtClean="0">
                      <a:solidFill>
                        <a:srgbClr val="122754"/>
                      </a:solidFill>
                      <a:latin typeface="Times New Roman" charset="0"/>
                      <a:ea typeface="Times New Roman" charset="0"/>
                      <a:cs typeface="Times New Roman" charset="0"/>
                    </a:rPr>
                    <a:t>, </a:t>
                  </a:r>
                  <a14:m>
                    <m:oMath xmlns:m="http://schemas.openxmlformats.org/officeDocument/2006/math">
                      <m:r>
                        <a:rPr lang="en-US" altLang="zh-CN" sz="1600" b="1" i="1" dirty="0" smtClean="0">
                          <a:solidFill>
                            <a:srgbClr val="122754"/>
                          </a:solidFill>
                          <a:latin typeface="Cambria Math" charset="0"/>
                          <a:ea typeface="Cambria Math" charset="0"/>
                          <a:cs typeface="Cambria Math" charset="0"/>
                        </a:rPr>
                        <m:t>𝝈</m:t>
                      </m:r>
                      <m:r>
                        <a:rPr lang="en-US" altLang="zh-CN" sz="1600" b="1" i="1" dirty="0" smtClean="0">
                          <a:solidFill>
                            <a:srgbClr val="122754"/>
                          </a:solidFill>
                          <a:latin typeface="Cambria Math" charset="0"/>
                          <a:ea typeface="Cambria Math" charset="0"/>
                          <a:cs typeface="Cambria Math" charset="0"/>
                        </a:rPr>
                        <m:t>(</m:t>
                      </m:r>
                      <m:r>
                        <a:rPr lang="en-US" altLang="zh-CN" sz="1600" b="0" i="1" dirty="0" smtClean="0">
                          <a:solidFill>
                            <a:srgbClr val="122754"/>
                          </a:solidFill>
                          <a:latin typeface="Cambria Math" charset="0"/>
                          <a:ea typeface="Cambria Math" charset="0"/>
                          <a:cs typeface="Cambria Math" charset="0"/>
                        </a:rPr>
                        <m:t>𝑡</m:t>
                      </m:r>
                      <m:r>
                        <a:rPr lang="en-US" altLang="zh-CN" sz="1600" b="1" i="1" dirty="0" smtClean="0">
                          <a:solidFill>
                            <a:srgbClr val="122754"/>
                          </a:solidFill>
                          <a:latin typeface="Cambria Math" charset="0"/>
                          <a:ea typeface="Cambria Math" charset="0"/>
                          <a:cs typeface="Cambria Math" charset="0"/>
                        </a:rPr>
                        <m:t>)</m:t>
                      </m:r>
                    </m:oMath>
                  </a14:m>
                  <a:r>
                    <a:rPr lang="en-US" altLang="zh-CN" sz="1600" dirty="0">
                      <a:solidFill>
                        <a:srgbClr val="122754"/>
                      </a:solidFill>
                      <a:latin typeface="Times New Roman" charset="0"/>
                      <a:ea typeface="Times New Roman" charset="0"/>
                      <a:cs typeface="Times New Roman" charset="0"/>
                    </a:rPr>
                    <a:t>,  </a:t>
                  </a:r>
                </a:p>
                <a:p>
                  <a:pPr algn="just">
                    <a:lnSpc>
                      <a:spcPct val="150000"/>
                    </a:lnSpc>
                  </a:pPr>
                  <a:r>
                    <a:rPr lang="en-US" altLang="zh-CN" sz="1600" dirty="0" smtClean="0">
                      <a:solidFill>
                        <a:srgbClr val="122754"/>
                      </a:solidFill>
                      <a:latin typeface="Century Gothic" charset="0"/>
                      <a:ea typeface="Century Gothic" charset="0"/>
                      <a:cs typeface="Century Gothic" charset="0"/>
                    </a:rPr>
                    <a:t>(3) </a:t>
                  </a:r>
                  <a14:m>
                    <m:oMath xmlns:m="http://schemas.openxmlformats.org/officeDocument/2006/math">
                      <m:sSup>
                        <m:sSupPr>
                          <m:ctrlPr>
                            <a:rPr kumimoji="1" lang="en-US" altLang="zh-CN" sz="1600" i="1">
                              <a:solidFill>
                                <a:srgbClr val="122754"/>
                              </a:solidFill>
                              <a:latin typeface="Cambria Math" charset="0"/>
                              <a:ea typeface="Times New Roman" charset="0"/>
                              <a:cs typeface="Times New Roman" charset="0"/>
                            </a:rPr>
                          </m:ctrlPr>
                        </m:sSupPr>
                        <m:e>
                          <m:r>
                            <a:rPr kumimoji="1" lang="en-US" altLang="zh-CN" sz="1600" i="1">
                              <a:solidFill>
                                <a:srgbClr val="122754"/>
                              </a:solidFill>
                              <a:latin typeface="Cambria Math" charset="0"/>
                              <a:ea typeface="Cambria Math" charset="0"/>
                              <a:cs typeface="Cambria Math" charset="0"/>
                            </a:rPr>
                            <m:t>𝜉</m:t>
                          </m:r>
                        </m:e>
                        <m:sup>
                          <m:d>
                            <m:dPr>
                              <m:ctrlPr>
                                <a:rPr kumimoji="1" lang="en-US" altLang="zh-CN" sz="1600" i="1">
                                  <a:solidFill>
                                    <a:srgbClr val="122754"/>
                                  </a:solidFill>
                                  <a:latin typeface="Cambria Math" charset="0"/>
                                  <a:ea typeface="Times New Roman" charset="0"/>
                                  <a:cs typeface="Times New Roman" charset="0"/>
                                </a:rPr>
                              </m:ctrlPr>
                            </m:dPr>
                            <m:e>
                              <m:r>
                                <a:rPr kumimoji="1" lang="en-US" altLang="zh-CN" sz="1600" i="1">
                                  <a:solidFill>
                                    <a:srgbClr val="122754"/>
                                  </a:solidFill>
                                  <a:latin typeface="Cambria Math" charset="0"/>
                                  <a:ea typeface="Times New Roman" charset="0"/>
                                  <a:cs typeface="Times New Roman" charset="0"/>
                                </a:rPr>
                                <m:t>𝑖</m:t>
                              </m:r>
                            </m:e>
                          </m:d>
                        </m:sup>
                      </m:sSup>
                      <m:r>
                        <a:rPr kumimoji="1" lang="en-US" altLang="zh-CN" sz="1600" b="0" i="0" smtClean="0">
                          <a:solidFill>
                            <a:srgbClr val="122754"/>
                          </a:solidFill>
                          <a:latin typeface="Cambria Math" charset="0"/>
                          <a:ea typeface="Times New Roman" charset="0"/>
                          <a:cs typeface="Times New Roman" charset="0"/>
                        </a:rPr>
                        <m:t>(</m:t>
                      </m:r>
                      <m:r>
                        <a:rPr kumimoji="1" lang="en-US" altLang="zh-CN" sz="1600" b="0" i="1" smtClean="0">
                          <a:solidFill>
                            <a:srgbClr val="122754"/>
                          </a:solidFill>
                          <a:latin typeface="Cambria Math" charset="0"/>
                          <a:ea typeface="Times New Roman" charset="0"/>
                          <a:cs typeface="Times New Roman" charset="0"/>
                        </a:rPr>
                        <m:t>𝑡</m:t>
                      </m:r>
                      <m:r>
                        <a:rPr kumimoji="1" lang="en-US" altLang="zh-CN" sz="1600" b="0" i="0" smtClean="0">
                          <a:solidFill>
                            <a:srgbClr val="122754"/>
                          </a:solidFill>
                          <a:latin typeface="Cambria Math" charset="0"/>
                          <a:ea typeface="Times New Roman" charset="0"/>
                          <a:cs typeface="Times New Roman" charset="0"/>
                        </a:rPr>
                        <m:t>)</m:t>
                      </m:r>
                    </m:oMath>
                  </a14:m>
                  <a:r>
                    <a:rPr lang="en-US" altLang="zh-CN" sz="1600" dirty="0" smtClean="0">
                      <a:solidFill>
                        <a:srgbClr val="122754"/>
                      </a:solidFill>
                      <a:latin typeface="Times New Roman" charset="0"/>
                      <a:ea typeface="Times New Roman" charset="0"/>
                      <a:cs typeface="Times New Roman" charset="0"/>
                    </a:rPr>
                    <a:t>,</a:t>
                  </a:r>
                  <a14:m>
                    <m:oMath xmlns:m="http://schemas.openxmlformats.org/officeDocument/2006/math">
                      <m:sSub>
                        <m:sSubPr>
                          <m:ctrlPr>
                            <a:rPr lang="en-US" altLang="zh-CN" sz="1600" i="1" dirty="0" smtClean="0">
                              <a:solidFill>
                                <a:srgbClr val="122754"/>
                              </a:solidFill>
                              <a:latin typeface="Cambria Math" charset="0"/>
                              <a:ea typeface="Times New Roman" charset="0"/>
                              <a:cs typeface="Times New Roman" charset="0"/>
                            </a:rPr>
                          </m:ctrlPr>
                        </m:sSubPr>
                        <m:e>
                          <m:r>
                            <a:rPr lang="en-US" altLang="zh-CN" sz="1600" b="0" i="1" dirty="0" smtClean="0">
                              <a:solidFill>
                                <a:srgbClr val="122754"/>
                              </a:solidFill>
                              <a:latin typeface="Cambria Math" charset="0"/>
                              <a:ea typeface="Times New Roman" charset="0"/>
                              <a:cs typeface="Times New Roman" charset="0"/>
                            </a:rPr>
                            <m:t>  </m:t>
                          </m:r>
                          <m:r>
                            <a:rPr lang="en-US" altLang="zh-CN" sz="1600" i="1" dirty="0" smtClean="0">
                              <a:solidFill>
                                <a:srgbClr val="122754"/>
                              </a:solidFill>
                              <a:latin typeface="Cambria Math" charset="0"/>
                              <a:ea typeface="Cambria Math" charset="0"/>
                              <a:cs typeface="Cambria Math" charset="0"/>
                            </a:rPr>
                            <m:t>𝜉</m:t>
                          </m:r>
                        </m:e>
                        <m:sub>
                          <m:r>
                            <a:rPr lang="en-US" altLang="zh-CN" sz="1600" b="0" i="1" dirty="0" smtClean="0">
                              <a:solidFill>
                                <a:srgbClr val="122754"/>
                              </a:solidFill>
                              <a:latin typeface="Cambria Math" charset="0"/>
                              <a:ea typeface="Times New Roman" charset="0"/>
                              <a:cs typeface="Times New Roman" charset="0"/>
                            </a:rPr>
                            <m:t>𝑐</m:t>
                          </m:r>
                        </m:sub>
                      </m:sSub>
                      <m:d>
                        <m:dPr>
                          <m:ctrlPr>
                            <a:rPr lang="en-US" altLang="zh-CN" sz="1600" b="0" i="1" dirty="0" smtClean="0">
                              <a:solidFill>
                                <a:srgbClr val="122754"/>
                              </a:solidFill>
                              <a:latin typeface="Cambria Math" charset="0"/>
                              <a:ea typeface="Times New Roman" charset="0"/>
                              <a:cs typeface="Times New Roman" charset="0"/>
                            </a:rPr>
                          </m:ctrlPr>
                        </m:dPr>
                        <m:e>
                          <m:r>
                            <a:rPr lang="en-US" altLang="zh-CN" sz="1600" b="0" i="1" dirty="0" smtClean="0">
                              <a:solidFill>
                                <a:srgbClr val="122754"/>
                              </a:solidFill>
                              <a:latin typeface="Cambria Math" charset="0"/>
                              <a:ea typeface="Times New Roman" charset="0"/>
                              <a:cs typeface="Times New Roman" charset="0"/>
                            </a:rPr>
                            <m:t>𝑡</m:t>
                          </m:r>
                        </m:e>
                      </m:d>
                    </m:oMath>
                  </a14:m>
                  <a:r>
                    <a:rPr lang="en-US" altLang="zh-CN" sz="1600" dirty="0">
                      <a:solidFill>
                        <a:srgbClr val="122754"/>
                      </a:solidFill>
                      <a:latin typeface="Times New Roman" charset="0"/>
                      <a:ea typeface="Times New Roman" charset="0"/>
                      <a:cs typeface="Times New Roman" charset="0"/>
                    </a:rPr>
                    <a:t>,</a:t>
                  </a:r>
                  <a14:m>
                    <m:oMath xmlns:m="http://schemas.openxmlformats.org/officeDocument/2006/math">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𝛾</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𝛾</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𝛾</m:t>
                          </m:r>
                        </m:e>
                        <m:sub>
                          <m:r>
                            <a:rPr lang="en-US" altLang="zh-CN" sz="1600" i="1">
                              <a:solidFill>
                                <a:srgbClr val="122754"/>
                              </a:solidFill>
                              <a:latin typeface="Cambria Math" charset="0"/>
                            </a:rPr>
                            <m:t>𝑡𝑟𝑖𝑝</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oMath>
                  </a14:m>
                  <a:endParaRPr lang="en-US" altLang="zh-CN" sz="1600" dirty="0" smtClean="0">
                    <a:solidFill>
                      <a:srgbClr val="122754"/>
                    </a:solidFill>
                    <a:latin typeface="Times New Roman" charset="0"/>
                    <a:ea typeface="Times New Roman" charset="0"/>
                    <a:cs typeface="Times New Roman" charset="0"/>
                  </a:endParaRPr>
                </a:p>
                <a:p>
                  <a:pPr algn="just">
                    <a:lnSpc>
                      <a:spcPct val="150000"/>
                    </a:lnSpc>
                  </a:pPr>
                  <a14:m>
                    <m:oMath xmlns:m="http://schemas.openxmlformats.org/officeDocument/2006/math">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r>
                        <m:rPr>
                          <m:nor/>
                        </m:rPr>
                        <a:rPr lang="en-US" altLang="zh-CN" sz="1600" dirty="0">
                          <a:solidFill>
                            <a:srgbClr val="122754"/>
                          </a:solidFill>
                          <a:latin typeface="Times New Roman" charset="0"/>
                          <a:ea typeface="Times New Roman" charset="0"/>
                          <a:cs typeface="Times New Roman" charset="0"/>
                        </a:rPr>
                        <m:t>,</m:t>
                      </m:r>
                      <m:r>
                        <m:rPr>
                          <m:nor/>
                        </m:rPr>
                        <a:rPr lang="en-US" altLang="zh-CN" sz="1600" b="0" i="0" dirty="0" smtClean="0">
                          <a:solidFill>
                            <a:srgbClr val="122754"/>
                          </a:solidFill>
                          <a:latin typeface="Times New Roman" charset="0"/>
                          <a:ea typeface="Times New Roman" charset="0"/>
                          <a:cs typeface="Times New Roman" charset="0"/>
                        </a:rPr>
                        <m:t> </m:t>
                      </m:r>
                      <m:r>
                        <a:rPr lang="en-US" altLang="zh-CN" sz="1600" b="0" i="1" dirty="0" smtClean="0">
                          <a:solidFill>
                            <a:srgbClr val="122754"/>
                          </a:solidFill>
                          <a:latin typeface="Cambria Math" charset="0"/>
                          <a:ea typeface="Times New Roman" charset="0"/>
                          <a:cs typeface="Times New Roman" charset="0"/>
                        </a:rPr>
                        <m:t> </m:t>
                      </m:r>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𝑔</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𝑔</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a:solidFill>
                            <a:srgbClr val="122754"/>
                          </a:solidFill>
                          <a:latin typeface="Cambria Math" charset="0"/>
                        </a:rPr>
                        <m:t>)</m:t>
                      </m:r>
                    </m:oMath>
                  </a14:m>
                  <a:r>
                    <a:rPr lang="en-US" altLang="zh-CN" sz="1600" dirty="0">
                      <a:solidFill>
                        <a:srgbClr val="122754"/>
                      </a:solidFill>
                      <a:latin typeface="Times New Roman" charset="0"/>
                      <a:ea typeface="Times New Roman" charset="0"/>
                      <a:cs typeface="Times New Roman" charset="0"/>
                    </a:rPr>
                    <a:t>,</a:t>
                  </a:r>
                  <a14:m>
                    <m:oMath xmlns:m="http://schemas.openxmlformats.org/officeDocument/2006/math">
                      <m:r>
                        <a:rPr lang="en-US" altLang="zh-CN" sz="1600" b="0" i="0" smtClean="0">
                          <a:solidFill>
                            <a:srgbClr val="122754"/>
                          </a:solidFill>
                          <a:latin typeface="Cambria Math" charset="0"/>
                        </a:rPr>
                        <m:t>    </m:t>
                      </m:r>
                      <m:sSub>
                        <m:sSubPr>
                          <m:ctrlPr>
                            <a:rPr lang="en-US" altLang="zh-CN" sz="1600" i="1">
                              <a:solidFill>
                                <a:srgbClr val="122754"/>
                              </a:solidFill>
                              <a:latin typeface="Cambria Math" charset="0"/>
                            </a:rPr>
                          </m:ctrlPr>
                        </m:sSubPr>
                        <m:e>
                          <m:r>
                            <a:rPr lang="en-US" altLang="zh-CN" sz="1600" b="1" i="1">
                              <a:solidFill>
                                <a:srgbClr val="122754"/>
                              </a:solidFill>
                              <a:latin typeface="Cambria Math" charset="0"/>
                            </a:rPr>
                            <m:t>𝑩</m:t>
                          </m:r>
                        </m:e>
                        <m:sub>
                          <m:r>
                            <a:rPr lang="en-US" altLang="zh-CN" sz="1600" i="1">
                              <a:solidFill>
                                <a:srgbClr val="122754"/>
                              </a:solidFill>
                              <a:latin typeface="Cambria Math" charset="0"/>
                            </a:rPr>
                            <m:t>𝑖𝑛𝑡</m:t>
                          </m:r>
                        </m:sub>
                      </m:sSub>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oMath>
                  </a14:m>
                  <a:endParaRPr lang="en-US" altLang="zh-CN" sz="1600" dirty="0" smtClean="0">
                    <a:solidFill>
                      <a:srgbClr val="122754"/>
                    </a:solidFill>
                    <a:latin typeface="Times New Roman" charset="0"/>
                    <a:ea typeface="Times New Roman" charset="0"/>
                    <a:cs typeface="Times New Roman" charset="0"/>
                  </a:endParaRPr>
                </a:p>
                <a:p>
                  <a:pPr algn="just">
                    <a:lnSpc>
                      <a:spcPct val="150000"/>
                    </a:lnSpc>
                  </a:pPr>
                  <a:r>
                    <a:rPr lang="en-US" altLang="zh-CN" sz="1600" dirty="0" smtClean="0">
                      <a:solidFill>
                        <a:srgbClr val="122754"/>
                      </a:solidFill>
                      <a:latin typeface="Century Gothic" charset="0"/>
                      <a:ea typeface="Century Gothic" charset="0"/>
                      <a:cs typeface="Century Gothic" charset="0"/>
                    </a:rPr>
                    <a:t>(4)</a:t>
                  </a:r>
                  <a14:m>
                    <m:oMath xmlns:m="http://schemas.openxmlformats.org/officeDocument/2006/math">
                      <m:r>
                        <a:rPr lang="en-US" altLang="zh-CN" sz="1600" i="1">
                          <a:solidFill>
                            <a:srgbClr val="122754"/>
                          </a:solidFill>
                          <a:latin typeface="Cambria Math" charset="0"/>
                        </a:rPr>
                        <m:t>𝜃</m:t>
                      </m:r>
                      <m:r>
                        <a:rPr lang="en-US" altLang="zh-CN" sz="1600">
                          <a:solidFill>
                            <a:srgbClr val="122754"/>
                          </a:solidFill>
                          <a:latin typeface="Cambria Math" charset="0"/>
                        </a:rPr>
                        <m:t>(</m:t>
                      </m:r>
                      <m:r>
                        <a:rPr lang="en-US" altLang="zh-CN" sz="1600" i="1">
                          <a:solidFill>
                            <a:srgbClr val="122754"/>
                          </a:solidFill>
                          <a:latin typeface="Cambria Math" charset="0"/>
                        </a:rPr>
                        <m:t>𝑡</m:t>
                      </m:r>
                      <m:r>
                        <a:rPr lang="en-US" altLang="zh-CN" sz="1600" b="0" i="1" smtClean="0">
                          <a:solidFill>
                            <a:srgbClr val="122754"/>
                          </a:solidFill>
                          <a:latin typeface="Cambria Math" charset="0"/>
                        </a:rPr>
                        <m:t>)</m:t>
                      </m:r>
                      <m:r>
                        <a:rPr lang="en-US" altLang="zh-CN" sz="1600" i="1">
                          <a:solidFill>
                            <a:srgbClr val="122754"/>
                          </a:solidFill>
                          <a:latin typeface="Cambria Math" charset="0"/>
                        </a:rPr>
                        <m:t> </m:t>
                      </m:r>
                    </m:oMath>
                  </a14:m>
                  <a:endParaRPr lang="en-US" altLang="zh-CN" sz="1600" dirty="0" smtClean="0">
                    <a:solidFill>
                      <a:srgbClr val="122754"/>
                    </a:solidFill>
                    <a:latin typeface="Times New Roman" charset="0"/>
                    <a:ea typeface="Times New Roman" charset="0"/>
                    <a:cs typeface="Times New Roman"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335241" y="1187769"/>
                  <a:ext cx="10907842" cy="2200859"/>
                </a:xfrm>
                <a:prstGeom prst="rect">
                  <a:avLst/>
                </a:prstGeom>
                <a:blipFill rotWithShape="0">
                  <a:blip r:embed="rId5"/>
                  <a:stretch>
                    <a:fillRect l="-335" t="-9695" b="-13296"/>
                  </a:stretch>
                </a:blipFill>
              </p:spPr>
              <p:txBody>
                <a:bodyPr/>
                <a:lstStyle/>
                <a:p>
                  <a:r>
                    <a:rPr lang="en-US">
                      <a:noFill/>
                    </a:rPr>
                    <a:t> </a:t>
                  </a:r>
                </a:p>
              </p:txBody>
            </p:sp>
          </mc:Fallback>
        </mc:AlternateContent>
        <p:sp>
          <p:nvSpPr>
            <p:cNvPr id="22" name="圆角矩形 21"/>
            <p:cNvSpPr/>
            <p:nvPr/>
          </p:nvSpPr>
          <p:spPr>
            <a:xfrm>
              <a:off x="169889" y="1162797"/>
              <a:ext cx="4272255" cy="2309186"/>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sp>
          <p:nvSpPr>
            <p:cNvPr id="23" name="矩形 22"/>
            <p:cNvSpPr/>
            <p:nvPr/>
          </p:nvSpPr>
          <p:spPr>
            <a:xfrm>
              <a:off x="263373" y="790357"/>
              <a:ext cx="835485" cy="338554"/>
            </a:xfrm>
            <a:prstGeom prst="rect">
              <a:avLst/>
            </a:prstGeom>
          </p:spPr>
          <p:txBody>
            <a:bodyPr wrap="none">
              <a:spAutoFit/>
            </a:bodyPr>
            <a:lstStyle/>
            <a:p>
              <a:pPr algn="just"/>
              <a:r>
                <a:rPr lang="en-US" altLang="zh-CN" sz="1600" b="1" dirty="0">
                  <a:solidFill>
                    <a:srgbClr val="122754"/>
                  </a:solidFill>
                  <a:latin typeface="Century Gothic" charset="0"/>
                  <a:ea typeface="Century Gothic" charset="0"/>
                  <a:cs typeface="Century Gothic" charset="0"/>
                </a:rPr>
                <a:t>Given:</a:t>
              </a:r>
            </a:p>
          </p:txBody>
        </p:sp>
      </p:grpSp>
      <p:grpSp>
        <p:nvGrpSpPr>
          <p:cNvPr id="6" name="组 5"/>
          <p:cNvGrpSpPr/>
          <p:nvPr/>
        </p:nvGrpSpPr>
        <p:grpSpPr>
          <a:xfrm>
            <a:off x="6673649" y="2358142"/>
            <a:ext cx="4399886" cy="2708905"/>
            <a:chOff x="6247410" y="1367625"/>
            <a:chExt cx="4399886" cy="2708905"/>
          </a:xfrm>
        </p:grpSpPr>
        <p:sp>
          <p:nvSpPr>
            <p:cNvPr id="27" name="矩形 26"/>
            <p:cNvSpPr/>
            <p:nvPr/>
          </p:nvSpPr>
          <p:spPr>
            <a:xfrm>
              <a:off x="6247410" y="1367625"/>
              <a:ext cx="1497526" cy="461665"/>
            </a:xfrm>
            <a:prstGeom prst="rect">
              <a:avLst/>
            </a:prstGeom>
          </p:spPr>
          <p:txBody>
            <a:bodyPr wrap="none">
              <a:spAutoFit/>
            </a:bodyPr>
            <a:lstStyle/>
            <a:p>
              <a:pPr algn="just">
                <a:lnSpc>
                  <a:spcPct val="150000"/>
                </a:lnSpc>
              </a:pPr>
              <a:r>
                <a:rPr lang="en-US" altLang="zh-CN" sz="1600" b="1" dirty="0">
                  <a:solidFill>
                    <a:srgbClr val="122754"/>
                  </a:solidFill>
                  <a:latin typeface="Century Gothic" charset="0"/>
                  <a:ea typeface="Century Gothic" charset="0"/>
                  <a:cs typeface="Century Gothic" charset="0"/>
                </a:rPr>
                <a:t>To C</a:t>
              </a:r>
              <a:r>
                <a:rPr lang="en-US" altLang="zh-CN" sz="1600" b="1" dirty="0" smtClean="0">
                  <a:solidFill>
                    <a:srgbClr val="122754"/>
                  </a:solidFill>
                  <a:latin typeface="Century Gothic" charset="0"/>
                  <a:ea typeface="Century Gothic" charset="0"/>
                  <a:cs typeface="Century Gothic" charset="0"/>
                </a:rPr>
                <a:t>alculate:</a:t>
              </a:r>
              <a:endParaRPr lang="en-US" altLang="zh-CN" sz="1600" b="1" dirty="0">
                <a:solidFill>
                  <a:srgbClr val="122754"/>
                </a:solidFill>
                <a:latin typeface="Century Gothic" charset="0"/>
                <a:ea typeface="Century Gothic" charset="0"/>
                <a:cs typeface="Century Gothic" charset="0"/>
              </a:endParaRPr>
            </a:p>
          </p:txBody>
        </p:sp>
        <mc:AlternateContent xmlns:mc="http://schemas.openxmlformats.org/markup-compatibility/2006" xmlns:a14="http://schemas.microsoft.com/office/drawing/2010/main">
          <mc:Choice Requires="a14">
            <p:sp>
              <p:nvSpPr>
                <p:cNvPr id="29" name="矩形 28"/>
                <p:cNvSpPr/>
                <p:nvPr/>
              </p:nvSpPr>
              <p:spPr>
                <a:xfrm>
                  <a:off x="6371054" y="1754866"/>
                  <a:ext cx="4276242" cy="2164182"/>
                </a:xfrm>
                <a:prstGeom prst="rect">
                  <a:avLst/>
                </a:prstGeom>
              </p:spPr>
              <p:txBody>
                <a:bodyPr wrap="square">
                  <a:spAutoFit/>
                </a:bodyPr>
                <a:lstStyle/>
                <a:p>
                  <a:pPr algn="just">
                    <a:lnSpc>
                      <a:spcPct val="150000"/>
                    </a:lnSpc>
                  </a:pPr>
                  <a:r>
                    <a:rPr lang="en-US" altLang="zh-CN" sz="1600" dirty="0" smtClean="0">
                      <a:solidFill>
                        <a:srgbClr val="122754"/>
                      </a:solidFill>
                      <a:latin typeface="Century Gothic" charset="0"/>
                      <a:ea typeface="Century Gothic" charset="0"/>
                      <a:cs typeface="Century Gothic" charset="0"/>
                    </a:rPr>
                    <a:t>(1) </a:t>
                  </a:r>
                  <a14:m>
                    <m:oMath xmlns:m="http://schemas.openxmlformats.org/officeDocument/2006/math">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𝜉</m:t>
                          </m:r>
                        </m:e>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
                        <m:sSubPr>
                          <m:ctrlPr>
                            <a:rPr lang="en-US" altLang="zh-CN" sz="1600" i="1">
                              <a:solidFill>
                                <a:srgbClr val="122754"/>
                              </a:solidFill>
                              <a:latin typeface="Cambria Math" charset="0"/>
                            </a:rPr>
                          </m:ctrlPr>
                        </m:sSubPr>
                        <m:e>
                          <m:r>
                            <a:rPr lang="en-US" altLang="zh-CN" sz="1600" b="0" i="1" smtClean="0">
                              <a:solidFill>
                                <a:srgbClr val="122754"/>
                              </a:solidFill>
                              <a:latin typeface="Cambria Math" charset="0"/>
                            </a:rPr>
                            <m:t>  </m:t>
                          </m:r>
                          <m:r>
                            <a:rPr lang="en-US" altLang="zh-CN" sz="1600" i="1">
                              <a:solidFill>
                                <a:srgbClr val="122754"/>
                              </a:solidFill>
                              <a:latin typeface="Cambria Math" charset="0"/>
                            </a:rPr>
                            <m:t>𝜉</m:t>
                          </m:r>
                        </m:e>
                        <m:sub>
                          <m:r>
                            <a:rPr lang="en-US" altLang="zh-CN" sz="1600" i="1">
                              <a:solidFill>
                                <a:srgbClr val="122754"/>
                              </a:solidFill>
                              <a:latin typeface="Cambria Math" charset="0"/>
                            </a:rPr>
                            <m:t>𝑐</m:t>
                          </m:r>
                        </m:sub>
                      </m:sSub>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𝛾</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𝛾</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𝛾</m:t>
                          </m:r>
                        </m:e>
                        <m:sub>
                          <m:r>
                            <a:rPr lang="en-US" altLang="zh-CN" sz="1600" i="1">
                              <a:solidFill>
                                <a:srgbClr val="122754"/>
                              </a:solidFill>
                              <a:latin typeface="Cambria Math" charset="0"/>
                            </a:rPr>
                            <m:t>𝑡𝑟𝑖𝑝</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oMath>
                  </a14:m>
                  <a:endParaRPr lang="en-US" altLang="zh-CN" sz="1600" dirty="0" smtClean="0">
                    <a:solidFill>
                      <a:srgbClr val="122754"/>
                    </a:solidFill>
                    <a:latin typeface="Cambria Math" charset="0"/>
                  </a:endParaRPr>
                </a:p>
                <a:p>
                  <a:pPr marL="252000" algn="just">
                    <a:lnSpc>
                      <a:spcPct val="150000"/>
                    </a:lnSpc>
                  </a:pPr>
                  <a14:m>
                    <m:oMathPara xmlns:m="http://schemas.openxmlformats.org/officeDocument/2006/math">
                      <m:oMathParaPr>
                        <m:jc m:val="left"/>
                      </m:oMathParaPr>
                      <m:oMath xmlns:m="http://schemas.openxmlformats.org/officeDocument/2006/math">
                        <m:sSubSup>
                          <m:sSubSupPr>
                            <m:ctrlPr>
                              <a:rPr lang="en-US" altLang="zh-CN" sz="1600" i="1">
                                <a:solidFill>
                                  <a:srgbClr val="122754"/>
                                </a:solidFill>
                                <a:latin typeface="Cambria Math" charset="0"/>
                              </a:rPr>
                            </m:ctrlPr>
                          </m:sSubSupPr>
                          <m:e>
                            <m:r>
                              <a:rPr lang="en-US" altLang="zh-CN" sz="1600" i="1">
                                <a:solidFill>
                                  <a:srgbClr val="122754"/>
                                </a:solidFill>
                                <a:latin typeface="Cambria Math" charset="0"/>
                              </a:rPr>
                              <m:t>𝜏</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𝜏</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𝑔</m:t>
                            </m:r>
                          </m:e>
                          <m:sub>
                            <m:r>
                              <a:rPr lang="en-US" altLang="zh-CN" sz="1600" i="1">
                                <a:solidFill>
                                  <a:srgbClr val="122754"/>
                                </a:solidFill>
                                <a:latin typeface="Cambria Math" charset="0"/>
                              </a:rPr>
                              <m:t>𝐴</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𝛼</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Sup>
                          <m:sSubSupPr>
                            <m:ctrlPr>
                              <a:rPr lang="en-US" altLang="zh-CN" sz="1600" i="1">
                                <a:solidFill>
                                  <a:srgbClr val="122754"/>
                                </a:solidFill>
                                <a:latin typeface="Cambria Math" charset="0"/>
                              </a:rPr>
                            </m:ctrlPr>
                          </m:sSubSupPr>
                          <m:e>
                            <m:r>
                              <a:rPr lang="en-US" altLang="zh-CN" sz="1600" b="0" i="1" smtClean="0">
                                <a:solidFill>
                                  <a:srgbClr val="122754"/>
                                </a:solidFill>
                                <a:latin typeface="Cambria Math" charset="0"/>
                              </a:rPr>
                              <m:t>. </m:t>
                            </m:r>
                            <m:r>
                              <a:rPr lang="en-US" altLang="zh-CN" sz="1600" i="1">
                                <a:solidFill>
                                  <a:srgbClr val="122754"/>
                                </a:solidFill>
                                <a:latin typeface="Cambria Math" charset="0"/>
                              </a:rPr>
                              <m:t>𝑔</m:t>
                            </m:r>
                          </m:e>
                          <m:sub>
                            <m:r>
                              <a:rPr lang="en-US" altLang="zh-CN" sz="1600" i="1">
                                <a:solidFill>
                                  <a:srgbClr val="122754"/>
                                </a:solidFill>
                                <a:latin typeface="Cambria Math" charset="0"/>
                              </a:rPr>
                              <m:t>𝑡𝑤</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𝑡</m:t>
                                </m:r>
                              </m:e>
                            </m:d>
                          </m:sup>
                        </m:sSub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sSub>
                          <m:sSubPr>
                            <m:ctrlPr>
                              <a:rPr lang="en-US" altLang="zh-CN" sz="1600" i="1">
                                <a:solidFill>
                                  <a:srgbClr val="122754"/>
                                </a:solidFill>
                                <a:latin typeface="Cambria Math" charset="0"/>
                              </a:rPr>
                            </m:ctrlPr>
                          </m:sSubPr>
                          <m:e>
                            <m:r>
                              <a:rPr lang="en-US" altLang="zh-CN" sz="1600" b="1" i="1" smtClean="0">
                                <a:solidFill>
                                  <a:srgbClr val="122754"/>
                                </a:solidFill>
                                <a:latin typeface="Cambria Math" charset="0"/>
                              </a:rPr>
                              <m:t>. </m:t>
                            </m:r>
                            <m:r>
                              <a:rPr lang="en-US" altLang="zh-CN" sz="1600" b="1" i="1">
                                <a:solidFill>
                                  <a:srgbClr val="122754"/>
                                </a:solidFill>
                                <a:latin typeface="Cambria Math" charset="0"/>
                              </a:rPr>
                              <m:t>𝑩</m:t>
                            </m:r>
                          </m:e>
                          <m:sub>
                            <m:r>
                              <a:rPr lang="en-US" altLang="zh-CN" sz="1600" i="1">
                                <a:solidFill>
                                  <a:srgbClr val="122754"/>
                                </a:solidFill>
                                <a:latin typeface="Cambria Math" charset="0"/>
                              </a:rPr>
                              <m:t>𝑖𝑛𝑡</m:t>
                            </m:r>
                          </m:sub>
                        </m:sSub>
                        <m:d>
                          <m:dPr>
                            <m:ctrlPr>
                              <a:rPr lang="en-US" altLang="zh-CN" sz="1600"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oMath>
                    </m:oMathPara>
                  </a14:m>
                  <a:endParaRPr lang="en-US" altLang="zh-CN" sz="1600" dirty="0" smtClean="0">
                    <a:solidFill>
                      <a:srgbClr val="122754"/>
                    </a:solidFill>
                    <a:latin typeface="Cambria Math" charset="0"/>
                  </a:endParaRPr>
                </a:p>
                <a:p>
                  <a:pPr algn="just">
                    <a:lnSpc>
                      <a:spcPct val="150000"/>
                    </a:lnSpc>
                  </a:pPr>
                  <a:r>
                    <a:rPr lang="en-US" altLang="zh-CN" sz="1600" dirty="0">
                      <a:solidFill>
                        <a:srgbClr val="122754"/>
                      </a:solidFill>
                      <a:latin typeface="Century Gothic" charset="0"/>
                      <a:ea typeface="Century Gothic" charset="0"/>
                      <a:cs typeface="Century Gothic" charset="0"/>
                    </a:rPr>
                    <a:t>(2) </a:t>
                  </a:r>
                  <a14:m>
                    <m:oMath xmlns:m="http://schemas.openxmlformats.org/officeDocument/2006/math">
                      <m:r>
                        <a:rPr lang="en-US" altLang="zh-CN" sz="1600" i="1">
                          <a:solidFill>
                            <a:srgbClr val="122754"/>
                          </a:solidFill>
                          <a:latin typeface="Cambria Math" charset="0"/>
                        </a:rPr>
                        <m:t>𝜃</m:t>
                      </m:r>
                      <m:r>
                        <a:rPr lang="en-US" altLang="zh-CN" sz="1600">
                          <a:solidFill>
                            <a:srgbClr val="122754"/>
                          </a:solidFill>
                          <a:latin typeface="Cambria Math" charset="0"/>
                        </a:rPr>
                        <m:t>(</m:t>
                      </m:r>
                      <m:r>
                        <a:rPr lang="en-US" altLang="zh-CN" sz="1600" i="1">
                          <a:solidFill>
                            <a:srgbClr val="122754"/>
                          </a:solidFill>
                          <a:latin typeface="Cambria Math" charset="0"/>
                        </a:rPr>
                        <m:t>𝜏</m:t>
                      </m:r>
                      <m:r>
                        <a:rPr lang="en-US" altLang="zh-CN" sz="14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oMath>
                  </a14:m>
                  <a:endParaRPr lang="en-US" altLang="zh-CN" sz="1600" dirty="0" smtClean="0">
                    <a:solidFill>
                      <a:srgbClr val="122754"/>
                    </a:solidFill>
                    <a:latin typeface="Cambria Math" charset="0"/>
                  </a:endParaRPr>
                </a:p>
                <a:p>
                  <a:pPr algn="just">
                    <a:lnSpc>
                      <a:spcPct val="150000"/>
                    </a:lnSpc>
                  </a:pPr>
                  <a:r>
                    <a:rPr lang="en-US" altLang="zh-CN" sz="1600" dirty="0" smtClean="0">
                      <a:solidFill>
                        <a:srgbClr val="122754"/>
                      </a:solidFill>
                      <a:latin typeface="Century Gothic" charset="0"/>
                      <a:ea typeface="Century Gothic" charset="0"/>
                      <a:cs typeface="Century Gothic" charset="0"/>
                    </a:rPr>
                    <a:t>(</a:t>
                  </a:r>
                  <a:r>
                    <a:rPr lang="en-US" altLang="zh-CN" sz="1600" dirty="0">
                      <a:solidFill>
                        <a:srgbClr val="122754"/>
                      </a:solidFill>
                      <a:latin typeface="Century Gothic" charset="0"/>
                      <a:ea typeface="Century Gothic" charset="0"/>
                      <a:cs typeface="Century Gothic" charset="0"/>
                    </a:rPr>
                    <a:t>3</a:t>
                  </a:r>
                  <a:r>
                    <a:rPr lang="en-US" altLang="zh-CN" sz="1600" dirty="0" smtClean="0">
                      <a:solidFill>
                        <a:srgbClr val="122754"/>
                      </a:solidFill>
                      <a:latin typeface="Century Gothic" charset="0"/>
                      <a:ea typeface="Century Gothic" charset="0"/>
                      <a:cs typeface="Century Gothic" charset="0"/>
                    </a:rPr>
                    <a:t>) </a:t>
                  </a:r>
                  <a14:m>
                    <m:oMath xmlns:m="http://schemas.openxmlformats.org/officeDocument/2006/math">
                      <m:sSub>
                        <m:sSubPr>
                          <m:ctrlPr>
                            <a:rPr lang="en-US" altLang="zh-CN" sz="1600" i="1">
                              <a:solidFill>
                                <a:srgbClr val="122754"/>
                              </a:solidFill>
                              <a:latin typeface="Cambria Math" charset="0"/>
                            </a:rPr>
                          </m:ctrlPr>
                        </m:sSubPr>
                        <m:e>
                          <m:r>
                            <a:rPr lang="en-US" altLang="zh-CN" sz="1600" b="1" i="1">
                              <a:solidFill>
                                <a:srgbClr val="122754"/>
                              </a:solidFill>
                              <a:latin typeface="Cambria Math" charset="0"/>
                            </a:rPr>
                            <m:t>𝑭</m:t>
                          </m:r>
                        </m:e>
                        <m:sub>
                          <m:r>
                            <a:rPr lang="en-US" altLang="zh-CN" sz="1600" i="1">
                              <a:solidFill>
                                <a:srgbClr val="122754"/>
                              </a:solidFill>
                              <a:latin typeface="Cambria Math" charset="0"/>
                            </a:rPr>
                            <m:t>𝑖𝑛𝑒𝑙</m:t>
                          </m:r>
                        </m:sub>
                      </m:sSub>
                      <m:r>
                        <a:rPr lang="en-US" altLang="zh-CN" sz="1600">
                          <a:solidFill>
                            <a:srgbClr val="122754"/>
                          </a:solidFill>
                          <a:latin typeface="Cambria Math" charset="0"/>
                        </a:rPr>
                        <m:t>(</m:t>
                      </m:r>
                      <m:r>
                        <a:rPr lang="en-US" altLang="zh-CN" sz="1600" i="1">
                          <a:solidFill>
                            <a:srgbClr val="122754"/>
                          </a:solidFill>
                          <a:latin typeface="Cambria Math" charset="0"/>
                        </a:rPr>
                        <m:t>𝜏</m:t>
                      </m:r>
                      <m:r>
                        <a:rPr lang="en-US" altLang="zh-CN" sz="1600">
                          <a:solidFill>
                            <a:srgbClr val="122754"/>
                          </a:solidFill>
                          <a:latin typeface="Cambria Math" charset="0"/>
                        </a:rPr>
                        <m:t>)</m:t>
                      </m:r>
                      <m:r>
                        <m:rPr>
                          <m:nor/>
                        </m:rPr>
                        <a:rPr lang="en-US" altLang="zh-CN" sz="1600" dirty="0">
                          <a:solidFill>
                            <a:srgbClr val="122754"/>
                          </a:solidFill>
                          <a:latin typeface="Times New Roman" charset="0"/>
                          <a:ea typeface="Times New Roman" charset="0"/>
                          <a:cs typeface="Times New Roman" charset="0"/>
                        </a:rPr>
                        <m:t>,</m:t>
                      </m:r>
                    </m:oMath>
                  </a14:m>
                  <a:endParaRPr lang="en-US" altLang="zh-CN" sz="1600" dirty="0">
                    <a:solidFill>
                      <a:srgbClr val="122754"/>
                    </a:solidFill>
                    <a:latin typeface="Times New Roman" charset="0"/>
                    <a:ea typeface="Times New Roman" charset="0"/>
                    <a:cs typeface="Times New Roman" charset="0"/>
                  </a:endParaRPr>
                </a:p>
                <a:p>
                  <a:pPr algn="just">
                    <a:lnSpc>
                      <a:spcPct val="150000"/>
                    </a:lnSpc>
                  </a:pPr>
                  <a:r>
                    <a:rPr lang="en-US" altLang="zh-CN" sz="1600" dirty="0" smtClean="0">
                      <a:solidFill>
                        <a:srgbClr val="122754"/>
                      </a:solidFill>
                      <a:latin typeface="Century Gothic" charset="0"/>
                      <a:ea typeface="Century Gothic" charset="0"/>
                      <a:cs typeface="Century Gothic" charset="0"/>
                    </a:rPr>
                    <a:t>(4) </a:t>
                  </a:r>
                  <a14:m>
                    <m:oMath xmlns:m="http://schemas.openxmlformats.org/officeDocument/2006/math">
                      <m:r>
                        <a:rPr lang="en-US" altLang="zh-CN" sz="1600" b="1" i="1">
                          <a:solidFill>
                            <a:srgbClr val="122754"/>
                          </a:solidFill>
                          <a:latin typeface="Cambria Math" charset="0"/>
                        </a:rPr>
                        <m:t>𝑻</m:t>
                      </m:r>
                      <m:d>
                        <m:dPr>
                          <m:ctrlPr>
                            <a:rPr lang="en-US" altLang="zh-CN" sz="1600" b="1" i="1">
                              <a:solidFill>
                                <a:srgbClr val="122754"/>
                              </a:solidFill>
                              <a:latin typeface="Cambria Math" charset="0"/>
                            </a:rPr>
                          </m:ctrlPr>
                        </m:dPr>
                        <m:e>
                          <m:r>
                            <a:rPr lang="en-US" altLang="zh-CN" sz="1600" i="1">
                              <a:solidFill>
                                <a:srgbClr val="122754"/>
                              </a:solidFill>
                              <a:latin typeface="Cambria Math" charset="0"/>
                            </a:rPr>
                            <m:t>𝜏</m:t>
                          </m:r>
                        </m:e>
                      </m:d>
                      <m:r>
                        <m:rPr>
                          <m:nor/>
                        </m:rPr>
                        <a:rPr lang="en-US" altLang="zh-CN" sz="1600" dirty="0">
                          <a:solidFill>
                            <a:srgbClr val="122754"/>
                          </a:solidFill>
                          <a:latin typeface="Times New Roman" charset="0"/>
                          <a:ea typeface="Times New Roman" charset="0"/>
                          <a:cs typeface="Times New Roman" charset="0"/>
                        </a:rPr>
                        <m:t>,</m:t>
                      </m:r>
                      <m:r>
                        <a:rPr lang="en-US" altLang="zh-CN" sz="1600" b="0" i="1" dirty="0" smtClean="0">
                          <a:solidFill>
                            <a:srgbClr val="122754"/>
                          </a:solidFill>
                          <a:latin typeface="Cambria Math" charset="0"/>
                          <a:ea typeface="Times New Roman" charset="0"/>
                          <a:cs typeface="Times New Roman" charset="0"/>
                        </a:rPr>
                        <m:t> </m:t>
                      </m:r>
                      <m:r>
                        <a:rPr lang="en-US" altLang="zh-CN" sz="1600" b="1" i="1" dirty="0" smtClean="0">
                          <a:solidFill>
                            <a:srgbClr val="122754"/>
                          </a:solidFill>
                          <a:latin typeface="Cambria Math" charset="0"/>
                          <a:ea typeface="Times New Roman" charset="0"/>
                          <a:cs typeface="Times New Roman" charset="0"/>
                        </a:rPr>
                        <m:t> </m:t>
                      </m:r>
                      <m:r>
                        <a:rPr lang="en-US" altLang="zh-CN" sz="1600" b="1" i="1">
                          <a:solidFill>
                            <a:srgbClr val="122754"/>
                          </a:solidFill>
                          <a:latin typeface="Cambria Math" charset="0"/>
                        </a:rPr>
                        <m:t>𝝈</m:t>
                      </m:r>
                      <m:r>
                        <a:rPr lang="en-US" altLang="zh-CN" sz="1600">
                          <a:solidFill>
                            <a:srgbClr val="122754"/>
                          </a:solidFill>
                          <a:latin typeface="Cambria Math" charset="0"/>
                        </a:rPr>
                        <m:t>(</m:t>
                      </m:r>
                      <m:r>
                        <a:rPr lang="en-US" altLang="zh-CN" sz="1600" i="1">
                          <a:solidFill>
                            <a:srgbClr val="122754"/>
                          </a:solidFill>
                          <a:latin typeface="Cambria Math" charset="0"/>
                        </a:rPr>
                        <m:t>𝜏</m:t>
                      </m:r>
                      <m:r>
                        <a:rPr lang="en-US" altLang="zh-CN" sz="1600">
                          <a:solidFill>
                            <a:srgbClr val="122754"/>
                          </a:solidFill>
                          <a:latin typeface="Cambria Math" charset="0"/>
                        </a:rPr>
                        <m:t>)</m:t>
                      </m:r>
                      <m:r>
                        <a:rPr lang="en-US" altLang="zh-CN" sz="1600" i="1">
                          <a:solidFill>
                            <a:srgbClr val="122754"/>
                          </a:solidFill>
                          <a:latin typeface="Cambria Math" charset="0"/>
                        </a:rPr>
                        <m:t> </m:t>
                      </m:r>
                    </m:oMath>
                  </a14:m>
                  <a:endParaRPr lang="en-US" altLang="zh-CN" sz="1600" dirty="0" smtClean="0">
                    <a:solidFill>
                      <a:srgbClr val="122754"/>
                    </a:solidFill>
                    <a:latin typeface="Times New Roman" charset="0"/>
                    <a:ea typeface="Times New Roman" charset="0"/>
                    <a:cs typeface="Times New Roman" charset="0"/>
                  </a:endParaRPr>
                </a:p>
              </p:txBody>
            </p:sp>
          </mc:Choice>
          <mc:Fallback xmlns="">
            <p:sp>
              <p:nvSpPr>
                <p:cNvPr id="29" name="矩形 28"/>
                <p:cNvSpPr>
                  <a:spLocks noRot="1" noChangeAspect="1" noMove="1" noResize="1" noEditPoints="1" noAdjustHandles="1" noChangeArrowheads="1" noChangeShapeType="1" noTextEdit="1"/>
                </p:cNvSpPr>
                <p:nvPr/>
              </p:nvSpPr>
              <p:spPr>
                <a:xfrm>
                  <a:off x="6371054" y="1754866"/>
                  <a:ext cx="4276242" cy="2164182"/>
                </a:xfrm>
                <a:prstGeom prst="rect">
                  <a:avLst/>
                </a:prstGeom>
                <a:blipFill rotWithShape="0">
                  <a:blip r:embed="rId6"/>
                  <a:stretch>
                    <a:fillRect l="-856" t="-5634" b="-15493"/>
                  </a:stretch>
                </a:blipFill>
              </p:spPr>
              <p:txBody>
                <a:bodyPr/>
                <a:lstStyle/>
                <a:p>
                  <a:r>
                    <a:rPr lang="en-US">
                      <a:noFill/>
                    </a:rPr>
                    <a:t> </a:t>
                  </a:r>
                </a:p>
              </p:txBody>
            </p:sp>
          </mc:Fallback>
        </mc:AlternateContent>
        <p:sp>
          <p:nvSpPr>
            <p:cNvPr id="30" name="圆角矩形 29"/>
            <p:cNvSpPr/>
            <p:nvPr/>
          </p:nvSpPr>
          <p:spPr>
            <a:xfrm>
              <a:off x="6247410" y="1767344"/>
              <a:ext cx="4272255" cy="2309186"/>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grpSp>
      <p:sp>
        <p:nvSpPr>
          <p:cNvPr id="10" name="矩形 9"/>
          <p:cNvSpPr/>
          <p:nvPr/>
        </p:nvSpPr>
        <p:spPr>
          <a:xfrm>
            <a:off x="5203556" y="3150095"/>
            <a:ext cx="808235" cy="369332"/>
          </a:xfrm>
          <a:prstGeom prst="rect">
            <a:avLst/>
          </a:prstGeom>
        </p:spPr>
        <p:txBody>
          <a:bodyPr wrap="none">
            <a:spAutoFit/>
          </a:bodyPr>
          <a:lstStyle/>
          <a:p>
            <a:r>
              <a:rPr lang="en-US" altLang="zh-CN" b="1" dirty="0" smtClean="0">
                <a:solidFill>
                  <a:srgbClr val="122754"/>
                </a:solidFill>
                <a:latin typeface="Century Gothic" charset="0"/>
                <a:ea typeface="Century Gothic" charset="0"/>
                <a:cs typeface="Century Gothic" charset="0"/>
              </a:rPr>
              <a:t>UMAT</a:t>
            </a:r>
            <a:endParaRPr lang="en-US" altLang="zh-CN" dirty="0">
              <a:solidFill>
                <a:srgbClr val="122754"/>
              </a:solidFill>
            </a:endParaRPr>
          </a:p>
        </p:txBody>
      </p:sp>
      <p:sp>
        <p:nvSpPr>
          <p:cNvPr id="34" name="右箭头 33"/>
          <p:cNvSpPr/>
          <p:nvPr/>
        </p:nvSpPr>
        <p:spPr>
          <a:xfrm>
            <a:off x="5233281" y="3496049"/>
            <a:ext cx="946474" cy="381000"/>
          </a:xfrm>
          <a:prstGeom prst="rightArrow">
            <a:avLst/>
          </a:prstGeom>
          <a:solidFill>
            <a:srgbClr val="122754"/>
          </a:solidFill>
          <a:ln w="19050">
            <a:solidFill>
              <a:srgbClr val="122754"/>
            </a:solidFill>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prstClr val="black"/>
              </a:solidFill>
            </a:endParaRPr>
          </a:p>
        </p:txBody>
      </p:sp>
      <p:sp>
        <p:nvSpPr>
          <p:cNvPr id="24" name="矩形 23"/>
          <p:cNvSpPr/>
          <p:nvPr/>
        </p:nvSpPr>
        <p:spPr>
          <a:xfrm>
            <a:off x="134714" y="1051958"/>
            <a:ext cx="3506088"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Time-integration Procedure</a:t>
            </a:r>
          </a:p>
        </p:txBody>
      </p:sp>
      <mc:AlternateContent xmlns:mc="http://schemas.openxmlformats.org/markup-compatibility/2006" xmlns:a14="http://schemas.microsoft.com/office/drawing/2010/main">
        <mc:Choice Requires="a14">
          <p:sp>
            <p:nvSpPr>
              <p:cNvPr id="2" name="矩形 1"/>
              <p:cNvSpPr/>
              <p:nvPr/>
            </p:nvSpPr>
            <p:spPr>
              <a:xfrm>
                <a:off x="464074" y="1385498"/>
                <a:ext cx="2395399" cy="830997"/>
              </a:xfrm>
              <a:prstGeom prst="rect">
                <a:avLst/>
              </a:prstGeom>
            </p:spPr>
            <p:txBody>
              <a:bodyPr wrap="none">
                <a:spAutoFit/>
              </a:bodyPr>
              <a:lstStyle/>
              <a:p>
                <a:pPr>
                  <a:lnSpc>
                    <a:spcPct val="150000"/>
                  </a:lnSpc>
                </a:pPr>
                <a14:m>
                  <m:oMath xmlns:m="http://schemas.openxmlformats.org/officeDocument/2006/math">
                    <m:r>
                      <a:rPr lang="en-US" altLang="zh-CN" sz="1600" i="1" smtClean="0">
                        <a:solidFill>
                          <a:srgbClr val="122754"/>
                        </a:solidFill>
                        <a:latin typeface="Cambria Math" charset="0"/>
                        <a:ea typeface="Century Gothic" charset="0"/>
                        <a:cs typeface="Century Gothic" charset="0"/>
                      </a:rPr>
                      <m:t>𝑡</m:t>
                    </m:r>
                  </m:oMath>
                </a14:m>
                <a:r>
                  <a:rPr lang="en-US" sz="1600" dirty="0" smtClean="0">
                    <a:solidFill>
                      <a:srgbClr val="122754"/>
                    </a:solidFill>
                    <a:latin typeface="Century Gothic" charset="0"/>
                    <a:ea typeface="Century Gothic" charset="0"/>
                    <a:cs typeface="Century Gothic" charset="0"/>
                  </a:rPr>
                  <a:t>: Prior Time</a:t>
                </a:r>
              </a:p>
              <a:p>
                <a:pPr>
                  <a:lnSpc>
                    <a:spcPct val="150000"/>
                  </a:lnSpc>
                </a:pPr>
                <a14:m>
                  <m:oMath xmlns:m="http://schemas.openxmlformats.org/officeDocument/2006/math">
                    <m:r>
                      <a:rPr lang="en-US" altLang="zh-CN" sz="1600" i="1" dirty="0">
                        <a:solidFill>
                          <a:srgbClr val="122754"/>
                        </a:solidFill>
                        <a:latin typeface="Cambria Math" charset="0"/>
                        <a:ea typeface="Century Gothic" charset="0"/>
                        <a:cs typeface="Century Gothic" charset="0"/>
                      </a:rPr>
                      <m:t>𝜏</m:t>
                    </m:r>
                    <m:r>
                      <a:rPr lang="en-US" altLang="zh-CN" sz="1600" b="0" i="0" dirty="0" smtClean="0">
                        <a:solidFill>
                          <a:srgbClr val="122754"/>
                        </a:solidFill>
                        <a:latin typeface="Cambria Math" charset="0"/>
                        <a:ea typeface="Century Gothic" charset="0"/>
                        <a:cs typeface="Century Gothic" charset="0"/>
                      </a:rPr>
                      <m:t>=</m:t>
                    </m:r>
                    <m:r>
                      <a:rPr lang="en-US" altLang="zh-CN" sz="1600" i="1">
                        <a:solidFill>
                          <a:srgbClr val="122754"/>
                        </a:solidFill>
                        <a:latin typeface="Cambria Math" charset="0"/>
                        <a:ea typeface="Century Gothic" charset="0"/>
                        <a:cs typeface="Century Gothic" charset="0"/>
                      </a:rPr>
                      <m:t>𝑡</m:t>
                    </m:r>
                  </m:oMath>
                </a14:m>
                <a:r>
                  <a:rPr lang="en-US" sz="1600" dirty="0" smtClean="0">
                    <a:solidFill>
                      <a:srgbClr val="122754"/>
                    </a:solidFill>
                    <a:latin typeface="Century Gothic" charset="0"/>
                    <a:ea typeface="Century Gothic" charset="0"/>
                    <a:cs typeface="Century Gothic" charset="0"/>
                  </a:rPr>
                  <a:t>+</a:t>
                </a:r>
                <a14:m>
                  <m:oMath xmlns:m="http://schemas.openxmlformats.org/officeDocument/2006/math">
                    <m:r>
                      <a:rPr lang="en-US" sz="1600" i="1" dirty="0" smtClean="0">
                        <a:solidFill>
                          <a:srgbClr val="122754"/>
                        </a:solidFill>
                        <a:latin typeface="Cambria Math" charset="0"/>
                        <a:ea typeface="Century Gothic" charset="0"/>
                        <a:cs typeface="Century Gothic" charset="0"/>
                      </a:rPr>
                      <m:t>∆</m:t>
                    </m:r>
                    <m:r>
                      <a:rPr lang="en-US" sz="1600" b="0" i="1" dirty="0" smtClean="0">
                        <a:solidFill>
                          <a:srgbClr val="122754"/>
                        </a:solidFill>
                        <a:latin typeface="Cambria Math" charset="0"/>
                        <a:ea typeface="Century Gothic" charset="0"/>
                        <a:cs typeface="Century Gothic" charset="0"/>
                      </a:rPr>
                      <m:t>𝑡</m:t>
                    </m:r>
                  </m:oMath>
                </a14:m>
                <a:r>
                  <a:rPr lang="en-US" sz="1600" dirty="0" smtClean="0">
                    <a:solidFill>
                      <a:srgbClr val="122754"/>
                    </a:solidFill>
                    <a:latin typeface="Century Gothic" charset="0"/>
                    <a:ea typeface="Century Gothic" charset="0"/>
                    <a:cs typeface="Century Gothic" charset="0"/>
                  </a:rPr>
                  <a:t>:  Current Time</a:t>
                </a:r>
                <a:endParaRPr lang="en-US" sz="1600" dirty="0">
                  <a:solidFill>
                    <a:srgbClr val="122754"/>
                  </a:solidFill>
                  <a:latin typeface="Century Gothic" charset="0"/>
                  <a:ea typeface="Century Gothic" charset="0"/>
                  <a:cs typeface="Century Gothic"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64074" y="1385498"/>
                <a:ext cx="2395399" cy="830997"/>
              </a:xfrm>
              <a:prstGeom prst="rect">
                <a:avLst/>
              </a:prstGeom>
              <a:blipFill rotWithShape="0">
                <a:blip r:embed="rId7"/>
                <a:stretch>
                  <a:fillRect r="-509" b="-219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43326769"/>
      </p:ext>
    </p:extLst>
  </p:cSld>
  <p:clrMapOvr>
    <a:masterClrMapping/>
  </p:clrMapOvr>
  <mc:AlternateContent xmlns:mc="http://schemas.openxmlformats.org/markup-compatibility/2006" xmlns:p14="http://schemas.microsoft.com/office/powerpoint/2010/main">
    <mc:Choice Requires="p14">
      <p:transition spd="slow" p14:dur="2000" advTm="37587"/>
    </mc:Choice>
    <mc:Fallback xmlns="">
      <p:transition spd="slow" advTm="3758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18</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18"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sz="2800" dirty="0" smtClean="0">
                <a:solidFill>
                  <a:sysClr val="window" lastClr="FFFFFF"/>
                </a:solidFill>
                <a:latin typeface="Century Gothic" panose="020F0302020204030204"/>
              </a:rPr>
              <a:t>N</a:t>
            </a:r>
            <a:r>
              <a:rPr lang="en-US" altLang="zh-CN" sz="2800" dirty="0" smtClean="0">
                <a:solidFill>
                  <a:sysClr val="window" lastClr="FFFFFF"/>
                </a:solidFill>
                <a:latin typeface="Century Gothic" panose="020F0302020204030204"/>
              </a:rPr>
              <a:t>umerical Implementation</a:t>
            </a:r>
            <a:r>
              <a:rPr lang="en-US" sz="2800" dirty="0" smtClean="0">
                <a:solidFill>
                  <a:sysClr val="window" lastClr="FFFFFF"/>
                </a:solidFill>
                <a:latin typeface="Century Gothic" panose="020F0302020204030204"/>
              </a:rPr>
              <a:t>  </a:t>
            </a:r>
            <a:endParaRPr lang="fr-FR" altLang="zh-CN" sz="2800" dirty="0">
              <a:solidFill>
                <a:sysClr val="window" lastClr="FFFFFF"/>
              </a:solidFill>
              <a:latin typeface="Century Gothic" panose="020F0302020204030204"/>
              <a:ea typeface=""/>
            </a:endParaRPr>
          </a:p>
        </p:txBody>
      </p:sp>
      <p:sp>
        <p:nvSpPr>
          <p:cNvPr id="24" name="矩形 23"/>
          <p:cNvSpPr/>
          <p:nvPr/>
        </p:nvSpPr>
        <p:spPr>
          <a:xfrm>
            <a:off x="134714" y="1051958"/>
            <a:ext cx="3506088"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Time-integration Procedure</a:t>
            </a:r>
          </a:p>
        </p:txBody>
      </p:sp>
      <p:grpSp>
        <p:nvGrpSpPr>
          <p:cNvPr id="28" name="组 27"/>
          <p:cNvGrpSpPr/>
          <p:nvPr/>
        </p:nvGrpSpPr>
        <p:grpSpPr>
          <a:xfrm>
            <a:off x="374090" y="3300788"/>
            <a:ext cx="10293737" cy="850171"/>
            <a:chOff x="4000500" y="4379403"/>
            <a:chExt cx="10293737" cy="850171"/>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170" y="4789828"/>
              <a:ext cx="2482937" cy="365138"/>
            </a:xfrm>
            <a:prstGeom prst="rect">
              <a:avLst/>
            </a:prstGeom>
          </p:spPr>
        </p:pic>
        <p:grpSp>
          <p:nvGrpSpPr>
            <p:cNvPr id="51" name="组 50"/>
            <p:cNvGrpSpPr/>
            <p:nvPr/>
          </p:nvGrpSpPr>
          <p:grpSpPr>
            <a:xfrm>
              <a:off x="4000500" y="4379403"/>
              <a:ext cx="10293737" cy="850171"/>
              <a:chOff x="513193" y="4675501"/>
              <a:chExt cx="10293737" cy="850171"/>
            </a:xfrm>
          </p:grpSpPr>
          <p:sp>
            <p:nvSpPr>
              <p:cNvPr id="52" name="文本框 51"/>
              <p:cNvSpPr txBox="1"/>
              <p:nvPr/>
            </p:nvSpPr>
            <p:spPr>
              <a:xfrm>
                <a:off x="513193" y="4675501"/>
                <a:ext cx="10293737" cy="307777"/>
              </a:xfrm>
              <a:prstGeom prst="rect">
                <a:avLst/>
              </a:prstGeom>
              <a:noFill/>
              <a:ln>
                <a:noFill/>
              </a:ln>
            </p:spPr>
            <p:txBody>
              <a:bodyPr wrap="square" rtlCol="0">
                <a:spAutoFit/>
              </a:bodyPr>
              <a:lstStyle/>
              <a:p>
                <a:r>
                  <a:rPr kumimoji="1" lang="en-US" altLang="zh-CN" sz="1400" b="1" dirty="0">
                    <a:solidFill>
                      <a:srgbClr val="122754"/>
                    </a:solidFill>
                    <a:latin typeface="Century Gothic" charset="0"/>
                    <a:ea typeface="Century Gothic" charset="0"/>
                    <a:cs typeface="Century Gothic" charset="0"/>
                  </a:rPr>
                  <a:t>Step2: Calculate elastic modulus</a:t>
                </a:r>
                <a:endParaRPr kumimoji="1" lang="zh-CN" altLang="en-US" sz="1400" b="1" dirty="0">
                  <a:solidFill>
                    <a:srgbClr val="122754"/>
                  </a:solidFill>
                  <a:latin typeface="Century Gothic" charset="0"/>
                  <a:ea typeface="Century Gothic" charset="0"/>
                  <a:cs typeface="Century Gothic" charset="0"/>
                </a:endParaRPr>
              </a:p>
            </p:txBody>
          </p:sp>
          <p:sp>
            <p:nvSpPr>
              <p:cNvPr id="54" name="圆角矩形 53"/>
              <p:cNvSpPr/>
              <p:nvPr/>
            </p:nvSpPr>
            <p:spPr>
              <a:xfrm>
                <a:off x="580427" y="5040393"/>
                <a:ext cx="2725811" cy="485279"/>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grpSp>
      </p:grpSp>
      <p:grpSp>
        <p:nvGrpSpPr>
          <p:cNvPr id="26" name="组 25"/>
          <p:cNvGrpSpPr/>
          <p:nvPr/>
        </p:nvGrpSpPr>
        <p:grpSpPr>
          <a:xfrm>
            <a:off x="374090" y="1531634"/>
            <a:ext cx="10293737" cy="1567940"/>
            <a:chOff x="374090" y="4363308"/>
            <a:chExt cx="10293737" cy="1567940"/>
          </a:xfrm>
        </p:grpSpPr>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451" y="4810494"/>
              <a:ext cx="1918898" cy="364348"/>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451" y="5115644"/>
              <a:ext cx="2366420" cy="354158"/>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315" y="5488327"/>
              <a:ext cx="2115809" cy="326007"/>
            </a:xfrm>
            <a:prstGeom prst="rect">
              <a:avLst/>
            </a:prstGeom>
          </p:spPr>
        </p:pic>
        <mc:AlternateContent xmlns:mc="http://schemas.openxmlformats.org/markup-compatibility/2006" xmlns:a14="http://schemas.microsoft.com/office/drawing/2010/main">
          <mc:Choice Requires="a14">
            <p:sp>
              <p:nvSpPr>
                <p:cNvPr id="50" name="文本框 49"/>
                <p:cNvSpPr txBox="1"/>
                <p:nvPr/>
              </p:nvSpPr>
              <p:spPr>
                <a:xfrm>
                  <a:off x="374090" y="4363308"/>
                  <a:ext cx="10293737" cy="315856"/>
                </a:xfrm>
                <a:prstGeom prst="rect">
                  <a:avLst/>
                </a:prstGeom>
                <a:noFill/>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Step1: Calculate </a:t>
                  </a:r>
                  <a14:m>
                    <m:oMath xmlns:m="http://schemas.openxmlformats.org/officeDocument/2006/math">
                      <m:sSup>
                        <m:sSupPr>
                          <m:ctrlPr>
                            <a:rPr lang="en-US" altLang="zh-CN" sz="1400" b="1" i="1" dirty="0" smtClean="0">
                              <a:solidFill>
                                <a:srgbClr val="122754"/>
                              </a:solidFill>
                              <a:latin typeface="Cambria Math" charset="0"/>
                              <a:ea typeface="Century Gothic" charset="0"/>
                              <a:cs typeface="Century Gothic" charset="0"/>
                            </a:rPr>
                          </m:ctrlPr>
                        </m:sSupPr>
                        <m:e>
                          <m:sSub>
                            <m:sSubPr>
                              <m:ctrlPr>
                                <a:rPr lang="en-US" altLang="zh-CN" sz="1400" b="1" i="1" dirty="0">
                                  <a:solidFill>
                                    <a:srgbClr val="122754"/>
                                  </a:solidFill>
                                  <a:latin typeface="Cambria Math" charset="0"/>
                                  <a:ea typeface="Century Gothic" charset="0"/>
                                  <a:cs typeface="Century Gothic" charset="0"/>
                                </a:rPr>
                              </m:ctrlPr>
                            </m:sSubPr>
                            <m:e>
                              <m:r>
                                <a:rPr lang="en-US" altLang="zh-CN" sz="1400" b="1" i="1" dirty="0">
                                  <a:solidFill>
                                    <a:srgbClr val="122754"/>
                                  </a:solidFill>
                                  <a:latin typeface="Cambria Math" charset="0"/>
                                  <a:ea typeface="Century Gothic" charset="0"/>
                                  <a:cs typeface="Century Gothic" charset="0"/>
                                </a:rPr>
                                <m:t>𝑬</m:t>
                              </m:r>
                            </m:e>
                            <m:sub>
                              <m:r>
                                <a:rPr lang="en-US" altLang="zh-CN" sz="1400" b="1" i="1" dirty="0">
                                  <a:solidFill>
                                    <a:srgbClr val="122754"/>
                                  </a:solidFill>
                                  <a:latin typeface="Cambria Math" charset="0"/>
                                  <a:ea typeface="Century Gothic" charset="0"/>
                                  <a:cs typeface="Century Gothic" charset="0"/>
                                </a:rPr>
                                <m:t>𝒆</m:t>
                              </m:r>
                            </m:sub>
                          </m:sSub>
                          <m:r>
                            <m:rPr>
                              <m:nor/>
                            </m:rPr>
                            <a:rPr lang="en-US" altLang="zh-CN" sz="1400" dirty="0">
                              <a:solidFill>
                                <a:srgbClr val="122754"/>
                              </a:solidFill>
                              <a:latin typeface="Century Gothic" charset="0"/>
                              <a:ea typeface="Century Gothic" charset="0"/>
                              <a:cs typeface="Century Gothic" charset="0"/>
                            </a:rPr>
                            <m:t>(</m:t>
                          </m:r>
                          <m:r>
                            <a:rPr lang="en-US" altLang="zh-CN" sz="1400" i="1" dirty="0">
                              <a:solidFill>
                                <a:srgbClr val="122754"/>
                              </a:solidFill>
                              <a:latin typeface="Cambria Math" charset="0"/>
                              <a:ea typeface="Century Gothic" charset="0"/>
                              <a:cs typeface="Century Gothic" charset="0"/>
                            </a:rPr>
                            <m:t>𝜏</m:t>
                          </m:r>
                          <m:r>
                            <m:rPr>
                              <m:nor/>
                            </m:rPr>
                            <a:rPr lang="en-US" altLang="zh-CN" sz="1400" dirty="0">
                              <a:solidFill>
                                <a:srgbClr val="122754"/>
                              </a:solidFill>
                              <a:latin typeface="Century Gothic" charset="0"/>
                              <a:ea typeface="Century Gothic" charset="0"/>
                              <a:cs typeface="Century Gothic" charset="0"/>
                            </a:rPr>
                            <m:t>)</m:t>
                          </m:r>
                        </m:e>
                        <m:sup>
                          <m:r>
                            <m:rPr>
                              <m:sty m:val="p"/>
                            </m:rPr>
                            <a:rPr lang="en-US" altLang="zh-CN" sz="1400" b="1" i="1" dirty="0" smtClean="0">
                              <a:solidFill>
                                <a:srgbClr val="122754"/>
                              </a:solidFill>
                              <a:latin typeface="Cambria Math" charset="0"/>
                              <a:ea typeface="Century Gothic" charset="0"/>
                              <a:cs typeface="Century Gothic" charset="0"/>
                            </a:rPr>
                            <m:t>tr</m:t>
                          </m:r>
                          <m:r>
                            <a:rPr lang="en-US" altLang="zh-CN" sz="1400" b="0" i="1" dirty="0" smtClean="0">
                              <a:solidFill>
                                <a:srgbClr val="122754"/>
                              </a:solidFill>
                              <a:latin typeface="Cambria Math" charset="0"/>
                              <a:ea typeface="Century Gothic" charset="0"/>
                              <a:cs typeface="Century Gothic" charset="0"/>
                            </a:rPr>
                            <m:t>𝑖𝑎𝑙</m:t>
                          </m:r>
                        </m:sup>
                      </m:sSup>
                    </m:oMath>
                  </a14:m>
                  <a:endParaRPr kumimoji="1" lang="zh-CN" altLang="en-US" sz="1400" b="1" dirty="0">
                    <a:solidFill>
                      <a:srgbClr val="122754"/>
                    </a:solidFill>
                    <a:latin typeface="Century Gothic" charset="0"/>
                    <a:ea typeface="Century Gothic" charset="0"/>
                    <a:cs typeface="Century Gothic" charset="0"/>
                  </a:endParaRPr>
                </a:p>
              </p:txBody>
            </p:sp>
          </mc:Choice>
          <mc:Fallback xmlns="">
            <p:sp>
              <p:nvSpPr>
                <p:cNvPr id="50" name="文本框 49"/>
                <p:cNvSpPr txBox="1">
                  <a:spLocks noRot="1" noChangeAspect="1" noMove="1" noResize="1" noEditPoints="1" noAdjustHandles="1" noChangeArrowheads="1" noChangeShapeType="1" noTextEdit="1"/>
                </p:cNvSpPr>
                <p:nvPr/>
              </p:nvSpPr>
              <p:spPr>
                <a:xfrm>
                  <a:off x="374090" y="4363308"/>
                  <a:ext cx="10293737" cy="315856"/>
                </a:xfrm>
                <a:prstGeom prst="rect">
                  <a:avLst/>
                </a:prstGeom>
                <a:blipFill rotWithShape="0">
                  <a:blip r:embed="rId9"/>
                  <a:stretch>
                    <a:fillRect l="-178" b="-19231"/>
                  </a:stretch>
                </a:blipFill>
              </p:spPr>
              <p:txBody>
                <a:bodyPr/>
                <a:lstStyle/>
                <a:p>
                  <a:r>
                    <a:rPr lang="en-US">
                      <a:noFill/>
                    </a:rPr>
                    <a:t> </a:t>
                  </a:r>
                </a:p>
              </p:txBody>
            </p:sp>
          </mc:Fallback>
        </mc:AlternateContent>
        <p:sp>
          <p:nvSpPr>
            <p:cNvPr id="56" name="圆角矩形 55"/>
            <p:cNvSpPr/>
            <p:nvPr/>
          </p:nvSpPr>
          <p:spPr>
            <a:xfrm>
              <a:off x="460460" y="4708469"/>
              <a:ext cx="2725811" cy="1222779"/>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grpSp>
      <p:grpSp>
        <p:nvGrpSpPr>
          <p:cNvPr id="31" name="组 30"/>
          <p:cNvGrpSpPr/>
          <p:nvPr/>
        </p:nvGrpSpPr>
        <p:grpSpPr>
          <a:xfrm>
            <a:off x="374090" y="4388513"/>
            <a:ext cx="10293737" cy="1223496"/>
            <a:chOff x="4000500" y="5390862"/>
            <a:chExt cx="10293737" cy="1223496"/>
          </a:xfrm>
        </p:grpSpPr>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4443" y="5824574"/>
              <a:ext cx="2301341" cy="356275"/>
            </a:xfrm>
            <a:prstGeom prst="rect">
              <a:avLst/>
            </a:prstGeom>
          </p:spPr>
        </p:pic>
        <mc:AlternateContent xmlns:mc="http://schemas.openxmlformats.org/markup-compatibility/2006" xmlns:a14="http://schemas.microsoft.com/office/drawing/2010/main">
          <mc:Choice Requires="a14">
            <p:sp>
              <p:nvSpPr>
                <p:cNvPr id="57" name="文本框 56"/>
                <p:cNvSpPr txBox="1"/>
                <p:nvPr/>
              </p:nvSpPr>
              <p:spPr>
                <a:xfrm>
                  <a:off x="4000500" y="5390862"/>
                  <a:ext cx="10293737" cy="315856"/>
                </a:xfrm>
                <a:prstGeom prst="rect">
                  <a:avLst/>
                </a:prstGeom>
                <a:noFill/>
                <a:ln>
                  <a:noFill/>
                </a:ln>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Step3: Calculate</a:t>
                  </a:r>
                  <a14:m>
                    <m:oMath xmlns:m="http://schemas.openxmlformats.org/officeDocument/2006/math">
                      <m:sSup>
                        <m:sSupPr>
                          <m:ctrlPr>
                            <a:rPr kumimoji="1" lang="en-US" altLang="zh-CN" sz="1400" b="1" i="1" dirty="0">
                              <a:solidFill>
                                <a:srgbClr val="122754"/>
                              </a:solidFill>
                              <a:latin typeface="Cambria Math" charset="0"/>
                              <a:ea typeface="Century Gothic" charset="0"/>
                              <a:cs typeface="Century Gothic" charset="0"/>
                            </a:rPr>
                          </m:ctrlPr>
                        </m:sSupPr>
                        <m:e>
                          <m:r>
                            <a:rPr kumimoji="1" lang="en-US" altLang="zh-CN" sz="1400" b="1" dirty="0">
                              <a:solidFill>
                                <a:srgbClr val="122754"/>
                              </a:solidFill>
                              <a:latin typeface="Cambria Math" charset="0"/>
                              <a:ea typeface="Century Gothic" charset="0"/>
                              <a:cs typeface="Century Gothic" charset="0"/>
                            </a:rPr>
                            <m:t>  </m:t>
                          </m:r>
                          <m:r>
                            <a:rPr kumimoji="1" lang="en-US" altLang="zh-CN" sz="1400" b="1" dirty="0">
                              <a:solidFill>
                                <a:srgbClr val="122754"/>
                              </a:solidFill>
                              <a:latin typeface="Cambria Math" charset="0"/>
                              <a:ea typeface="Century Gothic" charset="0"/>
                              <a:cs typeface="Century Gothic" charset="0"/>
                            </a:rPr>
                            <m:t>𝑻</m:t>
                          </m:r>
                          <m:r>
                            <m:rPr>
                              <m:nor/>
                            </m:rPr>
                            <a:rPr kumimoji="1" lang="en-US" altLang="zh-CN" sz="1400" b="1" dirty="0">
                              <a:solidFill>
                                <a:srgbClr val="122754"/>
                              </a:solidFill>
                              <a:latin typeface="Century Gothic" charset="0"/>
                              <a:ea typeface="Century Gothic" charset="0"/>
                              <a:cs typeface="Century Gothic" charset="0"/>
                            </a:rPr>
                            <m:t>(</m:t>
                          </m:r>
                          <m:r>
                            <a:rPr kumimoji="1" lang="en-US" altLang="zh-CN" sz="1400" b="1" dirty="0">
                              <a:solidFill>
                                <a:srgbClr val="122754"/>
                              </a:solidFill>
                              <a:latin typeface="Cambria Math" charset="0"/>
                              <a:ea typeface="Century Gothic" charset="0"/>
                              <a:cs typeface="Century Gothic" charset="0"/>
                            </a:rPr>
                            <m:t>𝜏</m:t>
                          </m:r>
                          <m:r>
                            <m:rPr>
                              <m:nor/>
                            </m:rPr>
                            <a:rPr kumimoji="1" lang="en-US" altLang="zh-CN" sz="1400" b="1" dirty="0">
                              <a:solidFill>
                                <a:srgbClr val="122754"/>
                              </a:solidFill>
                              <a:latin typeface="Century Gothic" charset="0"/>
                              <a:ea typeface="Century Gothic" charset="0"/>
                              <a:cs typeface="Century Gothic" charset="0"/>
                            </a:rPr>
                            <m:t>)</m:t>
                          </m:r>
                        </m:e>
                        <m:sup>
                          <m:r>
                            <m:rPr>
                              <m:sty m:val="p"/>
                            </m:rPr>
                            <a:rPr kumimoji="1" lang="en-US" altLang="zh-CN" sz="1400" b="1" dirty="0">
                              <a:solidFill>
                                <a:srgbClr val="122754"/>
                              </a:solidFill>
                              <a:latin typeface="Cambria Math" charset="0"/>
                              <a:ea typeface="Century Gothic" charset="0"/>
                              <a:cs typeface="Century Gothic" charset="0"/>
                            </a:rPr>
                            <m:t>tr</m:t>
                          </m:r>
                          <m:r>
                            <a:rPr kumimoji="1" lang="en-US" altLang="zh-CN" sz="1400" b="0" i="1" dirty="0">
                              <a:solidFill>
                                <a:srgbClr val="122754"/>
                              </a:solidFill>
                              <a:latin typeface="Cambria Math" charset="0"/>
                              <a:ea typeface="Century Gothic" charset="0"/>
                              <a:cs typeface="Century Gothic" charset="0"/>
                            </a:rPr>
                            <m:t>𝑖𝑎𝑙</m:t>
                          </m:r>
                        </m:sup>
                      </m:sSup>
                      <m:r>
                        <a:rPr kumimoji="1" lang="en-US" altLang="zh-CN" sz="1400" b="1" i="0" dirty="0" smtClean="0">
                          <a:solidFill>
                            <a:srgbClr val="122754"/>
                          </a:solidFill>
                          <a:latin typeface="Cambria Math" charset="0"/>
                          <a:ea typeface="Century Gothic" charset="0"/>
                          <a:cs typeface="Century Gothic" charset="0"/>
                        </a:rPr>
                        <m:t>,</m:t>
                      </m:r>
                      <m:sSup>
                        <m:sSupPr>
                          <m:ctrlPr>
                            <a:rPr kumimoji="1" lang="en-US" altLang="zh-CN" sz="1400" b="1" i="1" dirty="0">
                              <a:solidFill>
                                <a:srgbClr val="122754"/>
                              </a:solidFill>
                              <a:latin typeface="Cambria Math" charset="0"/>
                              <a:ea typeface="Century Gothic" charset="0"/>
                              <a:cs typeface="Century Gothic" charset="0"/>
                            </a:rPr>
                          </m:ctrlPr>
                        </m:sSupPr>
                        <m:e>
                          <m:r>
                            <a:rPr kumimoji="1" lang="en-US" altLang="zh-CN" sz="1400" b="1" dirty="0">
                              <a:solidFill>
                                <a:srgbClr val="122754"/>
                              </a:solidFill>
                              <a:latin typeface="Cambria Math" charset="0"/>
                              <a:ea typeface="Century Gothic" charset="0"/>
                              <a:cs typeface="Century Gothic" charset="0"/>
                            </a:rPr>
                            <m:t> </m:t>
                          </m:r>
                          <m:r>
                            <a:rPr kumimoji="1" lang="en-US" altLang="zh-CN" sz="1400" b="1" i="0" dirty="0" smtClean="0">
                              <a:solidFill>
                                <a:srgbClr val="122754"/>
                              </a:solidFill>
                              <a:latin typeface="Cambria Math" charset="0"/>
                              <a:ea typeface="Century Gothic" charset="0"/>
                              <a:cs typeface="Century Gothic" charset="0"/>
                            </a:rPr>
                            <m:t>𝐌</m:t>
                          </m:r>
                          <m:r>
                            <m:rPr>
                              <m:nor/>
                            </m:rPr>
                            <a:rPr kumimoji="1" lang="en-US" altLang="zh-CN" sz="1400" b="1" dirty="0">
                              <a:solidFill>
                                <a:srgbClr val="122754"/>
                              </a:solidFill>
                              <a:latin typeface="Century Gothic" charset="0"/>
                              <a:ea typeface="Century Gothic" charset="0"/>
                              <a:cs typeface="Century Gothic" charset="0"/>
                            </a:rPr>
                            <m:t>(</m:t>
                          </m:r>
                          <m:r>
                            <a:rPr kumimoji="1" lang="en-US" altLang="zh-CN" sz="1400" b="1" dirty="0">
                              <a:solidFill>
                                <a:srgbClr val="122754"/>
                              </a:solidFill>
                              <a:latin typeface="Cambria Math" charset="0"/>
                              <a:ea typeface="Century Gothic" charset="0"/>
                              <a:cs typeface="Century Gothic" charset="0"/>
                            </a:rPr>
                            <m:t>𝜏</m:t>
                          </m:r>
                          <m:r>
                            <m:rPr>
                              <m:nor/>
                            </m:rPr>
                            <a:rPr kumimoji="1" lang="en-US" altLang="zh-CN" sz="1400" b="1" dirty="0">
                              <a:solidFill>
                                <a:srgbClr val="122754"/>
                              </a:solidFill>
                              <a:latin typeface="Century Gothic" charset="0"/>
                              <a:ea typeface="Century Gothic" charset="0"/>
                              <a:cs typeface="Century Gothic" charset="0"/>
                            </a:rPr>
                            <m:t>)</m:t>
                          </m:r>
                        </m:e>
                        <m:sup>
                          <m:r>
                            <m:rPr>
                              <m:sty m:val="p"/>
                            </m:rPr>
                            <a:rPr kumimoji="1" lang="en-US" altLang="zh-CN" sz="1400" b="1" dirty="0">
                              <a:solidFill>
                                <a:srgbClr val="122754"/>
                              </a:solidFill>
                              <a:latin typeface="Cambria Math" charset="0"/>
                              <a:ea typeface="Century Gothic" charset="0"/>
                              <a:cs typeface="Century Gothic" charset="0"/>
                            </a:rPr>
                            <m:t>tr</m:t>
                          </m:r>
                          <m:r>
                            <a:rPr kumimoji="1" lang="en-US" altLang="zh-CN" sz="1400" b="0" i="1" dirty="0">
                              <a:solidFill>
                                <a:srgbClr val="122754"/>
                              </a:solidFill>
                              <a:latin typeface="Cambria Math" charset="0"/>
                              <a:ea typeface="Century Gothic" charset="0"/>
                              <a:cs typeface="Century Gothic" charset="0"/>
                            </a:rPr>
                            <m:t>𝑖𝑎𝑙</m:t>
                          </m:r>
                        </m:sup>
                      </m:sSup>
                    </m:oMath>
                  </a14:m>
                  <a:endParaRPr kumimoji="1" lang="zh-CN" altLang="en-US" sz="1400" b="1" dirty="0">
                    <a:solidFill>
                      <a:srgbClr val="122754"/>
                    </a:solidFill>
                    <a:latin typeface="Century Gothic" charset="0"/>
                    <a:ea typeface="Century Gothic" charset="0"/>
                    <a:cs typeface="Century Gothic" charset="0"/>
                  </a:endParaRPr>
                </a:p>
              </p:txBody>
            </p:sp>
          </mc:Choice>
          <mc:Fallback xmlns="">
            <p:sp>
              <p:nvSpPr>
                <p:cNvPr id="57" name="文本框 56"/>
                <p:cNvSpPr txBox="1">
                  <a:spLocks noRot="1" noChangeAspect="1" noMove="1" noResize="1" noEditPoints="1" noAdjustHandles="1" noChangeArrowheads="1" noChangeShapeType="1" noTextEdit="1"/>
                </p:cNvSpPr>
                <p:nvPr/>
              </p:nvSpPr>
              <p:spPr>
                <a:xfrm>
                  <a:off x="4000500" y="5390862"/>
                  <a:ext cx="10293737" cy="315856"/>
                </a:xfrm>
                <a:prstGeom prst="rect">
                  <a:avLst/>
                </a:prstGeom>
                <a:blipFill rotWithShape="0">
                  <a:blip r:embed="rId11"/>
                  <a:stretch>
                    <a:fillRect l="-178" t="-76923" b="-105769"/>
                  </a:stretch>
                </a:blipFill>
                <a:ln>
                  <a:noFill/>
                </a:ln>
              </p:spPr>
              <p:txBody>
                <a:bodyPr/>
                <a:lstStyle/>
                <a:p>
                  <a:r>
                    <a:rPr lang="en-US">
                      <a:noFill/>
                    </a:rPr>
                    <a:t> </a:t>
                  </a:r>
                </a:p>
              </p:txBody>
            </p:sp>
          </mc:Fallback>
        </mc:AlternateContent>
        <p:sp>
          <p:nvSpPr>
            <p:cNvPr id="58" name="圆角矩形 57"/>
            <p:cNvSpPr/>
            <p:nvPr/>
          </p:nvSpPr>
          <p:spPr>
            <a:xfrm>
              <a:off x="4081180" y="5754429"/>
              <a:ext cx="2725811" cy="859929"/>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pic>
          <p:nvPicPr>
            <p:cNvPr id="12" name="图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1665" y="6195956"/>
              <a:ext cx="2316792" cy="320787"/>
            </a:xfrm>
            <a:prstGeom prst="rect">
              <a:avLst/>
            </a:prstGeom>
          </p:spPr>
        </p:pic>
      </p:grpSp>
      <p:grpSp>
        <p:nvGrpSpPr>
          <p:cNvPr id="32" name="组 31"/>
          <p:cNvGrpSpPr/>
          <p:nvPr/>
        </p:nvGrpSpPr>
        <p:grpSpPr>
          <a:xfrm>
            <a:off x="5013937" y="1527474"/>
            <a:ext cx="10293737" cy="1793367"/>
            <a:chOff x="7500822" y="4387482"/>
            <a:chExt cx="10293737" cy="1793367"/>
          </a:xfrm>
        </p:grpSpPr>
        <p:pic>
          <p:nvPicPr>
            <p:cNvPr id="14" name="图片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5936" y="5095976"/>
              <a:ext cx="3544998" cy="356480"/>
            </a:xfrm>
            <a:prstGeom prst="rect">
              <a:avLst/>
            </a:prstGeom>
          </p:spPr>
        </p:pic>
        <p:sp>
          <p:nvSpPr>
            <p:cNvPr id="59" name="文本框 58"/>
            <p:cNvSpPr txBox="1"/>
            <p:nvPr/>
          </p:nvSpPr>
          <p:spPr>
            <a:xfrm>
              <a:off x="7500822" y="4387482"/>
              <a:ext cx="10293737" cy="307777"/>
            </a:xfrm>
            <a:prstGeom prst="rect">
              <a:avLst/>
            </a:prstGeom>
            <a:noFill/>
            <a:ln>
              <a:noFill/>
            </a:ln>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Step4: Calculate trial resolved shear stress</a:t>
              </a:r>
              <a:endParaRPr kumimoji="1" lang="zh-CN" altLang="en-US" sz="1400" dirty="0">
                <a:solidFill>
                  <a:srgbClr val="122754"/>
                </a:solidFill>
                <a:latin typeface="Century Gothic" charset="0"/>
                <a:ea typeface="Century Gothic" charset="0"/>
                <a:cs typeface="Century Gothic" charset="0"/>
              </a:endParaRPr>
            </a:p>
          </p:txBody>
        </p:sp>
        <p:sp>
          <p:nvSpPr>
            <p:cNvPr id="60" name="圆角矩形 59"/>
            <p:cNvSpPr/>
            <p:nvPr/>
          </p:nvSpPr>
          <p:spPr>
            <a:xfrm>
              <a:off x="7500822" y="4733701"/>
              <a:ext cx="4273644" cy="1447148"/>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pic>
          <p:nvPicPr>
            <p:cNvPr id="13" name="图片 12"/>
            <p:cNvPicPr>
              <a:picLocks noChangeAspect="1"/>
            </p:cNvPicPr>
            <p:nvPr/>
          </p:nvPicPr>
          <p:blipFill rotWithShape="1">
            <a:blip r:embed="rId14">
              <a:extLst>
                <a:ext uri="{28A0092B-C50C-407E-A947-70E740481C1C}">
                  <a14:useLocalDpi xmlns:a14="http://schemas.microsoft.com/office/drawing/2010/main" val="0"/>
                </a:ext>
              </a:extLst>
            </a:blip>
            <a:srcRect t="12113" b="670"/>
            <a:stretch/>
          </p:blipFill>
          <p:spPr>
            <a:xfrm>
              <a:off x="7708982" y="4856547"/>
              <a:ext cx="2584885" cy="323250"/>
            </a:xfrm>
            <a:prstGeom prst="rect">
              <a:avLst/>
            </a:prstGeom>
          </p:spPr>
        </p:pic>
        <p:pic>
          <p:nvPicPr>
            <p:cNvPr id="15" name="图片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25936" y="5419226"/>
              <a:ext cx="2941891" cy="363725"/>
            </a:xfrm>
            <a:prstGeom prst="rect">
              <a:avLst/>
            </a:prstGeom>
          </p:spPr>
        </p:pic>
        <p:pic>
          <p:nvPicPr>
            <p:cNvPr id="16" name="图片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43913" y="5773634"/>
              <a:ext cx="3573525" cy="335018"/>
            </a:xfrm>
            <a:prstGeom prst="rect">
              <a:avLst/>
            </a:prstGeom>
          </p:spPr>
        </p:pic>
      </p:grpSp>
      <p:grpSp>
        <p:nvGrpSpPr>
          <p:cNvPr id="43" name="组 42"/>
          <p:cNvGrpSpPr/>
          <p:nvPr/>
        </p:nvGrpSpPr>
        <p:grpSpPr>
          <a:xfrm>
            <a:off x="5013935" y="3467239"/>
            <a:ext cx="10293739" cy="1872994"/>
            <a:chOff x="374088" y="1405784"/>
            <a:chExt cx="10293739" cy="1872994"/>
          </a:xfrm>
        </p:grpSpPr>
        <p:pic>
          <p:nvPicPr>
            <p:cNvPr id="44" name="图片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0982" y="2830292"/>
              <a:ext cx="2133893" cy="299945"/>
            </a:xfrm>
            <a:prstGeom prst="rect">
              <a:avLst/>
            </a:prstGeom>
          </p:spPr>
        </p:pic>
        <p:pic>
          <p:nvPicPr>
            <p:cNvPr id="45" name="图片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8456" y="2462920"/>
              <a:ext cx="2994773" cy="362113"/>
            </a:xfrm>
            <a:prstGeom prst="rect">
              <a:avLst/>
            </a:prstGeom>
          </p:spPr>
        </p:pic>
        <p:pic>
          <p:nvPicPr>
            <p:cNvPr id="46" name="图片 4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3506" y="1846940"/>
              <a:ext cx="6063398" cy="323998"/>
            </a:xfrm>
            <a:prstGeom prst="rect">
              <a:avLst/>
            </a:prstGeom>
          </p:spPr>
        </p:pic>
        <p:sp>
          <p:nvSpPr>
            <p:cNvPr id="47" name="文本框 46"/>
            <p:cNvSpPr txBox="1"/>
            <p:nvPr/>
          </p:nvSpPr>
          <p:spPr>
            <a:xfrm>
              <a:off x="374090" y="1405784"/>
              <a:ext cx="10293737" cy="307777"/>
            </a:xfrm>
            <a:prstGeom prst="rect">
              <a:avLst/>
            </a:prstGeom>
            <a:noFill/>
            <a:ln>
              <a:noFill/>
            </a:ln>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Step5: Calculate trial driving force for each mechanism</a:t>
              </a:r>
              <a:endParaRPr kumimoji="1" lang="zh-CN" altLang="en-US" sz="1400" dirty="0">
                <a:solidFill>
                  <a:srgbClr val="122754"/>
                </a:solidFill>
                <a:latin typeface="Century Gothic" charset="0"/>
                <a:ea typeface="Century Gothic" charset="0"/>
                <a:cs typeface="Century Gothic" charset="0"/>
              </a:endParaRPr>
            </a:p>
          </p:txBody>
        </p:sp>
        <p:sp>
          <p:nvSpPr>
            <p:cNvPr id="48" name="圆角矩形 47"/>
            <p:cNvSpPr/>
            <p:nvPr/>
          </p:nvSpPr>
          <p:spPr>
            <a:xfrm>
              <a:off x="374088" y="1778945"/>
              <a:ext cx="6298017" cy="1499833"/>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pic>
          <p:nvPicPr>
            <p:cNvPr id="49" name="图片 4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6032" y="2156645"/>
              <a:ext cx="2702765" cy="336793"/>
            </a:xfrm>
            <a:prstGeom prst="rect">
              <a:avLst/>
            </a:prstGeom>
          </p:spPr>
        </p:pic>
      </p:grpSp>
      <mc:AlternateContent xmlns:mc="http://schemas.openxmlformats.org/markup-compatibility/2006" xmlns:a14="http://schemas.microsoft.com/office/drawing/2010/main">
        <mc:Choice Requires="a14">
          <p:sp>
            <p:nvSpPr>
              <p:cNvPr id="53" name="文本框 52"/>
              <p:cNvSpPr txBox="1"/>
              <p:nvPr/>
            </p:nvSpPr>
            <p:spPr>
              <a:xfrm>
                <a:off x="5013935" y="5504277"/>
                <a:ext cx="10293737" cy="392159"/>
              </a:xfrm>
              <a:prstGeom prst="rect">
                <a:avLst/>
              </a:prstGeom>
              <a:noFill/>
              <a:ln>
                <a:noFill/>
              </a:ln>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Step6: Calculate </a:t>
                </a:r>
                <a14:m>
                  <m:oMath xmlns:m="http://schemas.openxmlformats.org/officeDocument/2006/math">
                    <m:r>
                      <a:rPr kumimoji="1" lang="en-US" altLang="zh-CN" sz="1400" b="1" i="1" smtClean="0">
                        <a:solidFill>
                          <a:srgbClr val="122754"/>
                        </a:solidFill>
                        <a:latin typeface="Cambria Math" charset="0"/>
                        <a:ea typeface="Cambria Math" charset="0"/>
                        <a:cs typeface="Cambria Math" charset="0"/>
                      </a:rPr>
                      <m:t>∆</m:t>
                    </m:r>
                    <m:sSubSup>
                      <m:sSubSupPr>
                        <m:ctrlPr>
                          <a:rPr kumimoji="1" lang="en-US" altLang="zh-CN" sz="1400" b="1" i="1" smtClean="0">
                            <a:solidFill>
                              <a:srgbClr val="122754"/>
                            </a:solidFill>
                            <a:latin typeface="Cambria Math" charset="0"/>
                            <a:ea typeface="Cambria Math" charset="0"/>
                            <a:cs typeface="Cambria Math" charset="0"/>
                          </a:rPr>
                        </m:ctrlPr>
                      </m:sSubSupPr>
                      <m:e>
                        <m:r>
                          <a:rPr kumimoji="1" lang="en-US" altLang="zh-CN" sz="1400" b="1" i="1" smtClean="0">
                            <a:solidFill>
                              <a:srgbClr val="122754"/>
                            </a:solidFill>
                            <a:latin typeface="Cambria Math" charset="0"/>
                            <a:ea typeface="Cambria Math" charset="0"/>
                            <a:cs typeface="Cambria Math" charset="0"/>
                          </a:rPr>
                          <m:t>𝜸</m:t>
                        </m:r>
                      </m:e>
                      <m:sub>
                        <m:r>
                          <a:rPr kumimoji="1" lang="en-US" altLang="zh-CN" sz="1400" b="1" i="1" smtClean="0">
                            <a:solidFill>
                              <a:srgbClr val="122754"/>
                            </a:solidFill>
                            <a:latin typeface="Cambria Math" charset="0"/>
                            <a:ea typeface="Cambria Math" charset="0"/>
                            <a:cs typeface="Cambria Math" charset="0"/>
                          </a:rPr>
                          <m:t>𝑨</m:t>
                        </m:r>
                      </m:sub>
                      <m:sup>
                        <m:r>
                          <a:rPr kumimoji="1" lang="en-US" altLang="zh-CN" sz="1400" b="1" i="1" smtClean="0">
                            <a:solidFill>
                              <a:srgbClr val="122754"/>
                            </a:solidFill>
                            <a:latin typeface="Cambria Math" charset="0"/>
                            <a:ea typeface="Cambria Math" charset="0"/>
                            <a:cs typeface="Cambria Math" charset="0"/>
                          </a:rPr>
                          <m:t>(</m:t>
                        </m:r>
                        <m:r>
                          <a:rPr kumimoji="1" lang="en-US" altLang="zh-CN" sz="1400" b="1" i="1" smtClean="0">
                            <a:solidFill>
                              <a:srgbClr val="122754"/>
                            </a:solidFill>
                            <a:latin typeface="Cambria Math" charset="0"/>
                            <a:ea typeface="Cambria Math" charset="0"/>
                            <a:cs typeface="Cambria Math" charset="0"/>
                          </a:rPr>
                          <m:t>𝜶</m:t>
                        </m:r>
                        <m:r>
                          <a:rPr kumimoji="1" lang="en-US" altLang="zh-CN" sz="1400" b="1" i="1" smtClean="0">
                            <a:solidFill>
                              <a:srgbClr val="122754"/>
                            </a:solidFill>
                            <a:latin typeface="Cambria Math" charset="0"/>
                            <a:ea typeface="Cambria Math" charset="0"/>
                            <a:cs typeface="Cambria Math" charset="0"/>
                          </a:rPr>
                          <m:t>)</m:t>
                        </m:r>
                      </m:sup>
                    </m:sSubSup>
                  </m:oMath>
                </a14:m>
                <a:r>
                  <a:rPr lang="en-US" altLang="zh-CN" sz="1400" b="1" i="1" dirty="0" smtClean="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lang="en-US" altLang="zh-CN" sz="1400" b="1" i="1" dirty="0" smtClean="0">
                    <a:solidFill>
                      <a:srgbClr val="122754"/>
                    </a:solidFill>
                    <a:latin typeface="Century Gothic" charset="0"/>
                    <a:ea typeface="Century Gothic" charset="0"/>
                    <a:cs typeface="Century Gothic" charset="0"/>
                  </a:rPr>
                  <a:t>), </a:t>
                </a:r>
                <a14:m>
                  <m:oMath xmlns:m="http://schemas.openxmlformats.org/officeDocument/2006/math">
                    <m:r>
                      <a:rPr kumimoji="1" lang="en-US" altLang="zh-CN" sz="1400" b="1" i="1">
                        <a:solidFill>
                          <a:srgbClr val="122754"/>
                        </a:solidFill>
                        <a:latin typeface="Cambria Math" charset="0"/>
                        <a:ea typeface="Cambria Math" charset="0"/>
                        <a:cs typeface="Cambria Math" charset="0"/>
                      </a:rPr>
                      <m:t>∆</m:t>
                    </m:r>
                    <m:sSubSup>
                      <m:sSubSupPr>
                        <m:ctrlPr>
                          <a:rPr kumimoji="1" lang="en-US" altLang="zh-CN" sz="1400" b="1" i="1">
                            <a:solidFill>
                              <a:srgbClr val="122754"/>
                            </a:solidFill>
                            <a:latin typeface="Cambria Math" charset="0"/>
                            <a:ea typeface="Cambria Math" charset="0"/>
                            <a:cs typeface="Cambria Math" charset="0"/>
                          </a:rPr>
                        </m:ctrlPr>
                      </m:sSubSupPr>
                      <m:e>
                        <m:r>
                          <a:rPr kumimoji="1" lang="en-US" altLang="zh-CN" sz="1400" b="1" i="1">
                            <a:solidFill>
                              <a:srgbClr val="122754"/>
                            </a:solidFill>
                            <a:latin typeface="Cambria Math" charset="0"/>
                            <a:ea typeface="Cambria Math" charset="0"/>
                            <a:cs typeface="Cambria Math" charset="0"/>
                          </a:rPr>
                          <m:t>𝜸</m:t>
                        </m:r>
                      </m:e>
                      <m:sub>
                        <m:r>
                          <a:rPr kumimoji="1" lang="en-US" altLang="zh-CN" sz="1400" b="1" i="1" smtClean="0">
                            <a:solidFill>
                              <a:srgbClr val="122754"/>
                            </a:solidFill>
                            <a:latin typeface="Cambria Math" charset="0"/>
                            <a:ea typeface="Cambria Math" charset="0"/>
                            <a:cs typeface="Cambria Math" charset="0"/>
                          </a:rPr>
                          <m:t>𝒕𝒘</m:t>
                        </m:r>
                      </m:sub>
                      <m:sup>
                        <m:r>
                          <a:rPr kumimoji="1" lang="en-US" altLang="zh-CN" sz="1400" b="1" i="1">
                            <a:solidFill>
                              <a:srgbClr val="122754"/>
                            </a:solidFill>
                            <a:latin typeface="Cambria Math" charset="0"/>
                            <a:ea typeface="Cambria Math" charset="0"/>
                            <a:cs typeface="Cambria Math" charset="0"/>
                          </a:rPr>
                          <m:t>(</m:t>
                        </m:r>
                        <m:r>
                          <a:rPr kumimoji="1" lang="en-US" altLang="zh-CN" sz="1400" b="1" i="1" smtClean="0">
                            <a:solidFill>
                              <a:srgbClr val="122754"/>
                            </a:solidFill>
                            <a:latin typeface="Cambria Math" charset="0"/>
                            <a:ea typeface="Cambria Math" charset="0"/>
                            <a:cs typeface="Cambria Math" charset="0"/>
                          </a:rPr>
                          <m:t>𝒕</m:t>
                        </m:r>
                        <m:r>
                          <a:rPr kumimoji="1" lang="en-US" altLang="zh-CN" sz="1400" b="1" i="1">
                            <a:solidFill>
                              <a:srgbClr val="122754"/>
                            </a:solidFill>
                            <a:latin typeface="Cambria Math" charset="0"/>
                            <a:ea typeface="Cambria Math" charset="0"/>
                            <a:cs typeface="Cambria Math" charset="0"/>
                          </a:rPr>
                          <m:t>)</m:t>
                        </m:r>
                      </m:sup>
                    </m:sSubSup>
                  </m:oMath>
                </a14:m>
                <a:r>
                  <a:rPr lang="en-US" altLang="zh-CN" sz="1400" b="1" i="1" dirty="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lang="en-US" altLang="zh-CN" sz="1400" b="1" i="1" dirty="0" smtClean="0">
                    <a:solidFill>
                      <a:srgbClr val="122754"/>
                    </a:solidFill>
                    <a:latin typeface="Century Gothic" charset="0"/>
                    <a:ea typeface="Century Gothic" charset="0"/>
                    <a:cs typeface="Century Gothic" charset="0"/>
                  </a:rPr>
                  <a:t>), </a:t>
                </a:r>
                <a14:m>
                  <m:oMath xmlns:m="http://schemas.openxmlformats.org/officeDocument/2006/math">
                    <m:r>
                      <a:rPr lang="en-US" altLang="zh-CN" sz="1400" b="1" i="1">
                        <a:solidFill>
                          <a:srgbClr val="122754"/>
                        </a:solidFill>
                        <a:latin typeface="Cambria Math" charset="0"/>
                        <a:ea typeface="Century Gothic" charset="0"/>
                        <a:cs typeface="Century Gothic" charset="0"/>
                      </a:rPr>
                      <m:t> </m:t>
                    </m:r>
                    <m:sSup>
                      <m:sSupPr>
                        <m:ctrlPr>
                          <a:rPr lang="en-US" altLang="zh-CN" sz="1400" b="1" i="1">
                            <a:solidFill>
                              <a:srgbClr val="122754"/>
                            </a:solidFill>
                            <a:latin typeface="Cambria Math" charset="0"/>
                            <a:ea typeface="Century Gothic" charset="0"/>
                            <a:cs typeface="Century Gothic" charset="0"/>
                          </a:rPr>
                        </m:ctrlPr>
                      </m:sSupPr>
                      <m:e>
                        <m:r>
                          <m:rPr>
                            <m:sty m:val="p"/>
                          </m:rPr>
                          <a:rPr lang="el-GR" altLang="zh-CN" sz="1400" b="1" i="1">
                            <a:solidFill>
                              <a:srgbClr val="122754"/>
                            </a:solidFill>
                            <a:latin typeface="Cambria Math" charset="0"/>
                            <a:ea typeface="Century Gothic" charset="0"/>
                            <a:cs typeface="Century Gothic" charset="0"/>
                          </a:rPr>
                          <m:t>Δ</m:t>
                        </m:r>
                        <m:r>
                          <a:rPr lang="en-US" altLang="zh-CN" sz="1400" b="1" i="1">
                            <a:solidFill>
                              <a:srgbClr val="122754"/>
                            </a:solidFill>
                            <a:latin typeface="Cambria Math" charset="0"/>
                            <a:ea typeface="Century Gothic" charset="0"/>
                            <a:cs typeface="Century Gothic" charset="0"/>
                          </a:rPr>
                          <m:t>𝜉</m:t>
                        </m:r>
                      </m:e>
                      <m:sup>
                        <m:r>
                          <a:rPr lang="en-US" altLang="zh-CN" sz="1400" b="1" i="1">
                            <a:solidFill>
                              <a:srgbClr val="122754"/>
                            </a:solidFill>
                            <a:latin typeface="Cambria Math" charset="0"/>
                            <a:ea typeface="Century Gothic" charset="0"/>
                            <a:cs typeface="Century Gothic" charset="0"/>
                          </a:rPr>
                          <m:t>(</m:t>
                        </m:r>
                        <m:r>
                          <a:rPr lang="en-US" altLang="zh-CN" sz="1400" b="1" i="1">
                            <a:solidFill>
                              <a:srgbClr val="122754"/>
                            </a:solidFill>
                            <a:latin typeface="Cambria Math" charset="0"/>
                            <a:ea typeface="Century Gothic" charset="0"/>
                            <a:cs typeface="Century Gothic" charset="0"/>
                          </a:rPr>
                          <m:t>𝑖</m:t>
                        </m:r>
                        <m:r>
                          <a:rPr lang="en-US" altLang="zh-CN" sz="1400" b="1" i="1">
                            <a:solidFill>
                              <a:srgbClr val="122754"/>
                            </a:solidFill>
                            <a:latin typeface="Cambria Math" charset="0"/>
                            <a:ea typeface="Century Gothic" charset="0"/>
                            <a:cs typeface="Century Gothic" charset="0"/>
                          </a:rPr>
                          <m:t>)</m:t>
                        </m:r>
                      </m:sup>
                    </m:sSup>
                  </m:oMath>
                </a14:m>
                <a:r>
                  <a:rPr lang="en-US" altLang="zh-CN" sz="1400" b="1" i="1" dirty="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lang="en-US" altLang="zh-CN" sz="1400" b="1" i="1" dirty="0">
                    <a:solidFill>
                      <a:srgbClr val="122754"/>
                    </a:solidFill>
                    <a:latin typeface="Century Gothic" charset="0"/>
                    <a:ea typeface="Century Gothic" charset="0"/>
                    <a:cs typeface="Century Gothic" charset="0"/>
                  </a:rPr>
                  <a:t>) </a:t>
                </a:r>
                <a:r>
                  <a:rPr lang="en-US" altLang="zh-CN" sz="1400" b="1" i="1" dirty="0" smtClean="0">
                    <a:solidFill>
                      <a:srgbClr val="122754"/>
                    </a:solidFill>
                    <a:latin typeface="Century Gothic" charset="0"/>
                    <a:ea typeface="Century Gothic" charset="0"/>
                    <a:cs typeface="Century Gothic" charset="0"/>
                  </a:rPr>
                  <a:t> and </a:t>
                </a:r>
                <a14:m>
                  <m:oMath xmlns:m="http://schemas.openxmlformats.org/officeDocument/2006/math">
                    <m:r>
                      <a:rPr kumimoji="1" lang="en-US" altLang="zh-CN" sz="1400" b="1" i="1">
                        <a:solidFill>
                          <a:srgbClr val="122754"/>
                        </a:solidFill>
                        <a:latin typeface="Cambria Math" charset="0"/>
                        <a:ea typeface="Cambria Math" charset="0"/>
                        <a:cs typeface="Cambria Math" charset="0"/>
                      </a:rPr>
                      <m:t>∆</m:t>
                    </m:r>
                    <m:sSubSup>
                      <m:sSubSupPr>
                        <m:ctrlPr>
                          <a:rPr kumimoji="1" lang="en-US" altLang="zh-CN" sz="1400" b="1" i="1">
                            <a:solidFill>
                              <a:srgbClr val="122754"/>
                            </a:solidFill>
                            <a:latin typeface="Cambria Math" charset="0"/>
                            <a:ea typeface="Cambria Math" charset="0"/>
                            <a:cs typeface="Cambria Math" charset="0"/>
                          </a:rPr>
                        </m:ctrlPr>
                      </m:sSubSupPr>
                      <m:e>
                        <m:r>
                          <a:rPr kumimoji="1" lang="en-US" altLang="zh-CN" sz="1400" b="1" i="1">
                            <a:solidFill>
                              <a:srgbClr val="122754"/>
                            </a:solidFill>
                            <a:latin typeface="Cambria Math" charset="0"/>
                            <a:ea typeface="Cambria Math" charset="0"/>
                            <a:cs typeface="Cambria Math" charset="0"/>
                          </a:rPr>
                          <m:t>𝜸</m:t>
                        </m:r>
                      </m:e>
                      <m:sub>
                        <m:r>
                          <a:rPr kumimoji="1" lang="en-US" altLang="zh-CN" sz="1400" b="1" i="1" smtClean="0">
                            <a:solidFill>
                              <a:srgbClr val="122754"/>
                            </a:solidFill>
                            <a:latin typeface="Cambria Math" charset="0"/>
                            <a:ea typeface="Cambria Math" charset="0"/>
                            <a:cs typeface="Cambria Math" charset="0"/>
                          </a:rPr>
                          <m:t>𝒕𝒓𝒊𝒑</m:t>
                        </m:r>
                      </m:sub>
                      <m:sup>
                        <m:r>
                          <a:rPr kumimoji="1" lang="en-US" altLang="zh-CN" sz="1400" b="1" i="1">
                            <a:solidFill>
                              <a:srgbClr val="122754"/>
                            </a:solidFill>
                            <a:latin typeface="Cambria Math" charset="0"/>
                            <a:ea typeface="Cambria Math" charset="0"/>
                            <a:cs typeface="Cambria Math" charset="0"/>
                          </a:rPr>
                          <m:t>(</m:t>
                        </m:r>
                        <m:r>
                          <a:rPr kumimoji="1" lang="en-US" altLang="zh-CN" sz="1400" b="1" i="1">
                            <a:solidFill>
                              <a:srgbClr val="122754"/>
                            </a:solidFill>
                            <a:latin typeface="Cambria Math" charset="0"/>
                            <a:ea typeface="Cambria Math" charset="0"/>
                            <a:cs typeface="Cambria Math" charset="0"/>
                          </a:rPr>
                          <m:t>𝜶</m:t>
                        </m:r>
                        <m:r>
                          <a:rPr kumimoji="1" lang="en-US" altLang="zh-CN" sz="1400" b="1" i="1">
                            <a:solidFill>
                              <a:srgbClr val="122754"/>
                            </a:solidFill>
                            <a:latin typeface="Cambria Math" charset="0"/>
                            <a:ea typeface="Cambria Math" charset="0"/>
                            <a:cs typeface="Cambria Math" charset="0"/>
                          </a:rPr>
                          <m:t>)</m:t>
                        </m:r>
                      </m:sup>
                    </m:sSubSup>
                  </m:oMath>
                </a14:m>
                <a:r>
                  <a:rPr lang="en-US" altLang="zh-CN" sz="1400" b="1" i="1" dirty="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lang="en-US" altLang="zh-CN" sz="1400" b="1" i="1" dirty="0">
                    <a:solidFill>
                      <a:srgbClr val="122754"/>
                    </a:solidFill>
                    <a:latin typeface="Century Gothic" charset="0"/>
                    <a:ea typeface="Century Gothic" charset="0"/>
                    <a:cs typeface="Century Gothic" charset="0"/>
                  </a:rPr>
                  <a:t>)</a:t>
                </a:r>
                <a:endParaRPr lang="zh-CN" altLang="en-US" sz="1400" b="1" i="1" dirty="0">
                  <a:solidFill>
                    <a:srgbClr val="122754"/>
                  </a:solidFill>
                  <a:latin typeface="Century Gothic" charset="0"/>
                  <a:ea typeface="Century Gothic" charset="0"/>
                  <a:cs typeface="Century Gothic" charset="0"/>
                </a:endParaRPr>
              </a:p>
            </p:txBody>
          </p:sp>
        </mc:Choice>
        <mc:Fallback xmlns="">
          <p:sp>
            <p:nvSpPr>
              <p:cNvPr id="53" name="文本框 52"/>
              <p:cNvSpPr txBox="1">
                <a:spLocks noRot="1" noChangeAspect="1" noMove="1" noResize="1" noEditPoints="1" noAdjustHandles="1" noChangeArrowheads="1" noChangeShapeType="1" noTextEdit="1"/>
              </p:cNvSpPr>
              <p:nvPr/>
            </p:nvSpPr>
            <p:spPr>
              <a:xfrm>
                <a:off x="5013935" y="5504277"/>
                <a:ext cx="10293737" cy="392159"/>
              </a:xfrm>
              <a:prstGeom prst="rect">
                <a:avLst/>
              </a:prstGeom>
              <a:blipFill rotWithShape="0">
                <a:blip r:embed="rId21"/>
                <a:stretch>
                  <a:fillRect l="-178" t="-54688" b="-765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文本框 54"/>
              <p:cNvSpPr txBox="1"/>
              <p:nvPr/>
            </p:nvSpPr>
            <p:spPr>
              <a:xfrm>
                <a:off x="5013934" y="5953730"/>
                <a:ext cx="10293737" cy="326180"/>
              </a:xfrm>
              <a:prstGeom prst="rect">
                <a:avLst/>
              </a:prstGeom>
              <a:noFill/>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Step7: Renew </a:t>
                </a:r>
                <a14:m>
                  <m:oMath xmlns:m="http://schemas.openxmlformats.org/officeDocument/2006/math">
                    <m:sSup>
                      <m:sSupPr>
                        <m:ctrlPr>
                          <a:rPr kumimoji="1" lang="en-US" altLang="zh-CN" sz="1400" b="1" i="1" smtClean="0">
                            <a:solidFill>
                              <a:srgbClr val="122754"/>
                            </a:solidFill>
                            <a:latin typeface="Cambria Math" charset="0"/>
                            <a:ea typeface="Century Gothic" charset="0"/>
                            <a:cs typeface="Century Gothic" charset="0"/>
                          </a:rPr>
                        </m:ctrlPr>
                      </m:sSupPr>
                      <m:e>
                        <m:r>
                          <a:rPr kumimoji="1" lang="en-US" altLang="zh-CN" sz="1400" b="1" i="1" smtClean="0">
                            <a:solidFill>
                              <a:srgbClr val="122754"/>
                            </a:solidFill>
                            <a:latin typeface="Cambria Math" charset="0"/>
                            <a:ea typeface="Cambria Math" charset="0"/>
                            <a:cs typeface="Cambria Math" charset="0"/>
                          </a:rPr>
                          <m:t>𝝃</m:t>
                        </m:r>
                      </m:e>
                      <m:sup>
                        <m:r>
                          <a:rPr kumimoji="1" lang="en-US" altLang="zh-CN" sz="1400" b="1" i="1" smtClean="0">
                            <a:solidFill>
                              <a:srgbClr val="122754"/>
                            </a:solidFill>
                            <a:latin typeface="Cambria Math" charset="0"/>
                            <a:ea typeface="Century Gothic" charset="0"/>
                            <a:cs typeface="Century Gothic" charset="0"/>
                          </a:rPr>
                          <m:t>(</m:t>
                        </m:r>
                        <m:r>
                          <a:rPr kumimoji="1" lang="en-US" altLang="zh-CN" sz="1400" b="1" i="1" smtClean="0">
                            <a:solidFill>
                              <a:srgbClr val="122754"/>
                            </a:solidFill>
                            <a:latin typeface="Cambria Math" charset="0"/>
                            <a:ea typeface="Century Gothic" charset="0"/>
                            <a:cs typeface="Century Gothic" charset="0"/>
                          </a:rPr>
                          <m:t>𝒊</m:t>
                        </m:r>
                        <m:r>
                          <a:rPr kumimoji="1" lang="en-US" altLang="zh-CN" sz="1400" b="1" i="1" smtClean="0">
                            <a:solidFill>
                              <a:srgbClr val="122754"/>
                            </a:solidFill>
                            <a:latin typeface="Cambria Math" charset="0"/>
                            <a:ea typeface="Century Gothic" charset="0"/>
                            <a:cs typeface="Century Gothic" charset="0"/>
                          </a:rPr>
                          <m:t>)</m:t>
                        </m:r>
                      </m:sup>
                    </m:sSup>
                  </m:oMath>
                </a14:m>
                <a:r>
                  <a:rPr kumimoji="1" lang="en-US" altLang="zh-CN" sz="1400" b="1" dirty="0" smtClean="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kumimoji="1" lang="en-US" altLang="zh-CN" sz="1400" b="1" dirty="0" smtClean="0">
                    <a:solidFill>
                      <a:srgbClr val="122754"/>
                    </a:solidFill>
                    <a:latin typeface="Century Gothic" charset="0"/>
                    <a:ea typeface="Century Gothic" charset="0"/>
                    <a:cs typeface="Century Gothic" charset="0"/>
                  </a:rPr>
                  <a:t>), </a:t>
                </a:r>
                <a14:m>
                  <m:oMath xmlns:m="http://schemas.openxmlformats.org/officeDocument/2006/math">
                    <m:r>
                      <a:rPr kumimoji="1" lang="en-US" altLang="zh-CN" sz="1400" b="1" i="1" smtClean="0">
                        <a:solidFill>
                          <a:srgbClr val="122754"/>
                        </a:solidFill>
                        <a:latin typeface="Cambria Math" charset="0"/>
                        <a:ea typeface="Cambria Math" charset="0"/>
                        <a:cs typeface="Cambria Math" charset="0"/>
                      </a:rPr>
                      <m:t>𝝃</m:t>
                    </m:r>
                  </m:oMath>
                </a14:m>
                <a:r>
                  <a:rPr kumimoji="1" lang="en-US" altLang="zh-CN" sz="1400" b="1" dirty="0" smtClean="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kumimoji="1" lang="en-US" altLang="zh-CN" sz="1400" b="1" dirty="0" smtClean="0">
                    <a:solidFill>
                      <a:srgbClr val="122754"/>
                    </a:solidFill>
                    <a:latin typeface="Century Gothic" charset="0"/>
                    <a:ea typeface="Century Gothic" charset="0"/>
                    <a:cs typeface="Century Gothic" charset="0"/>
                  </a:rPr>
                  <a:t>) and </a:t>
                </a:r>
                <a14:m>
                  <m:oMath xmlns:m="http://schemas.openxmlformats.org/officeDocument/2006/math">
                    <m:sSub>
                      <m:sSubPr>
                        <m:ctrlPr>
                          <a:rPr kumimoji="1" lang="en-US" altLang="zh-CN" sz="1400" b="1" i="1" smtClean="0">
                            <a:solidFill>
                              <a:srgbClr val="122754"/>
                            </a:solidFill>
                            <a:latin typeface="Cambria Math" charset="0"/>
                            <a:ea typeface="Century Gothic" charset="0"/>
                            <a:cs typeface="Century Gothic" charset="0"/>
                          </a:rPr>
                        </m:ctrlPr>
                      </m:sSubPr>
                      <m:e>
                        <m:r>
                          <a:rPr kumimoji="1" lang="en-US" altLang="zh-CN" sz="1400" b="1" i="1" smtClean="0">
                            <a:solidFill>
                              <a:srgbClr val="122754"/>
                            </a:solidFill>
                            <a:latin typeface="Cambria Math" charset="0"/>
                            <a:ea typeface="Cambria Math" charset="0"/>
                            <a:cs typeface="Cambria Math" charset="0"/>
                          </a:rPr>
                          <m:t>𝝃</m:t>
                        </m:r>
                      </m:e>
                      <m:sub>
                        <m:r>
                          <a:rPr kumimoji="1" lang="en-US" altLang="zh-CN" sz="1400" b="1" i="1" smtClean="0">
                            <a:solidFill>
                              <a:srgbClr val="122754"/>
                            </a:solidFill>
                            <a:latin typeface="Cambria Math" charset="0"/>
                            <a:ea typeface="Century Gothic" charset="0"/>
                            <a:cs typeface="Century Gothic" charset="0"/>
                          </a:rPr>
                          <m:t>𝒄</m:t>
                        </m:r>
                      </m:sub>
                    </m:sSub>
                  </m:oMath>
                </a14:m>
                <a:r>
                  <a:rPr kumimoji="1" lang="en-US" altLang="zh-CN" sz="1400" b="1" dirty="0" smtClean="0">
                    <a:solidFill>
                      <a:srgbClr val="122754"/>
                    </a:solidFill>
                    <a:latin typeface="Century Gothic" charset="0"/>
                    <a:ea typeface="Century Gothic" charset="0"/>
                    <a:cs typeface="Century Gothic" charset="0"/>
                  </a:rPr>
                  <a:t>(</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𝜏</m:t>
                    </m:r>
                  </m:oMath>
                </a14:m>
                <a:r>
                  <a:rPr kumimoji="1" lang="en-US" altLang="zh-CN" sz="1400" b="1" dirty="0" smtClean="0">
                    <a:solidFill>
                      <a:srgbClr val="122754"/>
                    </a:solidFill>
                    <a:latin typeface="Century Gothic" charset="0"/>
                    <a:ea typeface="Century Gothic" charset="0"/>
                    <a:cs typeface="Century Gothic" charset="0"/>
                  </a:rPr>
                  <a:t>)</a:t>
                </a:r>
                <a:endParaRPr kumimoji="1" lang="zh-CN" altLang="en-US" sz="1400" b="1" dirty="0">
                  <a:solidFill>
                    <a:srgbClr val="122754"/>
                  </a:solidFill>
                  <a:latin typeface="Century Gothic" charset="0"/>
                  <a:ea typeface="Century Gothic" charset="0"/>
                  <a:cs typeface="Century Gothic" charset="0"/>
                </a:endParaRPr>
              </a:p>
            </p:txBody>
          </p:sp>
        </mc:Choice>
        <mc:Fallback xmlns="">
          <p:sp>
            <p:nvSpPr>
              <p:cNvPr id="55" name="文本框 54"/>
              <p:cNvSpPr txBox="1">
                <a:spLocks noRot="1" noChangeAspect="1" noMove="1" noResize="1" noEditPoints="1" noAdjustHandles="1" noChangeArrowheads="1" noChangeShapeType="1" noTextEdit="1"/>
              </p:cNvSpPr>
              <p:nvPr/>
            </p:nvSpPr>
            <p:spPr>
              <a:xfrm>
                <a:off x="5013934" y="5953730"/>
                <a:ext cx="10293737" cy="326180"/>
              </a:xfrm>
              <a:prstGeom prst="rect">
                <a:avLst/>
              </a:prstGeom>
              <a:blipFill rotWithShape="0">
                <a:blip r:embed="rId22"/>
                <a:stretch>
                  <a:fillRect l="-178" t="-1887" b="-15094"/>
                </a:stretch>
              </a:blipFill>
            </p:spPr>
            <p:txBody>
              <a:bodyPr/>
              <a:lstStyle/>
              <a:p>
                <a:r>
                  <a:rPr lang="en-US">
                    <a:noFill/>
                  </a:rPr>
                  <a:t> </a:t>
                </a:r>
              </a:p>
            </p:txBody>
          </p:sp>
        </mc:Fallback>
      </mc:AlternateContent>
      <p:cxnSp>
        <p:nvCxnSpPr>
          <p:cNvPr id="10" name="直线连接符 9"/>
          <p:cNvCxnSpPr>
            <a:stCxn id="3" idx="0"/>
          </p:cNvCxnSpPr>
          <p:nvPr/>
        </p:nvCxnSpPr>
        <p:spPr>
          <a:xfrm>
            <a:off x="1836661" y="2283970"/>
            <a:ext cx="58168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41184543"/>
      </p:ext>
    </p:extLst>
  </p:cSld>
  <p:clrMapOvr>
    <a:masterClrMapping/>
  </p:clrMapOvr>
  <mc:AlternateContent xmlns:mc="http://schemas.openxmlformats.org/markup-compatibility/2006" xmlns:p14="http://schemas.microsoft.com/office/powerpoint/2010/main">
    <mc:Choice Requires="p14">
      <p:transition spd="slow" p14:dur="2000" advTm="50203"/>
    </mc:Choice>
    <mc:Fallback xmlns="">
      <p:transition spd="slow" advTm="5020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19</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18"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sz="2800" dirty="0" smtClean="0">
                <a:solidFill>
                  <a:sysClr val="window" lastClr="FFFFFF"/>
                </a:solidFill>
                <a:latin typeface="Century Gothic" panose="020F0302020204030204"/>
              </a:rPr>
              <a:t>N</a:t>
            </a:r>
            <a:r>
              <a:rPr lang="en-US" altLang="zh-CN" sz="2800" dirty="0" smtClean="0">
                <a:solidFill>
                  <a:sysClr val="window" lastClr="FFFFFF"/>
                </a:solidFill>
                <a:latin typeface="Century Gothic" panose="020F0302020204030204"/>
              </a:rPr>
              <a:t>umerical Implementation</a:t>
            </a:r>
            <a:r>
              <a:rPr lang="en-US" sz="2800" dirty="0" smtClean="0">
                <a:solidFill>
                  <a:sysClr val="window" lastClr="FFFFFF"/>
                </a:solidFill>
                <a:latin typeface="Century Gothic" panose="020F0302020204030204"/>
              </a:rPr>
              <a:t>  </a:t>
            </a:r>
            <a:endParaRPr lang="fr-FR" altLang="zh-CN" sz="2800" dirty="0">
              <a:solidFill>
                <a:sysClr val="window" lastClr="FFFFFF"/>
              </a:solidFill>
              <a:latin typeface="Century Gothic" panose="020F0302020204030204"/>
              <a:ea typeface=""/>
            </a:endParaRPr>
          </a:p>
        </p:txBody>
      </p:sp>
      <p:sp>
        <p:nvSpPr>
          <p:cNvPr id="24" name="矩形 23"/>
          <p:cNvSpPr/>
          <p:nvPr/>
        </p:nvSpPr>
        <p:spPr>
          <a:xfrm>
            <a:off x="134714" y="1051958"/>
            <a:ext cx="3506088"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Time-integration Procedure</a:t>
            </a:r>
          </a:p>
        </p:txBody>
      </p:sp>
      <mc:AlternateContent xmlns:mc="http://schemas.openxmlformats.org/markup-compatibility/2006" xmlns:a14="http://schemas.microsoft.com/office/drawing/2010/main">
        <mc:Choice Requires="a14">
          <p:sp>
            <p:nvSpPr>
              <p:cNvPr id="41" name="文本框 40"/>
              <p:cNvSpPr txBox="1"/>
              <p:nvPr/>
            </p:nvSpPr>
            <p:spPr>
              <a:xfrm>
                <a:off x="862604" y="1485504"/>
                <a:ext cx="10293737" cy="307777"/>
              </a:xfrm>
              <a:prstGeom prst="rect">
                <a:avLst/>
              </a:prstGeom>
              <a:noFill/>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Step8: Calculate temperature change </a:t>
                </a:r>
                <a14:m>
                  <m:oMath xmlns:m="http://schemas.openxmlformats.org/officeDocument/2006/math">
                    <m:r>
                      <a:rPr kumimoji="1" lang="en-US" altLang="zh-CN" sz="1400" b="1" i="1" smtClean="0">
                        <a:solidFill>
                          <a:srgbClr val="122754"/>
                        </a:solidFill>
                        <a:latin typeface="Cambria Math" charset="0"/>
                        <a:ea typeface="Century Gothic" charset="0"/>
                        <a:cs typeface="Century Gothic" charset="0"/>
                      </a:rPr>
                      <m:t>∆</m:t>
                    </m:r>
                    <m:r>
                      <a:rPr lang="en-US" altLang="zh-CN" sz="1400" i="1">
                        <a:solidFill>
                          <a:srgbClr val="122754"/>
                        </a:solidFill>
                        <a:latin typeface="Cambria Math" charset="0"/>
                        <a:ea typeface="Century Gothic" charset="0"/>
                        <a:cs typeface="Century Gothic" charset="0"/>
                      </a:rPr>
                      <m:t>𝜃</m:t>
                    </m:r>
                    <m:r>
                      <a:rPr lang="en-US" altLang="zh-CN" sz="1400">
                        <a:solidFill>
                          <a:srgbClr val="122754"/>
                        </a:solidFill>
                        <a:latin typeface="Cambria Math" charset="0"/>
                        <a:ea typeface="Century Gothic" charset="0"/>
                        <a:cs typeface="Century Gothic" charset="0"/>
                      </a:rPr>
                      <m:t>(</m:t>
                    </m:r>
                    <m:r>
                      <a:rPr lang="en-US" altLang="zh-CN" sz="1400" i="1">
                        <a:solidFill>
                          <a:srgbClr val="122754"/>
                        </a:solidFill>
                        <a:latin typeface="Cambria Math" charset="0"/>
                        <a:ea typeface="Century Gothic" charset="0"/>
                        <a:cs typeface="Century Gothic" charset="0"/>
                      </a:rPr>
                      <m:t>𝜏</m:t>
                    </m:r>
                    <m:r>
                      <a:rPr lang="en-US" altLang="zh-CN" sz="1400">
                        <a:solidFill>
                          <a:srgbClr val="122754"/>
                        </a:solidFill>
                        <a:latin typeface="Cambria Math" charset="0"/>
                        <a:ea typeface="Century Gothic" charset="0"/>
                        <a:cs typeface="Century Gothic" charset="0"/>
                      </a:rPr>
                      <m:t>)</m:t>
                    </m:r>
                  </m:oMath>
                </a14:m>
                <a:endParaRPr kumimoji="1" lang="zh-CN" altLang="en-US" sz="1400" b="1" dirty="0">
                  <a:solidFill>
                    <a:srgbClr val="122754"/>
                  </a:solidFill>
                  <a:latin typeface="Century Gothic" charset="0"/>
                  <a:ea typeface="Century Gothic" charset="0"/>
                  <a:cs typeface="Century Gothic" charset="0"/>
                </a:endParaRPr>
              </a:p>
            </p:txBody>
          </p:sp>
        </mc:Choice>
        <mc:Fallback xmlns="">
          <p:sp>
            <p:nvSpPr>
              <p:cNvPr id="41" name="文本框 40"/>
              <p:cNvSpPr txBox="1">
                <a:spLocks noRot="1" noChangeAspect="1" noMove="1" noResize="1" noEditPoints="1" noAdjustHandles="1" noChangeArrowheads="1" noChangeShapeType="1" noTextEdit="1"/>
              </p:cNvSpPr>
              <p:nvPr/>
            </p:nvSpPr>
            <p:spPr>
              <a:xfrm>
                <a:off x="862604" y="1485504"/>
                <a:ext cx="10293737" cy="307777"/>
              </a:xfrm>
              <a:prstGeom prst="rect">
                <a:avLst/>
              </a:prstGeom>
              <a:blipFill rotWithShape="0">
                <a:blip r:embed="rId5"/>
                <a:stretch>
                  <a:fillRect l="-178" t="-4000" b="-20000"/>
                </a:stretch>
              </a:blipFill>
            </p:spPr>
            <p:txBody>
              <a:bodyPr/>
              <a:lstStyle/>
              <a:p>
                <a:r>
                  <a:rPr lang="en-US">
                    <a:noFill/>
                  </a:rPr>
                  <a:t> </a:t>
                </a:r>
              </a:p>
            </p:txBody>
          </p:sp>
        </mc:Fallback>
      </mc:AlternateContent>
      <p:grpSp>
        <p:nvGrpSpPr>
          <p:cNvPr id="42" name="组 41"/>
          <p:cNvGrpSpPr/>
          <p:nvPr/>
        </p:nvGrpSpPr>
        <p:grpSpPr>
          <a:xfrm>
            <a:off x="862604" y="1833469"/>
            <a:ext cx="10293737" cy="1039997"/>
            <a:chOff x="374088" y="4888566"/>
            <a:chExt cx="10293737" cy="1039997"/>
          </a:xfrm>
        </p:grpSpPr>
        <p:pic>
          <p:nvPicPr>
            <p:cNvPr id="55" name="图片 54"/>
            <p:cNvPicPr>
              <a:picLocks noChangeAspect="1"/>
            </p:cNvPicPr>
            <p:nvPr/>
          </p:nvPicPr>
          <p:blipFill rotWithShape="1">
            <a:blip r:embed="rId6">
              <a:extLst>
                <a:ext uri="{28A0092B-C50C-407E-A947-70E740481C1C}">
                  <a14:useLocalDpi xmlns:a14="http://schemas.microsoft.com/office/drawing/2010/main" val="0"/>
                </a:ext>
              </a:extLst>
            </a:blip>
            <a:srcRect l="13087" t="29728" b="41237"/>
            <a:stretch/>
          </p:blipFill>
          <p:spPr>
            <a:xfrm>
              <a:off x="4757443" y="5286382"/>
              <a:ext cx="4095959" cy="252870"/>
            </a:xfrm>
            <a:prstGeom prst="rect">
              <a:avLst/>
            </a:prstGeom>
          </p:spPr>
        </p:pic>
        <p:pic>
          <p:nvPicPr>
            <p:cNvPr id="61" name="图片 60"/>
            <p:cNvPicPr>
              <a:picLocks noChangeAspect="1"/>
            </p:cNvPicPr>
            <p:nvPr/>
          </p:nvPicPr>
          <p:blipFill rotWithShape="1">
            <a:blip r:embed="rId6">
              <a:extLst>
                <a:ext uri="{28A0092B-C50C-407E-A947-70E740481C1C}">
                  <a14:useLocalDpi xmlns:a14="http://schemas.microsoft.com/office/drawing/2010/main" val="0"/>
                </a:ext>
              </a:extLst>
            </a:blip>
            <a:srcRect t="64889" r="40090" b="1551"/>
            <a:stretch/>
          </p:blipFill>
          <p:spPr>
            <a:xfrm>
              <a:off x="483506" y="5561604"/>
              <a:ext cx="2823365" cy="292272"/>
            </a:xfrm>
            <a:prstGeom prst="rect">
              <a:avLst/>
            </a:prstGeom>
          </p:spPr>
        </p:pic>
        <p:pic>
          <p:nvPicPr>
            <p:cNvPr id="62" name="图片 61"/>
            <p:cNvPicPr>
              <a:picLocks noChangeAspect="1"/>
            </p:cNvPicPr>
            <p:nvPr/>
          </p:nvPicPr>
          <p:blipFill rotWithShape="1">
            <a:blip r:embed="rId6">
              <a:extLst>
                <a:ext uri="{28A0092B-C50C-407E-A947-70E740481C1C}">
                  <a14:useLocalDpi xmlns:a14="http://schemas.microsoft.com/office/drawing/2010/main" val="0"/>
                </a:ext>
              </a:extLst>
            </a:blip>
            <a:srcRect r="10484" b="65747"/>
            <a:stretch/>
          </p:blipFill>
          <p:spPr>
            <a:xfrm>
              <a:off x="475545" y="5286382"/>
              <a:ext cx="4218659" cy="298315"/>
            </a:xfrm>
            <a:prstGeom prst="rect">
              <a:avLst/>
            </a:prstGeom>
          </p:spPr>
        </p:pic>
        <mc:AlternateContent xmlns:mc="http://schemas.openxmlformats.org/markup-compatibility/2006" xmlns:a14="http://schemas.microsoft.com/office/drawing/2010/main">
          <mc:Choice Requires="a14">
            <p:sp>
              <p:nvSpPr>
                <p:cNvPr id="63" name="文本框 62"/>
                <p:cNvSpPr txBox="1"/>
                <p:nvPr/>
              </p:nvSpPr>
              <p:spPr>
                <a:xfrm>
                  <a:off x="374088" y="4888566"/>
                  <a:ext cx="10293737" cy="307777"/>
                </a:xfrm>
                <a:prstGeom prst="rect">
                  <a:avLst/>
                </a:prstGeom>
                <a:noFill/>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Step9: Calculate </a:t>
                  </a:r>
                  <a:r>
                    <a:rPr lang="en-US" altLang="zh-CN" sz="1400" b="1" dirty="0">
                      <a:solidFill>
                        <a:srgbClr val="122754"/>
                      </a:solidFill>
                      <a:latin typeface="Century Gothic" charset="0"/>
                      <a:ea typeface="Century Gothic" charset="0"/>
                      <a:cs typeface="Century Gothic" charset="0"/>
                    </a:rPr>
                    <a:t>and normalize </a:t>
                  </a:r>
                  <a14:m>
                    <m:oMath xmlns:m="http://schemas.openxmlformats.org/officeDocument/2006/math">
                      <m:sSub>
                        <m:sSubPr>
                          <m:ctrlPr>
                            <a:rPr lang="en-US" altLang="zh-CN" sz="1400" b="1" i="1" dirty="0">
                              <a:solidFill>
                                <a:srgbClr val="122754"/>
                              </a:solidFill>
                              <a:latin typeface="Cambria Math" charset="0"/>
                              <a:ea typeface="Century Gothic" charset="0"/>
                              <a:cs typeface="Century Gothic" charset="0"/>
                            </a:rPr>
                          </m:ctrlPr>
                        </m:sSubPr>
                        <m:e>
                          <m:r>
                            <a:rPr lang="en-US" altLang="zh-CN" sz="1400" b="1" i="1" dirty="0">
                              <a:solidFill>
                                <a:srgbClr val="122754"/>
                              </a:solidFill>
                              <a:latin typeface="Cambria Math" charset="0"/>
                              <a:ea typeface="Century Gothic" charset="0"/>
                              <a:cs typeface="Century Gothic" charset="0"/>
                            </a:rPr>
                            <m:t>𝑭</m:t>
                          </m:r>
                        </m:e>
                        <m:sub>
                          <m:r>
                            <a:rPr lang="en-US" altLang="zh-CN" sz="1400" b="1" i="1" dirty="0" smtClean="0">
                              <a:solidFill>
                                <a:srgbClr val="122754"/>
                              </a:solidFill>
                              <a:latin typeface="Cambria Math" charset="0"/>
                              <a:ea typeface="Century Gothic" charset="0"/>
                              <a:cs typeface="Century Gothic" charset="0"/>
                            </a:rPr>
                            <m:t>𝒊𝒏𝒆𝒍</m:t>
                          </m:r>
                        </m:sub>
                      </m:sSub>
                    </m:oMath>
                  </a14:m>
                  <a:r>
                    <a:rPr lang="en-US" altLang="zh-CN" sz="1400" dirty="0">
                      <a:solidFill>
                        <a:srgbClr val="122754"/>
                      </a:solidFill>
                      <a:latin typeface="Century Gothic" charset="0"/>
                      <a:ea typeface="Century Gothic" charset="0"/>
                      <a:cs typeface="Century Gothic" charset="0"/>
                    </a:rPr>
                    <a:t>(</a:t>
                  </a:r>
                  <a14:m>
                    <m:oMath xmlns:m="http://schemas.openxmlformats.org/officeDocument/2006/math">
                      <m:r>
                        <a:rPr lang="en-US" altLang="zh-CN" sz="1400" i="1" dirty="0">
                          <a:solidFill>
                            <a:srgbClr val="122754"/>
                          </a:solidFill>
                          <a:latin typeface="Cambria Math" charset="0"/>
                          <a:ea typeface="Century Gothic" charset="0"/>
                          <a:cs typeface="Century Gothic" charset="0"/>
                        </a:rPr>
                        <m:t>𝜏</m:t>
                      </m:r>
                    </m:oMath>
                  </a14:m>
                  <a:r>
                    <a:rPr lang="en-US" altLang="zh-CN" sz="1400" dirty="0">
                      <a:solidFill>
                        <a:srgbClr val="122754"/>
                      </a:solidFill>
                      <a:latin typeface="Century Gothic" charset="0"/>
                      <a:ea typeface="Century Gothic" charset="0"/>
                      <a:cs typeface="Century Gothic" charset="0"/>
                    </a:rPr>
                    <a:t>)</a:t>
                  </a:r>
                  <a:endParaRPr kumimoji="1" lang="zh-CN" altLang="en-US" sz="1400" b="1" dirty="0">
                    <a:solidFill>
                      <a:srgbClr val="122754"/>
                    </a:solidFill>
                    <a:latin typeface="Century Gothic" charset="0"/>
                    <a:ea typeface="Century Gothic" charset="0"/>
                    <a:cs typeface="Century Gothic" charset="0"/>
                  </a:endParaRPr>
                </a:p>
              </p:txBody>
            </p:sp>
          </mc:Choice>
          <mc:Fallback xmlns="">
            <p:sp>
              <p:nvSpPr>
                <p:cNvPr id="63" name="文本框 62"/>
                <p:cNvSpPr txBox="1">
                  <a:spLocks noRot="1" noChangeAspect="1" noMove="1" noResize="1" noEditPoints="1" noAdjustHandles="1" noChangeArrowheads="1" noChangeShapeType="1" noTextEdit="1"/>
                </p:cNvSpPr>
                <p:nvPr/>
              </p:nvSpPr>
              <p:spPr>
                <a:xfrm>
                  <a:off x="374088" y="4888566"/>
                  <a:ext cx="10293737" cy="307777"/>
                </a:xfrm>
                <a:prstGeom prst="rect">
                  <a:avLst/>
                </a:prstGeom>
                <a:blipFill rotWithShape="0">
                  <a:blip r:embed="rId7"/>
                  <a:stretch>
                    <a:fillRect l="-178" t="-4000" b="-20000"/>
                  </a:stretch>
                </a:blipFill>
              </p:spPr>
              <p:txBody>
                <a:bodyPr/>
                <a:lstStyle/>
                <a:p>
                  <a:r>
                    <a:rPr lang="en-US">
                      <a:noFill/>
                    </a:rPr>
                    <a:t> </a:t>
                  </a:r>
                </a:p>
              </p:txBody>
            </p:sp>
          </mc:Fallback>
        </mc:AlternateContent>
        <p:sp>
          <p:nvSpPr>
            <p:cNvPr id="64" name="圆角矩形 63"/>
            <p:cNvSpPr/>
            <p:nvPr/>
          </p:nvSpPr>
          <p:spPr>
            <a:xfrm>
              <a:off x="412306" y="5237913"/>
              <a:ext cx="8441096" cy="690650"/>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grpSp>
      <p:sp>
        <p:nvSpPr>
          <p:cNvPr id="65" name="文本框 64"/>
          <p:cNvSpPr txBox="1"/>
          <p:nvPr/>
        </p:nvSpPr>
        <p:spPr>
          <a:xfrm>
            <a:off x="862604" y="5883531"/>
            <a:ext cx="10293737" cy="307777"/>
          </a:xfrm>
          <a:prstGeom prst="rect">
            <a:avLst/>
          </a:prstGeom>
          <a:noFill/>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Step12: Renew a group of internal variables</a:t>
            </a:r>
            <a:endParaRPr kumimoji="1" lang="zh-CN" altLang="en-US" sz="1400" b="1" dirty="0">
              <a:solidFill>
                <a:srgbClr val="122754"/>
              </a:solidFill>
              <a:latin typeface="Century Gothic" charset="0"/>
              <a:ea typeface="Century Gothic" charset="0"/>
              <a:cs typeface="Century Gothic" charset="0"/>
            </a:endParaRPr>
          </a:p>
        </p:txBody>
      </p:sp>
      <p:grpSp>
        <p:nvGrpSpPr>
          <p:cNvPr id="66" name="组 65"/>
          <p:cNvGrpSpPr/>
          <p:nvPr/>
        </p:nvGrpSpPr>
        <p:grpSpPr>
          <a:xfrm>
            <a:off x="853935" y="2979735"/>
            <a:ext cx="10293737" cy="795397"/>
            <a:chOff x="374090" y="1405784"/>
            <a:chExt cx="10293737" cy="795397"/>
          </a:xfrm>
        </p:grpSpPr>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884" y="1800932"/>
              <a:ext cx="2635475" cy="337641"/>
            </a:xfrm>
            <a:prstGeom prst="rect">
              <a:avLst/>
            </a:prstGeom>
          </p:spPr>
        </p:pic>
        <mc:AlternateContent xmlns:mc="http://schemas.openxmlformats.org/markup-compatibility/2006" xmlns:a14="http://schemas.microsoft.com/office/drawing/2010/main">
          <mc:Choice Requires="a14">
            <p:sp>
              <p:nvSpPr>
                <p:cNvPr id="68" name="文本框 67"/>
                <p:cNvSpPr txBox="1"/>
                <p:nvPr/>
              </p:nvSpPr>
              <p:spPr>
                <a:xfrm>
                  <a:off x="374090" y="1405784"/>
                  <a:ext cx="10293737" cy="523220"/>
                </a:xfrm>
                <a:prstGeom prst="rect">
                  <a:avLst/>
                </a:prstGeom>
                <a:noFill/>
                <a:ln>
                  <a:noFill/>
                </a:ln>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Step10: Update </a:t>
                  </a:r>
                  <a14:m>
                    <m:oMath xmlns:m="http://schemas.openxmlformats.org/officeDocument/2006/math">
                      <m:r>
                        <a:rPr lang="en-US" altLang="zh-CN" sz="1400" b="1" i="1" dirty="0" smtClean="0">
                          <a:ln>
                            <a:solidFill>
                              <a:srgbClr val="3E5765"/>
                            </a:solidFill>
                          </a:ln>
                          <a:solidFill>
                            <a:srgbClr val="122754"/>
                          </a:solidFill>
                          <a:latin typeface="Cambria Math" charset="0"/>
                          <a:ea typeface="Century Gothic" charset="0"/>
                          <a:cs typeface="Century Gothic" charset="0"/>
                        </a:rPr>
                        <m:t>ℂ</m:t>
                      </m:r>
                      <m:r>
                        <m:rPr>
                          <m:nor/>
                        </m:rPr>
                        <a:rPr lang="en-US" altLang="zh-CN" sz="1400" dirty="0">
                          <a:solidFill>
                            <a:srgbClr val="122754"/>
                          </a:solidFill>
                          <a:latin typeface="Century Gothic" charset="0"/>
                          <a:ea typeface="Century Gothic" charset="0"/>
                          <a:cs typeface="Century Gothic" charset="0"/>
                        </a:rPr>
                        <m:t>(</m:t>
                      </m:r>
                      <m:r>
                        <a:rPr lang="en-US" altLang="zh-CN" sz="1400" i="1" dirty="0">
                          <a:solidFill>
                            <a:srgbClr val="122754"/>
                          </a:solidFill>
                          <a:latin typeface="Cambria Math" charset="0"/>
                          <a:ea typeface="Century Gothic" charset="0"/>
                          <a:cs typeface="Century Gothic" charset="0"/>
                        </a:rPr>
                        <m:t>𝜏</m:t>
                      </m:r>
                      <m:r>
                        <a:rPr lang="en-US" altLang="zh-CN" sz="1400" dirty="0">
                          <a:solidFill>
                            <a:srgbClr val="122754"/>
                          </a:solidFill>
                          <a:latin typeface="Cambria Math" charset="0"/>
                          <a:ea typeface="Century Gothic" charset="0"/>
                          <a:cs typeface="Century Gothic" charset="0"/>
                        </a:rPr>
                        <m:t>)</m:t>
                      </m:r>
                    </m:oMath>
                  </a14:m>
                  <a:endParaRPr kumimoji="1" lang="zh-CN" altLang="en-US" sz="1400" dirty="0">
                    <a:solidFill>
                      <a:srgbClr val="122754"/>
                    </a:solidFill>
                    <a:latin typeface="Century Gothic" charset="0"/>
                    <a:ea typeface="Century Gothic" charset="0"/>
                    <a:cs typeface="Century Gothic" charset="0"/>
                  </a:endParaRPr>
                </a:p>
                <a:p>
                  <a:endParaRPr kumimoji="1" lang="zh-CN" altLang="en-US" sz="1400" dirty="0">
                    <a:solidFill>
                      <a:srgbClr val="122754"/>
                    </a:solidFill>
                    <a:latin typeface="Century Gothic" charset="0"/>
                    <a:ea typeface="Century Gothic" charset="0"/>
                    <a:cs typeface="Century Gothic" charset="0"/>
                  </a:endParaRPr>
                </a:p>
              </p:txBody>
            </p:sp>
          </mc:Choice>
          <mc:Fallback xmlns="">
            <p:sp>
              <p:nvSpPr>
                <p:cNvPr id="68" name="文本框 67"/>
                <p:cNvSpPr txBox="1">
                  <a:spLocks noRot="1" noChangeAspect="1" noMove="1" noResize="1" noEditPoints="1" noAdjustHandles="1" noChangeArrowheads="1" noChangeShapeType="1" noTextEdit="1"/>
                </p:cNvSpPr>
                <p:nvPr/>
              </p:nvSpPr>
              <p:spPr>
                <a:xfrm>
                  <a:off x="374090" y="1405784"/>
                  <a:ext cx="10293737" cy="523220"/>
                </a:xfrm>
                <a:prstGeom prst="rect">
                  <a:avLst/>
                </a:prstGeom>
                <a:blipFill rotWithShape="0">
                  <a:blip r:embed="rId9"/>
                  <a:stretch>
                    <a:fillRect l="-178" t="-2326"/>
                  </a:stretch>
                </a:blipFill>
                <a:ln>
                  <a:noFill/>
                </a:ln>
              </p:spPr>
              <p:txBody>
                <a:bodyPr/>
                <a:lstStyle/>
                <a:p>
                  <a:r>
                    <a:rPr lang="en-US">
                      <a:noFill/>
                    </a:rPr>
                    <a:t> </a:t>
                  </a:r>
                </a:p>
              </p:txBody>
            </p:sp>
          </mc:Fallback>
        </mc:AlternateContent>
        <p:sp>
          <p:nvSpPr>
            <p:cNvPr id="69" name="圆角矩形 68"/>
            <p:cNvSpPr/>
            <p:nvPr/>
          </p:nvSpPr>
          <p:spPr>
            <a:xfrm>
              <a:off x="420976" y="1752003"/>
              <a:ext cx="2823265" cy="449178"/>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grpSp>
      <p:grpSp>
        <p:nvGrpSpPr>
          <p:cNvPr id="70" name="组 69"/>
          <p:cNvGrpSpPr/>
          <p:nvPr/>
        </p:nvGrpSpPr>
        <p:grpSpPr>
          <a:xfrm>
            <a:off x="853935" y="3940174"/>
            <a:ext cx="10293737" cy="1753198"/>
            <a:chOff x="374088" y="2360788"/>
            <a:chExt cx="10293737" cy="1753198"/>
          </a:xfrm>
        </p:grpSpPr>
        <p:pic>
          <p:nvPicPr>
            <p:cNvPr id="71" name="图片 7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111" y="2822782"/>
              <a:ext cx="1956109" cy="366770"/>
            </a:xfrm>
            <a:prstGeom prst="rect">
              <a:avLst/>
            </a:prstGeom>
          </p:spPr>
        </p:pic>
        <mc:AlternateContent xmlns:mc="http://schemas.openxmlformats.org/markup-compatibility/2006" xmlns:a14="http://schemas.microsoft.com/office/drawing/2010/main">
          <mc:Choice Requires="a14">
            <p:sp>
              <p:nvSpPr>
                <p:cNvPr id="72" name="文本框 71"/>
                <p:cNvSpPr txBox="1"/>
                <p:nvPr/>
              </p:nvSpPr>
              <p:spPr>
                <a:xfrm>
                  <a:off x="374088" y="2360788"/>
                  <a:ext cx="10293737" cy="307777"/>
                </a:xfrm>
                <a:prstGeom prst="rect">
                  <a:avLst/>
                </a:prstGeom>
                <a:noFill/>
                <a:ln>
                  <a:noFill/>
                </a:ln>
              </p:spPr>
              <p:txBody>
                <a:bodyPr wrap="square" rtlCol="0">
                  <a:spAutoFit/>
                </a:bodyPr>
                <a:lstStyle/>
                <a:p>
                  <a:r>
                    <a:rPr kumimoji="1" lang="en-US" altLang="zh-CN" sz="1400" b="1" dirty="0" smtClean="0">
                      <a:solidFill>
                        <a:srgbClr val="122754"/>
                      </a:solidFill>
                      <a:latin typeface="Century Gothic" charset="0"/>
                      <a:ea typeface="Century Gothic" charset="0"/>
                      <a:cs typeface="Century Gothic" charset="0"/>
                    </a:rPr>
                    <a:t>Step11: Compute </a:t>
                  </a:r>
                  <a14:m>
                    <m:oMath xmlns:m="http://schemas.openxmlformats.org/officeDocument/2006/math">
                      <m:sSub>
                        <m:sSubPr>
                          <m:ctrlPr>
                            <a:rPr lang="en-US" altLang="zh-CN" sz="1400" b="1" i="1" dirty="0">
                              <a:solidFill>
                                <a:srgbClr val="122754"/>
                              </a:solidFill>
                              <a:latin typeface="Cambria Math" charset="0"/>
                              <a:ea typeface="Century Gothic" charset="0"/>
                              <a:cs typeface="Century Gothic" charset="0"/>
                            </a:rPr>
                          </m:ctrlPr>
                        </m:sSubPr>
                        <m:e>
                          <m:r>
                            <a:rPr lang="en-US" altLang="zh-CN" sz="1400" b="1" i="1" dirty="0">
                              <a:solidFill>
                                <a:srgbClr val="122754"/>
                              </a:solidFill>
                              <a:latin typeface="Cambria Math" charset="0"/>
                              <a:ea typeface="Century Gothic" charset="0"/>
                              <a:cs typeface="Century Gothic" charset="0"/>
                            </a:rPr>
                            <m:t>𝑭</m:t>
                          </m:r>
                        </m:e>
                        <m:sub>
                          <m:r>
                            <a:rPr lang="en-US" altLang="zh-CN" sz="1400" b="1" i="1" dirty="0">
                              <a:solidFill>
                                <a:srgbClr val="122754"/>
                              </a:solidFill>
                              <a:latin typeface="Cambria Math" charset="0"/>
                              <a:ea typeface="Century Gothic" charset="0"/>
                              <a:cs typeface="Century Gothic" charset="0"/>
                            </a:rPr>
                            <m:t>𝒆</m:t>
                          </m:r>
                        </m:sub>
                      </m:sSub>
                    </m:oMath>
                  </a14:m>
                  <a:r>
                    <a:rPr lang="en-US" altLang="zh-CN" sz="1400" dirty="0">
                      <a:solidFill>
                        <a:srgbClr val="122754"/>
                      </a:solidFill>
                      <a:latin typeface="Century Gothic" charset="0"/>
                      <a:ea typeface="Century Gothic" charset="0"/>
                      <a:cs typeface="Century Gothic" charset="0"/>
                    </a:rPr>
                    <a:t>(</a:t>
                  </a:r>
                  <a14:m>
                    <m:oMath xmlns:m="http://schemas.openxmlformats.org/officeDocument/2006/math">
                      <m:r>
                        <a:rPr lang="en-US" altLang="zh-CN" sz="1400" i="1" dirty="0">
                          <a:solidFill>
                            <a:srgbClr val="122754"/>
                          </a:solidFill>
                          <a:latin typeface="Cambria Math" charset="0"/>
                          <a:ea typeface="Century Gothic" charset="0"/>
                          <a:cs typeface="Century Gothic" charset="0"/>
                        </a:rPr>
                        <m:t>𝜏</m:t>
                      </m:r>
                    </m:oMath>
                  </a14:m>
                  <a:r>
                    <a:rPr lang="en-US" altLang="zh-CN" sz="1400" dirty="0">
                      <a:solidFill>
                        <a:srgbClr val="122754"/>
                      </a:solidFill>
                      <a:latin typeface="Century Gothic" charset="0"/>
                      <a:ea typeface="Century Gothic" charset="0"/>
                      <a:cs typeface="Century Gothic" charset="0"/>
                    </a:rPr>
                    <a:t>), </a:t>
                  </a:r>
                  <a:r>
                    <a:rPr lang="en-US" altLang="zh-CN" sz="1400" b="1" i="1" dirty="0">
                      <a:solidFill>
                        <a:srgbClr val="122754"/>
                      </a:solidFill>
                      <a:latin typeface="Century Gothic" charset="0"/>
                      <a:ea typeface="Century Gothic" charset="0"/>
                      <a:cs typeface="Century Gothic" charset="0"/>
                    </a:rPr>
                    <a:t>T</a:t>
                  </a:r>
                  <a:r>
                    <a:rPr lang="en-US" altLang="zh-CN" sz="1400" dirty="0">
                      <a:solidFill>
                        <a:srgbClr val="122754"/>
                      </a:solidFill>
                      <a:latin typeface="Century Gothic" charset="0"/>
                      <a:ea typeface="Century Gothic" charset="0"/>
                      <a:cs typeface="Century Gothic" charset="0"/>
                    </a:rPr>
                    <a:t>(</a:t>
                  </a:r>
                  <a14:m>
                    <m:oMath xmlns:m="http://schemas.openxmlformats.org/officeDocument/2006/math">
                      <m:r>
                        <a:rPr lang="en-US" altLang="zh-CN" sz="1400" i="1" dirty="0">
                          <a:solidFill>
                            <a:srgbClr val="122754"/>
                          </a:solidFill>
                          <a:latin typeface="Cambria Math" charset="0"/>
                          <a:ea typeface="Century Gothic" charset="0"/>
                          <a:cs typeface="Century Gothic" charset="0"/>
                        </a:rPr>
                        <m:t>𝜏</m:t>
                      </m:r>
                    </m:oMath>
                  </a14:m>
                  <a:r>
                    <a:rPr lang="en-US" altLang="zh-CN" sz="1400" dirty="0">
                      <a:solidFill>
                        <a:srgbClr val="122754"/>
                      </a:solidFill>
                      <a:latin typeface="Century Gothic" charset="0"/>
                      <a:ea typeface="Century Gothic" charset="0"/>
                      <a:cs typeface="Century Gothic" charset="0"/>
                    </a:rPr>
                    <a:t>)</a:t>
                  </a:r>
                  <a:r>
                    <a:rPr kumimoji="1" lang="en-US" altLang="zh-CN" sz="1400" b="1" dirty="0" err="1">
                      <a:solidFill>
                        <a:srgbClr val="122754"/>
                      </a:solidFill>
                      <a:latin typeface="Century Gothic" charset="0"/>
                      <a:ea typeface="Century Gothic" charset="0"/>
                      <a:cs typeface="Century Gothic" charset="0"/>
                    </a:rPr>
                    <a:t>and</a:t>
                  </a:r>
                  <a14:m>
                    <m:oMath xmlns:m="http://schemas.openxmlformats.org/officeDocument/2006/math">
                      <m:r>
                        <a:rPr lang="en-US" altLang="zh-CN" sz="1400" b="1" i="1" dirty="0">
                          <a:solidFill>
                            <a:srgbClr val="122754"/>
                          </a:solidFill>
                          <a:latin typeface="Cambria Math" charset="0"/>
                          <a:ea typeface="Century Gothic" charset="0"/>
                          <a:cs typeface="Century Gothic" charset="0"/>
                        </a:rPr>
                        <m:t>𝝈</m:t>
                      </m:r>
                    </m:oMath>
                  </a14:m>
                  <a:r>
                    <a:rPr lang="en-US" altLang="zh-CN" sz="1400" dirty="0">
                      <a:solidFill>
                        <a:srgbClr val="122754"/>
                      </a:solidFill>
                      <a:latin typeface="Century Gothic" charset="0"/>
                      <a:ea typeface="Century Gothic" charset="0"/>
                      <a:cs typeface="Century Gothic" charset="0"/>
                    </a:rPr>
                    <a:t>(</a:t>
                  </a:r>
                  <a14:m>
                    <m:oMath xmlns:m="http://schemas.openxmlformats.org/officeDocument/2006/math">
                      <m:r>
                        <a:rPr lang="en-US" altLang="zh-CN" sz="1400" i="1" dirty="0">
                          <a:solidFill>
                            <a:srgbClr val="122754"/>
                          </a:solidFill>
                          <a:latin typeface="Cambria Math" charset="0"/>
                          <a:ea typeface="Century Gothic" charset="0"/>
                          <a:cs typeface="Century Gothic" charset="0"/>
                        </a:rPr>
                        <m:t>𝜏</m:t>
                      </m:r>
                    </m:oMath>
                  </a14:m>
                  <a:r>
                    <a:rPr lang="en-US" altLang="zh-CN" sz="1400" dirty="0">
                      <a:solidFill>
                        <a:srgbClr val="122754"/>
                      </a:solidFill>
                      <a:latin typeface="Century Gothic" charset="0"/>
                      <a:ea typeface="Century Gothic" charset="0"/>
                      <a:cs typeface="Century Gothic" charset="0"/>
                    </a:rPr>
                    <a:t>)</a:t>
                  </a:r>
                  <a:endParaRPr kumimoji="1" lang="zh-CN" altLang="en-US" sz="1400" dirty="0">
                    <a:solidFill>
                      <a:srgbClr val="122754"/>
                    </a:solidFill>
                    <a:latin typeface="Century Gothic" charset="0"/>
                    <a:ea typeface="Century Gothic" charset="0"/>
                    <a:cs typeface="Century Gothic" charset="0"/>
                  </a:endParaRPr>
                </a:p>
              </p:txBody>
            </p:sp>
          </mc:Choice>
          <mc:Fallback xmlns="">
            <p:sp>
              <p:nvSpPr>
                <p:cNvPr id="72" name="文本框 71"/>
                <p:cNvSpPr txBox="1">
                  <a:spLocks noRot="1" noChangeAspect="1" noMove="1" noResize="1" noEditPoints="1" noAdjustHandles="1" noChangeArrowheads="1" noChangeShapeType="1" noTextEdit="1"/>
                </p:cNvSpPr>
                <p:nvPr/>
              </p:nvSpPr>
              <p:spPr>
                <a:xfrm>
                  <a:off x="374088" y="2360788"/>
                  <a:ext cx="10293737" cy="307777"/>
                </a:xfrm>
                <a:prstGeom prst="rect">
                  <a:avLst/>
                </a:prstGeom>
                <a:blipFill rotWithShape="0">
                  <a:blip r:embed="rId11"/>
                  <a:stretch>
                    <a:fillRect l="-178" t="-1961" b="-19608"/>
                  </a:stretch>
                </a:blipFill>
                <a:ln>
                  <a:noFill/>
                </a:ln>
              </p:spPr>
              <p:txBody>
                <a:bodyPr/>
                <a:lstStyle/>
                <a:p>
                  <a:r>
                    <a:rPr lang="en-US">
                      <a:noFill/>
                    </a:rPr>
                    <a:t> </a:t>
                  </a:r>
                </a:p>
              </p:txBody>
            </p:sp>
          </mc:Fallback>
        </mc:AlternateContent>
        <p:sp>
          <p:nvSpPr>
            <p:cNvPr id="73" name="圆角矩形 72"/>
            <p:cNvSpPr/>
            <p:nvPr/>
          </p:nvSpPr>
          <p:spPr>
            <a:xfrm>
              <a:off x="424194" y="2737118"/>
              <a:ext cx="3229134" cy="1376868"/>
            </a:xfrm>
            <a:prstGeom prst="roundRect">
              <a:avLst/>
            </a:prstGeom>
            <a:ln w="22225">
              <a:solidFill>
                <a:srgbClr val="122754"/>
              </a:solidFill>
              <a:prstDash val="solid"/>
              <a:headEnd type="triangle"/>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kumimoji="1" lang="zh-CN" altLang="en-US">
                <a:solidFill>
                  <a:prstClr val="black"/>
                </a:solidFill>
              </a:endParaRPr>
            </a:p>
          </p:txBody>
        </p:sp>
        <p:pic>
          <p:nvPicPr>
            <p:cNvPr id="74" name="图片 7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277" y="3223764"/>
              <a:ext cx="1804993" cy="309143"/>
            </a:xfrm>
            <a:prstGeom prst="rect">
              <a:avLst/>
            </a:prstGeom>
          </p:spPr>
        </p:pic>
        <p:pic>
          <p:nvPicPr>
            <p:cNvPr id="75" name="图片 7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706" y="3584952"/>
              <a:ext cx="2976110" cy="378406"/>
            </a:xfrm>
            <a:prstGeom prst="rect">
              <a:avLst/>
            </a:prstGeom>
          </p:spPr>
        </p:pic>
      </p:grpSp>
    </p:spTree>
    <p:custDataLst>
      <p:tags r:id="rId1"/>
    </p:custDataLst>
    <p:extLst>
      <p:ext uri="{BB962C8B-B14F-4D97-AF65-F5344CB8AC3E}">
        <p14:creationId xmlns:p14="http://schemas.microsoft.com/office/powerpoint/2010/main" val="988693573"/>
      </p:ext>
    </p:extLst>
  </p:cSld>
  <p:clrMapOvr>
    <a:masterClrMapping/>
  </p:clrMapOvr>
  <mc:AlternateContent xmlns:mc="http://schemas.openxmlformats.org/markup-compatibility/2006" xmlns:p14="http://schemas.microsoft.com/office/powerpoint/2010/main">
    <mc:Choice Requires="p14">
      <p:transition spd="slow" p14:dur="2000" advTm="32650"/>
    </mc:Choice>
    <mc:Fallback xmlns="">
      <p:transition spd="slow" advTm="3265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F33CE84B-A60F-F342-A7B9-676E224D475E}" type="slidenum">
              <a:rPr lang="en-US" smtClean="0"/>
              <a:pPr/>
              <a:t>2</a:t>
            </a:fld>
            <a:endParaRPr lang="en-US"/>
          </a:p>
        </p:txBody>
      </p:sp>
      <p:sp>
        <p:nvSpPr>
          <p:cNvPr id="5" name="矩形 4"/>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C</a:t>
            </a:r>
            <a:r>
              <a:rPr lang="en-US" altLang="zh-CN" dirty="0" smtClean="0">
                <a:solidFill>
                  <a:sysClr val="window" lastClr="FFFFFF"/>
                </a:solidFill>
                <a:latin typeface="Century Gothic" panose="020F0302020204030204"/>
                <a:ea typeface=""/>
                <a:cs typeface=""/>
              </a:rPr>
              <a:t>ontents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grpSp>
        <p:nvGrpSpPr>
          <p:cNvPr id="7" name="组 6"/>
          <p:cNvGrpSpPr/>
          <p:nvPr/>
        </p:nvGrpSpPr>
        <p:grpSpPr>
          <a:xfrm>
            <a:off x="2714368" y="1454670"/>
            <a:ext cx="6017947" cy="472040"/>
            <a:chOff x="2074621" y="1373987"/>
            <a:chExt cx="6017947" cy="472040"/>
          </a:xfrm>
        </p:grpSpPr>
        <p:grpSp>
          <p:nvGrpSpPr>
            <p:cNvPr id="8" name="组合 2"/>
            <p:cNvGrpSpPr/>
            <p:nvPr/>
          </p:nvGrpSpPr>
          <p:grpSpPr>
            <a:xfrm>
              <a:off x="2074621" y="1402800"/>
              <a:ext cx="843427" cy="443227"/>
              <a:chOff x="666810" y="2586037"/>
              <a:chExt cx="468000" cy="245937"/>
            </a:xfrm>
          </p:grpSpPr>
          <p:sp>
            <p:nvSpPr>
              <p:cNvPr id="11"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12" name="文本框 11"/>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9" name="直接连接符 6"/>
            <p:cNvCxnSpPr>
              <a:stCxn id="14" idx="6"/>
            </p:cNvCxnSpPr>
            <p:nvPr/>
          </p:nvCxnSpPr>
          <p:spPr>
            <a:xfrm>
              <a:off x="2767119" y="1749506"/>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148155" y="1373987"/>
              <a:ext cx="4387392" cy="461665"/>
            </a:xfrm>
            <a:prstGeom prst="rect">
              <a:avLst/>
            </a:prstGeom>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Backgrounds</a:t>
              </a:r>
              <a:endParaRPr lang="zh-CN" altLang="en-US" sz="2000" dirty="0">
                <a:solidFill>
                  <a:srgbClr val="122754"/>
                </a:solidFill>
                <a:latin typeface="Century Gothic" charset="0"/>
                <a:ea typeface="Century Gothic" charset="0"/>
                <a:cs typeface="Century Gothic" charset="0"/>
              </a:endParaRPr>
            </a:p>
          </p:txBody>
        </p:sp>
      </p:grpSp>
      <p:grpSp>
        <p:nvGrpSpPr>
          <p:cNvPr id="13" name="组 12"/>
          <p:cNvGrpSpPr/>
          <p:nvPr/>
        </p:nvGrpSpPr>
        <p:grpSpPr>
          <a:xfrm>
            <a:off x="2714368" y="2619672"/>
            <a:ext cx="6017947" cy="472041"/>
            <a:chOff x="2074621" y="2141556"/>
            <a:chExt cx="6017947" cy="472041"/>
          </a:xfrm>
        </p:grpSpPr>
        <p:grpSp>
          <p:nvGrpSpPr>
            <p:cNvPr id="14" name="组合 11"/>
            <p:cNvGrpSpPr/>
            <p:nvPr/>
          </p:nvGrpSpPr>
          <p:grpSpPr>
            <a:xfrm>
              <a:off x="2074621" y="2170370"/>
              <a:ext cx="843427" cy="443227"/>
              <a:chOff x="666810" y="2586037"/>
              <a:chExt cx="468000" cy="245937"/>
            </a:xfrm>
          </p:grpSpPr>
          <p:sp>
            <p:nvSpPr>
              <p:cNvPr id="17"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18" name="文本框 17"/>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连接符 14"/>
            <p:cNvCxnSpPr/>
            <p:nvPr/>
          </p:nvCxnSpPr>
          <p:spPr>
            <a:xfrm>
              <a:off x="2767119" y="2612869"/>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148155" y="2141556"/>
              <a:ext cx="4387392" cy="461665"/>
            </a:xfrm>
            <a:prstGeom prst="rect">
              <a:avLst/>
            </a:prstGeom>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Constitutive Equations</a:t>
              </a:r>
              <a:endParaRPr lang="zh-CN" altLang="en-US" sz="2000" dirty="0">
                <a:solidFill>
                  <a:srgbClr val="122754"/>
                </a:solidFill>
                <a:latin typeface="Century Gothic" charset="0"/>
                <a:ea typeface="Century Gothic" charset="0"/>
                <a:cs typeface="Century Gothic" charset="0"/>
              </a:endParaRPr>
            </a:p>
          </p:txBody>
        </p:sp>
      </p:grpSp>
      <p:grpSp>
        <p:nvGrpSpPr>
          <p:cNvPr id="19" name="组 18"/>
          <p:cNvGrpSpPr/>
          <p:nvPr/>
        </p:nvGrpSpPr>
        <p:grpSpPr>
          <a:xfrm>
            <a:off x="2707461" y="3820573"/>
            <a:ext cx="6017947" cy="476101"/>
            <a:chOff x="2074621" y="2937728"/>
            <a:chExt cx="6017947" cy="476101"/>
          </a:xfrm>
        </p:grpSpPr>
        <p:grpSp>
          <p:nvGrpSpPr>
            <p:cNvPr id="20" name="组合 16"/>
            <p:cNvGrpSpPr/>
            <p:nvPr/>
          </p:nvGrpSpPr>
          <p:grpSpPr>
            <a:xfrm>
              <a:off x="2074621" y="2970602"/>
              <a:ext cx="843427" cy="443227"/>
              <a:chOff x="666810" y="2586037"/>
              <a:chExt cx="468000" cy="245937"/>
            </a:xfrm>
          </p:grpSpPr>
          <p:sp>
            <p:nvSpPr>
              <p:cNvPr id="23"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24" name="文本框 23"/>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1" name="直接连接符 24"/>
            <p:cNvCxnSpPr/>
            <p:nvPr/>
          </p:nvCxnSpPr>
          <p:spPr>
            <a:xfrm>
              <a:off x="2767119" y="3400382"/>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61601" y="2937728"/>
              <a:ext cx="3600271" cy="461665"/>
            </a:xfrm>
            <a:prstGeom prst="rect">
              <a:avLst/>
            </a:prstGeom>
          </p:spPr>
          <p:txBody>
            <a:bodyPr vert="horz" lIns="91440" tIns="45720" rIns="91440" bIns="45720" rtlCol="0" anchor="ctr">
              <a:noAutofit/>
            </a:bodyPr>
            <a:lstStyle/>
            <a:p>
              <a:pPr defTabSz="1219170">
                <a:spcBef>
                  <a:spcPct val="0"/>
                </a:spcBef>
              </a:pPr>
              <a:r>
                <a:rPr lang="en-US" altLang="zh-CN" sz="2000" b="1" dirty="0" smtClean="0">
                  <a:solidFill>
                    <a:srgbClr val="122754"/>
                  </a:solidFill>
                  <a:latin typeface="Century Gothic" charset="0"/>
                  <a:ea typeface="Century Gothic" charset="0"/>
                  <a:cs typeface="Century Gothic" charset="0"/>
                </a:rPr>
                <a:t>Numerical Implementation</a:t>
              </a:r>
              <a:endParaRPr lang="en-US" altLang="zh-CN" sz="2000" b="1" dirty="0">
                <a:solidFill>
                  <a:srgbClr val="122754"/>
                </a:solidFill>
                <a:latin typeface="Century Gothic" charset="0"/>
                <a:ea typeface="Century Gothic" charset="0"/>
                <a:cs typeface="Century Gothic" charset="0"/>
              </a:endParaRPr>
            </a:p>
          </p:txBody>
        </p:sp>
      </p:grpSp>
      <p:grpSp>
        <p:nvGrpSpPr>
          <p:cNvPr id="25" name="组 24"/>
          <p:cNvGrpSpPr/>
          <p:nvPr/>
        </p:nvGrpSpPr>
        <p:grpSpPr>
          <a:xfrm>
            <a:off x="2725749" y="4993399"/>
            <a:ext cx="6017947" cy="443227"/>
            <a:chOff x="2074621" y="2970602"/>
            <a:chExt cx="6017947" cy="443227"/>
          </a:xfrm>
        </p:grpSpPr>
        <p:grpSp>
          <p:nvGrpSpPr>
            <p:cNvPr id="26" name="组合 16"/>
            <p:cNvGrpSpPr/>
            <p:nvPr/>
          </p:nvGrpSpPr>
          <p:grpSpPr>
            <a:xfrm>
              <a:off x="2074621" y="2970602"/>
              <a:ext cx="843427" cy="443227"/>
              <a:chOff x="666810" y="2586037"/>
              <a:chExt cx="468000" cy="245937"/>
            </a:xfrm>
          </p:grpSpPr>
          <p:sp>
            <p:nvSpPr>
              <p:cNvPr id="29"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0" name="文本框 29"/>
              <p:cNvSpPr txBox="1"/>
              <p:nvPr/>
            </p:nvSpPr>
            <p:spPr>
              <a:xfrm>
                <a:off x="794494" y="2586037"/>
                <a:ext cx="212633" cy="245937"/>
              </a:xfrm>
              <a:prstGeom prst="rect">
                <a:avLst/>
              </a:prstGeom>
              <a:noFill/>
            </p:spPr>
            <p:txBody>
              <a:bodyPr wrap="none" rtlCol="0" anchor="ctr">
                <a:no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7" name="直接连接符 24"/>
            <p:cNvCxnSpPr/>
            <p:nvPr/>
          </p:nvCxnSpPr>
          <p:spPr>
            <a:xfrm>
              <a:off x="2767119" y="3400382"/>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nvSpPr>
        <p:spPr>
          <a:xfrm>
            <a:off x="3812730" y="4960525"/>
            <a:ext cx="2713390" cy="461665"/>
          </a:xfrm>
          <a:prstGeom prst="rect">
            <a:avLst/>
          </a:prstGeom>
        </p:spPr>
        <p:txBody>
          <a:bodyPr vert="horz" lIns="91440" tIns="45720" rIns="91440" bIns="45720" rtlCol="0" anchor="ctr">
            <a:noAutofit/>
          </a:bodyPr>
          <a:lstStyle/>
          <a:p>
            <a:pPr defTabSz="1219170">
              <a:spcBef>
                <a:spcPct val="0"/>
              </a:spcBef>
            </a:pPr>
            <a:r>
              <a:rPr lang="en-US" altLang="zh-CN" sz="2000" b="1" smtClean="0">
                <a:solidFill>
                  <a:srgbClr val="122754"/>
                </a:solidFill>
                <a:latin typeface="Century Gothic" charset="0"/>
                <a:ea typeface="Century Gothic" charset="0"/>
                <a:cs typeface="Century Gothic" charset="0"/>
              </a:rPr>
              <a:t>Selected </a:t>
            </a:r>
            <a:r>
              <a:rPr lang="en-US" altLang="zh-CN" sz="2000" b="1" dirty="0" smtClean="0">
                <a:solidFill>
                  <a:srgbClr val="122754"/>
                </a:solidFill>
                <a:latin typeface="Century Gothic" charset="0"/>
                <a:ea typeface="Century Gothic" charset="0"/>
                <a:cs typeface="Century Gothic" charset="0"/>
              </a:rPr>
              <a:t>Results</a:t>
            </a:r>
            <a:endParaRPr lang="en-US" altLang="zh-CN" sz="2000" b="1" dirty="0">
              <a:solidFill>
                <a:srgbClr val="122754"/>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074129688"/>
      </p:ext>
    </p:extLst>
  </p:cSld>
  <p:clrMapOvr>
    <a:masterClrMapping/>
  </p:clrMapOvr>
  <mc:AlternateContent xmlns:mc="http://schemas.openxmlformats.org/markup-compatibility/2006" xmlns:p14="http://schemas.microsoft.com/office/powerpoint/2010/main">
    <mc:Choice Requires="p14">
      <p:transition spd="slow" p14:dur="2000" advTm="18558"/>
    </mc:Choice>
    <mc:Fallback xmlns="">
      <p:transition spd="slow" advTm="1855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20</a:t>
            </a:fld>
            <a:endParaRPr lang="en-US"/>
          </a:p>
        </p:txBody>
      </p:sp>
      <p:sp>
        <p:nvSpPr>
          <p:cNvPr id="9" name="矩形 8"/>
          <p:cNvSpPr/>
          <p:nvPr/>
        </p:nvSpPr>
        <p:spPr>
          <a:xfrm>
            <a:off x="83460" y="1033546"/>
            <a:ext cx="11606032" cy="861774"/>
          </a:xfrm>
          <a:prstGeom prst="rect">
            <a:avLst/>
          </a:prstGeom>
        </p:spPr>
        <p:txBody>
          <a:bodyPr wrap="square">
            <a:spAutoFit/>
          </a:bodyPr>
          <a:lstStyle/>
          <a:p>
            <a:pPr marL="285750" indent="-285750">
              <a:buFont typeface="Wingdings" charset="2"/>
              <a:buChar char="n"/>
            </a:pPr>
            <a:r>
              <a:rPr lang="en-US" altLang="zh-CN" b="1" dirty="0" smtClean="0">
                <a:solidFill>
                  <a:srgbClr val="122754"/>
                </a:solidFill>
                <a:latin typeface="Century Gothic" charset="0"/>
                <a:ea typeface="Century Gothic" charset="0"/>
                <a:cs typeface="Century Gothic" charset="0"/>
              </a:rPr>
              <a:t>Generalize the Model</a:t>
            </a:r>
            <a:r>
              <a:rPr lang="zh-CN" altLang="en-US" b="1" dirty="0" smtClean="0">
                <a:solidFill>
                  <a:srgbClr val="122754"/>
                </a:solidFill>
                <a:latin typeface="Century Gothic" charset="0"/>
                <a:ea typeface="Century Gothic" charset="0"/>
                <a:cs typeface="Century Gothic" charset="0"/>
              </a:rPr>
              <a:t> </a:t>
            </a:r>
            <a:r>
              <a:rPr lang="en-US" altLang="zh-CN" b="1" dirty="0" smtClean="0">
                <a:solidFill>
                  <a:srgbClr val="122754"/>
                </a:solidFill>
                <a:latin typeface="Century Gothic" charset="0"/>
                <a:ea typeface="Century Gothic" charset="0"/>
                <a:cs typeface="Century Gothic" charset="0"/>
              </a:rPr>
              <a:t>for</a:t>
            </a:r>
            <a:r>
              <a:rPr lang="zh-CN" altLang="en-US" b="1" dirty="0" smtClean="0">
                <a:solidFill>
                  <a:srgbClr val="122754"/>
                </a:solidFill>
                <a:latin typeface="Century Gothic" charset="0"/>
                <a:ea typeface="Century Gothic" charset="0"/>
                <a:cs typeface="Century Gothic" charset="0"/>
              </a:rPr>
              <a:t> </a:t>
            </a:r>
            <a:r>
              <a:rPr lang="en-US" altLang="zh-CN" b="1" dirty="0" smtClean="0">
                <a:solidFill>
                  <a:srgbClr val="122754"/>
                </a:solidFill>
                <a:latin typeface="Century Gothic" charset="0"/>
                <a:ea typeface="Century Gothic" charset="0"/>
                <a:cs typeface="Century Gothic" charset="0"/>
              </a:rPr>
              <a:t>Polycrystalline</a:t>
            </a:r>
            <a:endParaRPr lang="en-US" altLang="zh-CN" b="1" dirty="0">
              <a:solidFill>
                <a:srgbClr val="122754"/>
              </a:solidFill>
              <a:latin typeface="Century Gothic" charset="0"/>
              <a:ea typeface="Century Gothic" charset="0"/>
              <a:cs typeface="Century Gothic" charset="0"/>
            </a:endParaRPr>
          </a:p>
          <a:p>
            <a:pPr marL="285750" indent="-285750">
              <a:buFont typeface="Wingdings" charset="2"/>
              <a:buChar char="n"/>
            </a:pPr>
            <a:endParaRPr lang="en-US" altLang="zh-CN" b="1" dirty="0" smtClean="0">
              <a:solidFill>
                <a:srgbClr val="122754"/>
              </a:solidFill>
              <a:latin typeface="Century Gothic" charset="0"/>
              <a:ea typeface="Century Gothic" charset="0"/>
              <a:cs typeface="Century Gothic" charset="0"/>
            </a:endParaRP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dirty="0">
              <a:solidFill>
                <a:srgbClr val="122754"/>
              </a:solidFill>
              <a:latin typeface="Century Gothic" charset="0"/>
              <a:ea typeface="Century Gothic" charset="0"/>
              <a:cs typeface="Century Gothic" charset="0"/>
            </a:endParaRPr>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b="78871"/>
          <a:stretch/>
        </p:blipFill>
        <p:spPr>
          <a:xfrm>
            <a:off x="1325300" y="1988653"/>
            <a:ext cx="9242955" cy="2317131"/>
          </a:xfrm>
          <a:prstGeom prst="rect">
            <a:avLst/>
          </a:prstGeom>
        </p:spPr>
      </p:pic>
      <p:sp>
        <p:nvSpPr>
          <p:cNvPr id="10" name="文本框 9"/>
          <p:cNvSpPr txBox="1"/>
          <p:nvPr/>
        </p:nvSpPr>
        <p:spPr>
          <a:xfrm>
            <a:off x="8084410" y="4423692"/>
            <a:ext cx="3783580"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Simulation on each element</a:t>
            </a:r>
            <a:endParaRPr lang="en-US" sz="1600" dirty="0">
              <a:latin typeface="Times New Roman" charset="0"/>
              <a:ea typeface="Times New Roman" charset="0"/>
              <a:cs typeface="Times New Roman" charset="0"/>
            </a:endParaRPr>
          </a:p>
        </p:txBody>
      </p:sp>
      <p:sp>
        <p:nvSpPr>
          <p:cNvPr id="13" name="下箭头 12"/>
          <p:cNvSpPr/>
          <p:nvPr/>
        </p:nvSpPr>
        <p:spPr>
          <a:xfrm>
            <a:off x="7658625" y="4461572"/>
            <a:ext cx="326543" cy="468197"/>
          </a:xfrm>
          <a:prstGeom prst="downArrow">
            <a:avLst/>
          </a:prstGeom>
          <a:noFill/>
          <a:ln w="19050">
            <a:solidFill>
              <a:schemeClr val="tx1"/>
            </a:solidFill>
            <a:prstDash val="solid"/>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4" name="圆角矩形 13"/>
          <p:cNvSpPr/>
          <p:nvPr/>
        </p:nvSpPr>
        <p:spPr>
          <a:xfrm>
            <a:off x="5946777" y="5066615"/>
            <a:ext cx="4076783" cy="739940"/>
          </a:xfrm>
          <a:prstGeom prst="roundRect">
            <a:avLst/>
          </a:prstGeom>
          <a:noFill/>
          <a:ln w="19050">
            <a:solidFill>
              <a:schemeClr val="tx1"/>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mc:AlternateContent xmlns:mc="http://schemas.openxmlformats.org/markup-compatibility/2006" xmlns:a14="http://schemas.microsoft.com/office/drawing/2010/main">
        <mc:Choice Requires="a14">
          <p:sp>
            <p:nvSpPr>
              <p:cNvPr id="3" name="矩形 2"/>
              <p:cNvSpPr/>
              <p:nvPr/>
            </p:nvSpPr>
            <p:spPr>
              <a:xfrm>
                <a:off x="6703701" y="5267308"/>
                <a:ext cx="3272499" cy="338554"/>
              </a:xfrm>
              <a:prstGeom prst="rect">
                <a:avLst/>
              </a:prstGeom>
            </p:spPr>
            <p:txBody>
              <a:bodyPr wrap="none">
                <a:spAutoFit/>
              </a:bodyPr>
              <a:lstStyle/>
              <a:p>
                <a:r>
                  <a:rPr lang="en-US" altLang="zh-CN" sz="1600" dirty="0" smtClean="0">
                    <a:latin typeface="Times New Roman" charset="0"/>
                    <a:ea typeface="Times New Roman" charset="0"/>
                    <a:cs typeface="Times New Roman" charset="0"/>
                  </a:rPr>
                  <a:t>Output</a:t>
                </a:r>
                <a14:m>
                  <m:oMath xmlns:m="http://schemas.openxmlformats.org/officeDocument/2006/math">
                    <m:r>
                      <a:rPr lang="en-US" altLang="zh-CN" sz="1600" b="1" i="1" smtClean="0">
                        <a:solidFill>
                          <a:schemeClr val="tx1"/>
                        </a:solidFill>
                        <a:latin typeface="Cambria Math" charset="0"/>
                        <a:ea typeface="Times New Roman" charset="0"/>
                        <a:cs typeface="Times New Roman" charset="0"/>
                      </a:rPr>
                      <m:t>𝝈</m:t>
                    </m:r>
                  </m:oMath>
                </a14:m>
                <a:r>
                  <a:rPr lang="en-US" sz="1600" dirty="0" smtClean="0">
                    <a:latin typeface="Times New Roman" charset="0"/>
                    <a:ea typeface="Times New Roman" charset="0"/>
                    <a:cs typeface="Times New Roman" charset="0"/>
                  </a:rPr>
                  <a:t>and</a:t>
                </a:r>
                <a14:m>
                  <m:oMath xmlns:m="http://schemas.openxmlformats.org/officeDocument/2006/math">
                    <m:r>
                      <a:rPr lang="en-US" sz="1600" b="1" i="1" smtClean="0">
                        <a:solidFill>
                          <a:schemeClr val="tx1"/>
                        </a:solidFill>
                        <a:latin typeface="Cambria Math" charset="0"/>
                        <a:ea typeface="Times New Roman" charset="0"/>
                        <a:cs typeface="Times New Roman" charset="0"/>
                      </a:rPr>
                      <m:t>𝜺</m:t>
                    </m:r>
                  </m:oMath>
                </a14:m>
                <a:r>
                  <a:rPr lang="en-US" sz="1600" b="1" dirty="0" smtClean="0">
                    <a:solidFill>
                      <a:schemeClr val="tx1"/>
                    </a:solidFill>
                    <a:latin typeface="Times New Roman" charset="0"/>
                    <a:ea typeface="Times New Roman" charset="0"/>
                    <a:cs typeface="Times New Roman" charset="0"/>
                  </a:rPr>
                  <a:t> (</a:t>
                </a:r>
                <a:r>
                  <a:rPr lang="en-US" sz="1600" dirty="0" smtClean="0">
                    <a:solidFill>
                      <a:schemeClr val="tx1"/>
                    </a:solidFill>
                    <a:latin typeface="Times New Roman" charset="0"/>
                    <a:ea typeface="Times New Roman" charset="0"/>
                    <a:cs typeface="Times New Roman" charset="0"/>
                  </a:rPr>
                  <a:t>Average over RVE</a:t>
                </a:r>
                <a:r>
                  <a:rPr lang="en-US" sz="1600" dirty="0" smtClean="0">
                    <a:latin typeface="Times New Roman" charset="0"/>
                    <a:ea typeface="Times New Roman" charset="0"/>
                    <a:cs typeface="Times New Roman" charset="0"/>
                  </a:rPr>
                  <a:t>)</a:t>
                </a:r>
                <a:endParaRPr lang="en-US" sz="1600" dirty="0">
                  <a:latin typeface="Times New Roman" charset="0"/>
                  <a:ea typeface="Times New Roman" charset="0"/>
                  <a:cs typeface="Times New Roman"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6703701" y="5267308"/>
                <a:ext cx="3272499" cy="338554"/>
              </a:xfrm>
              <a:prstGeom prst="rect">
                <a:avLst/>
              </a:prstGeom>
              <a:blipFill rotWithShape="0">
                <a:blip r:embed="rId5"/>
                <a:stretch>
                  <a:fillRect l="-1117" t="-7143" b="-19643"/>
                </a:stretch>
              </a:blipFill>
            </p:spPr>
            <p:txBody>
              <a:bodyPr/>
              <a:lstStyle/>
              <a:p>
                <a:r>
                  <a:rPr lang="en-US">
                    <a:noFill/>
                  </a:rPr>
                  <a:t> </a:t>
                </a:r>
              </a:p>
            </p:txBody>
          </p:sp>
        </mc:Fallback>
      </mc:AlternateContent>
      <p:sp>
        <p:nvSpPr>
          <p:cNvPr id="12"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sz="2800" dirty="0" smtClean="0">
                <a:solidFill>
                  <a:sysClr val="window" lastClr="FFFFFF"/>
                </a:solidFill>
                <a:latin typeface="Century Gothic" panose="020F0302020204030204"/>
              </a:rPr>
              <a:t>N</a:t>
            </a:r>
            <a:r>
              <a:rPr lang="en-US" altLang="zh-CN" sz="2800" dirty="0" smtClean="0">
                <a:solidFill>
                  <a:sysClr val="window" lastClr="FFFFFF"/>
                </a:solidFill>
                <a:latin typeface="Century Gothic" panose="020F0302020204030204"/>
              </a:rPr>
              <a:t>umerical Implementation</a:t>
            </a:r>
            <a:r>
              <a:rPr lang="en-US" sz="2800" dirty="0" smtClean="0">
                <a:solidFill>
                  <a:sysClr val="window" lastClr="FFFFFF"/>
                </a:solidFill>
                <a:latin typeface="Century Gothic" panose="020F0302020204030204"/>
              </a:rPr>
              <a:t>  </a:t>
            </a:r>
            <a:endParaRPr lang="fr-FR" altLang="zh-CN" sz="2800" dirty="0">
              <a:solidFill>
                <a:sysClr val="window" lastClr="FFFFFF"/>
              </a:solidFill>
              <a:latin typeface="Century Gothic" panose="020F0302020204030204"/>
              <a:ea typeface=""/>
            </a:endParaRPr>
          </a:p>
        </p:txBody>
      </p:sp>
    </p:spTree>
    <p:extLst>
      <p:ext uri="{BB962C8B-B14F-4D97-AF65-F5344CB8AC3E}">
        <p14:creationId xmlns:p14="http://schemas.microsoft.com/office/powerpoint/2010/main" val="945324991"/>
      </p:ext>
    </p:extLst>
  </p:cSld>
  <p:clrMapOvr>
    <a:masterClrMapping/>
  </p:clrMapOvr>
  <mc:AlternateContent xmlns:mc="http://schemas.openxmlformats.org/markup-compatibility/2006" xmlns:p14="http://schemas.microsoft.com/office/powerpoint/2010/main">
    <mc:Choice Requires="p14">
      <p:transition spd="slow" p14:dur="2000" advTm="60122"/>
    </mc:Choice>
    <mc:Fallback xmlns="">
      <p:transition spd="slow" advTm="6012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F33CE84B-A60F-F342-A7B9-676E224D475E}" type="slidenum">
              <a:rPr lang="en-US" smtClean="0"/>
              <a:pPr/>
              <a:t>21</a:t>
            </a:fld>
            <a:endParaRPr lang="en-US"/>
          </a:p>
        </p:txBody>
      </p:sp>
      <p:sp>
        <p:nvSpPr>
          <p:cNvPr id="5" name="矩形 4"/>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C</a:t>
            </a:r>
            <a:r>
              <a:rPr lang="en-US" altLang="zh-CN" dirty="0" smtClean="0">
                <a:solidFill>
                  <a:sysClr val="window" lastClr="FFFFFF"/>
                </a:solidFill>
                <a:latin typeface="Century Gothic" panose="020F0302020204030204"/>
                <a:ea typeface=""/>
                <a:cs typeface=""/>
              </a:rPr>
              <a:t>ontents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grpSp>
        <p:nvGrpSpPr>
          <p:cNvPr id="7" name="组 6"/>
          <p:cNvGrpSpPr/>
          <p:nvPr/>
        </p:nvGrpSpPr>
        <p:grpSpPr>
          <a:xfrm>
            <a:off x="2714368" y="1454670"/>
            <a:ext cx="6017947" cy="472040"/>
            <a:chOff x="2074621" y="1373987"/>
            <a:chExt cx="6017947" cy="472040"/>
          </a:xfrm>
        </p:grpSpPr>
        <p:grpSp>
          <p:nvGrpSpPr>
            <p:cNvPr id="8" name="组合 2"/>
            <p:cNvGrpSpPr/>
            <p:nvPr/>
          </p:nvGrpSpPr>
          <p:grpSpPr>
            <a:xfrm>
              <a:off x="2074621" y="1402800"/>
              <a:ext cx="843427" cy="443227"/>
              <a:chOff x="666810" y="2586037"/>
              <a:chExt cx="468000" cy="245937"/>
            </a:xfrm>
          </p:grpSpPr>
          <p:sp>
            <p:nvSpPr>
              <p:cNvPr id="11"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12" name="文本框 11"/>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9" name="直接连接符 6"/>
            <p:cNvCxnSpPr/>
            <p:nvPr/>
          </p:nvCxnSpPr>
          <p:spPr>
            <a:xfrm>
              <a:off x="2767119" y="1749506"/>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148155" y="1373987"/>
              <a:ext cx="4387392" cy="461665"/>
            </a:xfrm>
            <a:prstGeom prst="rect">
              <a:avLst/>
            </a:prstGeom>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Backgrounds</a:t>
              </a:r>
              <a:endParaRPr lang="zh-CN" altLang="en-US" sz="2000" dirty="0">
                <a:solidFill>
                  <a:srgbClr val="122754"/>
                </a:solidFill>
                <a:latin typeface="Century Gothic" charset="0"/>
                <a:ea typeface="Century Gothic" charset="0"/>
                <a:cs typeface="Century Gothic" charset="0"/>
              </a:endParaRPr>
            </a:p>
          </p:txBody>
        </p:sp>
      </p:grpSp>
      <p:grpSp>
        <p:nvGrpSpPr>
          <p:cNvPr id="19" name="组 18"/>
          <p:cNvGrpSpPr/>
          <p:nvPr/>
        </p:nvGrpSpPr>
        <p:grpSpPr>
          <a:xfrm>
            <a:off x="2707461" y="3820573"/>
            <a:ext cx="6017947" cy="476101"/>
            <a:chOff x="2074621" y="2937728"/>
            <a:chExt cx="6017947" cy="476101"/>
          </a:xfrm>
        </p:grpSpPr>
        <p:grpSp>
          <p:nvGrpSpPr>
            <p:cNvPr id="20" name="组合 16"/>
            <p:cNvGrpSpPr/>
            <p:nvPr/>
          </p:nvGrpSpPr>
          <p:grpSpPr>
            <a:xfrm>
              <a:off x="2074621" y="2970602"/>
              <a:ext cx="843427" cy="443227"/>
              <a:chOff x="666810" y="2586037"/>
              <a:chExt cx="468000" cy="245937"/>
            </a:xfrm>
          </p:grpSpPr>
          <p:sp>
            <p:nvSpPr>
              <p:cNvPr id="23"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24" name="文本框 23"/>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1" name="直接连接符 24"/>
            <p:cNvCxnSpPr/>
            <p:nvPr/>
          </p:nvCxnSpPr>
          <p:spPr>
            <a:xfrm>
              <a:off x="2767119" y="3400382"/>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61601" y="2937728"/>
              <a:ext cx="3600271" cy="461665"/>
            </a:xfrm>
            <a:prstGeom prst="rect">
              <a:avLst/>
            </a:prstGeom>
          </p:spPr>
          <p:txBody>
            <a:bodyPr vert="horz" lIns="91440" tIns="45720" rIns="91440" bIns="45720" rtlCol="0" anchor="ctr">
              <a:noAutofit/>
            </a:bodyPr>
            <a:lstStyle/>
            <a:p>
              <a:pPr defTabSz="1219170">
                <a:spcBef>
                  <a:spcPct val="0"/>
                </a:spcBef>
              </a:pPr>
              <a:r>
                <a:rPr lang="en-US" altLang="zh-CN" sz="2000" b="1" dirty="0" smtClean="0">
                  <a:solidFill>
                    <a:srgbClr val="122754"/>
                  </a:solidFill>
                  <a:latin typeface="Century Gothic" charset="0"/>
                  <a:ea typeface="Century Gothic" charset="0"/>
                  <a:cs typeface="Century Gothic" charset="0"/>
                </a:rPr>
                <a:t>Numerical Implementation</a:t>
              </a:r>
              <a:endParaRPr lang="en-US" altLang="zh-CN" sz="2000" b="1" dirty="0">
                <a:solidFill>
                  <a:srgbClr val="122754"/>
                </a:solidFill>
                <a:latin typeface="Century Gothic" charset="0"/>
                <a:ea typeface="Century Gothic" charset="0"/>
                <a:cs typeface="Century Gothic" charset="0"/>
              </a:endParaRPr>
            </a:p>
          </p:txBody>
        </p:sp>
      </p:grpSp>
      <p:grpSp>
        <p:nvGrpSpPr>
          <p:cNvPr id="25" name="组 24"/>
          <p:cNvGrpSpPr/>
          <p:nvPr/>
        </p:nvGrpSpPr>
        <p:grpSpPr>
          <a:xfrm>
            <a:off x="2725749" y="4960525"/>
            <a:ext cx="6017947" cy="476101"/>
            <a:chOff x="2074621" y="2937728"/>
            <a:chExt cx="6017947" cy="476101"/>
          </a:xfrm>
        </p:grpSpPr>
        <p:grpSp>
          <p:nvGrpSpPr>
            <p:cNvPr id="26" name="组合 16"/>
            <p:cNvGrpSpPr/>
            <p:nvPr/>
          </p:nvGrpSpPr>
          <p:grpSpPr>
            <a:xfrm>
              <a:off x="2074621" y="2970602"/>
              <a:ext cx="843427" cy="443227"/>
              <a:chOff x="666810" y="2586037"/>
              <a:chExt cx="468000" cy="245937"/>
            </a:xfrm>
          </p:grpSpPr>
          <p:sp>
            <p:nvSpPr>
              <p:cNvPr id="29"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C00000"/>
              </a:solidFill>
              <a:ln>
                <a:solidFill>
                  <a:srgbClr val="C00000"/>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0" name="文本框 29"/>
              <p:cNvSpPr txBox="1"/>
              <p:nvPr/>
            </p:nvSpPr>
            <p:spPr>
              <a:xfrm>
                <a:off x="794494" y="2586037"/>
                <a:ext cx="212633" cy="245937"/>
              </a:xfrm>
              <a:prstGeom prst="rect">
                <a:avLst/>
              </a:prstGeom>
              <a:noFill/>
            </p:spPr>
            <p:txBody>
              <a:bodyPr wrap="none" rtlCol="0" anchor="ctr">
                <a:no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7" name="直接连接符 24"/>
            <p:cNvCxnSpPr/>
            <p:nvPr/>
          </p:nvCxnSpPr>
          <p:spPr>
            <a:xfrm>
              <a:off x="2767119" y="3400382"/>
              <a:ext cx="532544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161602" y="2937728"/>
              <a:ext cx="2713390" cy="461665"/>
            </a:xfrm>
            <a:prstGeom prst="rect">
              <a:avLst/>
            </a:prstGeom>
          </p:spPr>
          <p:txBody>
            <a:bodyPr vert="horz" lIns="91440" tIns="45720" rIns="91440" bIns="45720" rtlCol="0" anchor="ctr">
              <a:noAutofit/>
            </a:bodyPr>
            <a:lstStyle/>
            <a:p>
              <a:pPr defTabSz="1219170">
                <a:spcBef>
                  <a:spcPct val="0"/>
                </a:spcBef>
              </a:pPr>
              <a:r>
                <a:rPr lang="en-US" altLang="zh-CN" sz="2000" b="1" dirty="0" smtClean="0">
                  <a:solidFill>
                    <a:srgbClr val="C00000"/>
                  </a:solidFill>
                  <a:latin typeface="Century Gothic" charset="0"/>
                  <a:ea typeface="Century Gothic" charset="0"/>
                  <a:cs typeface="Century Gothic" charset="0"/>
                </a:rPr>
                <a:t>Selected Results</a:t>
              </a:r>
              <a:endParaRPr lang="en-US" altLang="zh-CN" sz="2000" b="1" dirty="0">
                <a:solidFill>
                  <a:srgbClr val="C00000"/>
                </a:solidFill>
                <a:latin typeface="Century Gothic" charset="0"/>
                <a:ea typeface="Century Gothic" charset="0"/>
                <a:cs typeface="Century Gothic" charset="0"/>
              </a:endParaRPr>
            </a:p>
          </p:txBody>
        </p:sp>
      </p:grpSp>
      <p:grpSp>
        <p:nvGrpSpPr>
          <p:cNvPr id="31" name="组 30"/>
          <p:cNvGrpSpPr/>
          <p:nvPr/>
        </p:nvGrpSpPr>
        <p:grpSpPr>
          <a:xfrm>
            <a:off x="2714368" y="2619672"/>
            <a:ext cx="6017947" cy="472041"/>
            <a:chOff x="2074621" y="2141556"/>
            <a:chExt cx="6017947" cy="472041"/>
          </a:xfrm>
        </p:grpSpPr>
        <p:grpSp>
          <p:nvGrpSpPr>
            <p:cNvPr id="32" name="组合 11"/>
            <p:cNvGrpSpPr/>
            <p:nvPr/>
          </p:nvGrpSpPr>
          <p:grpSpPr>
            <a:xfrm>
              <a:off x="2074621" y="2170370"/>
              <a:ext cx="843427" cy="443227"/>
              <a:chOff x="666810" y="2586037"/>
              <a:chExt cx="468000" cy="245937"/>
            </a:xfrm>
          </p:grpSpPr>
          <p:sp>
            <p:nvSpPr>
              <p:cNvPr id="35"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6" name="文本框 35"/>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33" name="直接连接符 14"/>
            <p:cNvCxnSpPr/>
            <p:nvPr/>
          </p:nvCxnSpPr>
          <p:spPr>
            <a:xfrm>
              <a:off x="2767119" y="2612869"/>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148155" y="2141556"/>
              <a:ext cx="4387392" cy="461665"/>
            </a:xfrm>
            <a:prstGeom prst="rect">
              <a:avLst/>
            </a:prstGeom>
            <a:ln>
              <a:noFill/>
            </a:ln>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Constitutive Equations</a:t>
              </a:r>
              <a:endParaRPr lang="zh-CN" altLang="en-US" sz="2000" dirty="0">
                <a:solidFill>
                  <a:srgbClr val="122754"/>
                </a:solidFill>
                <a:latin typeface="Century Gothic" charset="0"/>
                <a:ea typeface="Century Gothic" charset="0"/>
                <a:cs typeface="Century Gothic" charset="0"/>
              </a:endParaRPr>
            </a:p>
          </p:txBody>
        </p:sp>
      </p:grpSp>
    </p:spTree>
    <p:extLst>
      <p:ext uri="{BB962C8B-B14F-4D97-AF65-F5344CB8AC3E}">
        <p14:creationId xmlns:p14="http://schemas.microsoft.com/office/powerpoint/2010/main" val="872686307"/>
      </p:ext>
    </p:extLst>
  </p:cSld>
  <p:clrMapOvr>
    <a:masterClrMapping/>
  </p:clrMapOvr>
  <mc:AlternateContent xmlns:mc="http://schemas.openxmlformats.org/markup-compatibility/2006" xmlns:p14="http://schemas.microsoft.com/office/powerpoint/2010/main">
    <mc:Choice Requires="p14">
      <p:transition spd="slow" p14:dur="2000" advTm="4138"/>
    </mc:Choice>
    <mc:Fallback xmlns="">
      <p:transition spd="slow" advTm="413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22</a:t>
            </a:fld>
            <a:endParaRPr lang="en-US"/>
          </a:p>
        </p:txBody>
      </p:sp>
      <p:sp>
        <p:nvSpPr>
          <p:cNvPr id="12" name="矩形 11"/>
          <p:cNvSpPr/>
          <p:nvPr/>
        </p:nvSpPr>
        <p:spPr>
          <a:xfrm>
            <a:off x="3129313" y="6444476"/>
            <a:ext cx="8609236" cy="276999"/>
          </a:xfrm>
          <a:prstGeom prst="rect">
            <a:avLst/>
          </a:prstGeom>
        </p:spPr>
        <p:txBody>
          <a:bodyPr wrap="square">
            <a:spAutoFit/>
          </a:bodyPr>
          <a:lstStyle/>
          <a:p>
            <a:pPr algn="just"/>
            <a:r>
              <a:rPr lang="en-US" altLang="zh-CN" sz="1200" dirty="0">
                <a:solidFill>
                  <a:srgbClr val="122754"/>
                </a:solidFill>
                <a:latin typeface="Century Gothic" charset="0"/>
                <a:ea typeface="Century Gothic" charset="0"/>
                <a:cs typeface="Century Gothic" charset="0"/>
              </a:rPr>
              <a:t>Ju X, Moumni Z, Zhang Y, et al. International Journal of Plasticity, 2022.</a:t>
            </a:r>
            <a:endParaRPr lang="en-US" sz="1200" dirty="0">
              <a:solidFill>
                <a:srgbClr val="122754"/>
              </a:solidFill>
              <a:latin typeface="Century Gothic" charset="0"/>
              <a:ea typeface="Century Gothic" charset="0"/>
              <a:cs typeface="Century Gothic" charset="0"/>
            </a:endParaRPr>
          </a:p>
        </p:txBody>
      </p:sp>
      <p:sp>
        <p:nvSpPr>
          <p:cNvPr id="26" name="Titre 8">
            <a:extLst>
              <a:ext uri="{FF2B5EF4-FFF2-40B4-BE49-F238E27FC236}">
                <a16:creationId xmlns:a16="http://schemas.microsoft.com/office/drawing/2014/main" xmlns=""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Selected 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783" y="1487473"/>
            <a:ext cx="3048755" cy="2338858"/>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261" y="1493826"/>
            <a:ext cx="3151502" cy="2332505"/>
          </a:xfrm>
          <a:prstGeom prst="rect">
            <a:avLst/>
          </a:prstGeom>
        </p:spPr>
      </p:pic>
      <p:pic>
        <p:nvPicPr>
          <p:cNvPr id="24" name="图片 23"/>
          <p:cNvPicPr>
            <a:picLocks noChangeAspect="1"/>
          </p:cNvPicPr>
          <p:nvPr/>
        </p:nvPicPr>
        <p:blipFill rotWithShape="1">
          <a:blip r:embed="rId7">
            <a:extLst>
              <a:ext uri="{28A0092B-C50C-407E-A947-70E740481C1C}">
                <a14:useLocalDpi xmlns:a14="http://schemas.microsoft.com/office/drawing/2010/main" val="0"/>
              </a:ext>
            </a:extLst>
          </a:blip>
          <a:srcRect r="48232" b="50152"/>
          <a:stretch/>
        </p:blipFill>
        <p:spPr>
          <a:xfrm>
            <a:off x="3765237" y="3768919"/>
            <a:ext cx="3318238" cy="2340000"/>
          </a:xfrm>
          <a:prstGeom prst="rect">
            <a:avLst/>
          </a:prstGeom>
        </p:spPr>
      </p:pic>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424" y="3756164"/>
            <a:ext cx="3292241" cy="2405869"/>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898" y="1491623"/>
            <a:ext cx="3040473" cy="2332505"/>
          </a:xfrm>
          <a:prstGeom prst="rect">
            <a:avLst/>
          </a:prstGeom>
        </p:spPr>
      </p:pic>
      <p:sp>
        <p:nvSpPr>
          <p:cNvPr id="29" name="矩形 28"/>
          <p:cNvSpPr/>
          <p:nvPr/>
        </p:nvSpPr>
        <p:spPr>
          <a:xfrm>
            <a:off x="613425" y="1430738"/>
            <a:ext cx="43633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(a)</a:t>
            </a:r>
            <a:endParaRPr lang="en-US" sz="1600" dirty="0">
              <a:latin typeface="Times New Roman" charset="0"/>
              <a:ea typeface="Times New Roman" charset="0"/>
              <a:cs typeface="Times New Roman" charset="0"/>
            </a:endParaRPr>
          </a:p>
        </p:txBody>
      </p:sp>
      <p:sp>
        <p:nvSpPr>
          <p:cNvPr id="30" name="矩形 29"/>
          <p:cNvSpPr/>
          <p:nvPr/>
        </p:nvSpPr>
        <p:spPr>
          <a:xfrm>
            <a:off x="3881349" y="1446941"/>
            <a:ext cx="44755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(b)</a:t>
            </a:r>
            <a:endParaRPr lang="en-US" sz="1600" dirty="0">
              <a:latin typeface="Times New Roman" charset="0"/>
              <a:ea typeface="Times New Roman" charset="0"/>
              <a:cs typeface="Times New Roman" charset="0"/>
            </a:endParaRPr>
          </a:p>
        </p:txBody>
      </p:sp>
      <p:sp>
        <p:nvSpPr>
          <p:cNvPr id="31" name="矩形 30"/>
          <p:cNvSpPr/>
          <p:nvPr/>
        </p:nvSpPr>
        <p:spPr>
          <a:xfrm>
            <a:off x="602205" y="3725233"/>
            <a:ext cx="447558" cy="338554"/>
          </a:xfrm>
          <a:prstGeom prst="rect">
            <a:avLst/>
          </a:prstGeom>
          <a:solidFill>
            <a:schemeClr val="bg1"/>
          </a:solidFill>
        </p:spPr>
        <p:txBody>
          <a:bodyPr wrap="none">
            <a:spAutoFit/>
          </a:bodyPr>
          <a:lstStyle/>
          <a:p>
            <a:r>
              <a:rPr lang="en-US" sz="1600" b="1" smtClean="0">
                <a:latin typeface="Times New Roman" charset="0"/>
                <a:ea typeface="Times New Roman" charset="0"/>
                <a:cs typeface="Times New Roman" charset="0"/>
              </a:rPr>
              <a:t>(d)</a:t>
            </a:r>
            <a:endParaRPr lang="en-US" sz="1600" dirty="0">
              <a:latin typeface="Times New Roman" charset="0"/>
              <a:ea typeface="Times New Roman" charset="0"/>
              <a:cs typeface="Times New Roman" charset="0"/>
            </a:endParaRPr>
          </a:p>
        </p:txBody>
      </p:sp>
      <p:sp>
        <p:nvSpPr>
          <p:cNvPr id="32" name="矩形 31"/>
          <p:cNvSpPr/>
          <p:nvPr/>
        </p:nvSpPr>
        <p:spPr>
          <a:xfrm>
            <a:off x="7048039" y="1430738"/>
            <a:ext cx="413896"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(c)</a:t>
            </a:r>
            <a:endParaRPr lang="en-US" sz="1600" dirty="0">
              <a:latin typeface="Times New Roman" charset="0"/>
              <a:ea typeface="Times New Roman" charset="0"/>
              <a:cs typeface="Times New Roman" charset="0"/>
            </a:endParaRPr>
          </a:p>
        </p:txBody>
      </p:sp>
      <p:sp>
        <p:nvSpPr>
          <p:cNvPr id="33" name="矩形 32"/>
          <p:cNvSpPr/>
          <p:nvPr/>
        </p:nvSpPr>
        <p:spPr>
          <a:xfrm>
            <a:off x="3859891" y="3743962"/>
            <a:ext cx="413896" cy="338554"/>
          </a:xfrm>
          <a:prstGeom prst="rect">
            <a:avLst/>
          </a:prstGeom>
          <a:solidFill>
            <a:schemeClr val="bg1"/>
          </a:solidFill>
        </p:spPr>
        <p:txBody>
          <a:bodyPr wrap="none">
            <a:spAutoFit/>
          </a:bodyPr>
          <a:lstStyle/>
          <a:p>
            <a:r>
              <a:rPr lang="en-US" sz="1600" b="1" dirty="0" smtClean="0">
                <a:latin typeface="Times New Roman" charset="0"/>
                <a:ea typeface="Times New Roman" charset="0"/>
                <a:cs typeface="Times New Roman" charset="0"/>
              </a:rPr>
              <a:t>(e)</a:t>
            </a:r>
            <a:endParaRPr lang="en-US" sz="1600" dirty="0">
              <a:latin typeface="Times New Roman" charset="0"/>
              <a:ea typeface="Times New Roman" charset="0"/>
              <a:cs typeface="Times New Roman" charset="0"/>
            </a:endParaRPr>
          </a:p>
        </p:txBody>
      </p:sp>
      <p:sp>
        <p:nvSpPr>
          <p:cNvPr id="34" name="矩形 33"/>
          <p:cNvSpPr/>
          <p:nvPr/>
        </p:nvSpPr>
        <p:spPr>
          <a:xfrm>
            <a:off x="7548831" y="3913239"/>
            <a:ext cx="3122971" cy="1666097"/>
          </a:xfrm>
          <a:prstGeom prst="rect">
            <a:avLst/>
          </a:prstGeom>
        </p:spPr>
        <p:txBody>
          <a:bodyPr wrap="none">
            <a:spAutoFit/>
          </a:bodyPr>
          <a:lstStyle/>
          <a:p>
            <a:pPr algn="just">
              <a:lnSpc>
                <a:spcPct val="150000"/>
              </a:lnSpc>
            </a:pPr>
            <a:r>
              <a:rPr lang="en-US" sz="1400" b="1" dirty="0" smtClean="0">
                <a:solidFill>
                  <a:srgbClr val="122754"/>
                </a:solidFill>
                <a:latin typeface="Century Gothic" charset="0"/>
                <a:ea typeface="Century Gothic" charset="0"/>
                <a:cs typeface="Century Gothic" charset="0"/>
              </a:rPr>
              <a:t>(a): Room Temperature</a:t>
            </a:r>
          </a:p>
          <a:p>
            <a:pPr algn="just">
              <a:lnSpc>
                <a:spcPct val="150000"/>
              </a:lnSpc>
            </a:pPr>
            <a:r>
              <a:rPr lang="en-US" sz="1400" b="1" dirty="0" smtClean="0">
                <a:solidFill>
                  <a:srgbClr val="122754"/>
                </a:solidFill>
                <a:latin typeface="Century Gothic" charset="0"/>
                <a:ea typeface="Century Gothic" charset="0"/>
                <a:cs typeface="Century Gothic" charset="0"/>
              </a:rPr>
              <a:t>(b): High Temperature</a:t>
            </a:r>
          </a:p>
          <a:p>
            <a:pPr algn="just">
              <a:lnSpc>
                <a:spcPct val="150000"/>
              </a:lnSpc>
            </a:pPr>
            <a:r>
              <a:rPr lang="de-DE" sz="1400" b="1" dirty="0" smtClean="0">
                <a:solidFill>
                  <a:srgbClr val="122754"/>
                </a:solidFill>
                <a:latin typeface="Century Gothic" charset="0"/>
                <a:ea typeface="Century Gothic" charset="0"/>
                <a:cs typeface="Century Gothic" charset="0"/>
              </a:rPr>
              <a:t>(c): Large </a:t>
            </a:r>
            <a:r>
              <a:rPr lang="de-DE" sz="1400" b="1" dirty="0" err="1" smtClean="0">
                <a:solidFill>
                  <a:srgbClr val="122754"/>
                </a:solidFill>
                <a:latin typeface="Century Gothic" charset="0"/>
                <a:ea typeface="Century Gothic" charset="0"/>
                <a:cs typeface="Century Gothic" charset="0"/>
              </a:rPr>
              <a:t>Strain</a:t>
            </a:r>
            <a:r>
              <a:rPr lang="de-DE" sz="1400" b="1" dirty="0" smtClean="0">
                <a:solidFill>
                  <a:srgbClr val="122754"/>
                </a:solidFill>
                <a:latin typeface="Century Gothic" charset="0"/>
                <a:ea typeface="Century Gothic" charset="0"/>
                <a:cs typeface="Century Gothic" charset="0"/>
              </a:rPr>
              <a:t> Amplitude</a:t>
            </a:r>
          </a:p>
          <a:p>
            <a:pPr algn="just">
              <a:lnSpc>
                <a:spcPct val="150000"/>
              </a:lnSpc>
            </a:pPr>
            <a:r>
              <a:rPr lang="de-DE" sz="1400" b="1" dirty="0" smtClean="0">
                <a:solidFill>
                  <a:srgbClr val="122754"/>
                </a:solidFill>
                <a:latin typeface="Century Gothic" charset="0"/>
                <a:ea typeface="Century Gothic" charset="0"/>
                <a:cs typeface="Century Gothic" charset="0"/>
              </a:rPr>
              <a:t>(d): TRIP</a:t>
            </a:r>
          </a:p>
          <a:p>
            <a:pPr algn="just">
              <a:lnSpc>
                <a:spcPct val="150000"/>
              </a:lnSpc>
            </a:pPr>
            <a:r>
              <a:rPr lang="de-DE" sz="1400" b="1" dirty="0" smtClean="0">
                <a:solidFill>
                  <a:srgbClr val="122754"/>
                </a:solidFill>
                <a:latin typeface="Century Gothic" charset="0"/>
                <a:ea typeface="Century Gothic" charset="0"/>
                <a:cs typeface="Century Gothic" charset="0"/>
              </a:rPr>
              <a:t>(</a:t>
            </a:r>
            <a:r>
              <a:rPr lang="en-US" altLang="zh-CN" sz="1400" b="1" dirty="0" smtClean="0">
                <a:solidFill>
                  <a:srgbClr val="122754"/>
                </a:solidFill>
                <a:latin typeface="Century Gothic" charset="0"/>
                <a:ea typeface="Century Gothic" charset="0"/>
                <a:cs typeface="Century Gothic" charset="0"/>
              </a:rPr>
              <a:t>e):</a:t>
            </a:r>
            <a:r>
              <a:rPr lang="zh-CN" altLang="en-US" sz="1400" b="1" dirty="0" smtClean="0">
                <a:solidFill>
                  <a:srgbClr val="122754"/>
                </a:solidFill>
                <a:latin typeface="Century Gothic" charset="0"/>
                <a:ea typeface="Century Gothic" charset="0"/>
                <a:cs typeface="Century Gothic" charset="0"/>
              </a:rPr>
              <a:t> </a:t>
            </a:r>
            <a:r>
              <a:rPr lang="en-US" altLang="zh-CN" sz="1400" b="1" dirty="0">
                <a:solidFill>
                  <a:srgbClr val="122754"/>
                </a:solidFill>
                <a:latin typeface="Century Gothic" charset="0"/>
                <a:ea typeface="Century Gothic" charset="0"/>
                <a:cs typeface="Century Gothic" charset="0"/>
              </a:rPr>
              <a:t> </a:t>
            </a:r>
            <a:r>
              <a:rPr lang="en-US" altLang="zh-CN" sz="1400" b="1" dirty="0" smtClean="0">
                <a:solidFill>
                  <a:srgbClr val="122754"/>
                </a:solidFill>
                <a:latin typeface="Century Gothic" charset="0"/>
                <a:ea typeface="Century Gothic" charset="0"/>
                <a:cs typeface="Century Gothic" charset="0"/>
              </a:rPr>
              <a:t>Thermomechanical Coupling</a:t>
            </a:r>
            <a:endParaRPr lang="en-US" sz="1400" dirty="0">
              <a:solidFill>
                <a:srgbClr val="122754"/>
              </a:solidFill>
              <a:latin typeface="Century Gothic" charset="0"/>
              <a:ea typeface="Century Gothic" charset="0"/>
              <a:cs typeface="Century Gothic" charset="0"/>
            </a:endParaRPr>
          </a:p>
        </p:txBody>
      </p:sp>
      <p:sp>
        <p:nvSpPr>
          <p:cNvPr id="35" name="矩形 34"/>
          <p:cNvSpPr/>
          <p:nvPr/>
        </p:nvSpPr>
        <p:spPr>
          <a:xfrm>
            <a:off x="134714" y="988010"/>
            <a:ext cx="4350871"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Activation of inelastic mechanisms</a:t>
            </a:r>
          </a:p>
        </p:txBody>
      </p:sp>
    </p:spTree>
    <p:custDataLst>
      <p:tags r:id="rId1"/>
    </p:custDataLst>
    <p:extLst>
      <p:ext uri="{BB962C8B-B14F-4D97-AF65-F5344CB8AC3E}">
        <p14:creationId xmlns:p14="http://schemas.microsoft.com/office/powerpoint/2010/main" val="603536260"/>
      </p:ext>
    </p:extLst>
  </p:cSld>
  <p:clrMapOvr>
    <a:masterClrMapping/>
  </p:clrMapOvr>
  <mc:AlternateContent xmlns:mc="http://schemas.openxmlformats.org/markup-compatibility/2006" xmlns:p14="http://schemas.microsoft.com/office/powerpoint/2010/main">
    <mc:Choice Requires="p14">
      <p:transition spd="slow" p14:dur="2000" advTm="39324"/>
    </mc:Choice>
    <mc:Fallback xmlns="">
      <p:transition spd="slow" advTm="3932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a:xfrm>
            <a:off x="9309847" y="6388623"/>
            <a:ext cx="2743200" cy="365125"/>
          </a:xfrm>
        </p:spPr>
        <p:txBody>
          <a:bodyPr/>
          <a:lstStyle/>
          <a:p>
            <a:fld id="{F33CE84B-A60F-F342-A7B9-676E224D475E}" type="slidenum">
              <a:rPr lang="en-US" smtClean="0"/>
              <a:pPr/>
              <a:t>23</a:t>
            </a:fld>
            <a:endParaRPr lang="en-US"/>
          </a:p>
        </p:txBody>
      </p:sp>
      <p:cxnSp>
        <p:nvCxnSpPr>
          <p:cNvPr id="22" name="直线连接符 21"/>
          <p:cNvCxnSpPr/>
          <p:nvPr/>
        </p:nvCxnSpPr>
        <p:spPr>
          <a:xfrm>
            <a:off x="113694" y="3124400"/>
            <a:ext cx="11702196" cy="0"/>
          </a:xfrm>
          <a:prstGeom prst="line">
            <a:avLst/>
          </a:prstGeom>
          <a:ln w="19050">
            <a:solidFill>
              <a:srgbClr val="122754"/>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线连接符 23"/>
          <p:cNvCxnSpPr/>
          <p:nvPr/>
        </p:nvCxnSpPr>
        <p:spPr>
          <a:xfrm>
            <a:off x="124450" y="4893307"/>
            <a:ext cx="11702196" cy="0"/>
          </a:xfrm>
          <a:prstGeom prst="line">
            <a:avLst/>
          </a:prstGeom>
          <a:ln w="19050">
            <a:solidFill>
              <a:srgbClr val="122754"/>
            </a:solidFill>
            <a:prstDash val="sysDash"/>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24711" y="1907641"/>
            <a:ext cx="785793" cy="369332"/>
          </a:xfrm>
          <a:prstGeom prst="rect">
            <a:avLst/>
          </a:prstGeom>
        </p:spPr>
        <p:txBody>
          <a:bodyPr wrap="none">
            <a:spAutoFit/>
          </a:bodyPr>
          <a:lstStyle/>
          <a:p>
            <a:r>
              <a:rPr lang="en-US" altLang="zh-CN" b="1" smtClean="0">
                <a:solidFill>
                  <a:srgbClr val="C00000"/>
                </a:solidFill>
                <a:latin typeface="Century Gothic" panose="020F0302020204030204"/>
                <a:ea typeface="宋体" charset="-122"/>
              </a:rPr>
              <a:t>[210] </a:t>
            </a:r>
            <a:endParaRPr lang="en-US" dirty="0">
              <a:solidFill>
                <a:srgbClr val="C00000"/>
              </a:solidFill>
            </a:endParaRPr>
          </a:p>
        </p:txBody>
      </p:sp>
      <p:sp>
        <p:nvSpPr>
          <p:cNvPr id="26" name="矩形 25"/>
          <p:cNvSpPr/>
          <p:nvPr/>
        </p:nvSpPr>
        <p:spPr>
          <a:xfrm>
            <a:off x="141718" y="3673477"/>
            <a:ext cx="785793" cy="369332"/>
          </a:xfrm>
          <a:prstGeom prst="rect">
            <a:avLst/>
          </a:prstGeom>
        </p:spPr>
        <p:txBody>
          <a:bodyPr wrap="none">
            <a:spAutoFit/>
          </a:bodyPr>
          <a:lstStyle/>
          <a:p>
            <a:r>
              <a:rPr lang="en-US" altLang="zh-CN" b="1" smtClean="0">
                <a:solidFill>
                  <a:srgbClr val="C00000"/>
                </a:solidFill>
                <a:latin typeface="Century Gothic" panose="020F0302020204030204"/>
                <a:ea typeface="宋体" charset="-122"/>
              </a:rPr>
              <a:t>[111] </a:t>
            </a:r>
            <a:endParaRPr lang="en-US" dirty="0">
              <a:solidFill>
                <a:srgbClr val="C00000"/>
              </a:solidFill>
            </a:endParaRPr>
          </a:p>
        </p:txBody>
      </p:sp>
      <p:sp>
        <p:nvSpPr>
          <p:cNvPr id="27" name="矩形 26"/>
          <p:cNvSpPr/>
          <p:nvPr/>
        </p:nvSpPr>
        <p:spPr>
          <a:xfrm>
            <a:off x="174848" y="5367864"/>
            <a:ext cx="785793" cy="369332"/>
          </a:xfrm>
          <a:prstGeom prst="rect">
            <a:avLst/>
          </a:prstGeom>
        </p:spPr>
        <p:txBody>
          <a:bodyPr wrap="none">
            <a:spAutoFit/>
          </a:bodyPr>
          <a:lstStyle/>
          <a:p>
            <a:r>
              <a:rPr lang="en-US" altLang="zh-CN" b="1" dirty="0" smtClean="0">
                <a:solidFill>
                  <a:srgbClr val="C00000"/>
                </a:solidFill>
                <a:latin typeface="Century Gothic" panose="020F0302020204030204"/>
                <a:ea typeface="宋体" charset="-122"/>
              </a:rPr>
              <a:t>[321] </a:t>
            </a:r>
            <a:endParaRPr lang="en-US" dirty="0">
              <a:solidFill>
                <a:srgbClr val="C00000"/>
              </a:solidFill>
            </a:endParaRPr>
          </a:p>
        </p:txBody>
      </p:sp>
      <p:sp>
        <p:nvSpPr>
          <p:cNvPr id="28" name="矩形 27"/>
          <p:cNvSpPr/>
          <p:nvPr/>
        </p:nvSpPr>
        <p:spPr>
          <a:xfrm>
            <a:off x="134714" y="988010"/>
            <a:ext cx="7000634"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Cy</a:t>
            </a:r>
            <a:r>
              <a:rPr lang="en-US" altLang="zh-CN" b="1" dirty="0" smtClean="0">
                <a:solidFill>
                  <a:srgbClr val="122754"/>
                </a:solidFill>
                <a:latin typeface="Century Gothic" panose="020F0302020204030204"/>
                <a:ea typeface="宋体" charset="-122"/>
              </a:rPr>
              <a:t>clic Responses of Single Crystal of Different Orientations </a:t>
            </a:r>
            <a:endParaRPr lang="en-US" b="1" dirty="0" smtClean="0">
              <a:solidFill>
                <a:srgbClr val="122754"/>
              </a:solidFill>
              <a:latin typeface="Century Gothic" panose="020F0302020204030204"/>
              <a:ea typeface="宋体" charset="-122"/>
            </a:endParaRPr>
          </a:p>
        </p:txBody>
      </p:sp>
      <p:sp>
        <p:nvSpPr>
          <p:cNvPr id="29" name="文本框 28"/>
          <p:cNvSpPr txBox="1"/>
          <p:nvPr/>
        </p:nvSpPr>
        <p:spPr>
          <a:xfrm>
            <a:off x="525517" y="5044966"/>
            <a:ext cx="184731" cy="369332"/>
          </a:xfrm>
          <a:prstGeom prst="rect">
            <a:avLst/>
          </a:prstGeom>
          <a:noFill/>
        </p:spPr>
        <p:txBody>
          <a:bodyPr wrap="none" rtlCol="0">
            <a:spAutoFit/>
          </a:bodyPr>
          <a:lstStyle/>
          <a:p>
            <a:endParaRPr lang="en-US"/>
          </a:p>
        </p:txBody>
      </p:sp>
      <p:sp>
        <p:nvSpPr>
          <p:cNvPr id="30" name="矩形 29"/>
          <p:cNvSpPr/>
          <p:nvPr/>
        </p:nvSpPr>
        <p:spPr>
          <a:xfrm>
            <a:off x="9103579" y="1146927"/>
            <a:ext cx="8609236" cy="276999"/>
          </a:xfrm>
          <a:prstGeom prst="rect">
            <a:avLst/>
          </a:prstGeom>
        </p:spPr>
        <p:txBody>
          <a:bodyPr wrap="square">
            <a:spAutoFit/>
          </a:bodyPr>
          <a:lstStyle/>
          <a:p>
            <a:pPr algn="just"/>
            <a:r>
              <a:rPr lang="en-US" altLang="zh-CN" sz="1200" dirty="0" smtClean="0"/>
              <a:t>Gall </a:t>
            </a:r>
            <a:r>
              <a:rPr lang="en-US" altLang="zh-CN" sz="1200" dirty="0"/>
              <a:t>K, Maier H J. </a:t>
            </a:r>
            <a:r>
              <a:rPr lang="en-US" altLang="zh-CN" sz="1200" dirty="0" err="1" smtClean="0"/>
              <a:t>Acta</a:t>
            </a:r>
            <a:r>
              <a:rPr lang="en-US" altLang="zh-CN" sz="1200" dirty="0" smtClean="0"/>
              <a:t> </a:t>
            </a:r>
            <a:r>
              <a:rPr lang="en-US" altLang="zh-CN" sz="1200" dirty="0" err="1"/>
              <a:t>Materialia</a:t>
            </a:r>
            <a:r>
              <a:rPr lang="en-US" altLang="zh-CN" sz="1200" dirty="0"/>
              <a:t>, </a:t>
            </a:r>
            <a:r>
              <a:rPr lang="en-US" altLang="zh-CN" sz="1200" dirty="0" smtClean="0"/>
              <a:t>2002</a:t>
            </a:r>
            <a:endParaRPr lang="en-US" sz="1200" dirty="0">
              <a:solidFill>
                <a:srgbClr val="122754"/>
              </a:solidFill>
              <a:latin typeface="Century Gothic" charset="0"/>
              <a:ea typeface="Century Gothic" charset="0"/>
              <a:cs typeface="Century Gothic" charset="0"/>
            </a:endParaRPr>
          </a:p>
        </p:txBody>
      </p:sp>
      <p:grpSp>
        <p:nvGrpSpPr>
          <p:cNvPr id="50" name="组 49"/>
          <p:cNvGrpSpPr/>
          <p:nvPr/>
        </p:nvGrpSpPr>
        <p:grpSpPr>
          <a:xfrm>
            <a:off x="878243" y="1421206"/>
            <a:ext cx="10880248" cy="1683042"/>
            <a:chOff x="932032" y="1464236"/>
            <a:chExt cx="10880248" cy="1683042"/>
          </a:xfrm>
        </p:grpSpPr>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5042" y="1491278"/>
              <a:ext cx="2107238" cy="1656000"/>
            </a:xfrm>
            <a:prstGeom prst="rect">
              <a:avLst/>
            </a:prstGeom>
          </p:spPr>
        </p:pic>
        <p:pic>
          <p:nvPicPr>
            <p:cNvPr id="34" name="图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761" y="1491129"/>
              <a:ext cx="2107238" cy="1656000"/>
            </a:xfrm>
            <a:prstGeom prst="rect">
              <a:avLst/>
            </a:prstGeom>
          </p:spPr>
        </p:pic>
        <p:pic>
          <p:nvPicPr>
            <p:cNvPr id="35" name="图片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7993" y="1482163"/>
              <a:ext cx="2107238" cy="1656000"/>
            </a:xfrm>
            <a:prstGeom prst="rect">
              <a:avLst/>
            </a:prstGeom>
          </p:spPr>
        </p:pic>
        <p:pic>
          <p:nvPicPr>
            <p:cNvPr id="36" name="图片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5555" y="1483957"/>
              <a:ext cx="2107238" cy="1656000"/>
            </a:xfrm>
            <a:prstGeom prst="rect">
              <a:avLst/>
            </a:prstGeom>
          </p:spPr>
        </p:pic>
        <p:pic>
          <p:nvPicPr>
            <p:cNvPr id="37" name="图片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032" y="1464236"/>
              <a:ext cx="2107238" cy="1656000"/>
            </a:xfrm>
            <a:prstGeom prst="rect">
              <a:avLst/>
            </a:prstGeom>
          </p:spPr>
        </p:pic>
      </p:grpSp>
      <p:sp>
        <p:nvSpPr>
          <p:cNvPr id="64" name="矩形 63"/>
          <p:cNvSpPr/>
          <p:nvPr/>
        </p:nvSpPr>
        <p:spPr>
          <a:xfrm>
            <a:off x="3476695" y="6581001"/>
            <a:ext cx="8609236" cy="276999"/>
          </a:xfrm>
          <a:prstGeom prst="rect">
            <a:avLst/>
          </a:prstGeom>
        </p:spPr>
        <p:txBody>
          <a:bodyPr wrap="square">
            <a:spAutoFit/>
          </a:bodyPr>
          <a:lstStyle/>
          <a:p>
            <a:pPr algn="just"/>
            <a:r>
              <a:rPr lang="en-US" altLang="zh-CN" sz="1200" dirty="0">
                <a:solidFill>
                  <a:srgbClr val="122754"/>
                </a:solidFill>
                <a:latin typeface="Century Gothic" charset="0"/>
                <a:ea typeface="Century Gothic" charset="0"/>
                <a:cs typeface="Century Gothic" charset="0"/>
              </a:rPr>
              <a:t>Ju X, Moumni Z, Zhang Y, et al. International Journal of Plasticity, 2022.</a:t>
            </a:r>
            <a:endParaRPr lang="en-US" sz="1200" dirty="0">
              <a:solidFill>
                <a:srgbClr val="122754"/>
              </a:solidFill>
              <a:latin typeface="Century Gothic" charset="0"/>
              <a:ea typeface="Century Gothic" charset="0"/>
              <a:cs typeface="Century Gothic" charset="0"/>
            </a:endParaRPr>
          </a:p>
        </p:txBody>
      </p:sp>
      <p:grpSp>
        <p:nvGrpSpPr>
          <p:cNvPr id="65" name="组 64"/>
          <p:cNvGrpSpPr/>
          <p:nvPr/>
        </p:nvGrpSpPr>
        <p:grpSpPr>
          <a:xfrm>
            <a:off x="815487" y="3230228"/>
            <a:ext cx="10933010" cy="1595872"/>
            <a:chOff x="835210" y="1517968"/>
            <a:chExt cx="10933010" cy="1595872"/>
          </a:xfrm>
        </p:grpSpPr>
        <p:pic>
          <p:nvPicPr>
            <p:cNvPr id="66" name="图片 6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8220" y="1562608"/>
              <a:ext cx="2160000" cy="1551232"/>
            </a:xfrm>
            <a:prstGeom prst="rect">
              <a:avLst/>
            </a:prstGeom>
          </p:spPr>
        </p:pic>
        <p:pic>
          <p:nvPicPr>
            <p:cNvPr id="67" name="图片 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3939" y="1562459"/>
              <a:ext cx="2160000" cy="1551232"/>
            </a:xfrm>
            <a:prstGeom prst="rect">
              <a:avLst/>
            </a:prstGeom>
          </p:spPr>
        </p:pic>
        <p:pic>
          <p:nvPicPr>
            <p:cNvPr id="68" name="图片 6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1171" y="1547876"/>
              <a:ext cx="2160000" cy="1562744"/>
            </a:xfrm>
            <a:prstGeom prst="rect">
              <a:avLst/>
            </a:prstGeom>
          </p:spPr>
        </p:pic>
        <p:pic>
          <p:nvPicPr>
            <p:cNvPr id="69" name="图片 6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38733" y="1549670"/>
              <a:ext cx="2160000" cy="1562744"/>
            </a:xfrm>
            <a:prstGeom prst="rect">
              <a:avLst/>
            </a:prstGeom>
          </p:spPr>
        </p:pic>
        <p:pic>
          <p:nvPicPr>
            <p:cNvPr id="70" name="图片 6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210" y="1517968"/>
              <a:ext cx="2160000" cy="1587306"/>
            </a:xfrm>
            <a:prstGeom prst="rect">
              <a:avLst/>
            </a:prstGeom>
          </p:spPr>
        </p:pic>
      </p:grpSp>
      <p:grpSp>
        <p:nvGrpSpPr>
          <p:cNvPr id="71" name="组 70"/>
          <p:cNvGrpSpPr/>
          <p:nvPr/>
        </p:nvGrpSpPr>
        <p:grpSpPr>
          <a:xfrm>
            <a:off x="944582" y="4929989"/>
            <a:ext cx="10880248" cy="1683041"/>
            <a:chOff x="932032" y="1464236"/>
            <a:chExt cx="10880248" cy="1683041"/>
          </a:xfrm>
        </p:grpSpPr>
        <p:pic>
          <p:nvPicPr>
            <p:cNvPr id="72" name="图片 7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05042" y="1491278"/>
              <a:ext cx="2107238" cy="1655999"/>
            </a:xfrm>
            <a:prstGeom prst="rect">
              <a:avLst/>
            </a:prstGeom>
          </p:spPr>
        </p:pic>
        <p:pic>
          <p:nvPicPr>
            <p:cNvPr id="73" name="图片 7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90761" y="1491129"/>
              <a:ext cx="2107238" cy="1655999"/>
            </a:xfrm>
            <a:prstGeom prst="rect">
              <a:avLst/>
            </a:prstGeom>
          </p:spPr>
        </p:pic>
        <p:pic>
          <p:nvPicPr>
            <p:cNvPr id="74" name="图片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97993" y="1482163"/>
              <a:ext cx="2107238" cy="1655999"/>
            </a:xfrm>
            <a:prstGeom prst="rect">
              <a:avLst/>
            </a:prstGeom>
          </p:spPr>
        </p:pic>
        <p:pic>
          <p:nvPicPr>
            <p:cNvPr id="75" name="图片 7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35555" y="1483957"/>
              <a:ext cx="2107238" cy="1655999"/>
            </a:xfrm>
            <a:prstGeom prst="rect">
              <a:avLst/>
            </a:prstGeom>
          </p:spPr>
        </p:pic>
        <p:pic>
          <p:nvPicPr>
            <p:cNvPr id="76" name="图片 7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2032" y="1464236"/>
              <a:ext cx="2107238" cy="1655999"/>
            </a:xfrm>
            <a:prstGeom prst="rect">
              <a:avLst/>
            </a:prstGeom>
          </p:spPr>
        </p:pic>
      </p:grpSp>
      <p:cxnSp>
        <p:nvCxnSpPr>
          <p:cNvPr id="78" name="直线箭头连接符 77"/>
          <p:cNvCxnSpPr/>
          <p:nvPr/>
        </p:nvCxnSpPr>
        <p:spPr>
          <a:xfrm>
            <a:off x="7225296" y="1437681"/>
            <a:ext cx="151682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7039830" y="1023463"/>
            <a:ext cx="1882247" cy="369332"/>
          </a:xfrm>
          <a:prstGeom prst="rect">
            <a:avLst/>
          </a:prstGeom>
        </p:spPr>
        <p:txBody>
          <a:bodyPr wrap="none">
            <a:spAutoFit/>
          </a:bodyPr>
          <a:lstStyle/>
          <a:p>
            <a:r>
              <a:rPr lang="en-US" altLang="zh-CN" b="1" dirty="0" smtClean="0">
                <a:solidFill>
                  <a:srgbClr val="C00000"/>
                </a:solidFill>
                <a:latin typeface="Century Gothic" panose="020F0302020204030204"/>
                <a:ea typeface="宋体" charset="-122"/>
              </a:rPr>
              <a:t>Loading cycles</a:t>
            </a:r>
            <a:endParaRPr lang="en-US" dirty="0">
              <a:solidFill>
                <a:srgbClr val="C00000"/>
              </a:solidFill>
            </a:endParaRPr>
          </a:p>
        </p:txBody>
      </p:sp>
      <p:sp>
        <p:nvSpPr>
          <p:cNvPr id="38"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altLang="zh-CN" dirty="0" smtClean="0">
                <a:solidFill>
                  <a:sysClr val="window" lastClr="FFFFFF"/>
                </a:solidFill>
                <a:latin typeface="Century Gothic" panose="020F0302020204030204"/>
                <a:ea typeface=""/>
              </a:rPr>
              <a:t>S</a:t>
            </a: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elected 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custDataLst>
      <p:tags r:id="rId1"/>
    </p:custDataLst>
    <p:extLst>
      <p:ext uri="{BB962C8B-B14F-4D97-AF65-F5344CB8AC3E}">
        <p14:creationId xmlns:p14="http://schemas.microsoft.com/office/powerpoint/2010/main" val="868565103"/>
      </p:ext>
    </p:extLst>
  </p:cSld>
  <p:clrMapOvr>
    <a:masterClrMapping/>
  </p:clrMapOvr>
  <mc:AlternateContent xmlns:mc="http://schemas.openxmlformats.org/markup-compatibility/2006" xmlns:p14="http://schemas.microsoft.com/office/powerpoint/2010/main">
    <mc:Choice Requires="p14">
      <p:transition spd="slow" p14:dur="2000" advTm="48458"/>
    </mc:Choice>
    <mc:Fallback xmlns="">
      <p:transition spd="slow" advTm="48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24</a:t>
            </a:fld>
            <a:endParaRPr lang="en-US"/>
          </a:p>
        </p:txBody>
      </p:sp>
      <p:sp>
        <p:nvSpPr>
          <p:cNvPr id="7" name="矩形 6"/>
          <p:cNvSpPr/>
          <p:nvPr/>
        </p:nvSpPr>
        <p:spPr>
          <a:xfrm>
            <a:off x="83460" y="1033546"/>
            <a:ext cx="11606032" cy="369332"/>
          </a:xfrm>
          <a:prstGeom prst="rect">
            <a:avLst/>
          </a:prstGeom>
        </p:spPr>
        <p:txBody>
          <a:bodyPr wrap="square">
            <a:spAutoFit/>
          </a:bodyPr>
          <a:lstStyle/>
          <a:p>
            <a:pPr marL="285750" indent="-285750">
              <a:buFont typeface="Wingdings" charset="2"/>
              <a:buChar char="n"/>
            </a:pPr>
            <a:r>
              <a:rPr lang="en-US" altLang="zh-CN" b="1" dirty="0">
                <a:solidFill>
                  <a:srgbClr val="122754"/>
                </a:solidFill>
                <a:latin typeface="Century Gothic" panose="020F0302020204030204"/>
                <a:ea typeface="宋体" charset="-122"/>
              </a:rPr>
              <a:t>Cyclic Responses </a:t>
            </a:r>
            <a:r>
              <a:rPr lang="en-US" altLang="zh-CN" b="1" dirty="0" smtClean="0">
                <a:solidFill>
                  <a:srgbClr val="122754"/>
                </a:solidFill>
                <a:latin typeface="Century Gothic" panose="020F0302020204030204"/>
                <a:ea typeface="宋体" charset="-122"/>
              </a:rPr>
              <a:t>of Polycrystalline at </a:t>
            </a:r>
            <a:r>
              <a:rPr lang="en-US" altLang="zh-CN" b="1" dirty="0">
                <a:solidFill>
                  <a:srgbClr val="122754"/>
                </a:solidFill>
                <a:latin typeface="Century Gothic" panose="020F0302020204030204"/>
                <a:ea typeface="宋体" charset="-122"/>
              </a:rPr>
              <a:t>Different Strain </a:t>
            </a:r>
            <a:r>
              <a:rPr lang="en-US" altLang="zh-CN" b="1" dirty="0" smtClean="0">
                <a:solidFill>
                  <a:srgbClr val="122754"/>
                </a:solidFill>
                <a:latin typeface="Century Gothic" panose="020F0302020204030204"/>
                <a:ea typeface="宋体" charset="-122"/>
              </a:rPr>
              <a:t>Amplitudes</a:t>
            </a:r>
            <a:r>
              <a:rPr kumimoji="1" lang="en-US" altLang="zh-CN" sz="1400" dirty="0" smtClean="0">
                <a:solidFill>
                  <a:srgbClr val="122754"/>
                </a:solidFill>
                <a:latin typeface="Century Gothic" charset="0"/>
                <a:ea typeface="Century Gothic" charset="0"/>
                <a:cs typeface="Century Gothic" charset="0"/>
              </a:rPr>
              <a:t>      </a:t>
            </a:r>
            <a:endParaRPr kumimoji="1" lang="en-US" altLang="zh-CN" dirty="0">
              <a:solidFill>
                <a:srgbClr val="122754"/>
              </a:solidFill>
              <a:latin typeface="Century Gothic" charset="0"/>
              <a:ea typeface="Century Gothic" charset="0"/>
              <a:cs typeface="Century Gothic" charset="0"/>
            </a:endParaRPr>
          </a:p>
        </p:txBody>
      </p:sp>
      <p:grpSp>
        <p:nvGrpSpPr>
          <p:cNvPr id="10" name="组 9"/>
          <p:cNvGrpSpPr/>
          <p:nvPr/>
        </p:nvGrpSpPr>
        <p:grpSpPr>
          <a:xfrm>
            <a:off x="83460" y="1681893"/>
            <a:ext cx="11981983" cy="1946431"/>
            <a:chOff x="98854" y="1736904"/>
            <a:chExt cx="11981983" cy="1946431"/>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54" y="1740172"/>
              <a:ext cx="2384412" cy="1846800"/>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1736904"/>
              <a:ext cx="2450463" cy="18468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426" y="1754583"/>
              <a:ext cx="2459208" cy="1882672"/>
            </a:xfrm>
            <a:prstGeom prst="rect">
              <a:avLst/>
            </a:prstGeom>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3393" y="1760352"/>
              <a:ext cx="2466216" cy="1898269"/>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0603" y="1758881"/>
              <a:ext cx="2500234" cy="1924454"/>
            </a:xfrm>
            <a:prstGeom prst="rect">
              <a:avLst/>
            </a:prstGeom>
          </p:spPr>
        </p:pic>
      </p:grpSp>
      <p:sp>
        <p:nvSpPr>
          <p:cNvPr id="17" name="矩形 16"/>
          <p:cNvSpPr/>
          <p:nvPr/>
        </p:nvSpPr>
        <p:spPr>
          <a:xfrm>
            <a:off x="4275297" y="1363519"/>
            <a:ext cx="3222357" cy="338554"/>
          </a:xfrm>
          <a:prstGeom prst="rect">
            <a:avLst/>
          </a:prstGeom>
        </p:spPr>
        <p:txBody>
          <a:bodyPr wrap="none">
            <a:spAutoFit/>
          </a:bodyPr>
          <a:lstStyle/>
          <a:p>
            <a:r>
              <a:rPr lang="en-US" sz="1600" b="1" dirty="0" smtClean="0">
                <a:solidFill>
                  <a:srgbClr val="C00000"/>
                </a:solidFill>
                <a:latin typeface="Century Gothic" panose="020F0302020204030204"/>
                <a:ea typeface="宋体" charset="-122"/>
              </a:rPr>
              <a:t>Experiment (Wang et al., 2008)</a:t>
            </a:r>
          </a:p>
        </p:txBody>
      </p:sp>
      <p:cxnSp>
        <p:nvCxnSpPr>
          <p:cNvPr id="18" name="直线连接符 17"/>
          <p:cNvCxnSpPr/>
          <p:nvPr/>
        </p:nvCxnSpPr>
        <p:spPr>
          <a:xfrm>
            <a:off x="259270" y="3693475"/>
            <a:ext cx="11702196" cy="0"/>
          </a:xfrm>
          <a:prstGeom prst="line">
            <a:avLst/>
          </a:prstGeom>
          <a:ln w="19050">
            <a:solidFill>
              <a:srgbClr val="122754"/>
            </a:solidFill>
            <a:prstDash val="sys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237586" y="3723227"/>
            <a:ext cx="1628972" cy="338554"/>
          </a:xfrm>
          <a:prstGeom prst="rect">
            <a:avLst/>
          </a:prstGeom>
        </p:spPr>
        <p:txBody>
          <a:bodyPr wrap="none">
            <a:spAutoFit/>
          </a:bodyPr>
          <a:lstStyle/>
          <a:p>
            <a:r>
              <a:rPr lang="en-US" sz="1600" b="1" dirty="0" smtClean="0">
                <a:solidFill>
                  <a:srgbClr val="C00000"/>
                </a:solidFill>
                <a:latin typeface="Century Gothic" panose="020F0302020204030204"/>
                <a:ea typeface="宋体" charset="-122"/>
              </a:rPr>
              <a:t>Our S</a:t>
            </a:r>
            <a:r>
              <a:rPr lang="en-US" altLang="zh-CN" sz="1600" b="1" dirty="0" smtClean="0">
                <a:solidFill>
                  <a:srgbClr val="C00000"/>
                </a:solidFill>
                <a:latin typeface="Century Gothic" panose="020F0302020204030204"/>
                <a:ea typeface="宋体" charset="-122"/>
              </a:rPr>
              <a:t>imulation</a:t>
            </a:r>
            <a:endParaRPr lang="en-US" sz="1600" b="1" dirty="0" smtClean="0">
              <a:solidFill>
                <a:srgbClr val="C00000"/>
              </a:solidFill>
              <a:latin typeface="Century Gothic" panose="020F0302020204030204"/>
              <a:ea typeface="宋体" charset="-122"/>
            </a:endParaRPr>
          </a:p>
        </p:txBody>
      </p:sp>
      <p:grpSp>
        <p:nvGrpSpPr>
          <p:cNvPr id="20" name="组 19"/>
          <p:cNvGrpSpPr/>
          <p:nvPr/>
        </p:nvGrpSpPr>
        <p:grpSpPr>
          <a:xfrm>
            <a:off x="102264" y="3991232"/>
            <a:ext cx="11968271" cy="1928275"/>
            <a:chOff x="91049" y="4152258"/>
            <a:chExt cx="11968271" cy="1928275"/>
          </a:xfrm>
        </p:grpSpPr>
        <p:pic>
          <p:nvPicPr>
            <p:cNvPr id="21"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049" y="4152258"/>
              <a:ext cx="2426240" cy="1889326"/>
            </a:xfrm>
            <a:prstGeom prst="rect">
              <a:avLst/>
            </a:prstGeom>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6473" y="4178777"/>
              <a:ext cx="2413511" cy="1823990"/>
            </a:xfrm>
            <a:prstGeom prst="rect">
              <a:avLst/>
            </a:prstGeom>
          </p:spPr>
        </p:pic>
        <p:pic>
          <p:nvPicPr>
            <p:cNvPr id="23"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0569" y="4197596"/>
              <a:ext cx="2429121" cy="1869718"/>
            </a:xfrm>
            <a:prstGeom prst="rect">
              <a:avLst/>
            </a:prstGeom>
          </p:spPr>
        </p:pic>
        <p:pic>
          <p:nvPicPr>
            <p:cNvPr id="24" name="图片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2224" y="4180877"/>
              <a:ext cx="2464816" cy="1897193"/>
            </a:xfrm>
            <a:prstGeom prst="rect">
              <a:avLst/>
            </a:prstGeom>
          </p:spPr>
        </p:pic>
        <p:pic>
          <p:nvPicPr>
            <p:cNvPr id="25" name="图片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9434" y="4194832"/>
              <a:ext cx="2449886" cy="1885701"/>
            </a:xfrm>
            <a:prstGeom prst="rect">
              <a:avLst/>
            </a:prstGeom>
          </p:spPr>
        </p:pic>
      </p:grpSp>
      <mc:AlternateContent xmlns:mc="http://schemas.openxmlformats.org/markup-compatibility/2006" xmlns:a14="http://schemas.microsoft.com/office/drawing/2010/main">
        <mc:Choice Requires="a14">
          <p:sp>
            <p:nvSpPr>
              <p:cNvPr id="27" name="文本框 26"/>
              <p:cNvSpPr txBox="1"/>
              <p:nvPr/>
            </p:nvSpPr>
            <p:spPr>
              <a:xfrm>
                <a:off x="6806441" y="3736658"/>
                <a:ext cx="2715303" cy="307777"/>
              </a:xfrm>
              <a:prstGeom prst="rect">
                <a:avLst/>
              </a:prstGeom>
              <a:noFill/>
            </p:spPr>
            <p:txBody>
              <a:bodyPr wrap="square" rtlCol="0">
                <a:spAutoFit/>
              </a:bodyPr>
              <a:lstStyle/>
              <a:p>
                <a:r>
                  <a:rPr lang="en-US" sz="1400" b="1" dirty="0" smtClean="0">
                    <a:solidFill>
                      <a:srgbClr val="122754"/>
                    </a:solidFill>
                    <a:latin typeface="Century Gothic" charset="0"/>
                    <a:ea typeface="Century Gothic" charset="0"/>
                    <a:cs typeface="Century Gothic" charset="0"/>
                  </a:rPr>
                  <a:t>(</a:t>
                </a:r>
                <a14:m>
                  <m:oMath xmlns:m="http://schemas.openxmlformats.org/officeDocument/2006/math">
                    <m:r>
                      <a:rPr lang="en-US" sz="1400" b="1" i="1" smtClean="0">
                        <a:solidFill>
                          <a:srgbClr val="122754"/>
                        </a:solidFill>
                        <a:latin typeface="Cambria Math" charset="0"/>
                        <a:ea typeface="Cambria Math" charset="0"/>
                        <a:cs typeface="Cambria Math" charset="0"/>
                      </a:rPr>
                      <m:t>𝜸</m:t>
                    </m:r>
                  </m:oMath>
                </a14:m>
                <a:r>
                  <a:rPr lang="en-US" sz="1400" b="1" dirty="0" smtClean="0">
                    <a:solidFill>
                      <a:srgbClr val="122754"/>
                    </a:solidFill>
                    <a:latin typeface="Century Gothic" charset="0"/>
                    <a:ea typeface="Century Gothic" charset="0"/>
                    <a:cs typeface="Century Gothic" charset="0"/>
                  </a:rPr>
                  <a:t>- </a:t>
                </a:r>
                <a:r>
                  <a:rPr lang="en-US" altLang="zh-CN" sz="1400" b="1" dirty="0" smtClean="0">
                    <a:solidFill>
                      <a:srgbClr val="122754"/>
                    </a:solidFill>
                    <a:latin typeface="Century Gothic" charset="0"/>
                    <a:ea typeface="Century Gothic" charset="0"/>
                    <a:cs typeface="Century Gothic" charset="0"/>
                  </a:rPr>
                  <a:t>fiber </a:t>
                </a:r>
                <a:r>
                  <a:rPr lang="en-US" altLang="zh-CN" sz="1400" b="1" dirty="0">
                    <a:solidFill>
                      <a:srgbClr val="122754"/>
                    </a:solidFill>
                    <a:latin typeface="Century Gothic" charset="0"/>
                    <a:ea typeface="Century Gothic" charset="0"/>
                    <a:cs typeface="Century Gothic" charset="0"/>
                  </a:rPr>
                  <a:t>{</a:t>
                </a:r>
                <a:r>
                  <a:rPr lang="en-US" sz="1400" b="1" dirty="0" smtClean="0">
                    <a:solidFill>
                      <a:srgbClr val="122754"/>
                    </a:solidFill>
                    <a:latin typeface="Century Gothic" charset="0"/>
                    <a:ea typeface="Century Gothic" charset="0"/>
                    <a:cs typeface="Century Gothic" charset="0"/>
                  </a:rPr>
                  <a:t>111})</a:t>
                </a:r>
                <a:endParaRPr lang="en-US" sz="1400" b="1" dirty="0">
                  <a:solidFill>
                    <a:srgbClr val="122754"/>
                  </a:solidFill>
                  <a:latin typeface="Century Gothic" charset="0"/>
                  <a:ea typeface="Century Gothic" charset="0"/>
                  <a:cs typeface="Century Gothic" charset="0"/>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6806441" y="3736658"/>
                <a:ext cx="2715303" cy="307777"/>
              </a:xfrm>
              <a:prstGeom prst="rect">
                <a:avLst/>
              </a:prstGeom>
              <a:blipFill rotWithShape="0">
                <a:blip r:embed="rId15"/>
                <a:stretch>
                  <a:fillRect l="-674" t="-4000" b="-20000"/>
                </a:stretch>
              </a:blipFill>
            </p:spPr>
            <p:txBody>
              <a:bodyPr/>
              <a:lstStyle/>
              <a:p>
                <a:r>
                  <a:rPr lang="en-US">
                    <a:noFill/>
                  </a:rPr>
                  <a:t> </a:t>
                </a:r>
              </a:p>
            </p:txBody>
          </p:sp>
        </mc:Fallback>
      </mc:AlternateContent>
      <p:sp>
        <p:nvSpPr>
          <p:cNvPr id="26"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altLang="zh-CN" dirty="0" smtClean="0">
                <a:solidFill>
                  <a:sysClr val="window" lastClr="FFFFFF"/>
                </a:solidFill>
                <a:latin typeface="Century Gothic" panose="020F0302020204030204"/>
                <a:ea typeface=""/>
              </a:rPr>
              <a:t>S</a:t>
            </a: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elected 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custDataLst>
      <p:tags r:id="rId1"/>
    </p:custDataLst>
    <p:extLst>
      <p:ext uri="{BB962C8B-B14F-4D97-AF65-F5344CB8AC3E}">
        <p14:creationId xmlns:p14="http://schemas.microsoft.com/office/powerpoint/2010/main" val="915269032"/>
      </p:ext>
    </p:extLst>
  </p:cSld>
  <p:clrMapOvr>
    <a:masterClrMapping/>
  </p:clrMapOvr>
  <mc:AlternateContent xmlns:mc="http://schemas.openxmlformats.org/markup-compatibility/2006" xmlns:p14="http://schemas.microsoft.com/office/powerpoint/2010/main">
    <mc:Choice Requires="p14">
      <p:transition spd="slow" p14:dur="2000" advTm="27721"/>
    </mc:Choice>
    <mc:Fallback xmlns="">
      <p:transition spd="slow" advTm="2772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25</a:t>
            </a:fld>
            <a:endParaRPr lang="en-US"/>
          </a:p>
        </p:txBody>
      </p:sp>
      <p:sp>
        <p:nvSpPr>
          <p:cNvPr id="11" name="矩形 10"/>
          <p:cNvSpPr/>
          <p:nvPr/>
        </p:nvSpPr>
        <p:spPr>
          <a:xfrm>
            <a:off x="134714" y="1108051"/>
            <a:ext cx="5477782"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Evolution of Microstructural-related Variables</a:t>
            </a:r>
          </a:p>
        </p:txBody>
      </p:sp>
      <p:sp>
        <p:nvSpPr>
          <p:cNvPr id="12" name="矩形 11"/>
          <p:cNvSpPr/>
          <p:nvPr/>
        </p:nvSpPr>
        <p:spPr>
          <a:xfrm>
            <a:off x="3129313" y="6444476"/>
            <a:ext cx="8609236" cy="276999"/>
          </a:xfrm>
          <a:prstGeom prst="rect">
            <a:avLst/>
          </a:prstGeom>
        </p:spPr>
        <p:txBody>
          <a:bodyPr wrap="square">
            <a:spAutoFit/>
          </a:bodyPr>
          <a:lstStyle/>
          <a:p>
            <a:pPr algn="just"/>
            <a:r>
              <a:rPr lang="en-US" altLang="zh-CN" sz="1200" dirty="0">
                <a:solidFill>
                  <a:srgbClr val="122754"/>
                </a:solidFill>
                <a:latin typeface="Century Gothic" charset="0"/>
                <a:ea typeface="Century Gothic" charset="0"/>
                <a:cs typeface="Century Gothic" charset="0"/>
              </a:rPr>
              <a:t>Ju X, Moumni Z, Zhang Y, et al. International Journal of Plasticity, 2022.</a:t>
            </a:r>
            <a:endParaRPr lang="en-US" sz="1200" dirty="0">
              <a:solidFill>
                <a:srgbClr val="122754"/>
              </a:solidFill>
              <a:latin typeface="Century Gothic" charset="0"/>
              <a:ea typeface="Century Gothic" charset="0"/>
              <a:cs typeface="Century Gothic" charset="0"/>
            </a:endParaRPr>
          </a:p>
        </p:txBody>
      </p:sp>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924" y="1968224"/>
            <a:ext cx="3460814" cy="2588400"/>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8764" y="1962650"/>
            <a:ext cx="3415100" cy="2556000"/>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8579" y="1968224"/>
            <a:ext cx="3654700" cy="2556000"/>
          </a:xfrm>
          <a:prstGeom prst="rect">
            <a:avLst/>
          </a:prstGeom>
        </p:spPr>
      </p:pic>
      <p:sp>
        <p:nvSpPr>
          <p:cNvPr id="20" name="矩形 19"/>
          <p:cNvSpPr/>
          <p:nvPr/>
        </p:nvSpPr>
        <p:spPr>
          <a:xfrm>
            <a:off x="598729" y="1930827"/>
            <a:ext cx="43633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(a)</a:t>
            </a:r>
            <a:endParaRPr lang="en-US" sz="1600" dirty="0">
              <a:latin typeface="Times New Roman" charset="0"/>
              <a:ea typeface="Times New Roman" charset="0"/>
              <a:cs typeface="Times New Roman" charset="0"/>
            </a:endParaRPr>
          </a:p>
        </p:txBody>
      </p:sp>
      <p:sp>
        <p:nvSpPr>
          <p:cNvPr id="21" name="矩形 20"/>
          <p:cNvSpPr/>
          <p:nvPr/>
        </p:nvSpPr>
        <p:spPr>
          <a:xfrm>
            <a:off x="4286861" y="1930827"/>
            <a:ext cx="44755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(b)</a:t>
            </a:r>
            <a:endParaRPr lang="en-US" sz="1600" dirty="0">
              <a:latin typeface="Times New Roman" charset="0"/>
              <a:ea typeface="Times New Roman" charset="0"/>
              <a:cs typeface="Times New Roman" charset="0"/>
            </a:endParaRPr>
          </a:p>
        </p:txBody>
      </p:sp>
      <p:sp>
        <p:nvSpPr>
          <p:cNvPr id="23" name="矩形 22"/>
          <p:cNvSpPr/>
          <p:nvPr/>
        </p:nvSpPr>
        <p:spPr>
          <a:xfrm>
            <a:off x="8013279" y="1930827"/>
            <a:ext cx="413896"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(c)</a:t>
            </a:r>
            <a:endParaRPr lang="en-US" sz="1600" dirty="0">
              <a:latin typeface="Times New Roman" charset="0"/>
              <a:ea typeface="Times New Roman" charset="0"/>
              <a:cs typeface="Times New Roman" charset="0"/>
            </a:endParaRPr>
          </a:p>
        </p:txBody>
      </p:sp>
      <p:sp>
        <p:nvSpPr>
          <p:cNvPr id="26"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altLang="zh-CN" dirty="0" smtClean="0">
                <a:solidFill>
                  <a:sysClr val="window" lastClr="FFFFFF"/>
                </a:solidFill>
                <a:latin typeface="Century Gothic" panose="020F0302020204030204"/>
                <a:ea typeface=""/>
              </a:rPr>
              <a:t>S</a:t>
            </a: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elected 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mc:AlternateContent xmlns:mc="http://schemas.openxmlformats.org/markup-compatibility/2006" xmlns:a14="http://schemas.microsoft.com/office/drawing/2010/main">
        <mc:Choice Requires="a14">
          <p:sp>
            <p:nvSpPr>
              <p:cNvPr id="27" name="矩形 26"/>
              <p:cNvSpPr/>
              <p:nvPr/>
            </p:nvSpPr>
            <p:spPr>
              <a:xfrm>
                <a:off x="4685842" y="4929968"/>
                <a:ext cx="291836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600" i="1" smtClean="0">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𝑡𝑜𝑡</m:t>
                          </m:r>
                        </m:sub>
                      </m:sSub>
                      <m:r>
                        <a:rPr lang="en-US" altLang="zh-CN" sz="1600" smtClean="0">
                          <a:solidFill>
                            <a:srgbClr val="122754"/>
                          </a:solidFill>
                          <a:latin typeface="Cambria Math" charset="0"/>
                        </a:rPr>
                        <m:t>=</m:t>
                      </m:r>
                      <m:r>
                        <a:rPr lang="en-US" altLang="zh-CN" sz="1600" i="0">
                          <a:solidFill>
                            <a:srgbClr val="122754"/>
                          </a:solidFill>
                          <a:latin typeface="Cambria Math" charset="0"/>
                        </a:rPr>
                        <m:t>(1−</m:t>
                      </m:r>
                      <m:r>
                        <a:rPr lang="en-US" altLang="zh-CN" sz="1600" i="1">
                          <a:solidFill>
                            <a:srgbClr val="122754"/>
                          </a:solidFill>
                          <a:latin typeface="Cambria Math" charset="0"/>
                        </a:rPr>
                        <m:t>𝜉</m:t>
                      </m:r>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𝐴</m:t>
                          </m:r>
                        </m:sub>
                      </m:sSub>
                      <m:r>
                        <a:rPr lang="en-US" altLang="zh-CN" sz="1600" i="0">
                          <a:solidFill>
                            <a:srgbClr val="122754"/>
                          </a:solidFill>
                          <a:latin typeface="Cambria Math" charset="0"/>
                        </a:rPr>
                        <m:t>+</m:t>
                      </m:r>
                      <m:r>
                        <a:rPr lang="en-US" altLang="zh-CN" sz="1600" i="1">
                          <a:solidFill>
                            <a:srgbClr val="122754"/>
                          </a:solidFill>
                          <a:latin typeface="Cambria Math" charset="0"/>
                        </a:rPr>
                        <m:t>𝜉</m:t>
                      </m:r>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𝜉</m:t>
                          </m:r>
                        </m:e>
                        <m:sub>
                          <m:r>
                            <a:rPr lang="en-US" altLang="zh-CN" sz="1600" i="1">
                              <a:solidFill>
                                <a:srgbClr val="122754"/>
                              </a:solidFill>
                              <a:latin typeface="Cambria Math" charset="0"/>
                            </a:rPr>
                            <m:t>𝑡𝑤</m:t>
                          </m:r>
                        </m:sub>
                      </m:sSub>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𝑀</m:t>
                          </m:r>
                        </m:sub>
                      </m:sSub>
                      <m:r>
                        <a:rPr lang="en-US" altLang="zh-CN" sz="1600" i="0">
                          <a:solidFill>
                            <a:srgbClr val="122754"/>
                          </a:solidFill>
                          <a:latin typeface="Cambria Math" charset="0"/>
                        </a:rPr>
                        <m:t>,</m:t>
                      </m:r>
                    </m:oMath>
                  </m:oMathPara>
                </a14:m>
                <a:endParaRPr lang="en-US" sz="1600" dirty="0">
                  <a:solidFill>
                    <a:srgbClr val="122754"/>
                  </a:solidFill>
                </a:endParaRPr>
              </a:p>
            </p:txBody>
          </p:sp>
        </mc:Choice>
        <mc:Fallback xmlns="">
          <p:sp>
            <p:nvSpPr>
              <p:cNvPr id="27" name="矩形 26"/>
              <p:cNvSpPr>
                <a:spLocks noRot="1" noChangeAspect="1" noMove="1" noResize="1" noEditPoints="1" noAdjustHandles="1" noChangeArrowheads="1" noChangeShapeType="1" noTextEdit="1"/>
              </p:cNvSpPr>
              <p:nvPr/>
            </p:nvSpPr>
            <p:spPr>
              <a:xfrm>
                <a:off x="4685842" y="4929968"/>
                <a:ext cx="2918363" cy="338554"/>
              </a:xfrm>
              <a:prstGeom prst="rect">
                <a:avLst/>
              </a:prstGeom>
              <a:blipFill rotWithShape="0">
                <a:blip r:embed="rId8"/>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4685842" y="5278768"/>
                <a:ext cx="2985561"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srgbClr val="122754"/>
                              </a:solidFill>
                              <a:latin typeface="Cambria Math" charset="0"/>
                            </a:rPr>
                          </m:ctrlPr>
                        </m:sSubPr>
                        <m:e>
                          <m:r>
                            <a:rPr lang="en-US" altLang="zh-CN" sz="1600" i="1">
                              <a:solidFill>
                                <a:srgbClr val="122754"/>
                              </a:solidFill>
                              <a:latin typeface="Cambria Math" charset="0"/>
                            </a:rPr>
                            <m:t>𝐸</m:t>
                          </m:r>
                        </m:e>
                        <m:sub>
                          <m:r>
                            <a:rPr lang="en-US" altLang="zh-CN" sz="1600" i="1">
                              <a:solidFill>
                                <a:srgbClr val="122754"/>
                              </a:solidFill>
                              <a:latin typeface="Cambria Math" charset="0"/>
                            </a:rPr>
                            <m:t>𝑠𝑡</m:t>
                          </m:r>
                        </m:sub>
                      </m:sSub>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𝑡𝑜𝑡</m:t>
                          </m:r>
                        </m:sub>
                      </m:sSub>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𝐸</m:t>
                          </m:r>
                        </m:e>
                        <m:sub>
                          <m:r>
                            <a:rPr lang="en-US" altLang="zh-CN" sz="1600" i="1">
                              <a:solidFill>
                                <a:srgbClr val="122754"/>
                              </a:solidFill>
                              <a:latin typeface="Cambria Math" charset="0"/>
                            </a:rPr>
                            <m:t>𝑑𝑖𝑠</m:t>
                          </m:r>
                        </m:sub>
                      </m:sSub>
                      <m:r>
                        <a:rPr lang="en-US" altLang="zh-CN" sz="1600" i="0">
                          <a:solidFill>
                            <a:srgbClr val="122754"/>
                          </a:solidFill>
                          <a:latin typeface="Cambria Math" charset="0"/>
                        </a:rPr>
                        <m:t>≈</m:t>
                      </m:r>
                      <m:f>
                        <m:fPr>
                          <m:ctrlPr>
                            <a:rPr lang="en-US" altLang="zh-CN" sz="1600" i="1">
                              <a:solidFill>
                                <a:srgbClr val="122754"/>
                              </a:solidFill>
                              <a:latin typeface="Cambria Math" charset="0"/>
                            </a:rPr>
                          </m:ctrlPr>
                        </m:fPr>
                        <m:num>
                          <m:r>
                            <a:rPr lang="en-US" altLang="zh-CN" sz="1600" i="0">
                              <a:solidFill>
                                <a:srgbClr val="122754"/>
                              </a:solidFill>
                              <a:latin typeface="Cambria Math" charset="0"/>
                            </a:rPr>
                            <m:t>1</m:t>
                          </m:r>
                        </m:num>
                        <m:den>
                          <m:r>
                            <a:rPr lang="en-US" altLang="zh-CN" sz="1600" i="0">
                              <a:solidFill>
                                <a:srgbClr val="122754"/>
                              </a:solidFill>
                              <a:latin typeface="Cambria Math" charset="0"/>
                            </a:rPr>
                            <m:t>2</m:t>
                          </m:r>
                        </m:den>
                      </m:f>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𝜌</m:t>
                          </m:r>
                        </m:e>
                        <m:sub>
                          <m:r>
                            <a:rPr lang="en-US" altLang="zh-CN" sz="1600" i="1">
                              <a:solidFill>
                                <a:srgbClr val="122754"/>
                              </a:solidFill>
                              <a:latin typeface="Cambria Math" charset="0"/>
                            </a:rPr>
                            <m:t>𝑡𝑜𝑡</m:t>
                          </m:r>
                        </m:sub>
                      </m:sSub>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𝐺</m:t>
                          </m:r>
                        </m:e>
                        <m:sub>
                          <m:r>
                            <a:rPr lang="en-US" altLang="zh-CN" sz="1600" i="1">
                              <a:solidFill>
                                <a:srgbClr val="122754"/>
                              </a:solidFill>
                              <a:latin typeface="Cambria Math" charset="0"/>
                            </a:rPr>
                            <m:t>𝑠h𝑒𝑎𝑟</m:t>
                          </m:r>
                        </m:sub>
                      </m:sSub>
                      <m:sSup>
                        <m:sSupPr>
                          <m:ctrlPr>
                            <a:rPr lang="en-US" altLang="zh-CN" sz="1600" i="1">
                              <a:solidFill>
                                <a:srgbClr val="122754"/>
                              </a:solidFill>
                              <a:latin typeface="Cambria Math" charset="0"/>
                            </a:rPr>
                          </m:ctrlPr>
                        </m:sSupPr>
                        <m:e>
                          <m:r>
                            <a:rPr lang="en-US" altLang="zh-CN" sz="1600" i="1">
                              <a:solidFill>
                                <a:srgbClr val="122754"/>
                              </a:solidFill>
                              <a:latin typeface="Cambria Math" charset="0"/>
                            </a:rPr>
                            <m:t>𝑏</m:t>
                          </m:r>
                        </m:e>
                        <m:sup>
                          <m:r>
                            <a:rPr lang="en-US" altLang="zh-CN" sz="1600" i="0">
                              <a:solidFill>
                                <a:srgbClr val="122754"/>
                              </a:solidFill>
                              <a:latin typeface="Cambria Math" charset="0"/>
                            </a:rPr>
                            <m:t>2</m:t>
                          </m:r>
                        </m:sup>
                      </m:sSup>
                    </m:oMath>
                  </m:oMathPara>
                </a14:m>
                <a:endParaRPr lang="en-US" sz="1600" dirty="0">
                  <a:solidFill>
                    <a:srgbClr val="122754"/>
                  </a:solidFill>
                </a:endParaRPr>
              </a:p>
            </p:txBody>
          </p:sp>
        </mc:Choice>
        <mc:Fallback xmlns="">
          <p:sp>
            <p:nvSpPr>
              <p:cNvPr id="28" name="矩形 27"/>
              <p:cNvSpPr>
                <a:spLocks noRot="1" noChangeAspect="1" noMove="1" noResize="1" noEditPoints="1" noAdjustHandles="1" noChangeArrowheads="1" noChangeShapeType="1" noTextEdit="1"/>
              </p:cNvSpPr>
              <p:nvPr/>
            </p:nvSpPr>
            <p:spPr>
              <a:xfrm>
                <a:off x="4685842" y="5278768"/>
                <a:ext cx="2985561" cy="553357"/>
              </a:xfrm>
              <a:prstGeom prst="rect">
                <a:avLst/>
              </a:prstGeom>
              <a:blipFill rotWithShape="0">
                <a:blip r:embed="rId9"/>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718345096"/>
      </p:ext>
    </p:extLst>
  </p:cSld>
  <p:clrMapOvr>
    <a:masterClrMapping/>
  </p:clrMapOvr>
  <mc:AlternateContent xmlns:mc="http://schemas.openxmlformats.org/markup-compatibility/2006" xmlns:p14="http://schemas.microsoft.com/office/powerpoint/2010/main">
    <mc:Choice Requires="p14">
      <p:transition spd="slow" p14:dur="2000" advTm="40447"/>
    </mc:Choice>
    <mc:Fallback xmlns="">
      <p:transition spd="slow" advTm="4044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solidFill>
                  <a:prstClr val="black">
                    <a:tint val="75000"/>
                  </a:prstClr>
                </a:solidFill>
              </a:rPr>
              <a:pPr/>
              <a:t>26</a:t>
            </a:fld>
            <a:endParaRPr lang="en-US" dirty="0">
              <a:solidFill>
                <a:prstClr val="black">
                  <a:tint val="75000"/>
                </a:prstClr>
              </a:solidFill>
            </a:endParaRPr>
          </a:p>
        </p:txBody>
      </p:sp>
      <p:sp>
        <p:nvSpPr>
          <p:cNvPr id="47"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a:defRPr/>
            </a:pPr>
            <a:r>
              <a:rPr lang="en-US" dirty="0" smtClean="0">
                <a:solidFill>
                  <a:sysClr val="window" lastClr="FFFFFF"/>
                </a:solidFill>
                <a:latin typeface="Century Gothic" panose="020F0302020204030204"/>
              </a:rPr>
              <a:t>C</a:t>
            </a:r>
            <a:r>
              <a:rPr lang="en-US" altLang="zh-CN" dirty="0" smtClean="0">
                <a:solidFill>
                  <a:sysClr val="window" lastClr="FFFFFF"/>
                </a:solidFill>
                <a:latin typeface="Century Gothic" panose="020F0302020204030204"/>
              </a:rPr>
              <a:t>onclusions</a:t>
            </a:r>
            <a:endParaRPr lang="fr-FR" dirty="0">
              <a:solidFill>
                <a:sysClr val="window" lastClr="FFFFFF"/>
              </a:solidFill>
              <a:latin typeface="Century Gothic" panose="020F0302020204030204"/>
            </a:endParaRPr>
          </a:p>
        </p:txBody>
      </p:sp>
      <p:sp>
        <p:nvSpPr>
          <p:cNvPr id="17" name="矩形 16"/>
          <p:cNvSpPr/>
          <p:nvPr/>
        </p:nvSpPr>
        <p:spPr>
          <a:xfrm>
            <a:off x="2098094" y="1796964"/>
            <a:ext cx="952953" cy="276999"/>
          </a:xfrm>
          <a:prstGeom prst="rect">
            <a:avLst/>
          </a:prstGeom>
        </p:spPr>
        <p:txBody>
          <a:bodyPr wrap="none">
            <a:spAutoFit/>
          </a:bodyPr>
          <a:lstStyle/>
          <a:p>
            <a:r>
              <a:rPr kumimoji="1" lang="en-US" altLang="zh-CN" sz="1200" b="1" smtClean="0">
                <a:solidFill>
                  <a:schemeClr val="bg1"/>
                </a:solidFill>
                <a:latin typeface="Times New Roman" charset="0"/>
                <a:ea typeface="Times New Roman" charset="0"/>
                <a:cs typeface="Times New Roman" charset="0"/>
              </a:rPr>
              <a:t>As-received</a:t>
            </a:r>
            <a:endParaRPr lang="zh-CN" altLang="en-US" sz="1200" dirty="0">
              <a:solidFill>
                <a:schemeClr val="bg1"/>
              </a:solidFill>
              <a:latin typeface="Times New Roman" charset="0"/>
              <a:ea typeface="Times New Roman" charset="0"/>
              <a:cs typeface="Times New Roman" charset="0"/>
            </a:endParaRPr>
          </a:p>
        </p:txBody>
      </p:sp>
      <p:sp>
        <p:nvSpPr>
          <p:cNvPr id="18" name="矩形 17"/>
          <p:cNvSpPr/>
          <p:nvPr/>
        </p:nvSpPr>
        <p:spPr>
          <a:xfrm>
            <a:off x="4354451" y="1821349"/>
            <a:ext cx="658706" cy="276999"/>
          </a:xfrm>
          <a:prstGeom prst="rect">
            <a:avLst/>
          </a:prstGeom>
        </p:spPr>
        <p:txBody>
          <a:bodyPr wrap="none">
            <a:spAutoFit/>
          </a:bodyPr>
          <a:lstStyle/>
          <a:p>
            <a:r>
              <a:rPr kumimoji="1" lang="en-US" altLang="zh-CN" sz="1200" b="1" dirty="0" smtClean="0">
                <a:solidFill>
                  <a:schemeClr val="bg1"/>
                </a:solidFill>
                <a:latin typeface="Times New Roman" charset="0"/>
                <a:ea typeface="Times New Roman" charset="0"/>
                <a:cs typeface="Times New Roman" charset="0"/>
              </a:rPr>
              <a:t>Zone A</a:t>
            </a:r>
            <a:endParaRPr lang="zh-CN" altLang="en-US" sz="1200" dirty="0">
              <a:solidFill>
                <a:schemeClr val="bg1"/>
              </a:solidFill>
              <a:latin typeface="Times New Roman" charset="0"/>
              <a:ea typeface="Times New Roman" charset="0"/>
              <a:cs typeface="Times New Roman" charset="0"/>
            </a:endParaRPr>
          </a:p>
        </p:txBody>
      </p:sp>
      <p:sp>
        <p:nvSpPr>
          <p:cNvPr id="19" name="矩形 18"/>
          <p:cNvSpPr/>
          <p:nvPr/>
        </p:nvSpPr>
        <p:spPr>
          <a:xfrm>
            <a:off x="2348611" y="3869976"/>
            <a:ext cx="702436" cy="276999"/>
          </a:xfrm>
          <a:prstGeom prst="rect">
            <a:avLst/>
          </a:prstGeom>
        </p:spPr>
        <p:txBody>
          <a:bodyPr wrap="none">
            <a:spAutoFit/>
          </a:bodyPr>
          <a:lstStyle/>
          <a:p>
            <a:r>
              <a:rPr kumimoji="1" lang="en-US" altLang="zh-CN" sz="1200" b="1" dirty="0" smtClean="0">
                <a:solidFill>
                  <a:schemeClr val="bg1"/>
                </a:solidFill>
                <a:latin typeface="Times New Roman" charset="0"/>
                <a:ea typeface="Times New Roman" charset="0"/>
                <a:cs typeface="Times New Roman" charset="0"/>
              </a:rPr>
              <a:t>Zone M</a:t>
            </a:r>
            <a:endParaRPr lang="zh-CN" altLang="en-US" sz="1200" dirty="0">
              <a:solidFill>
                <a:schemeClr val="bg1"/>
              </a:solidFill>
              <a:latin typeface="Times New Roman" charset="0"/>
              <a:ea typeface="Times New Roman" charset="0"/>
              <a:cs typeface="Times New Roman" charset="0"/>
            </a:endParaRPr>
          </a:p>
        </p:txBody>
      </p:sp>
      <p:sp>
        <p:nvSpPr>
          <p:cNvPr id="20" name="矩形 19"/>
          <p:cNvSpPr/>
          <p:nvPr/>
        </p:nvSpPr>
        <p:spPr>
          <a:xfrm>
            <a:off x="4126228" y="3869975"/>
            <a:ext cx="976549" cy="276999"/>
          </a:xfrm>
          <a:prstGeom prst="rect">
            <a:avLst/>
          </a:prstGeom>
        </p:spPr>
        <p:txBody>
          <a:bodyPr wrap="none">
            <a:spAutoFit/>
          </a:bodyPr>
          <a:lstStyle/>
          <a:p>
            <a:r>
              <a:rPr kumimoji="1" lang="en-US" altLang="zh-CN" sz="1200" b="1" smtClean="0">
                <a:solidFill>
                  <a:schemeClr val="bg1"/>
                </a:solidFill>
                <a:latin typeface="Times New Roman" charset="0"/>
                <a:ea typeface="Times New Roman" charset="0"/>
                <a:cs typeface="Times New Roman" charset="0"/>
              </a:rPr>
              <a:t>Active Zone</a:t>
            </a:r>
            <a:endParaRPr lang="zh-CN" altLang="en-US" sz="1200" dirty="0">
              <a:solidFill>
                <a:schemeClr val="bg1"/>
              </a:solidFill>
              <a:latin typeface="Times New Roman" charset="0"/>
              <a:ea typeface="Times New Roman" charset="0"/>
              <a:cs typeface="Times New Roman" charset="0"/>
            </a:endParaRPr>
          </a:p>
        </p:txBody>
      </p:sp>
      <p:sp>
        <p:nvSpPr>
          <p:cNvPr id="22" name="矩形 21"/>
          <p:cNvSpPr/>
          <p:nvPr/>
        </p:nvSpPr>
        <p:spPr>
          <a:xfrm>
            <a:off x="8984121" y="3556990"/>
            <a:ext cx="658706" cy="276999"/>
          </a:xfrm>
          <a:prstGeom prst="rect">
            <a:avLst/>
          </a:prstGeom>
        </p:spPr>
        <p:txBody>
          <a:bodyPr wrap="none">
            <a:spAutoFit/>
          </a:bodyPr>
          <a:lstStyle/>
          <a:p>
            <a:r>
              <a:rPr kumimoji="1" lang="en-US" altLang="zh-CN" sz="1200" b="1" dirty="0" smtClean="0">
                <a:solidFill>
                  <a:schemeClr val="bg1"/>
                </a:solidFill>
                <a:latin typeface="Times New Roman" charset="0"/>
                <a:ea typeface="Times New Roman" charset="0"/>
                <a:cs typeface="Times New Roman" charset="0"/>
              </a:rPr>
              <a:t>Zone A</a:t>
            </a:r>
            <a:endParaRPr lang="zh-CN" altLang="en-US" sz="1200" dirty="0">
              <a:solidFill>
                <a:schemeClr val="bg1"/>
              </a:solidFill>
              <a:latin typeface="Times New Roman" charset="0"/>
              <a:ea typeface="Times New Roman" charset="0"/>
              <a:cs typeface="Times New Roman" charset="0"/>
            </a:endParaRPr>
          </a:p>
        </p:txBody>
      </p:sp>
      <p:sp>
        <p:nvSpPr>
          <p:cNvPr id="23" name="矩形 22"/>
          <p:cNvSpPr/>
          <p:nvPr/>
        </p:nvSpPr>
        <p:spPr>
          <a:xfrm>
            <a:off x="5920353" y="5631720"/>
            <a:ext cx="702436" cy="276999"/>
          </a:xfrm>
          <a:prstGeom prst="rect">
            <a:avLst/>
          </a:prstGeom>
        </p:spPr>
        <p:txBody>
          <a:bodyPr wrap="none">
            <a:spAutoFit/>
          </a:bodyPr>
          <a:lstStyle/>
          <a:p>
            <a:r>
              <a:rPr kumimoji="1" lang="en-US" altLang="zh-CN" sz="1200" b="1" dirty="0" smtClean="0">
                <a:solidFill>
                  <a:schemeClr val="bg1"/>
                </a:solidFill>
                <a:latin typeface="Times New Roman" charset="0"/>
                <a:ea typeface="Times New Roman" charset="0"/>
                <a:cs typeface="Times New Roman" charset="0"/>
              </a:rPr>
              <a:t>Zone M</a:t>
            </a:r>
            <a:endParaRPr lang="zh-CN" altLang="en-US" sz="1200" dirty="0">
              <a:solidFill>
                <a:schemeClr val="bg1"/>
              </a:solidFill>
              <a:latin typeface="Times New Roman" charset="0"/>
              <a:ea typeface="Times New Roman" charset="0"/>
              <a:cs typeface="Times New Roman" charset="0"/>
            </a:endParaRPr>
          </a:p>
        </p:txBody>
      </p:sp>
      <p:sp>
        <p:nvSpPr>
          <p:cNvPr id="24" name="矩形 23"/>
          <p:cNvSpPr/>
          <p:nvPr/>
        </p:nvSpPr>
        <p:spPr>
          <a:xfrm>
            <a:off x="9125410" y="5616686"/>
            <a:ext cx="976549" cy="276999"/>
          </a:xfrm>
          <a:prstGeom prst="rect">
            <a:avLst/>
          </a:prstGeom>
        </p:spPr>
        <p:txBody>
          <a:bodyPr wrap="none">
            <a:spAutoFit/>
          </a:bodyPr>
          <a:lstStyle/>
          <a:p>
            <a:r>
              <a:rPr kumimoji="1" lang="en-US" altLang="zh-CN" sz="1200" b="1" smtClean="0">
                <a:solidFill>
                  <a:schemeClr val="bg1"/>
                </a:solidFill>
                <a:latin typeface="Times New Roman" charset="0"/>
                <a:ea typeface="Times New Roman" charset="0"/>
                <a:cs typeface="Times New Roman" charset="0"/>
              </a:rPr>
              <a:t>Active Zone</a:t>
            </a:r>
            <a:endParaRPr lang="zh-CN" altLang="en-US" sz="1200" dirty="0">
              <a:solidFill>
                <a:schemeClr val="bg1"/>
              </a:solidFill>
              <a:latin typeface="Times New Roman" charset="0"/>
              <a:ea typeface="Times New Roman" charset="0"/>
              <a:cs typeface="Times New Roman" charset="0"/>
            </a:endParaRPr>
          </a:p>
        </p:txBody>
      </p:sp>
      <p:sp>
        <p:nvSpPr>
          <p:cNvPr id="26" name="矩形 25"/>
          <p:cNvSpPr/>
          <p:nvPr/>
        </p:nvSpPr>
        <p:spPr>
          <a:xfrm>
            <a:off x="399308" y="1568829"/>
            <a:ext cx="11554777" cy="369332"/>
          </a:xfrm>
          <a:prstGeom prst="rect">
            <a:avLst/>
          </a:prstGeom>
        </p:spPr>
        <p:txBody>
          <a:bodyPr wrap="square">
            <a:spAutoFit/>
          </a:bodyPr>
          <a:lstStyle/>
          <a:p>
            <a:pPr marL="285750" indent="-285750" algn="just">
              <a:spcBef>
                <a:spcPts val="1200"/>
              </a:spcBef>
              <a:spcAft>
                <a:spcPts val="600"/>
              </a:spcAft>
              <a:buFont typeface="Wingdings" charset="2"/>
              <a:buChar char="p"/>
            </a:pPr>
            <a:r>
              <a:rPr lang="en-US" altLang="zh-CN" dirty="0" smtClean="0">
                <a:solidFill>
                  <a:srgbClr val="122754"/>
                </a:solidFill>
                <a:latin typeface="Century Gothic" charset="0"/>
                <a:ea typeface="Century Gothic" charset="0"/>
                <a:cs typeface="Century Gothic" charset="0"/>
              </a:rPr>
              <a:t>Developed a </a:t>
            </a:r>
            <a:r>
              <a:rPr lang="fr-FR" altLang="zh-CN" dirty="0" smtClean="0">
                <a:solidFill>
                  <a:srgbClr val="122754"/>
                </a:solidFill>
                <a:latin typeface="Century Gothic" panose="020F0302020204030204"/>
              </a:rPr>
              <a:t> </a:t>
            </a:r>
            <a:r>
              <a:rPr lang="fr-FR" altLang="zh-CN" dirty="0" err="1">
                <a:solidFill>
                  <a:srgbClr val="122754"/>
                </a:solidFill>
                <a:latin typeface="Century Gothic" panose="020F0302020204030204"/>
              </a:rPr>
              <a:t>Multiscale</a:t>
            </a:r>
            <a:r>
              <a:rPr lang="fr-FR" altLang="zh-CN" dirty="0">
                <a:solidFill>
                  <a:srgbClr val="122754"/>
                </a:solidFill>
                <a:latin typeface="Century Gothic" panose="020F0302020204030204"/>
              </a:rPr>
              <a:t> and </a:t>
            </a:r>
            <a:r>
              <a:rPr lang="fr-FR" altLang="zh-CN" dirty="0" err="1">
                <a:solidFill>
                  <a:srgbClr val="122754"/>
                </a:solidFill>
                <a:latin typeface="Century Gothic" panose="020F0302020204030204"/>
              </a:rPr>
              <a:t>Thermomechanical</a:t>
            </a:r>
            <a:r>
              <a:rPr lang="fr-FR" altLang="zh-CN" dirty="0">
                <a:solidFill>
                  <a:srgbClr val="122754"/>
                </a:solidFill>
                <a:latin typeface="Century Gothic" panose="020F0302020204030204"/>
              </a:rPr>
              <a:t> </a:t>
            </a:r>
            <a:r>
              <a:rPr lang="fr-FR" altLang="zh-CN" dirty="0" smtClean="0">
                <a:solidFill>
                  <a:srgbClr val="122754"/>
                </a:solidFill>
                <a:latin typeface="Century Gothic" panose="020F0302020204030204"/>
              </a:rPr>
              <a:t>Model for SMA</a:t>
            </a:r>
            <a:r>
              <a:rPr lang="en-US" altLang="zh-CN" dirty="0" smtClean="0">
                <a:solidFill>
                  <a:srgbClr val="122754"/>
                </a:solidFill>
                <a:latin typeface="Century Gothic" panose="020F0302020204030204"/>
              </a:rPr>
              <a:t>s</a:t>
            </a:r>
            <a:endParaRPr lang="en-US" altLang="zh-CN" dirty="0" smtClean="0">
              <a:solidFill>
                <a:srgbClr val="122754"/>
              </a:solidFill>
              <a:latin typeface="Century Gothic" charset="0"/>
              <a:ea typeface="Century Gothic" charset="0"/>
              <a:cs typeface="Century Gothic" charset="0"/>
            </a:endParaRPr>
          </a:p>
        </p:txBody>
      </p:sp>
      <p:sp>
        <p:nvSpPr>
          <p:cNvPr id="28" name="矩形 27"/>
          <p:cNvSpPr/>
          <p:nvPr/>
        </p:nvSpPr>
        <p:spPr>
          <a:xfrm>
            <a:off x="399309" y="2617388"/>
            <a:ext cx="11554777" cy="369332"/>
          </a:xfrm>
          <a:prstGeom prst="rect">
            <a:avLst/>
          </a:prstGeom>
        </p:spPr>
        <p:txBody>
          <a:bodyPr wrap="square">
            <a:spAutoFit/>
          </a:bodyPr>
          <a:lstStyle/>
          <a:p>
            <a:pPr marL="285750" indent="-285750" algn="just">
              <a:spcBef>
                <a:spcPts val="1200"/>
              </a:spcBef>
              <a:spcAft>
                <a:spcPts val="600"/>
              </a:spcAft>
              <a:buFont typeface="Wingdings" charset="2"/>
              <a:buChar char="p"/>
            </a:pPr>
            <a:r>
              <a:rPr lang="en-US" altLang="zh-CN" dirty="0" smtClean="0">
                <a:solidFill>
                  <a:srgbClr val="122754"/>
                </a:solidFill>
                <a:latin typeface="Century Gothic" charset="0"/>
                <a:ea typeface="Century Gothic" charset="0"/>
                <a:cs typeface="Century Gothic" charset="0"/>
              </a:rPr>
              <a:t>Implemented the model into CAST3M and Well Reproduced Cyclic</a:t>
            </a:r>
            <a:r>
              <a:rPr lang="zh-CN" altLang="en-US" dirty="0" smtClean="0">
                <a:solidFill>
                  <a:srgbClr val="122754"/>
                </a:solidFill>
                <a:latin typeface="Century Gothic" charset="0"/>
                <a:ea typeface="Century Gothic" charset="0"/>
                <a:cs typeface="Century Gothic" charset="0"/>
              </a:rPr>
              <a:t> </a:t>
            </a:r>
            <a:r>
              <a:rPr lang="en-US" altLang="zh-CN" dirty="0" smtClean="0">
                <a:solidFill>
                  <a:srgbClr val="122754"/>
                </a:solidFill>
                <a:latin typeface="Century Gothic" charset="0"/>
                <a:ea typeface="Century Gothic" charset="0"/>
                <a:cs typeface="Century Gothic" charset="0"/>
              </a:rPr>
              <a:t>Response of SMAs</a:t>
            </a:r>
          </a:p>
        </p:txBody>
      </p:sp>
      <p:sp>
        <p:nvSpPr>
          <p:cNvPr id="21" name="矩形 20"/>
          <p:cNvSpPr/>
          <p:nvPr/>
        </p:nvSpPr>
        <p:spPr>
          <a:xfrm>
            <a:off x="399307" y="3639142"/>
            <a:ext cx="11554777" cy="369332"/>
          </a:xfrm>
          <a:prstGeom prst="rect">
            <a:avLst/>
          </a:prstGeom>
        </p:spPr>
        <p:txBody>
          <a:bodyPr wrap="square">
            <a:spAutoFit/>
          </a:bodyPr>
          <a:lstStyle/>
          <a:p>
            <a:pPr marL="285750" indent="-285750" algn="just">
              <a:spcBef>
                <a:spcPts val="1200"/>
              </a:spcBef>
              <a:spcAft>
                <a:spcPts val="600"/>
              </a:spcAft>
              <a:buFont typeface="Wingdings" charset="2"/>
              <a:buChar char="p"/>
            </a:pPr>
            <a:r>
              <a:rPr lang="en-US" altLang="zh-CN" dirty="0" smtClean="0">
                <a:solidFill>
                  <a:srgbClr val="122754"/>
                </a:solidFill>
                <a:latin typeface="Century Gothic" charset="0"/>
                <a:ea typeface="Century Gothic" charset="0"/>
                <a:cs typeface="Century Gothic" charset="0"/>
              </a:rPr>
              <a:t>Introduced Variables Associated with Microstructural Changes for Fatigue Analysis  </a:t>
            </a:r>
          </a:p>
        </p:txBody>
      </p:sp>
    </p:spTree>
    <p:custDataLst>
      <p:tags r:id="rId1"/>
    </p:custDataLst>
    <p:extLst>
      <p:ext uri="{BB962C8B-B14F-4D97-AF65-F5344CB8AC3E}">
        <p14:creationId xmlns:p14="http://schemas.microsoft.com/office/powerpoint/2010/main" val="292735316"/>
      </p:ext>
    </p:extLst>
  </p:cSld>
  <p:clrMapOvr>
    <a:masterClrMapping/>
  </p:clrMapOvr>
  <mc:AlternateContent xmlns:mc="http://schemas.openxmlformats.org/markup-compatibility/2006" xmlns:p14="http://schemas.microsoft.com/office/powerpoint/2010/main">
    <mc:Choice Requires="p14">
      <p:transition spd="slow" p14:dur="2000" advTm="41484"/>
    </mc:Choice>
    <mc:Fallback xmlns="">
      <p:transition spd="slow" advTm="4148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229" y="273087"/>
            <a:ext cx="1129840" cy="1655594"/>
          </a:xfrm>
          <a:prstGeom prst="rect">
            <a:avLst/>
          </a:prstGeom>
        </p:spPr>
      </p:pic>
      <p:sp>
        <p:nvSpPr>
          <p:cNvPr id="7" name="矩形 6"/>
          <p:cNvSpPr/>
          <p:nvPr/>
        </p:nvSpPr>
        <p:spPr>
          <a:xfrm>
            <a:off x="0" y="2097158"/>
            <a:ext cx="12192000" cy="2072660"/>
          </a:xfrm>
          <a:prstGeom prst="rect">
            <a:avLst/>
          </a:prstGeom>
          <a:solidFill>
            <a:srgbClr val="122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22754"/>
              </a:solidFill>
            </a:endParaRPr>
          </a:p>
        </p:txBody>
      </p:sp>
      <p:sp>
        <p:nvSpPr>
          <p:cNvPr id="8" name="矩形 7"/>
          <p:cNvSpPr/>
          <p:nvPr/>
        </p:nvSpPr>
        <p:spPr>
          <a:xfrm>
            <a:off x="1611853" y="2092541"/>
            <a:ext cx="8968294" cy="2077277"/>
          </a:xfrm>
          <a:prstGeom prst="rect">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3">
            <a:extLst>
              <a:ext uri="{FF2B5EF4-FFF2-40B4-BE49-F238E27FC236}">
                <a16:creationId xmlns="" xmlns:a16="http://schemas.microsoft.com/office/drawing/2014/main" id="{64EB6605-1067-408F-AFA5-871BBF8EF1F7}"/>
              </a:ext>
            </a:extLst>
          </p:cNvPr>
          <p:cNvSpPr txBox="1">
            <a:spLocks/>
          </p:cNvSpPr>
          <p:nvPr/>
        </p:nvSpPr>
        <p:spPr>
          <a:xfrm>
            <a:off x="1173530" y="1984840"/>
            <a:ext cx="9406617" cy="1440000"/>
          </a:xfrm>
          <a:prstGeom prst="rect">
            <a:avLst/>
          </a:prstGeom>
        </p:spPr>
        <p:txBody>
          <a:bodyPr vert="horz" lIns="72000" tIns="72000" rIns="72000" bIns="72000" rtlCol="0" anchor="b">
            <a:noAutofit/>
          </a:bodyPr>
          <a:lstStyle>
            <a:lvl1pPr algn="ctr" defTabSz="914400" rtl="0" eaLnBrk="1" latinLnBrk="0" hangingPunct="1">
              <a:lnSpc>
                <a:spcPct val="105000"/>
              </a:lnSpc>
              <a:spcBef>
                <a:spcPct val="0"/>
              </a:spcBef>
              <a:buNone/>
              <a:defRPr lang="en-US" sz="3200" b="1" i="0" kern="1200" cap="none" spc="0" baseline="0" dirty="0">
                <a:solidFill>
                  <a:schemeClr val="tx1"/>
                </a:solidFill>
                <a:latin typeface="+mj-lt"/>
                <a:ea typeface="+mj-ea"/>
                <a:cs typeface="+mj-cs"/>
              </a:defRPr>
            </a:lvl1pPr>
          </a:lstStyle>
          <a:p>
            <a:pPr marL="0" marR="0" lvl="0" indent="0" algn="ctr" defTabSz="914400" rtl="0" eaLnBrk="1" fontAlgn="auto" latinLnBrk="0" hangingPunct="1">
              <a:lnSpc>
                <a:spcPct val="105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122754"/>
                </a:solidFill>
                <a:effectLst/>
                <a:uLnTx/>
                <a:uFillTx/>
                <a:latin typeface="Century Gothic" panose="020F0302020204030204"/>
                <a:ea typeface=""/>
                <a:cs typeface=""/>
              </a:rPr>
              <a:t>Thank</a:t>
            </a:r>
            <a:r>
              <a:rPr kumimoji="0" lang="en-US" sz="3200" b="1" i="0" u="none" strike="noStrike" kern="1200" cap="none" spc="0" normalizeH="0" noProof="0" dirty="0" smtClean="0">
                <a:ln>
                  <a:noFill/>
                </a:ln>
                <a:solidFill>
                  <a:srgbClr val="122754"/>
                </a:solidFill>
                <a:effectLst/>
                <a:uLnTx/>
                <a:uFillTx/>
                <a:latin typeface="Century Gothic" panose="020F0302020204030204"/>
                <a:ea typeface=""/>
                <a:cs typeface=""/>
              </a:rPr>
              <a:t> you for your attention!</a:t>
            </a:r>
            <a:endParaRPr kumimoji="0" lang="fr-FR" sz="3200" b="1" i="0" u="none" strike="noStrike" kern="1200" cap="none" spc="0" normalizeH="0" baseline="0" noProof="0" dirty="0">
              <a:ln>
                <a:noFill/>
              </a:ln>
              <a:solidFill>
                <a:srgbClr val="122754"/>
              </a:solidFill>
              <a:effectLst/>
              <a:uLnTx/>
              <a:uFillTx/>
              <a:latin typeface="Century Gothic" panose="020F0302020204030204"/>
              <a:ea typeface=""/>
              <a:cs typeface=""/>
            </a:endParaRPr>
          </a:p>
        </p:txBody>
      </p:sp>
      <p:sp>
        <p:nvSpPr>
          <p:cNvPr id="17" name="幻灯片编号占位符 16"/>
          <p:cNvSpPr>
            <a:spLocks noGrp="1"/>
          </p:cNvSpPr>
          <p:nvPr>
            <p:ph type="sldNum" sz="quarter" idx="12"/>
          </p:nvPr>
        </p:nvSpPr>
        <p:spPr/>
        <p:txBody>
          <a:bodyPr/>
          <a:lstStyle/>
          <a:p>
            <a:fld id="{F33CE84B-A60F-F342-A7B9-676E224D475E}" type="slidenum">
              <a:rPr lang="en-US" smtClean="0"/>
              <a:pPr/>
              <a:t>27</a:t>
            </a:fld>
            <a:endParaRPr lang="en-US"/>
          </a:p>
        </p:txBody>
      </p:sp>
      <p:sp>
        <p:nvSpPr>
          <p:cNvPr id="18" name="Sous-titre 4">
            <a:extLst>
              <a:ext uri="{FF2B5EF4-FFF2-40B4-BE49-F238E27FC236}">
                <a16:creationId xmlns="" xmlns:a16="http://schemas.microsoft.com/office/drawing/2014/main" id="{AFB5A552-1FAA-4233-A1F9-7E459E0B2A7B}"/>
              </a:ext>
            </a:extLst>
          </p:cNvPr>
          <p:cNvSpPr txBox="1">
            <a:spLocks/>
          </p:cNvSpPr>
          <p:nvPr/>
        </p:nvSpPr>
        <p:spPr>
          <a:xfrm>
            <a:off x="2347201" y="4665971"/>
            <a:ext cx="12063575" cy="720000"/>
          </a:xfrm>
          <a:prstGeom prst="rect">
            <a:avLst/>
          </a:prstGeom>
        </p:spPr>
        <p:txBody>
          <a:bodyPr vert="horz" lIns="72000" tIns="72000" rIns="72000" bIns="72000" rtlCol="0">
            <a:noAutofit/>
          </a:bodyPr>
          <a:lstStyle>
            <a:lvl1pPr marL="0" indent="0" algn="ctr" defTabSz="914400" rtl="0" eaLnBrk="1" latinLnBrk="0" hangingPunct="1">
              <a:lnSpc>
                <a:spcPct val="105000"/>
              </a:lnSpc>
              <a:spcBef>
                <a:spcPts val="0"/>
              </a:spcBef>
              <a:spcAft>
                <a:spcPts val="200"/>
              </a:spcAft>
              <a:buFont typeface="Arial" panose="020B0604020202020204" pitchFamily="34" charset="0"/>
              <a:buNone/>
              <a:defRPr lang="en-US" sz="1600" b="0" i="0" kern="1200" spc="0" baseline="0" dirty="0">
                <a:solidFill>
                  <a:schemeClr val="accent1"/>
                </a:solidFill>
                <a:latin typeface="+mn-lt"/>
                <a:ea typeface="+mn-ea"/>
                <a:cs typeface="+mn-cs"/>
              </a:defRPr>
            </a:lvl1pPr>
            <a:lvl2pPr marL="457200" indent="0" algn="ctr" defTabSz="914400" rtl="0" eaLnBrk="1" latinLnBrk="0" hangingPunct="1">
              <a:lnSpc>
                <a:spcPct val="110000"/>
              </a:lnSpc>
              <a:spcBef>
                <a:spcPts val="0"/>
              </a:spcBef>
              <a:spcAft>
                <a:spcPts val="200"/>
              </a:spcAft>
              <a:buFont typeface="Arial" panose="020B0604020202020204" pitchFamily="34" charset="0"/>
              <a:buNone/>
              <a:defRPr sz="2000" b="0" i="0" kern="1200" baseline="0">
                <a:solidFill>
                  <a:schemeClr val="tx1"/>
                </a:solidFill>
                <a:latin typeface="+mn-lt"/>
                <a:ea typeface="+mn-ea"/>
                <a:cs typeface="+mn-cs"/>
              </a:defRPr>
            </a:lvl2pPr>
            <a:lvl3pPr marL="914400" indent="0" algn="ctr" defTabSz="914400" rtl="0" eaLnBrk="1" latinLnBrk="0" hangingPunct="1">
              <a:lnSpc>
                <a:spcPct val="110000"/>
              </a:lnSpc>
              <a:spcBef>
                <a:spcPts val="0"/>
              </a:spcBef>
              <a:spcAft>
                <a:spcPts val="200"/>
              </a:spcAft>
              <a:buFont typeface="Arial" panose="020B0604020202020204" pitchFamily="34" charset="0"/>
              <a:buNone/>
              <a:defRPr sz="1800" b="0" i="0" kern="1200" baseline="0">
                <a:solidFill>
                  <a:schemeClr val="tx1"/>
                </a:solidFill>
                <a:latin typeface="+mn-lt"/>
                <a:ea typeface="+mn-ea"/>
                <a:cs typeface="+mn-cs"/>
              </a:defRPr>
            </a:lvl3pPr>
            <a:lvl4pPr marL="1371600" indent="0" algn="ctr" defTabSz="914400" rtl="0" eaLnBrk="1" latinLnBrk="0" hangingPunct="1">
              <a:lnSpc>
                <a:spcPct val="110000"/>
              </a:lnSpc>
              <a:spcBef>
                <a:spcPts val="0"/>
              </a:spcBef>
              <a:spcAft>
                <a:spcPts val="200"/>
              </a:spcAft>
              <a:buFont typeface="Arial" panose="020B0604020202020204" pitchFamily="34" charset="0"/>
              <a:buNone/>
              <a:defRPr sz="1600" b="0" i="0" kern="1200" baseline="0">
                <a:solidFill>
                  <a:schemeClr val="tx1"/>
                </a:solidFill>
                <a:latin typeface="+mn-lt"/>
                <a:ea typeface="+mn-ea"/>
                <a:cs typeface="+mn-cs"/>
              </a:defRPr>
            </a:lvl4pPr>
            <a:lvl5pPr marL="1828800" indent="0" algn="ctr" defTabSz="914400" rtl="0" eaLnBrk="1" latinLnBrk="0" hangingPunct="1">
              <a:lnSpc>
                <a:spcPct val="110000"/>
              </a:lnSpc>
              <a:spcBef>
                <a:spcPts val="0"/>
              </a:spcBef>
              <a:spcAft>
                <a:spcPts val="200"/>
              </a:spcAft>
              <a:buFont typeface="Arial" panose="020B0604020202020204" pitchFamily="34" charset="0"/>
              <a:buNone/>
              <a:defRPr sz="1600" b="0" i="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defRPr/>
            </a:pPr>
            <a:r>
              <a:rPr kumimoji="0" lang="fr-FR" sz="1800" b="0" i="0" u="none" strike="noStrike" kern="1200" cap="none" spc="0" normalizeH="0" baseline="0" noProof="0" dirty="0" smtClean="0">
                <a:ln>
                  <a:noFill/>
                </a:ln>
                <a:solidFill>
                  <a:srgbClr val="0F98B6"/>
                </a:solidFill>
                <a:effectLst/>
                <a:uLnTx/>
                <a:uFillTx/>
                <a:latin typeface="Century Gothic" panose="020F0302020204030204"/>
                <a:ea typeface=""/>
                <a:cs typeface=""/>
              </a:rPr>
              <a:t> </a:t>
            </a:r>
            <a:r>
              <a:rPr lang="fr-FR" altLang="zh-CN" sz="1800" dirty="0">
                <a:solidFill>
                  <a:srgbClr val="122754"/>
                </a:solidFill>
                <a:latin typeface="Century Gothic" panose="020F0302020204030204"/>
                <a:ea typeface=""/>
                <a:cs typeface=""/>
              </a:rPr>
              <a:t>PhD </a:t>
            </a:r>
            <a:r>
              <a:rPr lang="fr-FR" altLang="zh-CN" sz="1800" dirty="0" err="1">
                <a:solidFill>
                  <a:srgbClr val="122754"/>
                </a:solidFill>
                <a:latin typeface="Century Gothic" panose="020F0302020204030204"/>
                <a:ea typeface=""/>
                <a:cs typeface=""/>
              </a:rPr>
              <a:t>student</a:t>
            </a:r>
            <a:r>
              <a:rPr lang="fr-FR" altLang="zh-CN" sz="1800" dirty="0">
                <a:solidFill>
                  <a:srgbClr val="122754"/>
                </a:solidFill>
                <a:latin typeface="Century Gothic" panose="020F0302020204030204"/>
                <a:ea typeface=""/>
                <a:cs typeface=""/>
              </a:rPr>
              <a:t> (</a:t>
            </a:r>
            <a:r>
              <a:rPr lang="fr-FR" sz="1800" dirty="0">
                <a:solidFill>
                  <a:srgbClr val="122754"/>
                </a:solidFill>
                <a:latin typeface="Century Gothic" panose="020F0302020204030204"/>
                <a:ea typeface=""/>
                <a:cs typeface=""/>
              </a:rPr>
              <a:t>Reporter</a:t>
            </a:r>
            <a:r>
              <a:rPr kumimoji="0" lang="fr-FR" sz="1800" b="0" i="0" u="none" strike="noStrike" kern="1200" cap="none" spc="0" normalizeH="0" baseline="0" noProof="0" dirty="0" smtClean="0">
                <a:ln>
                  <a:noFill/>
                </a:ln>
                <a:solidFill>
                  <a:srgbClr val="122754"/>
                </a:solidFill>
                <a:effectLst/>
                <a:uLnTx/>
                <a:uFillTx/>
                <a:latin typeface="Century Gothic" panose="020F0302020204030204"/>
                <a:ea typeface=""/>
                <a:cs typeface=""/>
              </a:rPr>
              <a:t>):      </a:t>
            </a:r>
            <a:r>
              <a:rPr kumimoji="0" lang="fr-FR" sz="1800" b="1" i="0" u="none" strike="noStrike" kern="1200" cap="none" spc="0" normalizeH="0" baseline="0" noProof="0" dirty="0" smtClean="0">
                <a:ln>
                  <a:noFill/>
                </a:ln>
                <a:solidFill>
                  <a:srgbClr val="122754"/>
                </a:solidFill>
                <a:effectLst/>
                <a:uLnTx/>
                <a:uFillTx/>
                <a:latin typeface="Century Gothic" panose="020F0302020204030204"/>
                <a:ea typeface=""/>
                <a:cs typeface=""/>
              </a:rPr>
              <a:t>Xiaofei JU         </a:t>
            </a:r>
            <a:r>
              <a:rPr kumimoji="0" lang="fr-FR" sz="1800" i="0" u="none" strike="noStrike" kern="1200" cap="none" spc="0" normalizeH="0" baseline="0" noProof="0" dirty="0" smtClean="0">
                <a:ln>
                  <a:noFill/>
                </a:ln>
                <a:solidFill>
                  <a:srgbClr val="122754"/>
                </a:solidFill>
                <a:effectLst/>
                <a:uLnTx/>
                <a:uFillTx/>
                <a:latin typeface="Century Gothic" panose="020F0302020204030204"/>
                <a:ea typeface=""/>
                <a:cs typeface=""/>
              </a:rPr>
              <a:t>(</a:t>
            </a:r>
            <a:r>
              <a:rPr kumimoji="0" lang="fr-FR" sz="1800" i="0" u="none" strike="noStrike" kern="1200" cap="none" spc="0" normalizeH="0" baseline="0" noProof="0" dirty="0" err="1" smtClean="0">
                <a:ln>
                  <a:noFill/>
                </a:ln>
                <a:solidFill>
                  <a:srgbClr val="122754"/>
                </a:solidFill>
                <a:effectLst/>
                <a:uLnTx/>
                <a:uFillTx/>
                <a:latin typeface="Century Gothic" panose="020F0302020204030204"/>
                <a:ea typeface=""/>
                <a:cs typeface=""/>
              </a:rPr>
              <a:t>xiaofei.ju@ensta-paris.fr</a:t>
            </a:r>
            <a:r>
              <a:rPr kumimoji="0" lang="fr-FR" sz="1800" i="0" u="none" strike="noStrike" kern="1200" cap="none" spc="0" normalizeH="0" baseline="0" noProof="0" dirty="0" smtClean="0">
                <a:ln>
                  <a:noFill/>
                </a:ln>
                <a:solidFill>
                  <a:srgbClr val="122754"/>
                </a:solidFill>
                <a:effectLst/>
                <a:uLnTx/>
                <a:uFillTx/>
                <a:latin typeface="Century Gothic" panose="020F0302020204030204"/>
                <a:ea typeface=""/>
                <a:cs typeface=""/>
              </a:rPr>
              <a:t>)</a:t>
            </a:r>
          </a:p>
          <a:p>
            <a:pPr marL="0" marR="0" lvl="0" indent="0" algn="l" defTabSz="914400" rtl="0" eaLnBrk="1" fontAlgn="auto" latinLnBrk="0" hangingPunct="1">
              <a:lnSpc>
                <a:spcPct val="105000"/>
              </a:lnSpc>
              <a:spcBef>
                <a:spcPts val="0"/>
              </a:spcBef>
              <a:spcAft>
                <a:spcPts val="200"/>
              </a:spcAft>
              <a:buClrTx/>
              <a:buSzTx/>
              <a:buFont typeface="Arial" panose="020B0604020202020204" pitchFamily="34" charset="0"/>
              <a:buNone/>
              <a:tabLst/>
              <a:defRPr/>
            </a:pPr>
            <a:r>
              <a:rPr kumimoji="0" lang="fr-FR" sz="1800" b="0" i="0" u="none" strike="noStrike" kern="1200" cap="none" spc="0" normalizeH="0" baseline="0" noProof="0" dirty="0" smtClean="0">
                <a:ln>
                  <a:noFill/>
                </a:ln>
                <a:solidFill>
                  <a:srgbClr val="122754"/>
                </a:solidFill>
                <a:effectLst/>
                <a:uLnTx/>
                <a:uFillTx/>
                <a:latin typeface="Century Gothic" panose="020F0302020204030204"/>
                <a:ea typeface=""/>
                <a:cs typeface=""/>
              </a:rPr>
              <a:t>                                                          </a:t>
            </a:r>
            <a:endParaRPr kumimoji="0" lang="fr-FR" sz="1800" b="1" i="0" u="none" strike="noStrike" kern="1200" cap="none" spc="0" normalizeH="0" baseline="0" noProof="0" dirty="0">
              <a:ln>
                <a:noFill/>
              </a:ln>
              <a:solidFill>
                <a:srgbClr val="122754"/>
              </a:solidFill>
              <a:effectLst/>
              <a:uLnTx/>
              <a:uFillTx/>
              <a:latin typeface="Century Gothic" panose="020F0302020204030204"/>
              <a:ea typeface=""/>
              <a:cs typeface=""/>
            </a:endParaRPr>
          </a:p>
        </p:txBody>
      </p:sp>
      <p:sp>
        <p:nvSpPr>
          <p:cNvPr id="19" name="矩形 18"/>
          <p:cNvSpPr/>
          <p:nvPr/>
        </p:nvSpPr>
        <p:spPr>
          <a:xfrm>
            <a:off x="3827795" y="5196316"/>
            <a:ext cx="6638356" cy="699679"/>
          </a:xfrm>
          <a:prstGeom prst="rect">
            <a:avLst/>
          </a:prstGeom>
        </p:spPr>
        <p:txBody>
          <a:bodyPr wrap="none">
            <a:spAutoFit/>
          </a:bodyPr>
          <a:lstStyle/>
          <a:p>
            <a:pPr>
              <a:lnSpc>
                <a:spcPct val="105000"/>
              </a:lnSpc>
              <a:spcAft>
                <a:spcPts val="200"/>
              </a:spcAft>
              <a:defRPr/>
            </a:pPr>
            <a:r>
              <a:rPr lang="fr-FR" altLang="zh-CN" dirty="0">
                <a:solidFill>
                  <a:srgbClr val="122754"/>
                </a:solidFill>
                <a:latin typeface="Century Gothic" panose="020F0302020204030204"/>
                <a:ea typeface=""/>
              </a:rPr>
              <a:t>Supervisor:    </a:t>
            </a:r>
            <a:r>
              <a:rPr lang="fr-FR" altLang="zh-CN" dirty="0" smtClean="0">
                <a:solidFill>
                  <a:srgbClr val="122754"/>
                </a:solidFill>
                <a:latin typeface="Century Gothic" panose="020F0302020204030204"/>
                <a:ea typeface=""/>
              </a:rPr>
              <a:t>  </a:t>
            </a:r>
            <a:r>
              <a:rPr lang="fr-FR" altLang="zh-CN" b="1" dirty="0" smtClean="0">
                <a:solidFill>
                  <a:srgbClr val="122754"/>
                </a:solidFill>
                <a:latin typeface="Century Gothic" panose="020F0302020204030204"/>
                <a:ea typeface=""/>
              </a:rPr>
              <a:t>Ziad MOUMNI   </a:t>
            </a:r>
            <a:r>
              <a:rPr lang="fr-FR" altLang="zh-CN" dirty="0" smtClean="0">
                <a:solidFill>
                  <a:srgbClr val="122754"/>
                </a:solidFill>
                <a:latin typeface="Century Gothic" panose="020F0302020204030204"/>
                <a:ea typeface=""/>
              </a:rPr>
              <a:t>(</a:t>
            </a:r>
            <a:r>
              <a:rPr lang="fr-FR" altLang="zh-CN" dirty="0" err="1" smtClean="0">
                <a:solidFill>
                  <a:srgbClr val="122754"/>
                </a:solidFill>
                <a:latin typeface="Century Gothic" panose="020F0302020204030204"/>
                <a:ea typeface=""/>
              </a:rPr>
              <a:t>ziad.moumni@ensta-paris.fr</a:t>
            </a:r>
            <a:r>
              <a:rPr lang="fr-FR" altLang="zh-CN" dirty="0">
                <a:solidFill>
                  <a:srgbClr val="122754"/>
                </a:solidFill>
                <a:latin typeface="Century Gothic" panose="020F0302020204030204"/>
                <a:ea typeface=""/>
              </a:rPr>
              <a:t>)</a:t>
            </a:r>
          </a:p>
          <a:p>
            <a:pPr lvl="0">
              <a:lnSpc>
                <a:spcPct val="105000"/>
              </a:lnSpc>
              <a:spcAft>
                <a:spcPts val="200"/>
              </a:spcAft>
              <a:defRPr/>
            </a:pPr>
            <a:endParaRPr lang="fr-FR" altLang="zh-CN" b="1" dirty="0">
              <a:solidFill>
                <a:srgbClr val="122754"/>
              </a:solidFill>
              <a:latin typeface="Century Gothic" panose="020F0302020204030204"/>
              <a:ea typeface=""/>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833" y="330626"/>
            <a:ext cx="1460595" cy="1460595"/>
          </a:xfrm>
          <a:prstGeom prst="rect">
            <a:avLst/>
          </a:prstGeom>
        </p:spPr>
      </p:pic>
    </p:spTree>
    <p:extLst>
      <p:ext uri="{BB962C8B-B14F-4D97-AF65-F5344CB8AC3E}">
        <p14:creationId xmlns:p14="http://schemas.microsoft.com/office/powerpoint/2010/main" val="555093563"/>
      </p:ext>
    </p:extLst>
  </p:cSld>
  <p:clrMapOvr>
    <a:masterClrMapping/>
  </p:clrMapOvr>
  <mc:AlternateContent xmlns:mc="http://schemas.openxmlformats.org/markup-compatibility/2006" xmlns:p14="http://schemas.microsoft.com/office/powerpoint/2010/main">
    <mc:Choice Requires="p14">
      <p:transition spd="slow" p14:dur="2000" advTm="8667"/>
    </mc:Choice>
    <mc:Fallback xmlns="">
      <p:transition spd="slow" advTm="866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834" y="4927407"/>
            <a:ext cx="2548927" cy="527364"/>
          </a:xfrm>
          <a:prstGeom prst="rect">
            <a:avLst/>
          </a:prstGeom>
        </p:spPr>
      </p:pic>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幻灯片编号占位符 7"/>
          <p:cNvSpPr>
            <a:spLocks noGrp="1"/>
          </p:cNvSpPr>
          <p:nvPr>
            <p:ph type="sldNum" sz="quarter" idx="12"/>
          </p:nvPr>
        </p:nvSpPr>
        <p:spPr/>
        <p:txBody>
          <a:bodyPr/>
          <a:lstStyle/>
          <a:p>
            <a:fld id="{F33CE84B-A60F-F342-A7B9-676E224D475E}" type="slidenum">
              <a:rPr lang="en-US" smtClean="0"/>
              <a:pPr/>
              <a:t>28</a:t>
            </a:fld>
            <a:endParaRPr lang="en-US" dirty="0"/>
          </a:p>
        </p:txBody>
      </p:sp>
      <p:sp>
        <p:nvSpPr>
          <p:cNvPr id="47"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Motivations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grpSp>
        <p:nvGrpSpPr>
          <p:cNvPr id="39" name="组 38"/>
          <p:cNvGrpSpPr/>
          <p:nvPr/>
        </p:nvGrpSpPr>
        <p:grpSpPr>
          <a:xfrm>
            <a:off x="134714" y="1533872"/>
            <a:ext cx="6277330" cy="5215823"/>
            <a:chOff x="9582931" y="2638053"/>
            <a:chExt cx="6277330" cy="5215823"/>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931" y="2638053"/>
              <a:ext cx="5126728" cy="3327240"/>
            </a:xfrm>
            <a:prstGeom prst="rect">
              <a:avLst/>
            </a:prstGeom>
          </p:spPr>
        </p:pic>
        <p:sp>
          <p:nvSpPr>
            <p:cNvPr id="41" name="矩形 40"/>
            <p:cNvSpPr/>
            <p:nvPr/>
          </p:nvSpPr>
          <p:spPr>
            <a:xfrm>
              <a:off x="9582931" y="7576877"/>
              <a:ext cx="6277330" cy="276999"/>
            </a:xfrm>
            <a:prstGeom prst="rect">
              <a:avLst/>
            </a:prstGeom>
          </p:spPr>
          <p:txBody>
            <a:bodyPr wrap="square">
              <a:spAutoFit/>
            </a:bodyPr>
            <a:lstStyle/>
            <a:p>
              <a:r>
                <a:rPr lang="en-US" altLang="zh-CN" sz="1200" dirty="0">
                  <a:solidFill>
                    <a:srgbClr val="122754"/>
                  </a:solidFill>
                  <a:latin typeface="Century Gothic" panose="020F0302020204030204"/>
                  <a:ea typeface="宋体" charset="-122"/>
                </a:rPr>
                <a:t>Zhang Y. Low cycle fatigue of shape memory </a:t>
              </a:r>
              <a:r>
                <a:rPr lang="en-US" altLang="zh-CN" sz="1200" dirty="0" smtClean="0">
                  <a:solidFill>
                    <a:srgbClr val="122754"/>
                  </a:solidFill>
                  <a:latin typeface="Century Gothic" panose="020F0302020204030204"/>
                  <a:ea typeface="宋体" charset="-122"/>
                </a:rPr>
                <a:t>alloys [</a:t>
              </a:r>
              <a:r>
                <a:rPr lang="en-US" altLang="zh-CN" sz="1200" dirty="0" err="1" smtClean="0">
                  <a:solidFill>
                    <a:srgbClr val="122754"/>
                  </a:solidFill>
                  <a:latin typeface="Century Gothic" panose="020F0302020204030204"/>
                  <a:ea typeface="宋体" charset="-122"/>
                </a:rPr>
                <a:t>phd</a:t>
              </a:r>
              <a:r>
                <a:rPr lang="en-US" altLang="zh-CN" sz="1200" dirty="0" smtClean="0">
                  <a:solidFill>
                    <a:srgbClr val="122754"/>
                  </a:solidFill>
                  <a:latin typeface="Century Gothic" panose="020F0302020204030204"/>
                  <a:ea typeface="宋体" charset="-122"/>
                </a:rPr>
                <a:t> thesis]. 2018</a:t>
              </a:r>
              <a:endParaRPr lang="zh-CN" altLang="en-US" sz="1200" dirty="0">
                <a:solidFill>
                  <a:srgbClr val="122754"/>
                </a:solidFill>
                <a:latin typeface="Century Gothic" panose="020F0302020204030204"/>
                <a:ea typeface="宋体" charset="-122"/>
              </a:endParaRPr>
            </a:p>
          </p:txBody>
        </p:sp>
      </p:grpSp>
      <p:sp>
        <p:nvSpPr>
          <p:cNvPr id="46" name="矩形 45"/>
          <p:cNvSpPr/>
          <p:nvPr/>
        </p:nvSpPr>
        <p:spPr>
          <a:xfrm>
            <a:off x="220058" y="1122859"/>
            <a:ext cx="12221116" cy="369332"/>
          </a:xfrm>
          <a:prstGeom prst="rect">
            <a:avLst/>
          </a:prstGeom>
        </p:spPr>
        <p:txBody>
          <a:bodyPr wrap="square">
            <a:spAutoFit/>
          </a:bodyPr>
          <a:lstStyle/>
          <a:p>
            <a:pPr marL="342900" indent="-342900">
              <a:buFont typeface="Wingdings" charset="2"/>
              <a:buChar char="n"/>
            </a:pPr>
            <a:r>
              <a:rPr lang="en-US" altLang="zh-CN" b="1" dirty="0" smtClean="0">
                <a:solidFill>
                  <a:srgbClr val="122754"/>
                </a:solidFill>
                <a:latin typeface="Century Gothic" panose="020F0302020204030204"/>
                <a:ea typeface="宋体" charset="-122"/>
              </a:rPr>
              <a:t>Development of a Reliable Fatigue Criterion</a:t>
            </a:r>
            <a:endParaRPr lang="zh-CN" altLang="en-US" b="1" dirty="0">
              <a:solidFill>
                <a:srgbClr val="122754"/>
              </a:solidFill>
              <a:latin typeface="Century Gothic" panose="020F0302020204030204"/>
              <a:ea typeface="宋体" charset="-122"/>
            </a:endParaRPr>
          </a:p>
        </p:txBody>
      </p:sp>
      <p:sp>
        <p:nvSpPr>
          <p:cNvPr id="33" name="矩形 32"/>
          <p:cNvSpPr/>
          <p:nvPr/>
        </p:nvSpPr>
        <p:spPr>
          <a:xfrm>
            <a:off x="220058" y="4811587"/>
            <a:ext cx="1524776" cy="338554"/>
          </a:xfrm>
          <a:prstGeom prst="rect">
            <a:avLst/>
          </a:prstGeom>
        </p:spPr>
        <p:txBody>
          <a:bodyPr wrap="none">
            <a:spAutoFit/>
          </a:bodyPr>
          <a:lstStyle/>
          <a:p>
            <a:r>
              <a:rPr lang="en-US" altLang="zh-CN" sz="1600" b="1" dirty="0" smtClean="0">
                <a:solidFill>
                  <a:srgbClr val="122754"/>
                </a:solidFill>
                <a:latin typeface="Century Gothic" charset="0"/>
                <a:ea typeface="Century Gothic" charset="0"/>
                <a:cs typeface="Century Gothic" charset="0"/>
              </a:rPr>
              <a:t>For NiTi SMAs:</a:t>
            </a:r>
            <a:endParaRPr lang="en-US" altLang="zh-CN" sz="1600" b="1" dirty="0">
              <a:solidFill>
                <a:srgbClr val="122754"/>
              </a:solidFill>
              <a:latin typeface="Century Gothic" charset="0"/>
              <a:ea typeface="Century Gothic" charset="0"/>
              <a:cs typeface="Century Gothic" charset="0"/>
            </a:endParaRPr>
          </a:p>
        </p:txBody>
      </p:sp>
      <p:pic>
        <p:nvPicPr>
          <p:cNvPr id="34" name="图片 33"/>
          <p:cNvPicPr>
            <a:picLocks noChangeAspect="1"/>
          </p:cNvPicPr>
          <p:nvPr/>
        </p:nvPicPr>
        <p:blipFill>
          <a:blip r:embed="rId6"/>
          <a:stretch>
            <a:fillRect/>
          </a:stretch>
        </p:blipFill>
        <p:spPr>
          <a:xfrm>
            <a:off x="5600547" y="1575180"/>
            <a:ext cx="6287186" cy="2397356"/>
          </a:xfrm>
          <a:prstGeom prst="rect">
            <a:avLst/>
          </a:prstGeom>
        </p:spPr>
      </p:pic>
      <p:grpSp>
        <p:nvGrpSpPr>
          <p:cNvPr id="35" name="组 34"/>
          <p:cNvGrpSpPr/>
          <p:nvPr/>
        </p:nvGrpSpPr>
        <p:grpSpPr>
          <a:xfrm>
            <a:off x="6649196" y="4417050"/>
            <a:ext cx="4085655" cy="400110"/>
            <a:chOff x="1402893" y="5903895"/>
            <a:chExt cx="4085655" cy="400110"/>
          </a:xfrm>
        </p:grpSpPr>
        <p:sp>
          <p:nvSpPr>
            <p:cNvPr id="36" name="矩形 35"/>
            <p:cNvSpPr/>
            <p:nvPr/>
          </p:nvSpPr>
          <p:spPr>
            <a:xfrm>
              <a:off x="1402893" y="5934673"/>
              <a:ext cx="3922869" cy="338554"/>
            </a:xfrm>
            <a:prstGeom prst="rect">
              <a:avLst/>
            </a:prstGeom>
          </p:spPr>
          <p:txBody>
            <a:bodyPr wrap="none">
              <a:spAutoFit/>
            </a:bodyPr>
            <a:lstStyle/>
            <a:p>
              <a:r>
                <a:rPr kumimoji="1" lang="en-US" altLang="zh-CN" sz="1600" b="1" dirty="0" smtClean="0">
                  <a:solidFill>
                    <a:srgbClr val="C00000"/>
                  </a:solidFill>
                  <a:latin typeface="Century Gothic" charset="0"/>
                  <a:ea typeface="Century Gothic" charset="0"/>
                  <a:cs typeface="Century Gothic" charset="0"/>
                </a:rPr>
                <a:t>Intrinsic</a:t>
              </a:r>
              <a:r>
                <a:rPr kumimoji="1" lang="en-US" altLang="zh-CN" sz="1600" b="1" dirty="0" smtClean="0">
                  <a:solidFill>
                    <a:srgbClr val="122754"/>
                  </a:solidFill>
                  <a:latin typeface="Century Gothic" charset="0"/>
                  <a:ea typeface="Century Gothic" charset="0"/>
                  <a:cs typeface="Century Gothic" charset="0"/>
                </a:rPr>
                <a:t> Indicator </a:t>
              </a:r>
              <a:r>
                <a:rPr kumimoji="1" lang="en-US" altLang="zh-CN" sz="1600" b="1" dirty="0">
                  <a:solidFill>
                    <a:srgbClr val="122754"/>
                  </a:solidFill>
                  <a:latin typeface="Century Gothic" charset="0"/>
                  <a:ea typeface="Century Gothic" charset="0"/>
                  <a:cs typeface="Century Gothic" charset="0"/>
                </a:rPr>
                <a:t>for </a:t>
              </a:r>
              <a:r>
                <a:rPr kumimoji="1" lang="en-US" altLang="zh-CN" sz="1600" b="1" dirty="0" smtClean="0">
                  <a:solidFill>
                    <a:srgbClr val="122754"/>
                  </a:solidFill>
                  <a:latin typeface="Century Gothic" charset="0"/>
                  <a:ea typeface="Century Gothic" charset="0"/>
                  <a:cs typeface="Century Gothic" charset="0"/>
                </a:rPr>
                <a:t>Fatigue Behavior</a:t>
              </a:r>
              <a:endParaRPr lang="en-US" sz="1600" dirty="0"/>
            </a:p>
          </p:txBody>
        </p:sp>
        <p:sp>
          <p:nvSpPr>
            <p:cNvPr id="37" name="矩形 36"/>
            <p:cNvSpPr/>
            <p:nvPr/>
          </p:nvSpPr>
          <p:spPr>
            <a:xfrm>
              <a:off x="5162976" y="5903895"/>
              <a:ext cx="325572" cy="400110"/>
            </a:xfrm>
            <a:prstGeom prst="rect">
              <a:avLst/>
            </a:prstGeom>
          </p:spPr>
          <p:txBody>
            <a:bodyPr wrap="square">
              <a:spAutoFit/>
            </a:bodyPr>
            <a:lstStyle/>
            <a:p>
              <a:r>
                <a:rPr kumimoji="1" lang="en-US" altLang="zh-CN" sz="2000" b="1" dirty="0" smtClean="0">
                  <a:solidFill>
                    <a:srgbClr val="C00000"/>
                  </a:solidFill>
                  <a:latin typeface="Century Gothic" charset="0"/>
                  <a:ea typeface="Century Gothic" charset="0"/>
                  <a:cs typeface="Century Gothic" charset="0"/>
                </a:rPr>
                <a:t>?</a:t>
              </a:r>
              <a:endParaRPr lang="en-US" sz="2000" dirty="0"/>
            </a:p>
          </p:txBody>
        </p:sp>
      </p:grpSp>
      <p:sp>
        <p:nvSpPr>
          <p:cNvPr id="38" name="右箭头 37"/>
          <p:cNvSpPr/>
          <p:nvPr/>
        </p:nvSpPr>
        <p:spPr>
          <a:xfrm rot="5400000">
            <a:off x="8476550" y="4087157"/>
            <a:ext cx="268099" cy="274619"/>
          </a:xfrm>
          <a:prstGeom prst="rightArrow">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2" name="矩形 41"/>
          <p:cNvSpPr/>
          <p:nvPr/>
        </p:nvSpPr>
        <p:spPr>
          <a:xfrm>
            <a:off x="1744834" y="5662856"/>
            <a:ext cx="9066720" cy="584775"/>
          </a:xfrm>
          <a:prstGeom prst="rect">
            <a:avLst/>
          </a:prstGeom>
        </p:spPr>
        <p:txBody>
          <a:bodyPr wrap="square">
            <a:spAutoFit/>
          </a:bodyPr>
          <a:lstStyle/>
          <a:p>
            <a:pPr algn="ctr"/>
            <a:r>
              <a:rPr kumimoji="1" lang="en-US" sz="1600" b="1" dirty="0" smtClean="0">
                <a:solidFill>
                  <a:srgbClr val="C00000"/>
                </a:solidFill>
                <a:latin typeface="Century Gothic" charset="0"/>
                <a:ea typeface="Century Gothic" charset="0"/>
                <a:cs typeface="Century Gothic" charset="0"/>
              </a:rPr>
              <a:t>Micromechanical-based Models </a:t>
            </a:r>
            <a:r>
              <a:rPr kumimoji="1" lang="en-US" sz="1600" b="1" dirty="0" smtClean="0">
                <a:solidFill>
                  <a:srgbClr val="122754"/>
                </a:solidFill>
                <a:latin typeface="Century Gothic" charset="0"/>
                <a:ea typeface="Century Gothic" charset="0"/>
                <a:cs typeface="Century Gothic" charset="0"/>
              </a:rPr>
              <a:t>are the </a:t>
            </a:r>
            <a:r>
              <a:rPr kumimoji="1" lang="en-US" sz="1600" b="1" dirty="0" smtClean="0">
                <a:solidFill>
                  <a:srgbClr val="C00000"/>
                </a:solidFill>
                <a:latin typeface="Century Gothic" charset="0"/>
                <a:ea typeface="Century Gothic" charset="0"/>
                <a:cs typeface="Century Gothic" charset="0"/>
              </a:rPr>
              <a:t>key </a:t>
            </a:r>
            <a:r>
              <a:rPr kumimoji="1" lang="en-US" sz="1600" b="1" dirty="0" smtClean="0">
                <a:solidFill>
                  <a:srgbClr val="122754"/>
                </a:solidFill>
                <a:latin typeface="Century Gothic" charset="0"/>
                <a:ea typeface="Century Gothic" charset="0"/>
                <a:cs typeface="Century Gothic" charset="0"/>
              </a:rPr>
              <a:t>for Investigating </a:t>
            </a:r>
            <a:r>
              <a:rPr kumimoji="1" lang="en-US" sz="1600" b="1" dirty="0" smtClean="0">
                <a:solidFill>
                  <a:srgbClr val="C00000"/>
                </a:solidFill>
                <a:latin typeface="Century Gothic" charset="0"/>
                <a:ea typeface="Century Gothic" charset="0"/>
                <a:cs typeface="Century Gothic" charset="0"/>
              </a:rPr>
              <a:t>the fatigue behavior &amp; </a:t>
            </a:r>
            <a:r>
              <a:rPr kumimoji="1" lang="en-US" sz="1600" b="1" dirty="0" smtClean="0">
                <a:solidFill>
                  <a:srgbClr val="122754"/>
                </a:solidFill>
                <a:latin typeface="Century Gothic" charset="0"/>
                <a:ea typeface="Century Gothic" charset="0"/>
                <a:cs typeface="Century Gothic" charset="0"/>
              </a:rPr>
              <a:t>further establishing </a:t>
            </a:r>
            <a:r>
              <a:rPr kumimoji="1" lang="en-US" sz="1600" b="1" dirty="0" smtClean="0">
                <a:solidFill>
                  <a:srgbClr val="C00000"/>
                </a:solidFill>
                <a:latin typeface="Century Gothic" charset="0"/>
                <a:ea typeface="Century Gothic" charset="0"/>
                <a:cs typeface="Century Gothic" charset="0"/>
              </a:rPr>
              <a:t>a good fatigue criterion </a:t>
            </a:r>
            <a:endParaRPr lang="en-US" sz="1600" dirty="0"/>
          </a:p>
        </p:txBody>
      </p:sp>
    </p:spTree>
    <p:custDataLst>
      <p:tags r:id="rId1"/>
    </p:custDataLst>
    <p:extLst>
      <p:ext uri="{BB962C8B-B14F-4D97-AF65-F5344CB8AC3E}">
        <p14:creationId xmlns:p14="http://schemas.microsoft.com/office/powerpoint/2010/main" val="1508805256"/>
      </p:ext>
    </p:extLst>
  </p:cSld>
  <p:clrMapOvr>
    <a:masterClrMapping/>
  </p:clrMapOvr>
  <mc:AlternateContent xmlns:mc="http://schemas.openxmlformats.org/markup-compatibility/2006" xmlns:p14="http://schemas.microsoft.com/office/powerpoint/2010/main">
    <mc:Choice Requires="p14">
      <p:transition spd="slow" p14:dur="2000" advTm="1756"/>
    </mc:Choice>
    <mc:Fallback xmlns="">
      <p:transition spd="slow" advTm="175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29</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noProof="0" dirty="0" smtClean="0">
                <a:solidFill>
                  <a:sysClr val="window" lastClr="FFFFFF"/>
                </a:solidFill>
                <a:latin typeface="Century Gothic" panose="020F0302020204030204"/>
                <a:ea typeface=""/>
                <a:cs typeface=""/>
              </a:rPr>
              <a:t>Equations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5705408"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Definition of Effective Anisotropic Elastic Moduli</a:t>
            </a:r>
          </a:p>
        </p:txBody>
      </p:sp>
      <mc:AlternateContent xmlns:mc="http://schemas.openxmlformats.org/markup-compatibility/2006" xmlns:a14="http://schemas.microsoft.com/office/drawing/2010/main">
        <mc:Choice Requires="a14">
          <p:sp>
            <p:nvSpPr>
              <p:cNvPr id="5" name="文本框 4"/>
              <p:cNvSpPr txBox="1"/>
              <p:nvPr/>
            </p:nvSpPr>
            <p:spPr>
              <a:xfrm>
                <a:off x="816898" y="1847589"/>
                <a:ext cx="29541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122754"/>
                          </a:solidFill>
                          <a:latin typeface="Cambria Math" charset="0"/>
                          <a:ea typeface="Cambria Math" charset="0"/>
                          <a:cs typeface="Cambria Math" charset="0"/>
                        </a:rPr>
                        <m:t>ℂ</m:t>
                      </m:r>
                      <m:r>
                        <a:rPr lang="en-US" sz="2400" b="0" i="1" smtClean="0">
                          <a:solidFill>
                            <a:srgbClr val="122754"/>
                          </a:solidFill>
                          <a:latin typeface="Cambria Math" charset="0"/>
                          <a:ea typeface="Cambria Math" charset="0"/>
                          <a:cs typeface="Cambria Math" charset="0"/>
                        </a:rPr>
                        <m:t>=</m:t>
                      </m:r>
                      <m:d>
                        <m:dPr>
                          <m:ctrlPr>
                            <a:rPr lang="en-US" sz="2400" b="0" i="1" smtClean="0">
                              <a:solidFill>
                                <a:srgbClr val="122754"/>
                              </a:solidFill>
                              <a:latin typeface="Cambria Math" charset="0"/>
                              <a:ea typeface="Cambria Math" charset="0"/>
                              <a:cs typeface="Cambria Math" charset="0"/>
                            </a:rPr>
                          </m:ctrlPr>
                        </m:dPr>
                        <m:e>
                          <m:r>
                            <a:rPr lang="en-US" sz="2400" b="0" i="1" smtClean="0">
                              <a:solidFill>
                                <a:srgbClr val="122754"/>
                              </a:solidFill>
                              <a:latin typeface="Cambria Math" charset="0"/>
                              <a:ea typeface="Cambria Math" charset="0"/>
                              <a:cs typeface="Cambria Math" charset="0"/>
                            </a:rPr>
                            <m:t>1−</m:t>
                          </m:r>
                          <m:r>
                            <a:rPr lang="en-US" sz="2400" b="0" i="1" smtClean="0">
                              <a:solidFill>
                                <a:srgbClr val="122754"/>
                              </a:solidFill>
                              <a:latin typeface="Cambria Math" charset="0"/>
                              <a:ea typeface="Cambria Math" charset="0"/>
                              <a:cs typeface="Cambria Math" charset="0"/>
                            </a:rPr>
                            <m:t>𝜉</m:t>
                          </m:r>
                        </m:e>
                      </m:d>
                      <m:sSub>
                        <m:sSubPr>
                          <m:ctrlPr>
                            <a:rPr lang="en-US" sz="2400" b="0" i="1" smtClean="0">
                              <a:solidFill>
                                <a:srgbClr val="122754"/>
                              </a:solidFill>
                              <a:latin typeface="Cambria Math" charset="0"/>
                              <a:ea typeface="Cambria Math" charset="0"/>
                              <a:cs typeface="Cambria Math" charset="0"/>
                            </a:rPr>
                          </m:ctrlPr>
                        </m:sSubPr>
                        <m:e>
                          <m:r>
                            <a:rPr lang="en-US" altLang="zh-CN" sz="2400" i="1">
                              <a:solidFill>
                                <a:srgbClr val="122754"/>
                              </a:solidFill>
                              <a:latin typeface="Cambria Math" charset="0"/>
                              <a:ea typeface="Cambria Math" charset="0"/>
                              <a:cs typeface="Cambria Math" charset="0"/>
                            </a:rPr>
                            <m:t>ℂ</m:t>
                          </m:r>
                        </m:e>
                        <m:sub>
                          <m:r>
                            <a:rPr lang="en-US" sz="2400" b="0" i="1" smtClean="0">
                              <a:solidFill>
                                <a:srgbClr val="122754"/>
                              </a:solidFill>
                              <a:latin typeface="Cambria Math" charset="0"/>
                              <a:ea typeface="Cambria Math" charset="0"/>
                              <a:cs typeface="Cambria Math" charset="0"/>
                            </a:rPr>
                            <m:t>𝐴</m:t>
                          </m:r>
                        </m:sub>
                      </m:sSub>
                      <m:r>
                        <a:rPr lang="en-US" sz="2400" b="0" i="1" smtClean="0">
                          <a:solidFill>
                            <a:srgbClr val="122754"/>
                          </a:solidFill>
                          <a:latin typeface="Cambria Math" charset="0"/>
                          <a:ea typeface="Cambria Math" charset="0"/>
                          <a:cs typeface="Cambria Math" charset="0"/>
                        </a:rPr>
                        <m:t>+ </m:t>
                      </m:r>
                      <m:r>
                        <a:rPr lang="en-US" sz="2400" b="0" i="1" smtClean="0">
                          <a:solidFill>
                            <a:srgbClr val="122754"/>
                          </a:solidFill>
                          <a:latin typeface="Cambria Math" charset="0"/>
                          <a:ea typeface="Cambria Math" charset="0"/>
                          <a:cs typeface="Cambria Math" charset="0"/>
                        </a:rPr>
                        <m:t>𝜉</m:t>
                      </m:r>
                      <m:sSub>
                        <m:sSubPr>
                          <m:ctrlPr>
                            <a:rPr lang="en-US" altLang="zh-CN" sz="2400" i="1">
                              <a:solidFill>
                                <a:srgbClr val="122754"/>
                              </a:solidFill>
                              <a:latin typeface="Cambria Math" charset="0"/>
                              <a:ea typeface="Cambria Math" charset="0"/>
                              <a:cs typeface="Cambria Math" charset="0"/>
                            </a:rPr>
                          </m:ctrlPr>
                        </m:sSubPr>
                        <m:e>
                          <m:r>
                            <a:rPr lang="en-US" altLang="zh-CN" sz="2400" i="1">
                              <a:solidFill>
                                <a:srgbClr val="122754"/>
                              </a:solidFill>
                              <a:latin typeface="Cambria Math" charset="0"/>
                              <a:ea typeface="Cambria Math" charset="0"/>
                              <a:cs typeface="Cambria Math" charset="0"/>
                            </a:rPr>
                            <m:t>ℂ</m:t>
                          </m:r>
                        </m:e>
                        <m:sub>
                          <m:r>
                            <a:rPr lang="en-US" altLang="zh-CN" sz="2400" b="0" i="1" smtClean="0">
                              <a:solidFill>
                                <a:srgbClr val="122754"/>
                              </a:solidFill>
                              <a:latin typeface="Cambria Math" charset="0"/>
                              <a:ea typeface="Cambria Math" charset="0"/>
                              <a:cs typeface="Cambria Math" charset="0"/>
                            </a:rPr>
                            <m:t>𝑀</m:t>
                          </m:r>
                        </m:sub>
                      </m:sSub>
                    </m:oMath>
                  </m:oMathPara>
                </a14:m>
                <a:endParaRPr lang="en-US" sz="2400" dirty="0">
                  <a:solidFill>
                    <a:srgbClr val="122754"/>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816898" y="1847589"/>
                <a:ext cx="2954142" cy="369332"/>
              </a:xfrm>
              <a:prstGeom prst="rect">
                <a:avLst/>
              </a:prstGeom>
              <a:blipFill rotWithShape="0">
                <a:blip r:embed="rId4"/>
                <a:stretch>
                  <a:fillRect l="-1649" t="-140984" b="-175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1531708" y="3137222"/>
                <a:ext cx="15245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122754"/>
                          </a:solidFill>
                          <a:latin typeface="Cambria Math" charset="0"/>
                        </a:rPr>
                        <m:t>𝑻</m:t>
                      </m:r>
                      <m:r>
                        <a:rPr lang="en-US" altLang="zh-CN" sz="2400" b="0" i="0">
                          <a:solidFill>
                            <a:srgbClr val="122754"/>
                          </a:solidFill>
                          <a:latin typeface="Cambria Math" charset="0"/>
                        </a:rPr>
                        <m:t>=</m:t>
                      </m:r>
                      <m:r>
                        <a:rPr lang="en-US" altLang="zh-CN" sz="2400" b="0" i="0">
                          <a:solidFill>
                            <a:srgbClr val="122754"/>
                          </a:solidFill>
                          <a:latin typeface="Cambria Math" charset="0"/>
                        </a:rPr>
                        <m:t>ℂ</m:t>
                      </m:r>
                      <m:r>
                        <a:rPr lang="en-US" altLang="zh-CN" sz="2400" b="0" i="0">
                          <a:solidFill>
                            <a:srgbClr val="122754"/>
                          </a:solidFill>
                          <a:latin typeface="Cambria Math" charset="0"/>
                        </a:rPr>
                        <m:t>:</m:t>
                      </m:r>
                      <m:sSub>
                        <m:sSubPr>
                          <m:ctrlPr>
                            <a:rPr lang="en-US" altLang="zh-CN" sz="2400" b="0" i="1">
                              <a:solidFill>
                                <a:srgbClr val="122754"/>
                              </a:solidFill>
                              <a:latin typeface="Cambria Math" charset="0"/>
                            </a:rPr>
                          </m:ctrlPr>
                        </m:sSubPr>
                        <m:e>
                          <m:r>
                            <a:rPr lang="en-US" altLang="zh-CN" sz="2400" b="1" i="1">
                              <a:solidFill>
                                <a:srgbClr val="122754"/>
                              </a:solidFill>
                              <a:latin typeface="Cambria Math" charset="0"/>
                            </a:rPr>
                            <m:t>𝑬</m:t>
                          </m:r>
                        </m:e>
                        <m:sub>
                          <m:r>
                            <a:rPr lang="en-US" altLang="zh-CN" sz="2400" b="0" i="1">
                              <a:solidFill>
                                <a:srgbClr val="122754"/>
                              </a:solidFill>
                              <a:latin typeface="Cambria Math" charset="0"/>
                            </a:rPr>
                            <m:t>𝑒</m:t>
                          </m:r>
                        </m:sub>
                      </m:sSub>
                    </m:oMath>
                  </m:oMathPara>
                </a14:m>
                <a:endParaRPr lang="en-US" sz="2400" dirty="0">
                  <a:solidFill>
                    <a:srgbClr val="122754"/>
                  </a:solidFill>
                </a:endParaRPr>
              </a:p>
            </p:txBody>
          </p:sp>
        </mc:Choice>
        <mc:Fallback xmlns="">
          <p:sp>
            <p:nvSpPr>
              <p:cNvPr id="21" name="矩形 20"/>
              <p:cNvSpPr>
                <a:spLocks noRot="1" noChangeAspect="1" noMove="1" noResize="1" noEditPoints="1" noAdjustHandles="1" noChangeArrowheads="1" noChangeShapeType="1" noTextEdit="1"/>
              </p:cNvSpPr>
              <p:nvPr/>
            </p:nvSpPr>
            <p:spPr>
              <a:xfrm>
                <a:off x="1531708" y="3137222"/>
                <a:ext cx="1524520"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1032496" y="4482118"/>
                <a:ext cx="2854628" cy="8517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122754"/>
                          </a:solidFill>
                          <a:latin typeface="Cambria Math" charset="0"/>
                          <a:ea typeface="Cambria Math" charset="0"/>
                          <a:cs typeface="Cambria Math" charset="0"/>
                        </a:rPr>
                        <m:t>𝝈</m:t>
                      </m:r>
                      <m:r>
                        <a:rPr lang="en-US" altLang="zh-CN" sz="2400">
                          <a:solidFill>
                            <a:srgbClr val="122754"/>
                          </a:solidFill>
                          <a:latin typeface="Cambria Math" charset="0"/>
                        </a:rPr>
                        <m:t>=</m:t>
                      </m:r>
                      <m:f>
                        <m:fPr>
                          <m:ctrlPr>
                            <a:rPr lang="en-US" altLang="zh-CN" sz="2400" i="1">
                              <a:solidFill>
                                <a:srgbClr val="122754"/>
                              </a:solidFill>
                              <a:latin typeface="Cambria Math" charset="0"/>
                            </a:rPr>
                          </m:ctrlPr>
                        </m:fPr>
                        <m:num>
                          <m:r>
                            <a:rPr lang="en-US" altLang="zh-CN" sz="2400">
                              <a:solidFill>
                                <a:srgbClr val="122754"/>
                              </a:solidFill>
                              <a:latin typeface="Cambria Math" charset="0"/>
                            </a:rPr>
                            <m:t>1</m:t>
                          </m:r>
                        </m:num>
                        <m:den>
                          <m:d>
                            <m:dPr>
                              <m:begChr m:val=""/>
                              <m:ctrlPr>
                                <a:rPr lang="en-US" altLang="zh-CN" sz="2400" i="1">
                                  <a:solidFill>
                                    <a:srgbClr val="122754"/>
                                  </a:solidFill>
                                  <a:latin typeface="Cambria Math" charset="0"/>
                                </a:rPr>
                              </m:ctrlPr>
                            </m:dPr>
                            <m:e>
                              <m:r>
                                <a:rPr lang="en-US" altLang="zh-CN" sz="2400" i="1">
                                  <a:solidFill>
                                    <a:srgbClr val="122754"/>
                                  </a:solidFill>
                                  <a:latin typeface="Cambria Math" charset="0"/>
                                </a:rPr>
                                <m:t>𝑑𝑒𝑡</m:t>
                              </m:r>
                              <m:r>
                                <a:rPr lang="en-US" altLang="zh-CN" sz="2400" i="0">
                                  <a:solidFill>
                                    <a:srgbClr val="122754"/>
                                  </a:solidFill>
                                  <a:latin typeface="Cambria Math" charset="0"/>
                                </a:rPr>
                                <m:t>(</m:t>
                              </m:r>
                              <m:sSub>
                                <m:sSubPr>
                                  <m:ctrlPr>
                                    <a:rPr lang="en-US" altLang="zh-CN" sz="2400" i="1">
                                      <a:solidFill>
                                        <a:srgbClr val="122754"/>
                                      </a:solidFill>
                                      <a:latin typeface="Cambria Math" charset="0"/>
                                    </a:rPr>
                                  </m:ctrlPr>
                                </m:sSubPr>
                                <m:e>
                                  <m:r>
                                    <a:rPr lang="en-US" altLang="zh-CN" sz="2400" b="1" i="1">
                                      <a:solidFill>
                                        <a:srgbClr val="122754"/>
                                      </a:solidFill>
                                      <a:latin typeface="Cambria Math" charset="0"/>
                                    </a:rPr>
                                    <m:t>𝑭</m:t>
                                  </m:r>
                                </m:e>
                                <m:sub>
                                  <m:r>
                                    <a:rPr lang="en-US" altLang="zh-CN" sz="2400" b="0" i="1">
                                      <a:solidFill>
                                        <a:srgbClr val="122754"/>
                                      </a:solidFill>
                                      <a:latin typeface="Cambria Math" charset="0"/>
                                    </a:rPr>
                                    <m:t>𝑒</m:t>
                                  </m:r>
                                </m:sub>
                              </m:sSub>
                            </m:e>
                          </m:d>
                        </m:den>
                      </m:f>
                      <m:sSub>
                        <m:sSubPr>
                          <m:ctrlPr>
                            <a:rPr lang="en-US" altLang="zh-CN" sz="2400" b="0" i="1">
                              <a:solidFill>
                                <a:srgbClr val="122754"/>
                              </a:solidFill>
                              <a:latin typeface="Cambria Math" charset="0"/>
                            </a:rPr>
                          </m:ctrlPr>
                        </m:sSubPr>
                        <m:e>
                          <m:r>
                            <a:rPr lang="en-US" altLang="zh-CN" sz="2400" b="1" i="1">
                              <a:solidFill>
                                <a:srgbClr val="122754"/>
                              </a:solidFill>
                              <a:latin typeface="Cambria Math" charset="0"/>
                            </a:rPr>
                            <m:t>𝑭</m:t>
                          </m:r>
                        </m:e>
                        <m:sub>
                          <m:r>
                            <a:rPr lang="en-US" altLang="zh-CN" sz="2400" b="0" i="1">
                              <a:solidFill>
                                <a:srgbClr val="122754"/>
                              </a:solidFill>
                              <a:latin typeface="Cambria Math" charset="0"/>
                            </a:rPr>
                            <m:t>𝑒</m:t>
                          </m:r>
                        </m:sub>
                      </m:sSub>
                      <m:r>
                        <a:rPr lang="en-US" altLang="zh-CN" sz="2400" b="1" i="1">
                          <a:solidFill>
                            <a:srgbClr val="122754"/>
                          </a:solidFill>
                          <a:latin typeface="Cambria Math" charset="0"/>
                        </a:rPr>
                        <m:t>𝑻</m:t>
                      </m:r>
                      <m:sSubSup>
                        <m:sSubSupPr>
                          <m:ctrlPr>
                            <a:rPr lang="en-US" altLang="zh-CN" sz="2400" b="1" i="1">
                              <a:solidFill>
                                <a:srgbClr val="122754"/>
                              </a:solidFill>
                              <a:latin typeface="Cambria Math" charset="0"/>
                            </a:rPr>
                          </m:ctrlPr>
                        </m:sSubSupPr>
                        <m:e>
                          <m:r>
                            <a:rPr lang="en-US" altLang="zh-CN" sz="2400" b="1" i="1">
                              <a:solidFill>
                                <a:srgbClr val="122754"/>
                              </a:solidFill>
                              <a:latin typeface="Cambria Math" charset="0"/>
                            </a:rPr>
                            <m:t>𝑭</m:t>
                          </m:r>
                        </m:e>
                        <m:sub>
                          <m:r>
                            <a:rPr lang="en-US" altLang="zh-CN" sz="2400" b="0" i="1">
                              <a:solidFill>
                                <a:srgbClr val="122754"/>
                              </a:solidFill>
                              <a:latin typeface="Cambria Math" charset="0"/>
                            </a:rPr>
                            <m:t>𝑒</m:t>
                          </m:r>
                        </m:sub>
                        <m:sup>
                          <m:r>
                            <a:rPr lang="en-US" altLang="zh-CN" sz="2400" b="0" i="1">
                              <a:solidFill>
                                <a:srgbClr val="122754"/>
                              </a:solidFill>
                              <a:latin typeface="Cambria Math" charset="0"/>
                            </a:rPr>
                            <m:t>𝑇</m:t>
                          </m:r>
                        </m:sup>
                      </m:sSubSup>
                    </m:oMath>
                  </m:oMathPara>
                </a14:m>
                <a:endParaRPr lang="en-US" sz="2400" dirty="0">
                  <a:solidFill>
                    <a:srgbClr val="122754"/>
                  </a:solidFill>
                </a:endParaRPr>
              </a:p>
            </p:txBody>
          </p:sp>
        </mc:Choice>
        <mc:Fallback xmlns="">
          <p:sp>
            <p:nvSpPr>
              <p:cNvPr id="22" name="矩形 21"/>
              <p:cNvSpPr>
                <a:spLocks noRot="1" noChangeAspect="1" noMove="1" noResize="1" noEditPoints="1" noAdjustHandles="1" noChangeArrowheads="1" noChangeShapeType="1" noTextEdit="1"/>
              </p:cNvSpPr>
              <p:nvPr/>
            </p:nvSpPr>
            <p:spPr>
              <a:xfrm>
                <a:off x="1032496" y="4482118"/>
                <a:ext cx="2854628" cy="851708"/>
              </a:xfrm>
              <a:prstGeom prst="rect">
                <a:avLst/>
              </a:prstGeom>
              <a:blipFill rotWithShape="0">
                <a:blip r:embed="rId6"/>
                <a:stretch>
                  <a:fillRect/>
                </a:stretch>
              </a:blipFill>
            </p:spPr>
            <p:txBody>
              <a:bodyPr/>
              <a:lstStyle/>
              <a:p>
                <a:r>
                  <a:rPr lang="en-US">
                    <a:noFill/>
                  </a:rPr>
                  <a:t> </a:t>
                </a:r>
              </a:p>
            </p:txBody>
          </p:sp>
        </mc:Fallback>
      </mc:AlternateContent>
      <p:sp>
        <p:nvSpPr>
          <p:cNvPr id="23" name="下箭头 22"/>
          <p:cNvSpPr/>
          <p:nvPr/>
        </p:nvSpPr>
        <p:spPr>
          <a:xfrm>
            <a:off x="2036618" y="2409587"/>
            <a:ext cx="514701" cy="578741"/>
          </a:xfrm>
          <a:prstGeom prst="downArrow">
            <a:avLst/>
          </a:prstGeom>
          <a:solidFill>
            <a:srgbClr val="12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下箭头 28"/>
          <p:cNvSpPr/>
          <p:nvPr/>
        </p:nvSpPr>
        <p:spPr>
          <a:xfrm>
            <a:off x="2036618" y="3747781"/>
            <a:ext cx="514701" cy="578741"/>
          </a:xfrm>
          <a:prstGeom prst="downArrow">
            <a:avLst/>
          </a:prstGeom>
          <a:solidFill>
            <a:srgbClr val="12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13079"/>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solidFill>
                  <a:prstClr val="black">
                    <a:tint val="75000"/>
                  </a:prstClr>
                </a:solidFill>
              </a:rPr>
              <a:pPr/>
              <a:t>3</a:t>
            </a:fld>
            <a:endParaRPr lang="en-US" dirty="0">
              <a:solidFill>
                <a:prstClr val="black">
                  <a:tint val="75000"/>
                </a:prstClr>
              </a:solidFill>
            </a:endParaRPr>
          </a:p>
        </p:txBody>
      </p:sp>
      <p:sp>
        <p:nvSpPr>
          <p:cNvPr id="5"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a:defRPr/>
            </a:pPr>
            <a:r>
              <a:rPr lang="en-US" dirty="0" smtClean="0">
                <a:latin typeface="Century Gothic" panose="020F0302020204030204"/>
              </a:rPr>
              <a:t>Backgrounds-</a:t>
            </a:r>
            <a:r>
              <a:rPr lang="en-US" altLang="zh-CN" sz="2800" dirty="0">
                <a:latin typeface="Century Gothic" charset="0"/>
                <a:ea typeface="Century Gothic" charset="0"/>
                <a:cs typeface="Century Gothic" charset="0"/>
              </a:rPr>
              <a:t>NiTi </a:t>
            </a:r>
            <a:r>
              <a:rPr lang="en-US" altLang="zh-CN" sz="2800" dirty="0" smtClean="0">
                <a:latin typeface="Century Gothic" charset="0"/>
                <a:ea typeface="Century Gothic" charset="0"/>
                <a:cs typeface="Century Gothic" charset="0"/>
              </a:rPr>
              <a:t>Shape Memory Alloys (SMAs)</a:t>
            </a:r>
            <a:endParaRPr lang="fr-FR" sz="2800" dirty="0">
              <a:latin typeface="Century Gothic" panose="020F0302020204030204"/>
            </a:endParaRPr>
          </a:p>
        </p:txBody>
      </p:sp>
      <p:sp>
        <p:nvSpPr>
          <p:cNvPr id="31" name="矩形 30"/>
          <p:cNvSpPr/>
          <p:nvPr/>
        </p:nvSpPr>
        <p:spPr>
          <a:xfrm>
            <a:off x="83460" y="1033546"/>
            <a:ext cx="10308881" cy="1615827"/>
          </a:xfrm>
          <a:prstGeom prst="rect">
            <a:avLst/>
          </a:prstGeom>
        </p:spPr>
        <p:txBody>
          <a:bodyPr wrap="square">
            <a:spAutoFit/>
          </a:bodyPr>
          <a:lstStyle/>
          <a:p>
            <a:pPr marL="285750" indent="-285750">
              <a:buFont typeface="Wingdings" charset="2"/>
              <a:buChar char="n"/>
            </a:pPr>
            <a:r>
              <a:rPr kumimoji="1" lang="en-US" altLang="zh-CN" b="1" dirty="0">
                <a:solidFill>
                  <a:srgbClr val="122754"/>
                </a:solidFill>
                <a:latin typeface="Century Gothic" charset="0"/>
                <a:ea typeface="Century Gothic" charset="0"/>
                <a:cs typeface="Century Gothic" charset="0"/>
              </a:rPr>
              <a:t>Unique </a:t>
            </a:r>
            <a:r>
              <a:rPr kumimoji="1" lang="en-US" altLang="zh-CN" b="1" dirty="0" smtClean="0">
                <a:solidFill>
                  <a:srgbClr val="122754"/>
                </a:solidFill>
                <a:latin typeface="Century Gothic" charset="0"/>
                <a:ea typeface="Century Gothic" charset="0"/>
                <a:cs typeface="Century Gothic" charset="0"/>
              </a:rPr>
              <a:t>Properties</a:t>
            </a:r>
            <a:endParaRPr kumimoji="1" lang="en-US" altLang="zh-CN" b="1" dirty="0">
              <a:solidFill>
                <a:srgbClr val="122754"/>
              </a:solidFill>
              <a:latin typeface="Century Gothic" charset="0"/>
              <a:ea typeface="Century Gothic" charset="0"/>
              <a:cs typeface="Century Gothic" charset="0"/>
            </a:endParaRPr>
          </a:p>
          <a:p>
            <a:pPr>
              <a:lnSpc>
                <a:spcPct val="150000"/>
              </a:lnSpc>
              <a:spcBef>
                <a:spcPts val="600"/>
              </a:spcBef>
              <a:spcAft>
                <a:spcPts val="600"/>
              </a:spcAft>
            </a:pPr>
            <a:r>
              <a:rPr kumimoji="1" lang="en-US" altLang="zh-CN" sz="1400" b="1" dirty="0">
                <a:solidFill>
                  <a:srgbClr val="122754"/>
                </a:solidFill>
                <a:latin typeface="Century Gothic" charset="0"/>
                <a:ea typeface="Century Gothic" charset="0"/>
                <a:cs typeface="Century Gothic" charset="0"/>
              </a:rPr>
              <a:t>     </a:t>
            </a:r>
            <a:r>
              <a:rPr kumimoji="1" lang="en-US" altLang="zh-CN" sz="1400" b="1" dirty="0" smtClean="0">
                <a:solidFill>
                  <a:srgbClr val="122754"/>
                </a:solidFill>
                <a:latin typeface="Century Gothic" charset="0"/>
                <a:ea typeface="Century Gothic" charset="0"/>
                <a:cs typeface="Century Gothic" charset="0"/>
              </a:rPr>
              <a:t> </a:t>
            </a:r>
            <a:r>
              <a:rPr kumimoji="1" lang="en-US" altLang="zh-CN" sz="1600" b="1" dirty="0" smtClean="0">
                <a:solidFill>
                  <a:srgbClr val="122754"/>
                </a:solidFill>
                <a:latin typeface="Century Gothic" charset="0"/>
                <a:ea typeface="Century Gothic" charset="0"/>
                <a:cs typeface="Century Gothic" charset="0"/>
              </a:rPr>
              <a:t>Shape Memory Effect:  </a:t>
            </a:r>
            <a:r>
              <a:rPr kumimoji="1" lang="en-US" altLang="zh-CN" sz="1600" dirty="0" smtClean="0">
                <a:solidFill>
                  <a:srgbClr val="122754"/>
                </a:solidFill>
                <a:latin typeface="Century Gothic" charset="0"/>
                <a:ea typeface="Century Gothic" charset="0"/>
                <a:cs typeface="Century Gothic" charset="0"/>
              </a:rPr>
              <a:t>Recover </a:t>
            </a:r>
            <a:r>
              <a:rPr kumimoji="1" lang="en-US" altLang="zh-CN" sz="1600" dirty="0">
                <a:solidFill>
                  <a:srgbClr val="122754"/>
                </a:solidFill>
                <a:latin typeface="Century Gothic" charset="0"/>
                <a:ea typeface="Century Gothic" charset="0"/>
                <a:cs typeface="Century Gothic" charset="0"/>
              </a:rPr>
              <a:t>their shape by simple heating after being </a:t>
            </a:r>
            <a:r>
              <a:rPr kumimoji="1" lang="en-US" altLang="zh-CN" sz="1600" dirty="0" err="1">
                <a:solidFill>
                  <a:srgbClr val="122754"/>
                </a:solidFill>
                <a:latin typeface="Century Gothic" charset="0"/>
                <a:ea typeface="Century Gothic" charset="0"/>
                <a:cs typeface="Century Gothic" charset="0"/>
              </a:rPr>
              <a:t>inelastically</a:t>
            </a:r>
            <a:r>
              <a:rPr kumimoji="1" lang="en-US" altLang="zh-CN" sz="1600" dirty="0">
                <a:solidFill>
                  <a:srgbClr val="122754"/>
                </a:solidFill>
                <a:latin typeface="Century Gothic" charset="0"/>
                <a:ea typeface="Century Gothic" charset="0"/>
                <a:cs typeface="Century Gothic" charset="0"/>
              </a:rPr>
              <a:t> strained</a:t>
            </a:r>
          </a:p>
          <a:p>
            <a:pPr>
              <a:lnSpc>
                <a:spcPct val="150000"/>
              </a:lnSpc>
              <a:spcAft>
                <a:spcPts val="600"/>
              </a:spcAft>
            </a:pPr>
            <a:r>
              <a:rPr kumimoji="1" lang="en-US" altLang="zh-CN" sz="1600" dirty="0">
                <a:solidFill>
                  <a:srgbClr val="122754"/>
                </a:solidFill>
                <a:latin typeface="Century Gothic" charset="0"/>
                <a:ea typeface="Century Gothic" charset="0"/>
                <a:cs typeface="Century Gothic" charset="0"/>
              </a:rPr>
              <a:t>     </a:t>
            </a:r>
            <a:r>
              <a:rPr kumimoji="1" lang="en-US" altLang="zh-CN" sz="1600" b="1" dirty="0" smtClean="0">
                <a:solidFill>
                  <a:srgbClr val="122754"/>
                </a:solidFill>
                <a:latin typeface="Century Gothic" charset="0"/>
                <a:ea typeface="Century Gothic" charset="0"/>
                <a:cs typeface="Century Gothic" charset="0"/>
              </a:rPr>
              <a:t>Pseudoelasticity</a:t>
            </a:r>
            <a:r>
              <a:rPr kumimoji="1" lang="en-US" altLang="zh-CN" sz="1600" b="1" dirty="0">
                <a:solidFill>
                  <a:srgbClr val="122754"/>
                </a:solidFill>
                <a:latin typeface="Century Gothic" charset="0"/>
                <a:ea typeface="Century Gothic" charset="0"/>
                <a:cs typeface="Century Gothic" charset="0"/>
              </a:rPr>
              <a:t>: </a:t>
            </a:r>
            <a:r>
              <a:rPr kumimoji="1" lang="en-US" altLang="zh-CN" sz="1600" b="1" dirty="0" smtClean="0">
                <a:solidFill>
                  <a:srgbClr val="122754"/>
                </a:solidFill>
                <a:latin typeface="Century Gothic" charset="0"/>
                <a:ea typeface="Century Gothic" charset="0"/>
                <a:cs typeface="Century Gothic" charset="0"/>
              </a:rPr>
              <a:t> </a:t>
            </a:r>
            <a:r>
              <a:rPr kumimoji="1" lang="en-US" altLang="zh-CN" sz="1600" dirty="0" smtClean="0">
                <a:solidFill>
                  <a:srgbClr val="122754"/>
                </a:solidFill>
                <a:latin typeface="Century Gothic" charset="0"/>
                <a:ea typeface="Century Gothic" charset="0"/>
                <a:cs typeface="Century Gothic" charset="0"/>
              </a:rPr>
              <a:t>Accommodate </a:t>
            </a:r>
            <a:r>
              <a:rPr kumimoji="1" lang="en-US" altLang="zh-CN" sz="1600" dirty="0">
                <a:solidFill>
                  <a:srgbClr val="122754"/>
                </a:solidFill>
                <a:latin typeface="Century Gothic" charset="0"/>
                <a:ea typeface="Century Gothic" charset="0"/>
                <a:cs typeface="Century Gothic" charset="0"/>
              </a:rPr>
              <a:t>large recoverable inelastic </a:t>
            </a:r>
            <a:r>
              <a:rPr kumimoji="1" lang="en-US" altLang="zh-CN" sz="1600" dirty="0" smtClean="0">
                <a:solidFill>
                  <a:srgbClr val="122754"/>
                </a:solidFill>
                <a:latin typeface="Century Gothic" charset="0"/>
                <a:ea typeface="Century Gothic" charset="0"/>
                <a:cs typeface="Century Gothic" charset="0"/>
              </a:rPr>
              <a:t>strains (6-8%)</a:t>
            </a:r>
            <a:endParaRPr kumimoji="1" lang="en-US" altLang="zh-CN" sz="1600" dirty="0">
              <a:solidFill>
                <a:srgbClr val="122754"/>
              </a:solidFill>
              <a:latin typeface="Century Gothic" charset="0"/>
              <a:ea typeface="Century Gothic" charset="0"/>
              <a:cs typeface="Century Gothic" charset="0"/>
            </a:endParaRPr>
          </a:p>
          <a:p>
            <a:pPr marL="285750" indent="-285750">
              <a:buFont typeface="Wingdings" charset="2"/>
              <a:buChar char="n"/>
            </a:pPr>
            <a:endParaRPr kumimoji="1" lang="en-US" altLang="zh-CN" b="1" dirty="0">
              <a:solidFill>
                <a:srgbClr val="122754"/>
              </a:solidFill>
              <a:latin typeface="Century Gothic" charset="0"/>
              <a:ea typeface="Century Gothic" charset="0"/>
              <a:cs typeface="Century Gothic" charset="0"/>
            </a:endParaRPr>
          </a:p>
        </p:txBody>
      </p:sp>
      <p:sp>
        <p:nvSpPr>
          <p:cNvPr id="2" name="矩形 1"/>
          <p:cNvSpPr/>
          <p:nvPr/>
        </p:nvSpPr>
        <p:spPr>
          <a:xfrm>
            <a:off x="347110" y="6491242"/>
            <a:ext cx="6096000" cy="276999"/>
          </a:xfrm>
          <a:prstGeom prst="rect">
            <a:avLst/>
          </a:prstGeom>
        </p:spPr>
        <p:txBody>
          <a:bodyPr>
            <a:spAutoFit/>
          </a:bodyPr>
          <a:lstStyle/>
          <a:p>
            <a:r>
              <a:rPr lang="en-US" altLang="zh-CN" sz="1200" dirty="0">
                <a:solidFill>
                  <a:srgbClr val="122754"/>
                </a:solidFill>
                <a:latin typeface="Century Gothic" charset="0"/>
                <a:ea typeface="Century Gothic" charset="0"/>
                <a:cs typeface="Century Gothic" charset="0"/>
              </a:rPr>
              <a:t>Jani J M, Leary M, Subic A, et al. </a:t>
            </a:r>
            <a:r>
              <a:rPr lang="en-US" altLang="zh-CN" sz="1200" dirty="0" smtClean="0">
                <a:solidFill>
                  <a:srgbClr val="122754"/>
                </a:solidFill>
                <a:latin typeface="Century Gothic" charset="0"/>
                <a:ea typeface="Century Gothic" charset="0"/>
                <a:cs typeface="Century Gothic" charset="0"/>
              </a:rPr>
              <a:t>,Materials </a:t>
            </a:r>
            <a:r>
              <a:rPr lang="en-US" altLang="zh-CN" sz="1200" dirty="0">
                <a:solidFill>
                  <a:srgbClr val="122754"/>
                </a:solidFill>
                <a:latin typeface="Century Gothic" charset="0"/>
                <a:ea typeface="Century Gothic" charset="0"/>
                <a:cs typeface="Century Gothic" charset="0"/>
              </a:rPr>
              <a:t>&amp; </a:t>
            </a:r>
            <a:r>
              <a:rPr lang="en-US" altLang="zh-CN" sz="1200" dirty="0" smtClean="0">
                <a:solidFill>
                  <a:srgbClr val="122754"/>
                </a:solidFill>
                <a:latin typeface="Century Gothic" charset="0"/>
                <a:ea typeface="Century Gothic" charset="0"/>
                <a:cs typeface="Century Gothic" charset="0"/>
              </a:rPr>
              <a:t>Design, 2014</a:t>
            </a:r>
            <a:endParaRPr lang="en-US" sz="1200" dirty="0">
              <a:solidFill>
                <a:srgbClr val="122754"/>
              </a:solidFill>
              <a:latin typeface="Century Gothic" charset="0"/>
              <a:ea typeface="Century Gothic" charset="0"/>
              <a:cs typeface="Century Gothic" charset="0"/>
            </a:endParaRPr>
          </a:p>
        </p:txBody>
      </p:sp>
      <p:sp>
        <p:nvSpPr>
          <p:cNvPr id="3" name="矩形 2"/>
          <p:cNvSpPr/>
          <p:nvPr/>
        </p:nvSpPr>
        <p:spPr>
          <a:xfrm>
            <a:off x="83460" y="2397073"/>
            <a:ext cx="1872629" cy="369332"/>
          </a:xfrm>
          <a:prstGeom prst="rect">
            <a:avLst/>
          </a:prstGeom>
        </p:spPr>
        <p:txBody>
          <a:bodyPr wrap="none">
            <a:spAutoFit/>
          </a:bodyPr>
          <a:lstStyle/>
          <a:p>
            <a:pPr marL="285750" indent="-285750">
              <a:buFont typeface="Wingdings" charset="2"/>
              <a:buChar char="n"/>
            </a:pPr>
            <a:r>
              <a:rPr kumimoji="1" lang="en-US" altLang="zh-CN" b="1" smtClean="0">
                <a:solidFill>
                  <a:srgbClr val="122754"/>
                </a:solidFill>
                <a:latin typeface="Century Gothic" charset="0"/>
                <a:ea typeface="Century Gothic" charset="0"/>
                <a:cs typeface="Century Gothic" charset="0"/>
              </a:rPr>
              <a:t>Applications</a:t>
            </a:r>
            <a:endParaRPr kumimoji="1" lang="en-US" altLang="zh-CN" b="1" dirty="0">
              <a:solidFill>
                <a:srgbClr val="122754"/>
              </a:solidFill>
              <a:latin typeface="Century Gothic" charset="0"/>
              <a:ea typeface="Century Gothic" charset="0"/>
              <a:cs typeface="Century Gothic" charset="0"/>
            </a:endParaRP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918" y="2875514"/>
            <a:ext cx="2742941" cy="1501440"/>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110" y="2796427"/>
            <a:ext cx="2407006" cy="1866748"/>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220" y="2637543"/>
            <a:ext cx="2893999" cy="1821178"/>
          </a:xfrm>
          <a:prstGeom prst="rect">
            <a:avLst/>
          </a:prstGeom>
        </p:spPr>
      </p:pic>
      <p:pic>
        <p:nvPicPr>
          <p:cNvPr id="34" name="图片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5734" y="2920468"/>
            <a:ext cx="3115385" cy="1331361"/>
          </a:xfrm>
          <a:prstGeom prst="rect">
            <a:avLst/>
          </a:prstGeom>
        </p:spPr>
      </p:pic>
      <p:sp>
        <p:nvSpPr>
          <p:cNvPr id="35" name="矩形 34"/>
          <p:cNvSpPr/>
          <p:nvPr/>
        </p:nvSpPr>
        <p:spPr>
          <a:xfrm>
            <a:off x="1012932" y="4629168"/>
            <a:ext cx="1170513" cy="307777"/>
          </a:xfrm>
          <a:prstGeom prst="rect">
            <a:avLst/>
          </a:prstGeom>
        </p:spPr>
        <p:txBody>
          <a:bodyPr wrap="none">
            <a:spAutoFit/>
          </a:bodyPr>
          <a:lstStyle/>
          <a:p>
            <a:r>
              <a:rPr lang="en-US" altLang="zh-CN" sz="1400" b="1" dirty="0">
                <a:solidFill>
                  <a:srgbClr val="122754"/>
                </a:solidFill>
              </a:rPr>
              <a:t>Biomedical</a:t>
            </a:r>
            <a:endParaRPr lang="zh-CN" altLang="en-US" sz="1400" b="1" dirty="0">
              <a:solidFill>
                <a:srgbClr val="122754"/>
              </a:solidFill>
            </a:endParaRPr>
          </a:p>
        </p:txBody>
      </p:sp>
      <p:sp>
        <p:nvSpPr>
          <p:cNvPr id="36" name="矩形 35"/>
          <p:cNvSpPr/>
          <p:nvPr/>
        </p:nvSpPr>
        <p:spPr>
          <a:xfrm>
            <a:off x="3881348" y="4623214"/>
            <a:ext cx="1152880" cy="307777"/>
          </a:xfrm>
          <a:prstGeom prst="rect">
            <a:avLst/>
          </a:prstGeom>
        </p:spPr>
        <p:txBody>
          <a:bodyPr wrap="none">
            <a:spAutoFit/>
          </a:bodyPr>
          <a:lstStyle/>
          <a:p>
            <a:r>
              <a:rPr lang="en-US" altLang="zh-CN" sz="1400" b="1" dirty="0">
                <a:solidFill>
                  <a:srgbClr val="122754"/>
                </a:solidFill>
              </a:rPr>
              <a:t>Aerospace</a:t>
            </a:r>
            <a:endParaRPr lang="zh-CN" altLang="en-US" sz="1400" b="1" dirty="0">
              <a:solidFill>
                <a:srgbClr val="122754"/>
              </a:solidFill>
            </a:endParaRPr>
          </a:p>
        </p:txBody>
      </p:sp>
      <p:sp>
        <p:nvSpPr>
          <p:cNvPr id="37" name="矩形 36"/>
          <p:cNvSpPr/>
          <p:nvPr/>
        </p:nvSpPr>
        <p:spPr>
          <a:xfrm>
            <a:off x="7109501" y="4623213"/>
            <a:ext cx="1192955" cy="307777"/>
          </a:xfrm>
          <a:prstGeom prst="rect">
            <a:avLst/>
          </a:prstGeom>
        </p:spPr>
        <p:txBody>
          <a:bodyPr wrap="none">
            <a:spAutoFit/>
          </a:bodyPr>
          <a:lstStyle/>
          <a:p>
            <a:r>
              <a:rPr lang="en-US" altLang="zh-CN" sz="1400" b="1" dirty="0">
                <a:solidFill>
                  <a:srgbClr val="122754"/>
                </a:solidFill>
              </a:rPr>
              <a:t>Automotive</a:t>
            </a:r>
            <a:endParaRPr lang="zh-CN" altLang="en-US" sz="1400" b="1" dirty="0">
              <a:solidFill>
                <a:srgbClr val="122754"/>
              </a:solidFill>
            </a:endParaRPr>
          </a:p>
        </p:txBody>
      </p:sp>
      <p:sp>
        <p:nvSpPr>
          <p:cNvPr id="38" name="矩形 37"/>
          <p:cNvSpPr/>
          <p:nvPr/>
        </p:nvSpPr>
        <p:spPr>
          <a:xfrm>
            <a:off x="9982200" y="4623212"/>
            <a:ext cx="851515" cy="307777"/>
          </a:xfrm>
          <a:prstGeom prst="rect">
            <a:avLst/>
          </a:prstGeom>
        </p:spPr>
        <p:txBody>
          <a:bodyPr wrap="none">
            <a:spAutoFit/>
          </a:bodyPr>
          <a:lstStyle/>
          <a:p>
            <a:r>
              <a:rPr lang="en-US" altLang="zh-CN" sz="1400" b="1" dirty="0">
                <a:solidFill>
                  <a:srgbClr val="122754"/>
                </a:solidFill>
              </a:rPr>
              <a:t>Robotic</a:t>
            </a:r>
            <a:endParaRPr lang="zh-CN" altLang="en-US" sz="1400" b="1" dirty="0">
              <a:solidFill>
                <a:srgbClr val="122754"/>
              </a:solidFill>
            </a:endParaRPr>
          </a:p>
        </p:txBody>
      </p:sp>
      <p:sp>
        <p:nvSpPr>
          <p:cNvPr id="41" name="矩形 40"/>
          <p:cNvSpPr/>
          <p:nvPr/>
        </p:nvSpPr>
        <p:spPr>
          <a:xfrm>
            <a:off x="347110" y="5067060"/>
            <a:ext cx="8263490" cy="1200329"/>
          </a:xfrm>
          <a:prstGeom prst="rect">
            <a:avLst/>
          </a:prstGeom>
        </p:spPr>
        <p:txBody>
          <a:bodyPr wrap="square">
            <a:spAutoFit/>
          </a:bodyPr>
          <a:lstStyle/>
          <a:p>
            <a:pPr marL="285750" indent="-285750" algn="just">
              <a:lnSpc>
                <a:spcPct val="150000"/>
              </a:lnSpc>
              <a:buFont typeface="Arial" charset="0"/>
              <a:buChar char="•"/>
            </a:pPr>
            <a:r>
              <a:rPr lang="en-US" altLang="zh-CN" sz="1600" b="1" dirty="0">
                <a:solidFill>
                  <a:srgbClr val="122754"/>
                </a:solidFill>
                <a:latin typeface="Century Gothic" charset="0"/>
                <a:ea typeface="Century Gothic" charset="0"/>
                <a:cs typeface="Century Gothic" charset="0"/>
              </a:rPr>
              <a:t>Promising </a:t>
            </a:r>
            <a:r>
              <a:rPr lang="en-US" altLang="zh-CN" sz="1600" b="1" dirty="0" smtClean="0">
                <a:solidFill>
                  <a:srgbClr val="122754"/>
                </a:solidFill>
                <a:latin typeface="Century Gothic" charset="0"/>
                <a:ea typeface="Century Gothic" charset="0"/>
                <a:cs typeface="Century Gothic" charset="0"/>
              </a:rPr>
              <a:t>Material </a:t>
            </a:r>
            <a:r>
              <a:rPr lang="en-US" altLang="zh-CN" sz="1600" dirty="0">
                <a:solidFill>
                  <a:srgbClr val="122754"/>
                </a:solidFill>
                <a:latin typeface="Century Gothic" charset="0"/>
                <a:ea typeface="Century Gothic" charset="0"/>
                <a:cs typeface="Century Gothic" charset="0"/>
              </a:rPr>
              <a:t>in </a:t>
            </a:r>
            <a:r>
              <a:rPr lang="en-US" altLang="zh-CN" sz="1600" dirty="0" smtClean="0">
                <a:solidFill>
                  <a:srgbClr val="122754"/>
                </a:solidFill>
                <a:latin typeface="Century Gothic" charset="0"/>
                <a:ea typeface="Century Gothic" charset="0"/>
                <a:cs typeface="Century Gothic" charset="0"/>
              </a:rPr>
              <a:t>Applications </a:t>
            </a:r>
            <a:r>
              <a:rPr lang="en-US" altLang="zh-CN" sz="1600" dirty="0">
                <a:solidFill>
                  <a:srgbClr val="122754"/>
                </a:solidFill>
                <a:latin typeface="Century Gothic" charset="0"/>
                <a:ea typeface="Century Gothic" charset="0"/>
                <a:cs typeface="Century Gothic" charset="0"/>
              </a:rPr>
              <a:t>of </a:t>
            </a:r>
            <a:r>
              <a:rPr lang="en-US" altLang="zh-CN" sz="1600" dirty="0" smtClean="0">
                <a:solidFill>
                  <a:srgbClr val="122754"/>
                </a:solidFill>
                <a:latin typeface="Century Gothic" charset="0"/>
                <a:ea typeface="Century Gothic" charset="0"/>
                <a:cs typeface="Century Gothic" charset="0"/>
              </a:rPr>
              <a:t>Biomedical</a:t>
            </a:r>
            <a:r>
              <a:rPr lang="en-US" altLang="zh-CN" sz="1600" dirty="0">
                <a:solidFill>
                  <a:srgbClr val="122754"/>
                </a:solidFill>
                <a:latin typeface="Century Gothic" charset="0"/>
                <a:ea typeface="Century Gothic" charset="0"/>
                <a:cs typeface="Century Gothic" charset="0"/>
              </a:rPr>
              <a:t>, </a:t>
            </a:r>
            <a:r>
              <a:rPr lang="en-US" altLang="zh-CN" sz="1600" dirty="0" smtClean="0">
                <a:solidFill>
                  <a:srgbClr val="122754"/>
                </a:solidFill>
                <a:latin typeface="Century Gothic" charset="0"/>
                <a:ea typeface="Century Gothic" charset="0"/>
                <a:cs typeface="Century Gothic" charset="0"/>
              </a:rPr>
              <a:t>Aerospace</a:t>
            </a:r>
            <a:r>
              <a:rPr lang="mr-IN" altLang="zh-CN" sz="1600" dirty="0" smtClean="0">
                <a:solidFill>
                  <a:srgbClr val="122754"/>
                </a:solidFill>
                <a:latin typeface="Century Gothic" charset="0"/>
                <a:ea typeface="Century Gothic" charset="0"/>
                <a:cs typeface="Century Gothic" charset="0"/>
              </a:rPr>
              <a:t>…</a:t>
            </a:r>
            <a:endParaRPr lang="en-US" altLang="zh-CN" sz="1600" b="1" dirty="0">
              <a:solidFill>
                <a:srgbClr val="122754"/>
              </a:solidFill>
              <a:latin typeface="Century Gothic" charset="0"/>
              <a:ea typeface="Century Gothic" charset="0"/>
              <a:cs typeface="Century Gothic" charset="0"/>
            </a:endParaRPr>
          </a:p>
          <a:p>
            <a:pPr marL="285750" indent="-285750" algn="just">
              <a:lnSpc>
                <a:spcPct val="150000"/>
              </a:lnSpc>
              <a:buFont typeface="Arial" charset="0"/>
              <a:buChar char="•"/>
            </a:pPr>
            <a:r>
              <a:rPr lang="en-US" altLang="zh-CN" sz="1600" dirty="0">
                <a:solidFill>
                  <a:srgbClr val="122754"/>
                </a:solidFill>
                <a:latin typeface="Century Gothic" charset="0"/>
                <a:ea typeface="Century Gothic" charset="0"/>
                <a:cs typeface="Century Gothic" charset="0"/>
              </a:rPr>
              <a:t>Safety </a:t>
            </a:r>
            <a:r>
              <a:rPr lang="en-US" altLang="zh-CN" sz="1600" dirty="0" smtClean="0">
                <a:solidFill>
                  <a:srgbClr val="122754"/>
                </a:solidFill>
                <a:latin typeface="Century Gothic" charset="0"/>
                <a:ea typeface="Century Gothic" charset="0"/>
                <a:cs typeface="Century Gothic" charset="0"/>
              </a:rPr>
              <a:t>Problem Related </a:t>
            </a:r>
            <a:r>
              <a:rPr lang="en-US" altLang="zh-CN" sz="1600" dirty="0">
                <a:solidFill>
                  <a:srgbClr val="122754"/>
                </a:solidFill>
                <a:latin typeface="Century Gothic" charset="0"/>
                <a:ea typeface="Century Gothic" charset="0"/>
                <a:cs typeface="Century Gothic" charset="0"/>
              </a:rPr>
              <a:t>with </a:t>
            </a:r>
            <a:r>
              <a:rPr lang="en-US" altLang="zh-CN" sz="1600" b="1" dirty="0" smtClean="0">
                <a:solidFill>
                  <a:srgbClr val="122754"/>
                </a:solidFill>
                <a:latin typeface="Century Gothic" charset="0"/>
                <a:ea typeface="Century Gothic" charset="0"/>
                <a:cs typeface="Century Gothic" charset="0"/>
              </a:rPr>
              <a:t>Cycle Fatigue Issue</a:t>
            </a:r>
            <a:endParaRPr lang="en-US" altLang="zh-CN" sz="1600" dirty="0">
              <a:solidFill>
                <a:srgbClr val="122754"/>
              </a:solidFill>
              <a:latin typeface="Century Gothic" charset="0"/>
              <a:ea typeface="Century Gothic" charset="0"/>
              <a:cs typeface="Century Gothic" charset="0"/>
            </a:endParaRPr>
          </a:p>
          <a:p>
            <a:pPr marL="285750" indent="-285750" algn="just">
              <a:lnSpc>
                <a:spcPct val="150000"/>
              </a:lnSpc>
              <a:buFont typeface="Arial" charset="0"/>
              <a:buChar char="•"/>
            </a:pPr>
            <a:r>
              <a:rPr lang="en-US" altLang="zh-CN" sz="1600" dirty="0" smtClean="0">
                <a:solidFill>
                  <a:srgbClr val="122754"/>
                </a:solidFill>
                <a:latin typeface="Century Gothic" charset="0"/>
                <a:ea typeface="Century Gothic" charset="0"/>
                <a:cs typeface="Century Gothic" charset="0"/>
              </a:rPr>
              <a:t>A </a:t>
            </a:r>
            <a:r>
              <a:rPr lang="en-US" altLang="zh-CN" sz="1600" b="1" dirty="0" smtClean="0">
                <a:solidFill>
                  <a:srgbClr val="122754"/>
                </a:solidFill>
                <a:latin typeface="Century Gothic" charset="0"/>
                <a:ea typeface="Century Gothic" charset="0"/>
                <a:cs typeface="Century Gothic" charset="0"/>
              </a:rPr>
              <a:t>Micromechanical-based Model </a:t>
            </a:r>
            <a:r>
              <a:rPr lang="en-US" altLang="zh-CN" sz="1600" dirty="0" smtClean="0">
                <a:solidFill>
                  <a:srgbClr val="122754"/>
                </a:solidFill>
                <a:latin typeface="Century Gothic" charset="0"/>
                <a:ea typeface="Century Gothic" charset="0"/>
                <a:cs typeface="Century Gothic" charset="0"/>
              </a:rPr>
              <a:t>Required for Fatigue Analysis</a:t>
            </a:r>
            <a:endParaRPr lang="en-US" altLang="zh-CN" sz="1600" dirty="0">
              <a:solidFill>
                <a:srgbClr val="122754"/>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1053811774"/>
      </p:ext>
    </p:extLst>
  </p:cSld>
  <p:clrMapOvr>
    <a:masterClrMapping/>
  </p:clrMapOvr>
  <mc:AlternateContent xmlns:mc="http://schemas.openxmlformats.org/markup-compatibility/2006" xmlns:p14="http://schemas.microsoft.com/office/powerpoint/2010/main">
    <mc:Choice Requires="p14">
      <p:transition spd="slow" p14:dur="2000" advTm="77638"/>
    </mc:Choice>
    <mc:Fallback xmlns="">
      <p:transition spd="slow" advTm="7763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778" y="3997258"/>
            <a:ext cx="2794000" cy="774700"/>
          </a:xfrm>
          <a:prstGeom prst="rect">
            <a:avLst/>
          </a:prstGeom>
        </p:spPr>
      </p:pic>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30</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noProof="0" dirty="0" smtClean="0">
                <a:solidFill>
                  <a:sysClr val="window" lastClr="FFFFFF"/>
                </a:solidFill>
                <a:latin typeface="Century Gothic" panose="020F0302020204030204"/>
                <a:ea typeface=""/>
                <a:cs typeface=""/>
              </a:rPr>
              <a:t>Equations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3727302"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T</a:t>
            </a:r>
            <a:r>
              <a:rPr lang="en-US" altLang="zh-CN" b="1" dirty="0" smtClean="0">
                <a:solidFill>
                  <a:srgbClr val="122754"/>
                </a:solidFill>
                <a:latin typeface="Century Gothic" panose="020F0302020204030204"/>
                <a:ea typeface="宋体" charset="-122"/>
              </a:rPr>
              <a:t>hermomechanical</a:t>
            </a:r>
            <a:r>
              <a:rPr lang="zh-CN" altLang="en-US" b="1" dirty="0" smtClean="0">
                <a:solidFill>
                  <a:srgbClr val="122754"/>
                </a:solidFill>
                <a:latin typeface="Century Gothic" panose="020F0302020204030204"/>
                <a:ea typeface="宋体" charset="-122"/>
              </a:rPr>
              <a:t> </a:t>
            </a:r>
            <a:r>
              <a:rPr lang="en-US" altLang="zh-CN" b="1" dirty="0" smtClean="0">
                <a:solidFill>
                  <a:srgbClr val="122754"/>
                </a:solidFill>
                <a:latin typeface="Century Gothic" panose="020F0302020204030204"/>
                <a:ea typeface="宋体" charset="-122"/>
              </a:rPr>
              <a:t>Coupling</a:t>
            </a:r>
            <a:endParaRPr lang="en-US" b="1" dirty="0" smtClean="0">
              <a:solidFill>
                <a:srgbClr val="122754"/>
              </a:solidFill>
              <a:latin typeface="Century Gothic" panose="020F0302020204030204"/>
              <a:ea typeface="宋体" charset="-122"/>
            </a:endParaRPr>
          </a:p>
        </p:txBody>
      </p:sp>
      <mc:AlternateContent xmlns:mc="http://schemas.openxmlformats.org/markup-compatibility/2006" xmlns:a14="http://schemas.microsoft.com/office/drawing/2010/main">
        <mc:Choice Requires="a14">
          <p:sp>
            <p:nvSpPr>
              <p:cNvPr id="24" name="矩形 23"/>
              <p:cNvSpPr/>
              <p:nvPr/>
            </p:nvSpPr>
            <p:spPr>
              <a:xfrm>
                <a:off x="591962" y="2110554"/>
                <a:ext cx="1838645" cy="377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smtClean="0">
                              <a:solidFill>
                                <a:srgbClr val="122754"/>
                              </a:solidFill>
                              <a:latin typeface="Cambria Math" charset="0"/>
                            </a:rPr>
                          </m:ctrlPr>
                        </m:accPr>
                        <m:e>
                          <m:r>
                            <a:rPr lang="en-US" altLang="zh-CN" i="1">
                              <a:solidFill>
                                <a:srgbClr val="122754"/>
                              </a:solidFill>
                              <a:latin typeface="Cambria Math" charset="0"/>
                            </a:rPr>
                            <m:t>𝑈</m:t>
                          </m:r>
                        </m:e>
                      </m:acc>
                      <m:r>
                        <a:rPr lang="en-US" altLang="zh-CN" i="0">
                          <a:solidFill>
                            <a:srgbClr val="122754"/>
                          </a:solidFill>
                          <a:latin typeface="Cambria Math" charset="0"/>
                        </a:rPr>
                        <m:t>=</m:t>
                      </m:r>
                      <m:r>
                        <a:rPr lang="en-US" altLang="zh-CN" b="1" i="1">
                          <a:solidFill>
                            <a:srgbClr val="122754"/>
                          </a:solidFill>
                          <a:latin typeface="Cambria Math" charset="0"/>
                        </a:rPr>
                        <m:t>𝑷</m:t>
                      </m:r>
                      <m:r>
                        <a:rPr lang="en-US" altLang="zh-CN" b="0" i="0">
                          <a:solidFill>
                            <a:srgbClr val="122754"/>
                          </a:solidFill>
                          <a:latin typeface="Cambria Math" charset="0"/>
                        </a:rPr>
                        <m:t>:</m:t>
                      </m:r>
                      <m:acc>
                        <m:accPr>
                          <m:chr m:val="̇"/>
                          <m:ctrlPr>
                            <a:rPr lang="en-US" altLang="zh-CN" b="0" i="1">
                              <a:solidFill>
                                <a:srgbClr val="122754"/>
                              </a:solidFill>
                              <a:latin typeface="Cambria Math" charset="0"/>
                            </a:rPr>
                          </m:ctrlPr>
                        </m:accPr>
                        <m:e>
                          <m:r>
                            <a:rPr lang="en-US" altLang="zh-CN" b="1" i="1">
                              <a:solidFill>
                                <a:srgbClr val="122754"/>
                              </a:solidFill>
                              <a:latin typeface="Cambria Math" charset="0"/>
                            </a:rPr>
                            <m:t>𝑭</m:t>
                          </m:r>
                        </m:e>
                      </m:acc>
                      <m:r>
                        <a:rPr lang="en-US" altLang="zh-CN" b="0" i="0">
                          <a:solidFill>
                            <a:srgbClr val="122754"/>
                          </a:solidFill>
                          <a:latin typeface="Cambria Math" charset="0"/>
                        </a:rPr>
                        <m:t>−</m:t>
                      </m:r>
                      <m:r>
                        <a:rPr lang="en-US" altLang="zh-CN" b="0" i="0">
                          <a:solidFill>
                            <a:srgbClr val="122754"/>
                          </a:solidFill>
                          <a:latin typeface="Cambria Math" charset="0"/>
                        </a:rPr>
                        <m:t>𝛻</m:t>
                      </m:r>
                      <m:r>
                        <a:rPr lang="en-US" altLang="zh-CN" b="0" i="0">
                          <a:solidFill>
                            <a:srgbClr val="122754"/>
                          </a:solidFill>
                          <a:latin typeface="Cambria Math" charset="0"/>
                        </a:rPr>
                        <m:t>⋅</m:t>
                      </m:r>
                      <m:r>
                        <a:rPr lang="en-US" altLang="zh-CN" b="1" i="1">
                          <a:solidFill>
                            <a:srgbClr val="122754"/>
                          </a:solidFill>
                          <a:latin typeface="Cambria Math" charset="0"/>
                        </a:rPr>
                        <m:t>𝒒</m:t>
                      </m:r>
                    </m:oMath>
                  </m:oMathPara>
                </a14:m>
                <a:endParaRPr lang="en-US" dirty="0">
                  <a:solidFill>
                    <a:srgbClr val="122754"/>
                  </a:solidFill>
                </a:endParaRPr>
              </a:p>
            </p:txBody>
          </p:sp>
        </mc:Choice>
        <mc:Fallback xmlns="">
          <p:sp>
            <p:nvSpPr>
              <p:cNvPr id="24" name="矩形 23"/>
              <p:cNvSpPr>
                <a:spLocks noRot="1" noChangeAspect="1" noMove="1" noResize="1" noEditPoints="1" noAdjustHandles="1" noChangeArrowheads="1" noChangeShapeType="1" noTextEdit="1"/>
              </p:cNvSpPr>
              <p:nvPr/>
            </p:nvSpPr>
            <p:spPr>
              <a:xfrm>
                <a:off x="591962" y="2110554"/>
                <a:ext cx="1838645" cy="377989"/>
              </a:xfrm>
              <a:prstGeom prst="rect">
                <a:avLst/>
              </a:prstGeom>
              <a:blipFill rotWithShape="0">
                <a:blip r:embed="rId5"/>
                <a:stretch>
                  <a:fillRect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4040875" y="2117626"/>
                <a:ext cx="2922467" cy="3821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rgbClr val="122754"/>
                          </a:solidFill>
                          <a:latin typeface="Cambria Math" charset="0"/>
                        </a:rPr>
                        <m:t>𝜃</m:t>
                      </m:r>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𝜂</m:t>
                          </m:r>
                        </m:e>
                      </m:acc>
                      <m:r>
                        <a:rPr lang="en-US" altLang="zh-CN" i="0">
                          <a:solidFill>
                            <a:srgbClr val="122754"/>
                          </a:solidFill>
                          <a:latin typeface="Cambria Math" charset="0"/>
                        </a:rPr>
                        <m:t>=</m:t>
                      </m:r>
                      <m:r>
                        <a:rPr lang="en-US" altLang="zh-CN" b="1" i="1">
                          <a:solidFill>
                            <a:srgbClr val="122754"/>
                          </a:solidFill>
                          <a:latin typeface="Cambria Math" charset="0"/>
                        </a:rPr>
                        <m:t>𝑷</m:t>
                      </m:r>
                      <m:r>
                        <a:rPr lang="en-US" altLang="zh-CN" b="0" i="0">
                          <a:solidFill>
                            <a:srgbClr val="122754"/>
                          </a:solidFill>
                          <a:latin typeface="Cambria Math" charset="0"/>
                        </a:rPr>
                        <m:t>:</m:t>
                      </m:r>
                      <m:acc>
                        <m:accPr>
                          <m:chr m:val="̇"/>
                          <m:ctrlPr>
                            <a:rPr lang="en-US" altLang="zh-CN" b="0" i="1">
                              <a:solidFill>
                                <a:srgbClr val="122754"/>
                              </a:solidFill>
                              <a:latin typeface="Cambria Math" charset="0"/>
                            </a:rPr>
                          </m:ctrlPr>
                        </m:accPr>
                        <m:e>
                          <m:r>
                            <a:rPr lang="en-US" altLang="zh-CN" b="1" i="1">
                              <a:solidFill>
                                <a:srgbClr val="122754"/>
                              </a:solidFill>
                              <a:latin typeface="Cambria Math" charset="0"/>
                            </a:rPr>
                            <m:t>𝑭</m:t>
                          </m:r>
                        </m:e>
                      </m:acc>
                      <m:r>
                        <a:rPr lang="en-US" altLang="zh-CN" b="0" i="0">
                          <a:solidFill>
                            <a:srgbClr val="122754"/>
                          </a:solidFill>
                          <a:latin typeface="Cambria Math" charset="0"/>
                        </a:rPr>
                        <m:t>−</m:t>
                      </m:r>
                      <m:acc>
                        <m:accPr>
                          <m:chr m:val="̇"/>
                          <m:ctrlPr>
                            <a:rPr lang="en-US" altLang="zh-CN" b="0" i="1">
                              <a:solidFill>
                                <a:srgbClr val="122754"/>
                              </a:solidFill>
                              <a:latin typeface="Cambria Math" charset="0"/>
                            </a:rPr>
                          </m:ctrlPr>
                        </m:accPr>
                        <m:e>
                          <m:r>
                            <a:rPr lang="en-US" altLang="zh-CN" b="0" i="1">
                              <a:solidFill>
                                <a:srgbClr val="122754"/>
                              </a:solidFill>
                              <a:latin typeface="Cambria Math" charset="0"/>
                            </a:rPr>
                            <m:t>𝜓</m:t>
                          </m:r>
                        </m:e>
                      </m:acc>
                      <m:r>
                        <a:rPr lang="en-US" altLang="zh-CN" b="0" i="0">
                          <a:solidFill>
                            <a:srgbClr val="122754"/>
                          </a:solidFill>
                          <a:latin typeface="Cambria Math" charset="0"/>
                        </a:rPr>
                        <m:t>−</m:t>
                      </m:r>
                      <m:acc>
                        <m:accPr>
                          <m:chr m:val="̇"/>
                          <m:ctrlPr>
                            <a:rPr lang="en-US" altLang="zh-CN" b="0" i="1">
                              <a:solidFill>
                                <a:srgbClr val="122754"/>
                              </a:solidFill>
                              <a:latin typeface="Cambria Math" charset="0"/>
                            </a:rPr>
                          </m:ctrlPr>
                        </m:accPr>
                        <m:e>
                          <m:r>
                            <a:rPr lang="en-US" altLang="zh-CN" b="0" i="1">
                              <a:solidFill>
                                <a:srgbClr val="122754"/>
                              </a:solidFill>
                              <a:latin typeface="Cambria Math" charset="0"/>
                            </a:rPr>
                            <m:t>𝜃</m:t>
                          </m:r>
                        </m:e>
                      </m:acc>
                      <m:r>
                        <a:rPr lang="en-US" altLang="zh-CN" b="0" i="1">
                          <a:solidFill>
                            <a:srgbClr val="122754"/>
                          </a:solidFill>
                          <a:latin typeface="Cambria Math" charset="0"/>
                        </a:rPr>
                        <m:t>𝜂</m:t>
                      </m:r>
                      <m:r>
                        <a:rPr lang="en-US" altLang="zh-CN" b="0" i="0">
                          <a:solidFill>
                            <a:srgbClr val="122754"/>
                          </a:solidFill>
                          <a:latin typeface="Cambria Math" charset="0"/>
                        </a:rPr>
                        <m:t>−</m:t>
                      </m:r>
                      <m:r>
                        <a:rPr lang="en-US" altLang="zh-CN" b="0" i="0">
                          <a:solidFill>
                            <a:srgbClr val="122754"/>
                          </a:solidFill>
                          <a:latin typeface="Cambria Math" charset="0"/>
                        </a:rPr>
                        <m:t>𝛻</m:t>
                      </m:r>
                      <m:r>
                        <a:rPr lang="en-US" altLang="zh-CN" b="0" i="0">
                          <a:solidFill>
                            <a:srgbClr val="122754"/>
                          </a:solidFill>
                          <a:latin typeface="Cambria Math" charset="0"/>
                        </a:rPr>
                        <m:t>⋅</m:t>
                      </m:r>
                      <m:r>
                        <a:rPr lang="en-US" altLang="zh-CN" b="1" i="1">
                          <a:solidFill>
                            <a:srgbClr val="122754"/>
                          </a:solidFill>
                          <a:latin typeface="Cambria Math" charset="0"/>
                        </a:rPr>
                        <m:t>𝒒</m:t>
                      </m:r>
                    </m:oMath>
                  </m:oMathPara>
                </a14:m>
                <a:endParaRPr lang="en-US" dirty="0">
                  <a:solidFill>
                    <a:srgbClr val="122754"/>
                  </a:solidFill>
                </a:endParaRPr>
              </a:p>
            </p:txBody>
          </p:sp>
        </mc:Choice>
        <mc:Fallback xmlns="">
          <p:sp>
            <p:nvSpPr>
              <p:cNvPr id="25" name="矩形 24"/>
              <p:cNvSpPr>
                <a:spLocks noRot="1" noChangeAspect="1" noMove="1" noResize="1" noEditPoints="1" noAdjustHandles="1" noChangeArrowheads="1" noChangeShapeType="1" noTextEdit="1"/>
              </p:cNvSpPr>
              <p:nvPr/>
            </p:nvSpPr>
            <p:spPr>
              <a:xfrm>
                <a:off x="4040875" y="2117626"/>
                <a:ext cx="2922467" cy="382156"/>
              </a:xfrm>
              <a:prstGeom prst="rect">
                <a:avLst/>
              </a:prstGeom>
              <a:blipFill rotWithShape="0">
                <a:blip r:embed="rId6"/>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1469988" y="3219380"/>
                <a:ext cx="12678137" cy="8711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smtClean="0">
                          <a:solidFill>
                            <a:srgbClr val="122754"/>
                          </a:solidFill>
                          <a:latin typeface="Cambria Math" charset="0"/>
                        </a:rPr>
                        <m:t>𝜃</m:t>
                      </m:r>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𝜂</m:t>
                          </m:r>
                        </m:e>
                      </m:acc>
                      <m:r>
                        <a:rPr lang="en-US" altLang="zh-CN" i="0">
                          <a:solidFill>
                            <a:srgbClr val="122754"/>
                          </a:solidFill>
                          <a:latin typeface="Cambria Math" charset="0"/>
                        </a:rPr>
                        <m:t>=</m:t>
                      </m:r>
                      <m:nary>
                        <m:naryPr>
                          <m:chr m:val="∑"/>
                          <m:ctrlPr>
                            <a:rPr lang="is-IS" altLang="zh-CN" i="1" smtClean="0">
                              <a:solidFill>
                                <a:srgbClr val="122754"/>
                              </a:solidFill>
                              <a:latin typeface="Cambria Math" charset="0"/>
                            </a:rPr>
                          </m:ctrlPr>
                        </m:naryPr>
                        <m:sub>
                          <m:r>
                            <m:rPr>
                              <m:brk m:alnAt="23"/>
                            </m:rPr>
                            <a:rPr lang="en-US" altLang="zh-CN" b="0" i="1" smtClean="0">
                              <a:solidFill>
                                <a:srgbClr val="122754"/>
                              </a:solidFill>
                              <a:latin typeface="Cambria Math" charset="0"/>
                            </a:rPr>
                            <m:t>𝑖</m:t>
                          </m:r>
                          <m:r>
                            <a:rPr lang="en-US" altLang="zh-CN" b="0" i="1" smtClean="0">
                              <a:solidFill>
                                <a:srgbClr val="122754"/>
                              </a:solidFill>
                              <a:latin typeface="Cambria Math" charset="0"/>
                            </a:rPr>
                            <m:t>=1</m:t>
                          </m:r>
                        </m:sub>
                        <m:sup>
                          <m:r>
                            <a:rPr lang="en-US" altLang="zh-CN" b="0" i="1" smtClean="0">
                              <a:solidFill>
                                <a:srgbClr val="122754"/>
                              </a:solidFill>
                              <a:latin typeface="Cambria Math" charset="0"/>
                            </a:rPr>
                            <m:t>24</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𝑡𝑟</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𝑖</m:t>
                                  </m:r>
                                </m:e>
                              </m:d>
                            </m:sup>
                          </m:sSubSup>
                          <m:sSup>
                            <m:sSupPr>
                              <m:ctrlPr>
                                <a:rPr lang="en-US" altLang="zh-CN" i="1">
                                  <a:solidFill>
                                    <a:srgbClr val="122754"/>
                                  </a:solidFill>
                                  <a:latin typeface="Cambria Math" charset="0"/>
                                </a:rPr>
                              </m:ctrlPr>
                            </m:s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𝜉</m:t>
                                  </m:r>
                                </m:e>
                              </m:acc>
                            </m:e>
                            <m:sup>
                              <m:d>
                                <m:dPr>
                                  <m:ctrlPr>
                                    <a:rPr lang="en-US" altLang="zh-CN" i="1">
                                      <a:solidFill>
                                        <a:srgbClr val="122754"/>
                                      </a:solidFill>
                                      <a:latin typeface="Cambria Math" charset="0"/>
                                    </a:rPr>
                                  </m:ctrlPr>
                                </m:dPr>
                                <m:e>
                                  <m:r>
                                    <a:rPr lang="en-US" altLang="zh-CN" i="1">
                                      <a:solidFill>
                                        <a:srgbClr val="122754"/>
                                      </a:solidFill>
                                      <a:latin typeface="Cambria Math" charset="0"/>
                                    </a:rPr>
                                    <m:t>𝑖</m:t>
                                  </m:r>
                                </m:e>
                              </m:d>
                            </m:sup>
                          </m:sSup>
                        </m:e>
                      </m:nary>
                      <m:r>
                        <a:rPr lang="en-US" altLang="zh-CN" i="0">
                          <a:solidFill>
                            <a:srgbClr val="122754"/>
                          </a:solidFill>
                          <a:latin typeface="Cambria Math" charset="0"/>
                        </a:rPr>
                        <m:t> +(1−</m:t>
                      </m:r>
                      <m:r>
                        <a:rPr lang="en-US" altLang="zh-CN" i="1">
                          <a:solidFill>
                            <a:srgbClr val="122754"/>
                          </a:solidFill>
                          <a:latin typeface="Cambria Math" charset="0"/>
                        </a:rPr>
                        <m:t>𝜉</m:t>
                      </m:r>
                      <m:r>
                        <a:rPr lang="en-US" altLang="zh-CN" i="0">
                          <a:solidFill>
                            <a:srgbClr val="122754"/>
                          </a:solidFill>
                          <a:latin typeface="Cambria Math" charset="0"/>
                        </a:rPr>
                        <m:t>)</m:t>
                      </m:r>
                      <m:nary>
                        <m:naryPr>
                          <m:chr m:val="∑"/>
                          <m:ctrlPr>
                            <a:rPr lang="is-IS" altLang="zh-CN" i="1">
                              <a:solidFill>
                                <a:srgbClr val="122754"/>
                              </a:solidFill>
                              <a:latin typeface="Cambria Math" charset="0"/>
                            </a:rPr>
                          </m:ctrlPr>
                        </m:naryPr>
                        <m:sub>
                          <m:r>
                            <a:rPr lang="en-US" altLang="zh-CN" i="1">
                              <a:solidFill>
                                <a:srgbClr val="122754"/>
                              </a:solidFill>
                              <a:latin typeface="Cambria Math" charset="0"/>
                            </a:rPr>
                            <m:t>𝛼</m:t>
                          </m:r>
                          <m:r>
                            <a:rPr lang="en-US" altLang="zh-CN" i="1">
                              <a:solidFill>
                                <a:srgbClr val="122754"/>
                              </a:solidFill>
                              <a:latin typeface="Cambria Math" charset="0"/>
                            </a:rPr>
                            <m:t>=1</m:t>
                          </m:r>
                        </m:sub>
                        <m:sup>
                          <m:r>
                            <a:rPr lang="en-US" altLang="zh-CN" i="1">
                              <a:solidFill>
                                <a:srgbClr val="122754"/>
                              </a:solidFill>
                              <a:latin typeface="Cambria Math" charset="0"/>
                            </a:rPr>
                            <m:t>24</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𝐴</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𝐴</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e>
                      </m:nary>
                      <m:r>
                        <a:rPr lang="en-US" altLang="zh-CN" i="0">
                          <a:solidFill>
                            <a:srgbClr val="122754"/>
                          </a:solidFill>
                          <a:latin typeface="Cambria Math" charset="0"/>
                        </a:rPr>
                        <m:t>+</m:t>
                      </m:r>
                      <m:r>
                        <a:rPr lang="en-US" altLang="zh-CN" i="1">
                          <a:solidFill>
                            <a:srgbClr val="122754"/>
                          </a:solidFill>
                          <a:latin typeface="Cambria Math" charset="0"/>
                        </a:rPr>
                        <m:t>𝜉</m:t>
                      </m:r>
                      <m:nary>
                        <m:naryPr>
                          <m:chr m:val="∑"/>
                          <m:ctrlPr>
                            <a:rPr lang="is-IS" altLang="zh-CN" i="1" smtClean="0">
                              <a:solidFill>
                                <a:srgbClr val="122754"/>
                              </a:solidFill>
                              <a:latin typeface="Cambria Math" charset="0"/>
                            </a:rPr>
                          </m:ctrlPr>
                        </m:naryPr>
                        <m:sub>
                          <m:r>
                            <m:rPr>
                              <m:brk m:alnAt="23"/>
                            </m:rPr>
                            <a:rPr lang="en-US" altLang="zh-CN" b="0" i="1" smtClean="0">
                              <a:solidFill>
                                <a:srgbClr val="122754"/>
                              </a:solidFill>
                              <a:latin typeface="Cambria Math" charset="0"/>
                            </a:rPr>
                            <m:t>𝑡</m:t>
                          </m:r>
                          <m:r>
                            <a:rPr lang="en-US" altLang="zh-CN" b="0" i="1" smtClean="0">
                              <a:solidFill>
                                <a:srgbClr val="122754"/>
                              </a:solidFill>
                              <a:latin typeface="Cambria Math" charset="0"/>
                            </a:rPr>
                            <m:t>=1</m:t>
                          </m:r>
                        </m:sub>
                        <m:sup>
                          <m:r>
                            <a:rPr lang="en-US" altLang="zh-CN" b="0" i="1" smtClean="0">
                              <a:solidFill>
                                <a:srgbClr val="122754"/>
                              </a:solidFill>
                              <a:latin typeface="Cambria Math" charset="0"/>
                            </a:rPr>
                            <m:t>11</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𝑡𝑤</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𝑡</m:t>
                                  </m:r>
                                </m:e>
                              </m:d>
                            </m:sup>
                          </m:sSubSup>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𝑡𝑤</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𝑡</m:t>
                                  </m:r>
                                </m:e>
                              </m:d>
                            </m:sup>
                          </m:sSubSup>
                        </m:e>
                      </m:nary>
                      <m:r>
                        <a:rPr lang="en-US" altLang="zh-CN" i="0">
                          <a:solidFill>
                            <a:srgbClr val="122754"/>
                          </a:solidFill>
                          <a:latin typeface="Cambria Math" charset="0"/>
                        </a:rPr>
                        <m:t>+(1−</m:t>
                      </m:r>
                      <m:r>
                        <a:rPr lang="en-US" altLang="zh-CN" i="1">
                          <a:solidFill>
                            <a:srgbClr val="122754"/>
                          </a:solidFill>
                          <a:latin typeface="Cambria Math" charset="0"/>
                        </a:rPr>
                        <m:t>𝜉</m:t>
                      </m:r>
                      <m:r>
                        <a:rPr lang="en-US" altLang="zh-CN" i="0">
                          <a:solidFill>
                            <a:srgbClr val="122754"/>
                          </a:solidFill>
                          <a:latin typeface="Cambria Math" charset="0"/>
                        </a:rPr>
                        <m:t>)</m:t>
                      </m:r>
                      <m:nary>
                        <m:naryPr>
                          <m:chr m:val="∑"/>
                          <m:ctrlPr>
                            <a:rPr lang="is-IS" altLang="zh-CN" i="1">
                              <a:solidFill>
                                <a:srgbClr val="122754"/>
                              </a:solidFill>
                              <a:latin typeface="Cambria Math" charset="0"/>
                            </a:rPr>
                          </m:ctrlPr>
                        </m:naryPr>
                        <m:sub>
                          <m:r>
                            <a:rPr lang="en-US" altLang="zh-CN" i="1">
                              <a:solidFill>
                                <a:srgbClr val="122754"/>
                              </a:solidFill>
                              <a:latin typeface="Cambria Math" charset="0"/>
                            </a:rPr>
                            <m:t>𝛼</m:t>
                          </m:r>
                          <m:r>
                            <a:rPr lang="en-US" altLang="zh-CN" i="1">
                              <a:solidFill>
                                <a:srgbClr val="122754"/>
                              </a:solidFill>
                              <a:latin typeface="Cambria Math" charset="0"/>
                            </a:rPr>
                            <m:t>=1</m:t>
                          </m:r>
                        </m:sub>
                        <m:sup>
                          <m:r>
                            <a:rPr lang="en-US" altLang="zh-CN" i="1">
                              <a:solidFill>
                                <a:srgbClr val="122754"/>
                              </a:solidFill>
                              <a:latin typeface="Cambria Math" charset="0"/>
                            </a:rPr>
                            <m:t>24</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b="0" i="1" smtClean="0">
                                  <a:solidFill>
                                    <a:srgbClr val="122754"/>
                                  </a:solidFill>
                                  <a:latin typeface="Cambria Math" charset="0"/>
                                </a:rPr>
                                <m:t>𝑡𝑟𝑖𝑝</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b="0" i="1" smtClean="0">
                                  <a:solidFill>
                                    <a:srgbClr val="122754"/>
                                  </a:solidFill>
                                  <a:latin typeface="Cambria Math" charset="0"/>
                                </a:rPr>
                                <m:t>𝑡𝑟𝑖𝑝</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e>
                      </m:nary>
                      <m:r>
                        <a:rPr lang="en-US" altLang="zh-CN" i="0">
                          <a:solidFill>
                            <a:srgbClr val="122754"/>
                          </a:solidFill>
                          <a:latin typeface="Cambria Math" charset="0"/>
                        </a:rPr>
                        <m:t> −</m:t>
                      </m:r>
                      <m:r>
                        <a:rPr lang="en-US" altLang="zh-CN" i="0">
                          <a:solidFill>
                            <a:srgbClr val="122754"/>
                          </a:solidFill>
                          <a:latin typeface="Cambria Math" charset="0"/>
                        </a:rPr>
                        <m:t>𝛻</m:t>
                      </m:r>
                      <m:r>
                        <a:rPr lang="en-US" altLang="zh-CN" i="0">
                          <a:solidFill>
                            <a:srgbClr val="122754"/>
                          </a:solidFill>
                          <a:latin typeface="Cambria Math" charset="0"/>
                        </a:rPr>
                        <m:t>⋅</m:t>
                      </m:r>
                      <m:r>
                        <a:rPr lang="en-US" altLang="zh-CN" b="1" i="1">
                          <a:solidFill>
                            <a:srgbClr val="122754"/>
                          </a:solidFill>
                          <a:latin typeface="Cambria Math" charset="0"/>
                        </a:rPr>
                        <m:t>𝒒</m:t>
                      </m:r>
                    </m:oMath>
                  </m:oMathPara>
                </a14:m>
                <a:endParaRPr lang="en-US" dirty="0" smtClean="0">
                  <a:solidFill>
                    <a:srgbClr val="122754"/>
                  </a:solidFill>
                </a:endParaRPr>
              </a:p>
            </p:txBody>
          </p:sp>
        </mc:Choice>
        <mc:Fallback xmlns="">
          <p:sp>
            <p:nvSpPr>
              <p:cNvPr id="26" name="矩形 25"/>
              <p:cNvSpPr>
                <a:spLocks noRot="1" noChangeAspect="1" noMove="1" noResize="1" noEditPoints="1" noAdjustHandles="1" noChangeArrowheads="1" noChangeShapeType="1" noTextEdit="1"/>
              </p:cNvSpPr>
              <p:nvPr/>
            </p:nvSpPr>
            <p:spPr>
              <a:xfrm>
                <a:off x="-1469988" y="3219380"/>
                <a:ext cx="12678137" cy="87113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129460" y="4774121"/>
                <a:ext cx="11006280" cy="125758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altLang="zh-CN" i="1" smtClean="0">
                              <a:solidFill>
                                <a:srgbClr val="122754"/>
                              </a:solidFill>
                              <a:latin typeface="Cambria Math" charset="0"/>
                            </a:rPr>
                          </m:ctrlPr>
                        </m:mPr>
                        <m:mr>
                          <m:e>
                            <m:r>
                              <a:rPr lang="en-US" altLang="zh-CN" i="1">
                                <a:solidFill>
                                  <a:srgbClr val="122754"/>
                                </a:solidFill>
                                <a:latin typeface="Cambria Math" charset="0"/>
                              </a:rPr>
                              <m:t>𝐶</m:t>
                            </m:r>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𝜃</m:t>
                                </m:r>
                              </m:e>
                            </m:acc>
                            <m:r>
                              <a:rPr lang="en-US" altLang="zh-CN" i="0">
                                <a:solidFill>
                                  <a:srgbClr val="122754"/>
                                </a:solidFill>
                                <a:latin typeface="Cambria Math" charset="0"/>
                              </a:rPr>
                              <m:t>+</m:t>
                            </m:r>
                            <m:r>
                              <a:rPr lang="en-US" altLang="zh-CN" i="0">
                                <a:solidFill>
                                  <a:srgbClr val="122754"/>
                                </a:solidFill>
                                <a:latin typeface="Cambria Math" charset="0"/>
                              </a:rPr>
                              <m:t>𝛻</m:t>
                            </m:r>
                            <m:r>
                              <a:rPr lang="en-US" altLang="zh-CN" i="0">
                                <a:solidFill>
                                  <a:srgbClr val="122754"/>
                                </a:solidFill>
                                <a:latin typeface="Cambria Math" charset="0"/>
                              </a:rPr>
                              <m:t>⋅</m:t>
                            </m:r>
                            <m:r>
                              <a:rPr lang="en-US" altLang="zh-CN" b="1" i="1">
                                <a:solidFill>
                                  <a:srgbClr val="122754"/>
                                </a:solidFill>
                                <a:latin typeface="Cambria Math" charset="0"/>
                              </a:rPr>
                              <m:t>𝒒</m:t>
                            </m:r>
                            <m:r>
                              <a:rPr lang="en-US" altLang="zh-CN" b="0" i="0">
                                <a:solidFill>
                                  <a:srgbClr val="122754"/>
                                </a:solidFill>
                                <a:latin typeface="Cambria Math" charset="0"/>
                              </a:rPr>
                              <m:t>=</m:t>
                            </m:r>
                          </m:e>
                          <m:e>
                            <m:limLow>
                              <m:limLowPr>
                                <m:ctrlPr>
                                  <a:rPr lang="en-US" altLang="zh-CN" b="0" i="1">
                                    <a:solidFill>
                                      <a:srgbClr val="122754"/>
                                    </a:solidFill>
                                    <a:latin typeface="Cambria Math" charset="0"/>
                                  </a:rPr>
                                </m:ctrlPr>
                              </m:limLowPr>
                              <m:e>
                                <m:groupChr>
                                  <m:groupChrPr>
                                    <m:chr m:val="⏟"/>
                                    <m:ctrlPr>
                                      <a:rPr lang="en-US" altLang="zh-CN" b="0" i="1">
                                        <a:solidFill>
                                          <a:srgbClr val="122754"/>
                                        </a:solidFill>
                                        <a:latin typeface="Cambria Math" charset="0"/>
                                      </a:rPr>
                                    </m:ctrlPr>
                                  </m:groupChrPr>
                                  <m:e>
                                    <m:nary>
                                      <m:naryPr>
                                        <m:chr m:val="∑"/>
                                        <m:ctrlPr>
                                          <a:rPr lang="is-IS" altLang="zh-CN" i="1">
                                            <a:solidFill>
                                              <a:srgbClr val="122754"/>
                                            </a:solidFill>
                                            <a:latin typeface="Cambria Math" charset="0"/>
                                          </a:rPr>
                                        </m:ctrlPr>
                                      </m:naryPr>
                                      <m:sub>
                                        <m:r>
                                          <m:rPr>
                                            <m:brk m:alnAt="23"/>
                                          </m:rPr>
                                          <a:rPr lang="en-US" altLang="zh-CN" i="1">
                                            <a:solidFill>
                                              <a:srgbClr val="122754"/>
                                            </a:solidFill>
                                            <a:latin typeface="Cambria Math" charset="0"/>
                                          </a:rPr>
                                          <m:t>𝑖</m:t>
                                        </m:r>
                                        <m:r>
                                          <a:rPr lang="en-US" altLang="zh-CN" i="1">
                                            <a:solidFill>
                                              <a:srgbClr val="122754"/>
                                            </a:solidFill>
                                            <a:latin typeface="Cambria Math" charset="0"/>
                                          </a:rPr>
                                          <m:t>=1</m:t>
                                        </m:r>
                                      </m:sub>
                                      <m:sup>
                                        <m:r>
                                          <a:rPr lang="en-US" altLang="zh-CN" i="1">
                                            <a:solidFill>
                                              <a:srgbClr val="122754"/>
                                            </a:solidFill>
                                            <a:latin typeface="Cambria Math" charset="0"/>
                                          </a:rPr>
                                          <m:t>24</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𝑡𝑟</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𝑖</m:t>
                                                </m:r>
                                              </m:e>
                                            </m:d>
                                          </m:sup>
                                        </m:sSubSup>
                                        <m:sSup>
                                          <m:sSupPr>
                                            <m:ctrlPr>
                                              <a:rPr lang="en-US" altLang="zh-CN" i="1">
                                                <a:solidFill>
                                                  <a:srgbClr val="122754"/>
                                                </a:solidFill>
                                                <a:latin typeface="Cambria Math" charset="0"/>
                                              </a:rPr>
                                            </m:ctrlPr>
                                          </m:s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𝜉</m:t>
                                                </m:r>
                                              </m:e>
                                            </m:acc>
                                          </m:e>
                                          <m:sup>
                                            <m:d>
                                              <m:dPr>
                                                <m:ctrlPr>
                                                  <a:rPr lang="en-US" altLang="zh-CN" i="1">
                                                    <a:solidFill>
                                                      <a:srgbClr val="122754"/>
                                                    </a:solidFill>
                                                    <a:latin typeface="Cambria Math" charset="0"/>
                                                  </a:rPr>
                                                </m:ctrlPr>
                                              </m:dPr>
                                              <m:e>
                                                <m:r>
                                                  <a:rPr lang="en-US" altLang="zh-CN" i="1">
                                                    <a:solidFill>
                                                      <a:srgbClr val="122754"/>
                                                    </a:solidFill>
                                                    <a:latin typeface="Cambria Math" charset="0"/>
                                                  </a:rPr>
                                                  <m:t>𝑖</m:t>
                                                </m:r>
                                              </m:e>
                                            </m:d>
                                          </m:sup>
                                        </m:sSup>
                                      </m:e>
                                    </m:nary>
                                    <m:r>
                                      <a:rPr lang="en-US" altLang="zh-CN" b="0" i="0">
                                        <a:solidFill>
                                          <a:srgbClr val="122754"/>
                                        </a:solidFill>
                                        <a:latin typeface="Cambria Math" charset="0"/>
                                      </a:rPr>
                                      <m:t>+(1−</m:t>
                                    </m:r>
                                    <m:r>
                                      <a:rPr lang="en-US" altLang="zh-CN" b="1" i="1">
                                        <a:solidFill>
                                          <a:srgbClr val="122754"/>
                                        </a:solidFill>
                                        <a:latin typeface="Cambria Math" charset="0"/>
                                      </a:rPr>
                                      <m:t>𝝃</m:t>
                                    </m:r>
                                    <m:r>
                                      <a:rPr lang="en-US" altLang="zh-CN" b="0" i="0">
                                        <a:solidFill>
                                          <a:srgbClr val="122754"/>
                                        </a:solidFill>
                                        <a:latin typeface="Cambria Math" charset="0"/>
                                      </a:rPr>
                                      <m:t>)</m:t>
                                    </m:r>
                                    <m:nary>
                                      <m:naryPr>
                                        <m:chr m:val="∑"/>
                                        <m:ctrlPr>
                                          <a:rPr lang="is-IS" altLang="zh-CN" i="1">
                                            <a:solidFill>
                                              <a:srgbClr val="122754"/>
                                            </a:solidFill>
                                            <a:latin typeface="Cambria Math" charset="0"/>
                                          </a:rPr>
                                        </m:ctrlPr>
                                      </m:naryPr>
                                      <m:sub>
                                        <m:r>
                                          <a:rPr lang="en-US" altLang="zh-CN" i="1">
                                            <a:solidFill>
                                              <a:srgbClr val="122754"/>
                                            </a:solidFill>
                                            <a:latin typeface="Cambria Math" charset="0"/>
                                          </a:rPr>
                                          <m:t>𝛼</m:t>
                                        </m:r>
                                        <m:r>
                                          <a:rPr lang="en-US" altLang="zh-CN" i="1">
                                            <a:solidFill>
                                              <a:srgbClr val="122754"/>
                                            </a:solidFill>
                                            <a:latin typeface="Cambria Math" charset="0"/>
                                          </a:rPr>
                                          <m:t>=1</m:t>
                                        </m:r>
                                      </m:sub>
                                      <m:sup>
                                        <m:r>
                                          <a:rPr lang="en-US" altLang="zh-CN" i="1">
                                            <a:solidFill>
                                              <a:srgbClr val="122754"/>
                                            </a:solidFill>
                                            <a:latin typeface="Cambria Math" charset="0"/>
                                          </a:rPr>
                                          <m:t>24</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𝐴</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𝐴</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e>
                                    </m:nary>
                                    <m:r>
                                      <a:rPr lang="en-US" altLang="zh-CN">
                                        <a:solidFill>
                                          <a:srgbClr val="122754"/>
                                        </a:solidFill>
                                        <a:latin typeface="Cambria Math" charset="0"/>
                                      </a:rPr>
                                      <m:t>+</m:t>
                                    </m:r>
                                    <m:r>
                                      <a:rPr lang="en-US" altLang="zh-CN" b="0" i="1">
                                        <a:solidFill>
                                          <a:srgbClr val="122754"/>
                                        </a:solidFill>
                                        <a:latin typeface="Cambria Math" charset="0"/>
                                      </a:rPr>
                                      <m:t>𝜉</m:t>
                                    </m:r>
                                    <m:nary>
                                      <m:naryPr>
                                        <m:chr m:val="∑"/>
                                        <m:ctrlPr>
                                          <a:rPr lang="is-IS" altLang="zh-CN" i="1">
                                            <a:solidFill>
                                              <a:srgbClr val="122754"/>
                                            </a:solidFill>
                                            <a:latin typeface="Cambria Math" charset="0"/>
                                          </a:rPr>
                                        </m:ctrlPr>
                                      </m:naryPr>
                                      <m:sub>
                                        <m:r>
                                          <m:rPr>
                                            <m:brk m:alnAt="23"/>
                                          </m:rPr>
                                          <a:rPr lang="en-US" altLang="zh-CN" i="1">
                                            <a:solidFill>
                                              <a:srgbClr val="122754"/>
                                            </a:solidFill>
                                            <a:latin typeface="Cambria Math" charset="0"/>
                                          </a:rPr>
                                          <m:t>𝑡</m:t>
                                        </m:r>
                                        <m:r>
                                          <a:rPr lang="en-US" altLang="zh-CN" i="1">
                                            <a:solidFill>
                                              <a:srgbClr val="122754"/>
                                            </a:solidFill>
                                            <a:latin typeface="Cambria Math" charset="0"/>
                                          </a:rPr>
                                          <m:t>=1</m:t>
                                        </m:r>
                                      </m:sub>
                                      <m:sup>
                                        <m:r>
                                          <a:rPr lang="en-US" altLang="zh-CN" i="1">
                                            <a:solidFill>
                                              <a:srgbClr val="122754"/>
                                            </a:solidFill>
                                            <a:latin typeface="Cambria Math" charset="0"/>
                                          </a:rPr>
                                          <m:t>11</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𝑡𝑤</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𝑡</m:t>
                                                </m:r>
                                              </m:e>
                                            </m:d>
                                          </m:sup>
                                        </m:sSubSup>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𝑡𝑤</m:t>
                                            </m:r>
                                          </m:sub>
                                          <m:sup>
                                            <m:d>
                                              <m:dPr>
                                                <m:ctrlPr>
                                                  <a:rPr lang="en-US" altLang="zh-CN" i="1">
                                                    <a:solidFill>
                                                      <a:srgbClr val="122754"/>
                                                    </a:solidFill>
                                                    <a:latin typeface="Cambria Math" charset="0"/>
                                                  </a:rPr>
                                                </m:ctrlPr>
                                              </m:dPr>
                                              <m:e>
                                                <m:r>
                                                  <a:rPr lang="en-US" altLang="zh-CN" i="1">
                                                    <a:solidFill>
                                                      <a:srgbClr val="122754"/>
                                                    </a:solidFill>
                                                    <a:latin typeface="Cambria Math" charset="0"/>
                                                  </a:rPr>
                                                  <m:t>𝑡</m:t>
                                                </m:r>
                                              </m:e>
                                            </m:d>
                                          </m:sup>
                                        </m:sSubSup>
                                      </m:e>
                                    </m:nary>
                                    <m:r>
                                      <a:rPr lang="en-US" altLang="zh-CN" b="0" i="0">
                                        <a:solidFill>
                                          <a:srgbClr val="122754"/>
                                        </a:solidFill>
                                        <a:latin typeface="Cambria Math" charset="0"/>
                                      </a:rPr>
                                      <m:t>+(1−</m:t>
                                    </m:r>
                                    <m:r>
                                      <a:rPr lang="en-US" altLang="zh-CN" b="0" i="1">
                                        <a:solidFill>
                                          <a:srgbClr val="122754"/>
                                        </a:solidFill>
                                        <a:latin typeface="Cambria Math" charset="0"/>
                                      </a:rPr>
                                      <m:t>𝜉</m:t>
                                    </m:r>
                                    <m:r>
                                      <a:rPr lang="en-US" altLang="zh-CN" b="0" i="0">
                                        <a:solidFill>
                                          <a:srgbClr val="122754"/>
                                        </a:solidFill>
                                        <a:latin typeface="Cambria Math" charset="0"/>
                                      </a:rPr>
                                      <m:t>)</m:t>
                                    </m:r>
                                    <m:nary>
                                      <m:naryPr>
                                        <m:chr m:val="∑"/>
                                        <m:ctrlPr>
                                          <a:rPr lang="is-IS" altLang="zh-CN" i="1">
                                            <a:solidFill>
                                              <a:srgbClr val="122754"/>
                                            </a:solidFill>
                                            <a:latin typeface="Cambria Math" charset="0"/>
                                          </a:rPr>
                                        </m:ctrlPr>
                                      </m:naryPr>
                                      <m:sub>
                                        <m:r>
                                          <a:rPr lang="en-US" altLang="zh-CN" i="1">
                                            <a:solidFill>
                                              <a:srgbClr val="122754"/>
                                            </a:solidFill>
                                            <a:latin typeface="Cambria Math" charset="0"/>
                                          </a:rPr>
                                          <m:t>𝛼</m:t>
                                        </m:r>
                                        <m:r>
                                          <a:rPr lang="en-US" altLang="zh-CN" i="1">
                                            <a:solidFill>
                                              <a:srgbClr val="122754"/>
                                            </a:solidFill>
                                            <a:latin typeface="Cambria Math" charset="0"/>
                                          </a:rPr>
                                          <m:t>=1</m:t>
                                        </m:r>
                                      </m:sub>
                                      <m:sup>
                                        <m:r>
                                          <a:rPr lang="en-US" altLang="zh-CN" i="1">
                                            <a:solidFill>
                                              <a:srgbClr val="122754"/>
                                            </a:solidFill>
                                            <a:latin typeface="Cambria Math" charset="0"/>
                                          </a:rPr>
                                          <m:t>24</m:t>
                                        </m:r>
                                      </m:sup>
                                      <m:e>
                                        <m:sSubSup>
                                          <m:sSubSupPr>
                                            <m:ctrlPr>
                                              <a:rPr lang="en-US" altLang="zh-CN" i="1">
                                                <a:solidFill>
                                                  <a:srgbClr val="122754"/>
                                                </a:solidFill>
                                                <a:latin typeface="Cambria Math" charset="0"/>
                                              </a:rPr>
                                            </m:ctrlPr>
                                          </m:sSubSupPr>
                                          <m:e>
                                            <m:r>
                                              <a:rPr lang="en-US" altLang="zh-CN" i="1">
                                                <a:solidFill>
                                                  <a:srgbClr val="122754"/>
                                                </a:solidFill>
                                                <a:latin typeface="Cambria Math" charset="0"/>
                                              </a:rPr>
                                              <m:t>𝑓</m:t>
                                            </m:r>
                                          </m:e>
                                          <m:sub>
                                            <m:r>
                                              <a:rPr lang="en-US" altLang="zh-CN" i="1">
                                                <a:solidFill>
                                                  <a:srgbClr val="122754"/>
                                                </a:solidFill>
                                                <a:latin typeface="Cambria Math" charset="0"/>
                                              </a:rPr>
                                              <m:t>𝑡𝑟𝑖𝑝</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sSubSup>
                                          <m:sSubSupPr>
                                            <m:ctrlPr>
                                              <a:rPr lang="en-US" altLang="zh-CN" i="1">
                                                <a:solidFill>
                                                  <a:srgbClr val="122754"/>
                                                </a:solidFill>
                                                <a:latin typeface="Cambria Math" charset="0"/>
                                              </a:rPr>
                                            </m:ctrlPr>
                                          </m:sSub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𝛾</m:t>
                                                </m:r>
                                              </m:e>
                                            </m:acc>
                                          </m:e>
                                          <m:sub>
                                            <m:r>
                                              <a:rPr lang="en-US" altLang="zh-CN" i="1">
                                                <a:solidFill>
                                                  <a:srgbClr val="122754"/>
                                                </a:solidFill>
                                                <a:latin typeface="Cambria Math" charset="0"/>
                                              </a:rPr>
                                              <m:t>𝑡𝑟𝑖𝑝</m:t>
                                            </m:r>
                                          </m:sub>
                                          <m:sup>
                                            <m:d>
                                              <m:dPr>
                                                <m:ctrlPr>
                                                  <a:rPr lang="en-US" altLang="zh-CN" i="1">
                                                    <a:solidFill>
                                                      <a:srgbClr val="122754"/>
                                                    </a:solidFill>
                                                    <a:latin typeface="Cambria Math" charset="0"/>
                                                  </a:rPr>
                                                </m:ctrlPr>
                                              </m:dPr>
                                              <m:e>
                                                <m:r>
                                                  <a:rPr lang="en-US" altLang="zh-CN" i="1">
                                                    <a:solidFill>
                                                      <a:srgbClr val="122754"/>
                                                    </a:solidFill>
                                                    <a:latin typeface="Cambria Math" charset="0"/>
                                                  </a:rPr>
                                                  <m:t>𝛼</m:t>
                                                </m:r>
                                              </m:e>
                                            </m:d>
                                          </m:sup>
                                        </m:sSubSup>
                                      </m:e>
                                    </m:nary>
                                  </m:e>
                                </m:groupChr>
                              </m:e>
                              <m:lim>
                                <m:r>
                                  <m:rPr>
                                    <m:nor/>
                                  </m:rPr>
                                  <a:rPr lang="en-US" altLang="zh-CN" b="0" i="1">
                                    <a:solidFill>
                                      <a:srgbClr val="122754"/>
                                    </a:solidFill>
                                    <a:latin typeface="Cambria Math" charset="0"/>
                                  </a:rPr>
                                  <m:t>Mechanical</m:t>
                                </m:r>
                                <m:r>
                                  <m:rPr>
                                    <m:nor/>
                                  </m:rPr>
                                  <a:rPr lang="en-US" altLang="zh-CN" b="0" i="1">
                                    <a:solidFill>
                                      <a:srgbClr val="122754"/>
                                    </a:solidFill>
                                    <a:latin typeface="Cambria Math" charset="0"/>
                                  </a:rPr>
                                  <m:t> </m:t>
                                </m:r>
                                <m:r>
                                  <m:rPr>
                                    <m:nor/>
                                  </m:rPr>
                                  <a:rPr lang="en-US" altLang="zh-CN" b="0" i="1">
                                    <a:solidFill>
                                      <a:srgbClr val="122754"/>
                                    </a:solidFill>
                                    <a:latin typeface="Cambria Math" charset="0"/>
                                  </a:rPr>
                                  <m:t>dissipation</m:t>
                                </m:r>
                                <m:r>
                                  <m:rPr>
                                    <m:nor/>
                                  </m:rPr>
                                  <a:rPr lang="en-US" altLang="zh-CN" b="0" i="1">
                                    <a:solidFill>
                                      <a:srgbClr val="122754"/>
                                    </a:solidFill>
                                    <a:latin typeface="Cambria Math" charset="0"/>
                                  </a:rPr>
                                  <m:t> </m:t>
                                </m:r>
                              </m:lim>
                            </m:limLow>
                            <m:r>
                              <a:rPr lang="en-US" altLang="zh-CN">
                                <a:solidFill>
                                  <a:srgbClr val="122754"/>
                                </a:solidFill>
                                <a:latin typeface="Cambria Math" charset="0"/>
                              </a:rPr>
                              <m:t>+</m:t>
                            </m:r>
                            <m:limLow>
                              <m:limLowPr>
                                <m:ctrlPr>
                                  <a:rPr lang="en-US" altLang="zh-CN" i="1">
                                    <a:solidFill>
                                      <a:srgbClr val="122754"/>
                                    </a:solidFill>
                                    <a:latin typeface="Cambria Math" charset="0"/>
                                  </a:rPr>
                                </m:ctrlPr>
                              </m:limLowPr>
                              <m:e>
                                <m:groupChr>
                                  <m:groupChrPr>
                                    <m:chr m:val="⏟"/>
                                    <m:ctrlPr>
                                      <a:rPr lang="en-US" altLang="zh-CN" i="1">
                                        <a:solidFill>
                                          <a:srgbClr val="122754"/>
                                        </a:solidFill>
                                        <a:latin typeface="Cambria Math" charset="0"/>
                                      </a:rPr>
                                    </m:ctrlPr>
                                  </m:groupChrPr>
                                  <m:e>
                                    <m:r>
                                      <a:rPr lang="en-US" altLang="zh-CN" i="1">
                                        <a:solidFill>
                                          <a:srgbClr val="122754"/>
                                        </a:solidFill>
                                        <a:latin typeface="Cambria Math" charset="0"/>
                                      </a:rPr>
                                      <m:t>𝜃𝜇</m:t>
                                    </m:r>
                                    <m:nary>
                                      <m:naryPr>
                                        <m:chr m:val="∑"/>
                                        <m:ctrlPr>
                                          <a:rPr lang="is-IS" altLang="zh-CN" i="1">
                                            <a:solidFill>
                                              <a:srgbClr val="122754"/>
                                            </a:solidFill>
                                            <a:latin typeface="Cambria Math" charset="0"/>
                                          </a:rPr>
                                        </m:ctrlPr>
                                      </m:naryPr>
                                      <m:sub>
                                        <m:r>
                                          <m:rPr>
                                            <m:brk m:alnAt="23"/>
                                          </m:rPr>
                                          <a:rPr lang="en-US" altLang="zh-CN" i="1">
                                            <a:solidFill>
                                              <a:srgbClr val="122754"/>
                                            </a:solidFill>
                                            <a:latin typeface="Cambria Math" charset="0"/>
                                          </a:rPr>
                                          <m:t>𝑖</m:t>
                                        </m:r>
                                        <m:r>
                                          <a:rPr lang="en-US" altLang="zh-CN" i="1">
                                            <a:solidFill>
                                              <a:srgbClr val="122754"/>
                                            </a:solidFill>
                                            <a:latin typeface="Cambria Math" charset="0"/>
                                          </a:rPr>
                                          <m:t>=1</m:t>
                                        </m:r>
                                      </m:sub>
                                      <m:sup>
                                        <m:r>
                                          <a:rPr lang="en-US" altLang="zh-CN" i="1">
                                            <a:solidFill>
                                              <a:srgbClr val="122754"/>
                                            </a:solidFill>
                                            <a:latin typeface="Cambria Math" charset="0"/>
                                          </a:rPr>
                                          <m:t>24</m:t>
                                        </m:r>
                                      </m:sup>
                                      <m:e>
                                        <m:sSup>
                                          <m:sSupPr>
                                            <m:ctrlPr>
                                              <a:rPr lang="en-US" altLang="zh-CN" i="1">
                                                <a:solidFill>
                                                  <a:srgbClr val="122754"/>
                                                </a:solidFill>
                                                <a:latin typeface="Cambria Math" charset="0"/>
                                              </a:rPr>
                                            </m:ctrlPr>
                                          </m:sSupPr>
                                          <m:e>
                                            <m:acc>
                                              <m:accPr>
                                                <m:chr m:val="̇"/>
                                                <m:ctrlPr>
                                                  <a:rPr lang="en-US" altLang="zh-CN" i="1">
                                                    <a:solidFill>
                                                      <a:srgbClr val="122754"/>
                                                    </a:solidFill>
                                                    <a:latin typeface="Cambria Math" charset="0"/>
                                                  </a:rPr>
                                                </m:ctrlPr>
                                              </m:accPr>
                                              <m:e>
                                                <m:r>
                                                  <a:rPr lang="en-US" altLang="zh-CN" i="1">
                                                    <a:solidFill>
                                                      <a:srgbClr val="122754"/>
                                                    </a:solidFill>
                                                    <a:latin typeface="Cambria Math" charset="0"/>
                                                  </a:rPr>
                                                  <m:t>𝜉</m:t>
                                                </m:r>
                                              </m:e>
                                            </m:acc>
                                          </m:e>
                                          <m:sup>
                                            <m:d>
                                              <m:dPr>
                                                <m:ctrlPr>
                                                  <a:rPr lang="en-US" altLang="zh-CN" i="1">
                                                    <a:solidFill>
                                                      <a:srgbClr val="122754"/>
                                                    </a:solidFill>
                                                    <a:latin typeface="Cambria Math" charset="0"/>
                                                  </a:rPr>
                                                </m:ctrlPr>
                                              </m:dPr>
                                              <m:e>
                                                <m:r>
                                                  <a:rPr lang="en-US" altLang="zh-CN" i="1">
                                                    <a:solidFill>
                                                      <a:srgbClr val="122754"/>
                                                    </a:solidFill>
                                                    <a:latin typeface="Cambria Math" charset="0"/>
                                                  </a:rPr>
                                                  <m:t>𝑖</m:t>
                                                </m:r>
                                              </m:e>
                                            </m:d>
                                          </m:sup>
                                        </m:sSup>
                                      </m:e>
                                    </m:nary>
                                  </m:e>
                                </m:groupChr>
                              </m:e>
                              <m:lim>
                                <m:r>
                                  <m:rPr>
                                    <m:nor/>
                                  </m:rPr>
                                  <a:rPr lang="en-US" altLang="zh-CN" i="1">
                                    <a:solidFill>
                                      <a:srgbClr val="122754"/>
                                    </a:solidFill>
                                    <a:latin typeface="Cambria Math" charset="0"/>
                                  </a:rPr>
                                  <m:t>Latent</m:t>
                                </m:r>
                                <m:r>
                                  <m:rPr>
                                    <m:nor/>
                                  </m:rPr>
                                  <a:rPr lang="en-US" altLang="zh-CN" i="1">
                                    <a:solidFill>
                                      <a:srgbClr val="122754"/>
                                    </a:solidFill>
                                    <a:latin typeface="Cambria Math" charset="0"/>
                                  </a:rPr>
                                  <m:t> </m:t>
                                </m:r>
                                <m:r>
                                  <m:rPr>
                                    <m:nor/>
                                  </m:rPr>
                                  <a:rPr lang="en-US" altLang="zh-CN" i="1">
                                    <a:solidFill>
                                      <a:srgbClr val="122754"/>
                                    </a:solidFill>
                                    <a:latin typeface="Cambria Math" charset="0"/>
                                  </a:rPr>
                                  <m:t>heat</m:t>
                                </m:r>
                                <m:r>
                                  <m:rPr>
                                    <m:nor/>
                                  </m:rPr>
                                  <a:rPr lang="en-US" altLang="zh-CN" i="1">
                                    <a:solidFill>
                                      <a:srgbClr val="122754"/>
                                    </a:solidFill>
                                    <a:latin typeface="Cambria Math" charset="0"/>
                                  </a:rPr>
                                  <m:t> </m:t>
                                </m:r>
                              </m:lim>
                            </m:limLow>
                          </m:e>
                        </m:mr>
                        <m:mr>
                          <m:e/>
                          <m:e>
                            <m:r>
                              <a:rPr lang="en-US" altLang="zh-CN" b="0" i="0">
                                <a:solidFill>
                                  <a:srgbClr val="122754"/>
                                </a:solidFill>
                                <a:latin typeface="Cambria Math" charset="0"/>
                              </a:rPr>
                              <m:t> </m:t>
                            </m:r>
                          </m:e>
                        </m:mr>
                      </m:m>
                    </m:oMath>
                  </m:oMathPara>
                </a14:m>
                <a:endParaRPr lang="en-US" dirty="0">
                  <a:solidFill>
                    <a:srgbClr val="122754"/>
                  </a:solidFill>
                </a:endParaRPr>
              </a:p>
            </p:txBody>
          </p:sp>
        </mc:Choice>
        <mc:Fallback xmlns="">
          <p:sp>
            <p:nvSpPr>
              <p:cNvPr id="27" name="矩形 26"/>
              <p:cNvSpPr>
                <a:spLocks noRot="1" noChangeAspect="1" noMove="1" noResize="1" noEditPoints="1" noAdjustHandles="1" noChangeArrowheads="1" noChangeShapeType="1" noTextEdit="1"/>
              </p:cNvSpPr>
              <p:nvPr/>
            </p:nvSpPr>
            <p:spPr>
              <a:xfrm>
                <a:off x="129460" y="4774121"/>
                <a:ext cx="11006280" cy="1257588"/>
              </a:xfrm>
              <a:prstGeom prst="rect">
                <a:avLst/>
              </a:prstGeom>
              <a:blipFill rotWithShape="0">
                <a:blip r:embed="rId8"/>
                <a:stretch>
                  <a:fillRect/>
                </a:stretch>
              </a:blipFill>
            </p:spPr>
            <p:txBody>
              <a:bodyPr/>
              <a:lstStyle/>
              <a:p>
                <a:r>
                  <a:rPr lang="en-US">
                    <a:noFill/>
                  </a:rPr>
                  <a:t> </a:t>
                </a:r>
              </a:p>
            </p:txBody>
          </p:sp>
        </mc:Fallback>
      </mc:AlternateContent>
      <p:sp>
        <p:nvSpPr>
          <p:cNvPr id="28" name="矩形 27"/>
          <p:cNvSpPr/>
          <p:nvPr/>
        </p:nvSpPr>
        <p:spPr>
          <a:xfrm>
            <a:off x="360059" y="1529712"/>
            <a:ext cx="3680816" cy="369332"/>
          </a:xfrm>
          <a:prstGeom prst="rect">
            <a:avLst/>
          </a:prstGeom>
        </p:spPr>
        <p:txBody>
          <a:bodyPr wrap="none">
            <a:spAutoFit/>
          </a:bodyPr>
          <a:lstStyle/>
          <a:p>
            <a:r>
              <a:rPr kumimoji="1" lang="en-US" altLang="zh-CN" dirty="0" smtClean="0">
                <a:solidFill>
                  <a:srgbClr val="122754"/>
                </a:solidFill>
                <a:latin typeface="Century Gothic" charset="0"/>
                <a:ea typeface="Century Gothic" charset="0"/>
                <a:cs typeface="Century Gothic" charset="0"/>
              </a:rPr>
              <a:t>The first law of thermodynamics</a:t>
            </a:r>
            <a:endParaRPr lang="zh-CN" altLang="en-US" dirty="0">
              <a:solidFill>
                <a:srgbClr val="122754"/>
              </a:solidFill>
              <a:latin typeface="Century Gothic" charset="0"/>
              <a:ea typeface="Century Gothic" charset="0"/>
              <a:cs typeface="Century Gothic" charset="0"/>
            </a:endParaRPr>
          </a:p>
        </p:txBody>
      </p:sp>
      <p:sp>
        <p:nvSpPr>
          <p:cNvPr id="30" name="下箭头 29"/>
          <p:cNvSpPr/>
          <p:nvPr/>
        </p:nvSpPr>
        <p:spPr>
          <a:xfrm rot="16200000">
            <a:off x="3065497" y="1773705"/>
            <a:ext cx="441630" cy="1128810"/>
          </a:xfrm>
          <a:prstGeom prst="downArrow">
            <a:avLst/>
          </a:prstGeom>
          <a:solidFill>
            <a:srgbClr val="12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文本框 30"/>
              <p:cNvSpPr txBox="1"/>
              <p:nvPr/>
            </p:nvSpPr>
            <p:spPr>
              <a:xfrm>
                <a:off x="2620765" y="1856562"/>
                <a:ext cx="12299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22754"/>
                          </a:solidFill>
                          <a:latin typeface="Cambria Math" charset="0"/>
                          <a:ea typeface="Cambria Math" charset="0"/>
                          <a:cs typeface="Cambria Math" charset="0"/>
                        </a:rPr>
                        <m:t>𝜓</m:t>
                      </m:r>
                      <m:r>
                        <a:rPr lang="en-US" b="0" i="1" smtClean="0">
                          <a:solidFill>
                            <a:srgbClr val="122754"/>
                          </a:solidFill>
                          <a:latin typeface="Cambria Math" charset="0"/>
                          <a:ea typeface="Cambria Math" charset="0"/>
                          <a:cs typeface="Cambria Math" charset="0"/>
                        </a:rPr>
                        <m:t>=</m:t>
                      </m:r>
                      <m:r>
                        <a:rPr lang="en-US" b="0" i="1" smtClean="0">
                          <a:solidFill>
                            <a:srgbClr val="122754"/>
                          </a:solidFill>
                          <a:latin typeface="Cambria Math" charset="0"/>
                          <a:ea typeface="Cambria Math" charset="0"/>
                          <a:cs typeface="Cambria Math" charset="0"/>
                        </a:rPr>
                        <m:t>𝑈</m:t>
                      </m:r>
                      <m:r>
                        <a:rPr lang="en-US" b="0" i="1" smtClean="0">
                          <a:solidFill>
                            <a:srgbClr val="122754"/>
                          </a:solidFill>
                          <a:latin typeface="Cambria Math" charset="0"/>
                          <a:ea typeface="Cambria Math" charset="0"/>
                          <a:cs typeface="Cambria Math" charset="0"/>
                        </a:rPr>
                        <m:t>−</m:t>
                      </m:r>
                      <m:r>
                        <a:rPr lang="en-US" b="0" i="1" smtClean="0">
                          <a:solidFill>
                            <a:srgbClr val="122754"/>
                          </a:solidFill>
                          <a:latin typeface="Cambria Math" charset="0"/>
                          <a:ea typeface="Cambria Math" charset="0"/>
                          <a:cs typeface="Cambria Math" charset="0"/>
                        </a:rPr>
                        <m:t>𝜃</m:t>
                      </m:r>
                      <m:r>
                        <a:rPr lang="en-US" b="0" i="1" smtClean="0">
                          <a:solidFill>
                            <a:srgbClr val="122754"/>
                          </a:solidFill>
                          <a:latin typeface="Cambria Math" charset="0"/>
                          <a:ea typeface="Cambria Math" charset="0"/>
                          <a:cs typeface="Cambria Math" charset="0"/>
                        </a:rPr>
                        <m:t>𝑞</m:t>
                      </m:r>
                    </m:oMath>
                  </m:oMathPara>
                </a14:m>
                <a:endParaRPr lang="en-US" dirty="0">
                  <a:solidFill>
                    <a:srgbClr val="122754"/>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2620765" y="1856562"/>
                <a:ext cx="1229952" cy="276999"/>
              </a:xfrm>
              <a:prstGeom prst="rect">
                <a:avLst/>
              </a:prstGeom>
              <a:blipFill rotWithShape="0">
                <a:blip r:embed="rId9"/>
                <a:stretch>
                  <a:fillRect l="-5941" r="-4455" b="-33333"/>
                </a:stretch>
              </a:blipFill>
            </p:spPr>
            <p:txBody>
              <a:bodyPr/>
              <a:lstStyle/>
              <a:p>
                <a:r>
                  <a:rPr lang="en-US">
                    <a:noFill/>
                  </a:rPr>
                  <a:t> </a:t>
                </a:r>
              </a:p>
            </p:txBody>
          </p:sp>
        </mc:Fallback>
      </mc:AlternateContent>
      <p:sp>
        <p:nvSpPr>
          <p:cNvPr id="32" name="下箭头 31"/>
          <p:cNvSpPr/>
          <p:nvPr/>
        </p:nvSpPr>
        <p:spPr>
          <a:xfrm>
            <a:off x="5117899" y="2606382"/>
            <a:ext cx="514701" cy="578741"/>
          </a:xfrm>
          <a:prstGeom prst="downArrow">
            <a:avLst/>
          </a:prstGeom>
          <a:solidFill>
            <a:srgbClr val="12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图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5176" y="2461600"/>
            <a:ext cx="3103773" cy="502792"/>
          </a:xfrm>
          <a:prstGeom prst="rect">
            <a:avLst/>
          </a:prstGeom>
        </p:spPr>
      </p:pic>
      <p:sp>
        <p:nvSpPr>
          <p:cNvPr id="34" name="下箭头 33"/>
          <p:cNvSpPr/>
          <p:nvPr/>
        </p:nvSpPr>
        <p:spPr>
          <a:xfrm>
            <a:off x="5159927" y="4177865"/>
            <a:ext cx="514701" cy="578741"/>
          </a:xfrm>
          <a:prstGeom prst="downArrow">
            <a:avLst/>
          </a:prstGeom>
          <a:solidFill>
            <a:srgbClr val="12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326220"/>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31</a:t>
            </a:fld>
            <a:endParaRPr lang="en-US" dirty="0"/>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18"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lvl="0">
              <a:defRPr/>
            </a:pPr>
            <a:r>
              <a:rPr lang="en-US" dirty="0" smtClean="0">
                <a:solidFill>
                  <a:sysClr val="window" lastClr="FFFFFF"/>
                </a:solidFill>
                <a:latin typeface="Century Gothic" panose="020F0302020204030204"/>
              </a:rPr>
              <a:t>Simulation Part </a:t>
            </a:r>
            <a:r>
              <a:rPr lang="mr-IN" sz="2800" dirty="0" smtClean="0">
                <a:solidFill>
                  <a:sysClr val="window" lastClr="FFFFFF"/>
                </a:solidFill>
                <a:latin typeface="Century Gothic" panose="020F0302020204030204"/>
              </a:rPr>
              <a:t>–</a:t>
            </a:r>
            <a:r>
              <a:rPr lang="en-US" sz="2800" dirty="0" smtClean="0">
                <a:solidFill>
                  <a:sysClr val="window" lastClr="FFFFFF"/>
                </a:solidFill>
                <a:latin typeface="Century Gothic" panose="020F0302020204030204"/>
              </a:rPr>
              <a:t> Basic Model  </a:t>
            </a:r>
            <a:endParaRPr lang="fr-FR" altLang="zh-CN" sz="2800" dirty="0">
              <a:solidFill>
                <a:sysClr val="window" lastClr="FFFFFF"/>
              </a:solidFill>
              <a:latin typeface="Century Gothic" panose="020F0302020204030204"/>
              <a:ea typeface=""/>
            </a:endParaRPr>
          </a:p>
        </p:txBody>
      </p:sp>
      <p:sp>
        <p:nvSpPr>
          <p:cNvPr id="9" name="矩形 8"/>
          <p:cNvSpPr/>
          <p:nvPr/>
        </p:nvSpPr>
        <p:spPr>
          <a:xfrm>
            <a:off x="83460" y="1020846"/>
            <a:ext cx="11606032" cy="1138773"/>
          </a:xfrm>
          <a:prstGeom prst="rect">
            <a:avLst/>
          </a:prstGeom>
        </p:spPr>
        <p:txBody>
          <a:bodyPr wrap="square">
            <a:spAutoFit/>
          </a:bodyPr>
          <a:lstStyle/>
          <a:p>
            <a:pPr marL="285750" indent="-285750">
              <a:buFont typeface="Wingdings" charset="2"/>
              <a:buChar char="n"/>
            </a:pPr>
            <a:r>
              <a:rPr lang="en-US" altLang="zh-CN" b="1" dirty="0" smtClean="0">
                <a:solidFill>
                  <a:srgbClr val="122754"/>
                </a:solidFill>
                <a:latin typeface="Century Gothic" panose="020F0302020204030204"/>
                <a:ea typeface="宋体" charset="-122"/>
              </a:rPr>
              <a:t>Helmholtz </a:t>
            </a:r>
            <a:r>
              <a:rPr lang="en-US" altLang="zh-CN" b="1" dirty="0">
                <a:solidFill>
                  <a:srgbClr val="122754"/>
                </a:solidFill>
                <a:latin typeface="Century Gothic" panose="020F0302020204030204"/>
                <a:ea typeface="宋体" charset="-122"/>
              </a:rPr>
              <a:t>free energy density</a:t>
            </a:r>
            <a:endParaRPr lang="zh-CN" altLang="en-US" b="1" dirty="0">
              <a:solidFill>
                <a:srgbClr val="122754"/>
              </a:solidFill>
              <a:latin typeface="Century Gothic" panose="020F0302020204030204"/>
              <a:ea typeface="宋体" charset="-122"/>
            </a:endParaRPr>
          </a:p>
          <a:p>
            <a:pPr marL="285750" indent="-285750">
              <a:buFont typeface="Wingdings" charset="2"/>
              <a:buChar char="n"/>
            </a:pPr>
            <a:endParaRPr lang="en-US" altLang="zh-CN" b="1" dirty="0">
              <a:solidFill>
                <a:srgbClr val="122754"/>
              </a:solidFill>
              <a:latin typeface="Century Gothic" charset="0"/>
              <a:ea typeface="Century Gothic" charset="0"/>
              <a:cs typeface="Century Gothic" charset="0"/>
            </a:endParaRPr>
          </a:p>
          <a:p>
            <a:pPr marL="285750" indent="-285750">
              <a:buFont typeface="Wingdings" charset="2"/>
              <a:buChar char="n"/>
            </a:pPr>
            <a:endParaRPr lang="en-US" altLang="zh-CN" b="1" dirty="0" smtClean="0">
              <a:solidFill>
                <a:srgbClr val="122754"/>
              </a:solidFill>
              <a:latin typeface="Century Gothic" charset="0"/>
              <a:ea typeface="Century Gothic" charset="0"/>
              <a:cs typeface="Century Gothic" charset="0"/>
            </a:endParaRP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dirty="0">
              <a:solidFill>
                <a:srgbClr val="122754"/>
              </a:solidFill>
              <a:latin typeface="Century Gothic" charset="0"/>
              <a:ea typeface="Century Gothic" charset="0"/>
              <a:cs typeface="Century Gothic" charset="0"/>
            </a:endParaRPr>
          </a:p>
        </p:txBody>
      </p:sp>
      <p:sp>
        <p:nvSpPr>
          <p:cNvPr id="81" name="矩形 80"/>
          <p:cNvSpPr/>
          <p:nvPr/>
        </p:nvSpPr>
        <p:spPr>
          <a:xfrm>
            <a:off x="172539" y="1801102"/>
            <a:ext cx="857927" cy="338554"/>
          </a:xfrm>
          <a:prstGeom prst="rect">
            <a:avLst/>
          </a:prstGeom>
        </p:spPr>
        <p:txBody>
          <a:bodyPr wrap="none">
            <a:spAutoFit/>
          </a:bodyPr>
          <a:lstStyle/>
          <a:p>
            <a:r>
              <a:rPr lang="en-US" sz="1600" b="1" dirty="0">
                <a:solidFill>
                  <a:srgbClr val="122754"/>
                </a:solidFill>
                <a:latin typeface="Century Gothic" panose="020F0302020204030204"/>
              </a:rPr>
              <a:t>where,</a:t>
            </a:r>
            <a:endParaRPr lang="en-US" sz="1600" dirty="0">
              <a:solidFill>
                <a:srgbClr val="122754"/>
              </a:solidFill>
              <a:latin typeface="Century Gothic" panose="020F0302020204030204"/>
            </a:endParaRPr>
          </a:p>
        </p:txBody>
      </p:sp>
      <mc:AlternateContent xmlns:mc="http://schemas.openxmlformats.org/markup-compatibility/2006" xmlns:a14="http://schemas.microsoft.com/office/drawing/2010/main">
        <mc:Choice Requires="a14">
          <p:sp>
            <p:nvSpPr>
              <p:cNvPr id="82" name="矩形 81"/>
              <p:cNvSpPr/>
              <p:nvPr/>
            </p:nvSpPr>
            <p:spPr>
              <a:xfrm>
                <a:off x="219241" y="1376100"/>
                <a:ext cx="5484898" cy="4156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122754"/>
                          </a:solidFill>
                          <a:latin typeface="Cambria Math" charset="0"/>
                        </a:rPr>
                        <m:t>𝜓</m:t>
                      </m:r>
                      <m:d>
                        <m:dPr>
                          <m:ctrlPr>
                            <a:rPr lang="en-US" altLang="zh-CN" i="1">
                              <a:solidFill>
                                <a:srgbClr val="122754"/>
                              </a:solidFill>
                              <a:latin typeface="Cambria Math" charset="0"/>
                            </a:rPr>
                          </m:ctrlPr>
                        </m:dPr>
                        <m:e>
                          <m:sSub>
                            <m:sSubPr>
                              <m:ctrlPr>
                                <a:rPr lang="en-US" altLang="zh-CN" i="1">
                                  <a:solidFill>
                                    <a:srgbClr val="122754"/>
                                  </a:solidFill>
                                  <a:latin typeface="Cambria Math" charset="0"/>
                                </a:rPr>
                              </m:ctrlPr>
                            </m:sSubPr>
                            <m:e>
                              <m:r>
                                <a:rPr lang="en-US" altLang="zh-CN" b="1" i="1">
                                  <a:solidFill>
                                    <a:srgbClr val="122754"/>
                                  </a:solidFill>
                                  <a:latin typeface="Cambria Math" charset="0"/>
                                </a:rPr>
                                <m:t>𝑬</m:t>
                              </m:r>
                            </m:e>
                            <m:sub>
                              <m:r>
                                <a:rPr lang="en-US" altLang="zh-CN" b="0" i="1">
                                  <a:solidFill>
                                    <a:srgbClr val="122754"/>
                                  </a:solidFill>
                                  <a:latin typeface="Cambria Math" charset="0"/>
                                </a:rPr>
                                <m:t>𝑒</m:t>
                              </m:r>
                            </m:sub>
                          </m:sSub>
                          <m:r>
                            <a:rPr lang="en-US" altLang="zh-CN" b="0" i="0">
                              <a:solidFill>
                                <a:srgbClr val="122754"/>
                              </a:solidFill>
                              <a:latin typeface="Cambria Math" charset="0"/>
                            </a:rPr>
                            <m:t>,</m:t>
                          </m:r>
                          <m:sSup>
                            <m:sSupPr>
                              <m:ctrlPr>
                                <a:rPr lang="en-US" altLang="zh-CN" i="1">
                                  <a:solidFill>
                                    <a:srgbClr val="122754"/>
                                  </a:solidFill>
                                  <a:latin typeface="Cambria Math" charset="0"/>
                                </a:rPr>
                              </m:ctrlPr>
                            </m:sSupPr>
                            <m:e>
                              <m:r>
                                <a:rPr lang="en-US" altLang="zh-CN" b="0" i="1">
                                  <a:solidFill>
                                    <a:srgbClr val="122754"/>
                                  </a:solidFill>
                                  <a:latin typeface="Cambria Math" charset="0"/>
                                </a:rPr>
                                <m:t>𝜉</m:t>
                              </m:r>
                            </m:e>
                            <m:sup>
                              <m:d>
                                <m:dPr>
                                  <m:ctrlPr>
                                    <a:rPr lang="en-US" altLang="zh-CN" i="1">
                                      <a:solidFill>
                                        <a:srgbClr val="122754"/>
                                      </a:solidFill>
                                      <a:latin typeface="Cambria Math" charset="0"/>
                                    </a:rPr>
                                  </m:ctrlPr>
                                </m:dPr>
                                <m:e>
                                  <m:r>
                                    <a:rPr lang="en-US" altLang="zh-CN" b="0" i="1">
                                      <a:solidFill>
                                        <a:srgbClr val="122754"/>
                                      </a:solidFill>
                                      <a:latin typeface="Cambria Math" charset="0"/>
                                    </a:rPr>
                                    <m:t>𝑖</m:t>
                                  </m:r>
                                </m:e>
                              </m:d>
                            </m:sup>
                          </m:sSup>
                          <m:r>
                            <a:rPr lang="en-US" altLang="zh-CN" b="0" i="0">
                              <a:solidFill>
                                <a:srgbClr val="122754"/>
                              </a:solidFill>
                              <a:latin typeface="Cambria Math" charset="0"/>
                            </a:rPr>
                            <m:t>,</m:t>
                          </m:r>
                          <m:r>
                            <a:rPr lang="en-US" altLang="zh-CN" b="0" i="1">
                              <a:solidFill>
                                <a:srgbClr val="122754"/>
                              </a:solidFill>
                              <a:latin typeface="Cambria Math" charset="0"/>
                            </a:rPr>
                            <m:t>𝜃</m:t>
                          </m:r>
                        </m:e>
                      </m:d>
                      <m:r>
                        <a:rPr lang="en-US" altLang="zh-CN" b="0" i="0">
                          <a:solidFill>
                            <a:srgbClr val="122754"/>
                          </a:solidFill>
                          <a:latin typeface="Cambria Math" charset="0"/>
                        </a:rPr>
                        <m:t>=</m:t>
                      </m:r>
                      <m:sSub>
                        <m:sSubPr>
                          <m:ctrlPr>
                            <a:rPr lang="en-US" altLang="zh-CN" i="1">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𝑒</m:t>
                          </m:r>
                        </m:sub>
                      </m:sSub>
                      <m:r>
                        <a:rPr lang="en-US" altLang="zh-CN" b="0" i="0">
                          <a:solidFill>
                            <a:srgbClr val="122754"/>
                          </a:solidFill>
                          <a:latin typeface="Cambria Math" charset="0"/>
                        </a:rPr>
                        <m:t>+</m:t>
                      </m:r>
                      <m:sSub>
                        <m:sSubPr>
                          <m:ctrlPr>
                            <a:rPr lang="en-US" altLang="zh-CN" i="1">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𝜃</m:t>
                          </m:r>
                        </m:sub>
                      </m:sSub>
                      <m:r>
                        <a:rPr lang="en-US" altLang="zh-CN" b="0" i="0">
                          <a:solidFill>
                            <a:srgbClr val="122754"/>
                          </a:solidFill>
                          <a:latin typeface="Cambria Math" charset="0"/>
                        </a:rPr>
                        <m:t>+</m:t>
                      </m:r>
                      <m:sSub>
                        <m:sSubPr>
                          <m:ctrlPr>
                            <a:rPr lang="en-US" altLang="zh-CN" i="1">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𝑖𝑛𝑡</m:t>
                          </m:r>
                        </m:sub>
                      </m:sSub>
                      <m:r>
                        <a:rPr lang="en-US" altLang="zh-CN" b="0" i="0">
                          <a:solidFill>
                            <a:srgbClr val="122754"/>
                          </a:solidFill>
                          <a:latin typeface="Cambria Math" charset="0"/>
                        </a:rPr>
                        <m:t>+</m:t>
                      </m:r>
                      <m:sSub>
                        <m:sSubPr>
                          <m:ctrlPr>
                            <a:rPr lang="en-US" altLang="zh-CN" i="1">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𝑝</m:t>
                          </m:r>
                        </m:sub>
                      </m:sSub>
                      <m:r>
                        <a:rPr lang="en-US" altLang="zh-CN" b="0" i="0">
                          <a:solidFill>
                            <a:srgbClr val="122754"/>
                          </a:solidFill>
                          <a:latin typeface="Cambria Math" charset="0"/>
                        </a:rPr>
                        <m:t>+</m:t>
                      </m:r>
                      <m:sSub>
                        <m:sSubPr>
                          <m:ctrlPr>
                            <a:rPr lang="en-US" altLang="zh-CN" i="1">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𝑡𝑟𝑎𝑛𝑠</m:t>
                          </m:r>
                        </m:sub>
                      </m:sSub>
                      <m:r>
                        <a:rPr lang="en-US" altLang="zh-CN" b="0" i="0">
                          <a:solidFill>
                            <a:srgbClr val="122754"/>
                          </a:solidFill>
                          <a:latin typeface="Cambria Math" charset="0"/>
                        </a:rPr>
                        <m:t>+</m:t>
                      </m:r>
                      <m:sSub>
                        <m:sSubPr>
                          <m:ctrlPr>
                            <a:rPr lang="en-US" altLang="zh-CN" i="1">
                              <a:solidFill>
                                <a:srgbClr val="122754"/>
                              </a:solidFill>
                              <a:latin typeface="Cambria Math" charset="0"/>
                            </a:rPr>
                          </m:ctrlPr>
                        </m:sSubPr>
                        <m:e>
                          <m:r>
                            <a:rPr lang="en-US" altLang="zh-CN" b="0" i="1">
                              <a:solidFill>
                                <a:srgbClr val="122754"/>
                              </a:solidFill>
                              <a:latin typeface="Cambria Math" charset="0"/>
                            </a:rPr>
                            <m:t>𝜓</m:t>
                          </m:r>
                        </m:e>
                        <m:sub>
                          <m:r>
                            <a:rPr lang="en-US" altLang="zh-CN" b="0" i="1">
                              <a:solidFill>
                                <a:srgbClr val="122754"/>
                              </a:solidFill>
                              <a:latin typeface="Cambria Math" charset="0"/>
                            </a:rPr>
                            <m:t>𝑐𝑠𝑡</m:t>
                          </m:r>
                        </m:sub>
                      </m:sSub>
                    </m:oMath>
                  </m:oMathPara>
                </a14:m>
                <a:endParaRPr lang="en-US" dirty="0">
                  <a:solidFill>
                    <a:srgbClr val="122754"/>
                  </a:solidFill>
                </a:endParaRPr>
              </a:p>
            </p:txBody>
          </p:sp>
        </mc:Choice>
        <mc:Fallback xmlns="">
          <p:sp>
            <p:nvSpPr>
              <p:cNvPr id="82" name="矩形 81"/>
              <p:cNvSpPr>
                <a:spLocks noRot="1" noChangeAspect="1" noMove="1" noResize="1" noEditPoints="1" noAdjustHandles="1" noChangeArrowheads="1" noChangeShapeType="1" noTextEdit="1"/>
              </p:cNvSpPr>
              <p:nvPr/>
            </p:nvSpPr>
            <p:spPr>
              <a:xfrm>
                <a:off x="219241" y="1376100"/>
                <a:ext cx="5484898" cy="415691"/>
              </a:xfrm>
              <a:prstGeom prst="rect">
                <a:avLst/>
              </a:prstGeom>
              <a:blipFill rotWithShape="0">
                <a:blip r:embed="rId5"/>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矩形 101"/>
              <p:cNvSpPr/>
              <p:nvPr/>
            </p:nvSpPr>
            <p:spPr>
              <a:xfrm>
                <a:off x="292198" y="2167396"/>
                <a:ext cx="1647502"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rgbClr val="122754"/>
                              </a:solidFill>
                              <a:latin typeface="Cambria Math" charset="0"/>
                            </a:rPr>
                          </m:ctrlPr>
                        </m:sSubPr>
                        <m:e>
                          <m:r>
                            <a:rPr lang="en-US" altLang="zh-CN" sz="1600" b="0" i="1">
                              <a:solidFill>
                                <a:srgbClr val="122754"/>
                              </a:solidFill>
                              <a:latin typeface="Cambria Math" charset="0"/>
                            </a:rPr>
                            <m:t>𝜓</m:t>
                          </m:r>
                        </m:e>
                        <m:sub>
                          <m:r>
                            <a:rPr lang="en-US" altLang="zh-CN" sz="1600" b="0" i="1">
                              <a:solidFill>
                                <a:srgbClr val="122754"/>
                              </a:solidFill>
                              <a:latin typeface="Cambria Math" charset="0"/>
                            </a:rPr>
                            <m:t>𝑒</m:t>
                          </m:r>
                        </m:sub>
                      </m:sSub>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r>
                            <a:rPr lang="en-US" altLang="zh-CN" sz="1600" b="0" i="0">
                              <a:solidFill>
                                <a:srgbClr val="122754"/>
                              </a:solidFill>
                              <a:latin typeface="Cambria Math" charset="0"/>
                            </a:rPr>
                            <m:t>1</m:t>
                          </m:r>
                        </m:num>
                        <m:den>
                          <m:r>
                            <a:rPr lang="en-US" altLang="zh-CN" sz="1600" b="0" i="0">
                              <a:solidFill>
                                <a:srgbClr val="122754"/>
                              </a:solidFill>
                              <a:latin typeface="Cambria Math" charset="0"/>
                            </a:rPr>
                            <m:t>2</m:t>
                          </m:r>
                        </m:den>
                      </m:f>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𝑬</m:t>
                          </m:r>
                        </m:e>
                        <m:sub>
                          <m:r>
                            <a:rPr lang="en-US" altLang="zh-CN" sz="1600" b="0" i="1">
                              <a:solidFill>
                                <a:srgbClr val="122754"/>
                              </a:solidFill>
                              <a:latin typeface="Cambria Math" charset="0"/>
                            </a:rPr>
                            <m:t>𝑒</m:t>
                          </m:r>
                        </m:sub>
                      </m:sSub>
                      <m:r>
                        <a:rPr lang="en-US" altLang="zh-CN" sz="1600" b="0" i="0">
                          <a:solidFill>
                            <a:srgbClr val="122754"/>
                          </a:solidFill>
                          <a:latin typeface="Cambria Math" charset="0"/>
                        </a:rPr>
                        <m:t>:</m:t>
                      </m:r>
                      <m:r>
                        <a:rPr lang="en-US" altLang="zh-CN" sz="1600" b="0" i="0">
                          <a:solidFill>
                            <a:srgbClr val="122754"/>
                          </a:solidFill>
                          <a:latin typeface="Cambria Math" charset="0"/>
                        </a:rPr>
                        <m:t>ℂ</m:t>
                      </m:r>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𝑬</m:t>
                          </m:r>
                        </m:e>
                        <m:sub>
                          <m:r>
                            <a:rPr lang="en-US" altLang="zh-CN" sz="1600" b="0" i="1">
                              <a:solidFill>
                                <a:srgbClr val="122754"/>
                              </a:solidFill>
                              <a:latin typeface="Cambria Math" charset="0"/>
                            </a:rPr>
                            <m:t>𝑒</m:t>
                          </m:r>
                        </m:sub>
                      </m:sSub>
                    </m:oMath>
                  </m:oMathPara>
                </a14:m>
                <a:endParaRPr lang="en-US" sz="1600" dirty="0">
                  <a:solidFill>
                    <a:srgbClr val="122754"/>
                  </a:solidFill>
                </a:endParaRPr>
              </a:p>
            </p:txBody>
          </p:sp>
        </mc:Choice>
        <mc:Fallback xmlns="">
          <p:sp>
            <p:nvSpPr>
              <p:cNvPr id="102" name="矩形 101"/>
              <p:cNvSpPr>
                <a:spLocks noRot="1" noChangeAspect="1" noMove="1" noResize="1" noEditPoints="1" noAdjustHandles="1" noChangeArrowheads="1" noChangeShapeType="1" noTextEdit="1"/>
              </p:cNvSpPr>
              <p:nvPr/>
            </p:nvSpPr>
            <p:spPr>
              <a:xfrm>
                <a:off x="292198" y="2167396"/>
                <a:ext cx="1647502" cy="55335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矩形 103"/>
              <p:cNvSpPr/>
              <p:nvPr/>
            </p:nvSpPr>
            <p:spPr>
              <a:xfrm>
                <a:off x="269597" y="2665998"/>
                <a:ext cx="3833549" cy="5988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rgbClr val="122754"/>
                              </a:solidFill>
                              <a:latin typeface="Cambria Math" charset="0"/>
                            </a:rPr>
                          </m:ctrlPr>
                        </m:sSubPr>
                        <m:e>
                          <m:r>
                            <a:rPr lang="en-US" altLang="zh-CN" sz="1600" b="0" i="1">
                              <a:solidFill>
                                <a:srgbClr val="122754"/>
                              </a:solidFill>
                              <a:latin typeface="Cambria Math" charset="0"/>
                            </a:rPr>
                            <m:t>𝜓</m:t>
                          </m:r>
                        </m:e>
                        <m:sub>
                          <m:r>
                            <a:rPr lang="en-US" altLang="zh-CN" sz="1600" b="0" i="1">
                              <a:solidFill>
                                <a:srgbClr val="122754"/>
                              </a:solidFill>
                              <a:latin typeface="Cambria Math" charset="0"/>
                            </a:rPr>
                            <m:t>𝜃</m:t>
                          </m:r>
                        </m:sub>
                      </m:sSub>
                      <m:r>
                        <a:rPr lang="en-US" altLang="zh-CN" sz="1600" b="0" i="0">
                          <a:solidFill>
                            <a:srgbClr val="122754"/>
                          </a:solidFill>
                          <a:latin typeface="Cambria Math" charset="0"/>
                        </a:rPr>
                        <m:t>=</m:t>
                      </m:r>
                      <m:r>
                        <a:rPr lang="en-US" altLang="zh-CN" sz="1600" b="0" i="1">
                          <a:solidFill>
                            <a:srgbClr val="122754"/>
                          </a:solidFill>
                          <a:latin typeface="Cambria Math" charset="0"/>
                        </a:rPr>
                        <m:t>𝐶</m:t>
                      </m:r>
                      <m:d>
                        <m:dPr>
                          <m:begChr m:val="["/>
                          <m:endChr m:val="]"/>
                          <m:ctrlPr>
                            <a:rPr lang="en-US" altLang="zh-CN" sz="1600" b="0" i="1">
                              <a:solidFill>
                                <a:srgbClr val="122754"/>
                              </a:solidFill>
                              <a:latin typeface="Cambria Math" charset="0"/>
                            </a:rPr>
                          </m:ctrlPr>
                        </m:dPr>
                        <m:e>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𝜃</m:t>
                              </m:r>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𝜃</m:t>
                                  </m:r>
                                </m:e>
                                <m:sub>
                                  <m:r>
                                    <a:rPr lang="en-US" altLang="zh-CN" sz="1600" b="0" i="0">
                                      <a:solidFill>
                                        <a:srgbClr val="122754"/>
                                      </a:solidFill>
                                      <a:latin typeface="Cambria Math" charset="0"/>
                                    </a:rPr>
                                    <m:t>0</m:t>
                                  </m:r>
                                </m:sub>
                              </m:sSub>
                            </m:e>
                          </m:d>
                          <m:r>
                            <a:rPr lang="en-US" altLang="zh-CN" sz="1600" b="0" i="0">
                              <a:solidFill>
                                <a:srgbClr val="122754"/>
                              </a:solidFill>
                              <a:latin typeface="Cambria Math" charset="0"/>
                            </a:rPr>
                            <m:t>−</m:t>
                          </m:r>
                          <m:r>
                            <a:rPr lang="en-US" altLang="zh-CN" sz="1600" b="0" i="1">
                              <a:solidFill>
                                <a:srgbClr val="122754"/>
                              </a:solidFill>
                              <a:latin typeface="Cambria Math" charset="0"/>
                            </a:rPr>
                            <m:t>𝜃</m:t>
                          </m:r>
                          <m:r>
                            <m:rPr>
                              <m:sty m:val="p"/>
                            </m:rPr>
                            <a:rPr lang="en-US" altLang="zh-CN" sz="1600" b="0" i="0">
                              <a:solidFill>
                                <a:srgbClr val="122754"/>
                              </a:solidFill>
                              <a:latin typeface="Cambria Math" charset="0"/>
                            </a:rPr>
                            <m:t>l</m:t>
                          </m:r>
                          <m:func>
                            <m:funcPr>
                              <m:ctrlPr>
                                <a:rPr lang="en-US" altLang="zh-CN" sz="1600" b="0" i="1">
                                  <a:solidFill>
                                    <a:srgbClr val="122754"/>
                                  </a:solidFill>
                                  <a:latin typeface="Cambria Math" charset="0"/>
                                </a:rPr>
                              </m:ctrlPr>
                            </m:funcPr>
                            <m:fName>
                              <m:r>
                                <m:rPr>
                                  <m:sty m:val="p"/>
                                </m:rPr>
                                <a:rPr lang="en-US" altLang="zh-CN" sz="1600" b="0" i="0">
                                  <a:solidFill>
                                    <a:srgbClr val="122754"/>
                                  </a:solidFill>
                                  <a:latin typeface="Cambria Math" charset="0"/>
                                </a:rPr>
                                <m:t>n</m:t>
                              </m:r>
                            </m:fName>
                            <m:e>
                              <m:f>
                                <m:fPr>
                                  <m:ctrlPr>
                                    <a:rPr lang="en-US" altLang="zh-CN" sz="1600" b="0" i="1">
                                      <a:solidFill>
                                        <a:srgbClr val="122754"/>
                                      </a:solidFill>
                                      <a:latin typeface="Cambria Math" charset="0"/>
                                    </a:rPr>
                                  </m:ctrlPr>
                                </m:fPr>
                                <m:num>
                                  <m:r>
                                    <a:rPr lang="en-US" altLang="zh-CN" sz="1600" b="0" i="1">
                                      <a:solidFill>
                                        <a:srgbClr val="122754"/>
                                      </a:solidFill>
                                      <a:latin typeface="Cambria Math" charset="0"/>
                                    </a:rPr>
                                    <m:t>𝜃</m:t>
                                  </m:r>
                                </m:num>
                                <m:den>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𝜃</m:t>
                                      </m:r>
                                    </m:e>
                                    <m:sub>
                                      <m:r>
                                        <a:rPr lang="en-US" altLang="zh-CN" sz="1600" b="0" i="0">
                                          <a:solidFill>
                                            <a:srgbClr val="122754"/>
                                          </a:solidFill>
                                          <a:latin typeface="Cambria Math" charset="0"/>
                                        </a:rPr>
                                        <m:t>0</m:t>
                                      </m:r>
                                    </m:sub>
                                  </m:sSub>
                                </m:den>
                              </m:f>
                            </m:e>
                          </m:func>
                        </m:e>
                      </m:d>
                      <m:r>
                        <a:rPr lang="en-US" altLang="zh-CN" sz="1600" b="0" i="0">
                          <a:solidFill>
                            <a:srgbClr val="122754"/>
                          </a:solidFill>
                          <a:latin typeface="Cambria Math" charset="0"/>
                        </a:rPr>
                        <m:t>+</m:t>
                      </m:r>
                      <m:r>
                        <a:rPr lang="en-US" altLang="zh-CN" sz="1600" b="0" i="1">
                          <a:solidFill>
                            <a:srgbClr val="122754"/>
                          </a:solidFill>
                          <a:latin typeface="Cambria Math" charset="0"/>
                        </a:rPr>
                        <m:t>𝜇</m:t>
                      </m:r>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𝜃</m:t>
                          </m:r>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𝜃</m:t>
                              </m:r>
                            </m:e>
                            <m:sub>
                              <m:r>
                                <a:rPr lang="en-US" altLang="zh-CN" sz="1600" b="0" i="0">
                                  <a:solidFill>
                                    <a:srgbClr val="122754"/>
                                  </a:solidFill>
                                  <a:latin typeface="Cambria Math" charset="0"/>
                                </a:rPr>
                                <m:t>0</m:t>
                              </m:r>
                            </m:sub>
                          </m:sSub>
                        </m:e>
                      </m:d>
                      <m:r>
                        <a:rPr lang="en-US" altLang="zh-CN" sz="1600" b="0" i="1">
                          <a:solidFill>
                            <a:srgbClr val="122754"/>
                          </a:solidFill>
                          <a:latin typeface="Cambria Math" charset="0"/>
                        </a:rPr>
                        <m:t>𝜉</m:t>
                      </m:r>
                    </m:oMath>
                  </m:oMathPara>
                </a14:m>
                <a:endParaRPr lang="en-US" sz="1600" dirty="0"/>
              </a:p>
            </p:txBody>
          </p:sp>
        </mc:Choice>
        <mc:Fallback xmlns="">
          <p:sp>
            <p:nvSpPr>
              <p:cNvPr id="104" name="矩形 103"/>
              <p:cNvSpPr>
                <a:spLocks noRot="1" noChangeAspect="1" noMove="1" noResize="1" noEditPoints="1" noAdjustHandles="1" noChangeArrowheads="1" noChangeShapeType="1" noTextEdit="1"/>
              </p:cNvSpPr>
              <p:nvPr/>
            </p:nvSpPr>
            <p:spPr>
              <a:xfrm>
                <a:off x="269597" y="2665998"/>
                <a:ext cx="3833549" cy="59888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矩形 104"/>
              <p:cNvSpPr/>
              <p:nvPr/>
            </p:nvSpPr>
            <p:spPr>
              <a:xfrm>
                <a:off x="269597" y="3293960"/>
                <a:ext cx="2622448" cy="3751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rgbClr val="122754"/>
                              </a:solidFill>
                              <a:latin typeface="Cambria Math" charset="0"/>
                            </a:rPr>
                          </m:ctrlPr>
                        </m:sSubPr>
                        <m:e>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𝜓</m:t>
                              </m:r>
                            </m:e>
                          </m:acc>
                        </m:e>
                        <m:sub>
                          <m:r>
                            <a:rPr lang="en-US" altLang="zh-CN" sz="1600" b="0" i="1">
                              <a:solidFill>
                                <a:srgbClr val="122754"/>
                              </a:solidFill>
                              <a:latin typeface="Cambria Math" charset="0"/>
                            </a:rPr>
                            <m:t>𝑖𝑛𝑡</m:t>
                          </m:r>
                        </m:sub>
                      </m:sSub>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𝑩</m:t>
                          </m:r>
                        </m:e>
                        <m:sub>
                          <m:r>
                            <a:rPr lang="en-US" altLang="zh-CN" sz="1600" b="0" i="1">
                              <a:solidFill>
                                <a:srgbClr val="122754"/>
                              </a:solidFill>
                              <a:latin typeface="Cambria Math" charset="0"/>
                            </a:rPr>
                            <m:t>𝑖𝑛𝑡</m:t>
                          </m:r>
                        </m:sub>
                      </m:sSub>
                      <m:r>
                        <a:rPr lang="en-US" altLang="zh-CN" sz="1600" b="0" i="0">
                          <a:solidFill>
                            <a:srgbClr val="122754"/>
                          </a:solidFill>
                          <a:latin typeface="Cambria Math" charset="0"/>
                        </a:rPr>
                        <m:t>:</m:t>
                      </m:r>
                      <m:d>
                        <m:dPr>
                          <m:ctrlPr>
                            <a:rPr lang="en-US" altLang="zh-CN" sz="1600" b="0" i="1">
                              <a:solidFill>
                                <a:srgbClr val="122754"/>
                              </a:solidFill>
                              <a:latin typeface="Cambria Math" charset="0"/>
                            </a:rPr>
                          </m:ctrlPr>
                        </m:dPr>
                        <m:e>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𝑳</m:t>
                              </m:r>
                            </m:e>
                            <m:sub>
                              <m:r>
                                <a:rPr lang="en-US" altLang="zh-CN" sz="1600" b="0" i="1">
                                  <a:solidFill>
                                    <a:srgbClr val="122754"/>
                                  </a:solidFill>
                                  <a:latin typeface="Cambria Math" charset="0"/>
                                </a:rPr>
                                <m:t>𝑡𝑟</m:t>
                              </m:r>
                            </m:sub>
                          </m:sSub>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𝑳</m:t>
                              </m:r>
                            </m:e>
                            <m:sub>
                              <m:r>
                                <a:rPr lang="en-US" altLang="zh-CN" sz="1600" b="0" i="1">
                                  <a:solidFill>
                                    <a:srgbClr val="122754"/>
                                  </a:solidFill>
                                  <a:latin typeface="Cambria Math" charset="0"/>
                                </a:rPr>
                                <m:t>𝑡𝑟𝑖𝑝</m:t>
                              </m:r>
                            </m:sub>
                          </m:sSub>
                        </m:e>
                      </m:d>
                    </m:oMath>
                  </m:oMathPara>
                </a14:m>
                <a:endParaRPr lang="en-US" sz="1600" dirty="0"/>
              </a:p>
            </p:txBody>
          </p:sp>
        </mc:Choice>
        <mc:Fallback xmlns="">
          <p:sp>
            <p:nvSpPr>
              <p:cNvPr id="105" name="矩形 104"/>
              <p:cNvSpPr>
                <a:spLocks noRot="1" noChangeAspect="1" noMove="1" noResize="1" noEditPoints="1" noAdjustHandles="1" noChangeArrowheads="1" noChangeShapeType="1" noTextEdit="1"/>
              </p:cNvSpPr>
              <p:nvPr/>
            </p:nvSpPr>
            <p:spPr>
              <a:xfrm>
                <a:off x="269597" y="3293960"/>
                <a:ext cx="2622448" cy="375167"/>
              </a:xfrm>
              <a:prstGeom prst="rect">
                <a:avLst/>
              </a:prstGeom>
              <a:blipFill rotWithShape="0">
                <a:blip r:embed="rId8"/>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矩形 105"/>
              <p:cNvSpPr/>
              <p:nvPr/>
            </p:nvSpPr>
            <p:spPr>
              <a:xfrm>
                <a:off x="269597" y="3665965"/>
                <a:ext cx="4336700" cy="7845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rgbClr val="122754"/>
                              </a:solidFill>
                              <a:latin typeface="Cambria Math" charset="0"/>
                            </a:rPr>
                          </m:ctrlPr>
                        </m:sSubPr>
                        <m:e>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𝜓</m:t>
                              </m:r>
                            </m:e>
                          </m:acc>
                        </m:e>
                        <m:sub>
                          <m:r>
                            <a:rPr lang="en-US" altLang="zh-CN" sz="1600" b="0" i="1">
                              <a:solidFill>
                                <a:srgbClr val="122754"/>
                              </a:solidFill>
                              <a:latin typeface="Cambria Math" charset="0"/>
                            </a:rPr>
                            <m:t>𝑝</m:t>
                          </m:r>
                        </m:sub>
                      </m:sSub>
                      <m:r>
                        <a:rPr lang="en-US" altLang="zh-CN" sz="1600" b="0" i="0">
                          <a:solidFill>
                            <a:srgbClr val="122754"/>
                          </a:solidFill>
                          <a:latin typeface="Cambria Math" charset="0"/>
                        </a:rPr>
                        <m:t>=</m:t>
                      </m:r>
                      <m:d>
                        <m:dPr>
                          <m:ctrlPr>
                            <a:rPr lang="en-US" altLang="zh-CN" sz="1600" b="0" i="1">
                              <a:solidFill>
                                <a:srgbClr val="122754"/>
                              </a:solidFill>
                              <a:latin typeface="Cambria Math" charset="0"/>
                            </a:rPr>
                          </m:ctrlPr>
                        </m:dPr>
                        <m:e>
                          <m:r>
                            <a:rPr lang="en-US" altLang="zh-CN" sz="1600" b="0" i="0">
                              <a:solidFill>
                                <a:srgbClr val="122754"/>
                              </a:solidFill>
                              <a:latin typeface="Cambria Math" charset="0"/>
                            </a:rPr>
                            <m:t>1−</m:t>
                          </m:r>
                          <m:r>
                            <a:rPr lang="en-US" altLang="zh-CN" sz="1600" b="0" i="1">
                              <a:solidFill>
                                <a:srgbClr val="122754"/>
                              </a:solidFill>
                              <a:latin typeface="Cambria Math" charset="0"/>
                            </a:rPr>
                            <m:t>𝜉</m:t>
                          </m:r>
                        </m:e>
                      </m:d>
                      <m:nary>
                        <m:naryPr>
                          <m:chr m:val="∑"/>
                          <m:limLoc m:val="undOvr"/>
                          <m:grow m:val="on"/>
                          <m:ctrlPr>
                            <a:rPr lang="en-US" altLang="zh-CN" sz="1600" b="0" i="1">
                              <a:solidFill>
                                <a:srgbClr val="122754"/>
                              </a:solidFill>
                              <a:latin typeface="Cambria Math" charset="0"/>
                            </a:rPr>
                          </m:ctrlPr>
                        </m:naryPr>
                        <m:sub>
                          <m:r>
                            <a:rPr lang="en-US" altLang="zh-CN" sz="1600" b="0" i="1">
                              <a:solidFill>
                                <a:srgbClr val="122754"/>
                              </a:solidFill>
                              <a:latin typeface="Cambria Math" charset="0"/>
                            </a:rPr>
                            <m:t>𝛼</m:t>
                          </m:r>
                          <m:r>
                            <a:rPr lang="en-US" altLang="zh-CN" sz="1600" b="0" i="0">
                              <a:solidFill>
                                <a:srgbClr val="122754"/>
                              </a:solidFill>
                              <a:latin typeface="Cambria Math" charset="0"/>
                            </a:rPr>
                            <m:t>=1</m:t>
                          </m:r>
                        </m:sub>
                        <m:sup>
                          <m:r>
                            <a:rPr lang="en-US" altLang="zh-CN" sz="1600" b="0" i="0">
                              <a:solidFill>
                                <a:srgbClr val="122754"/>
                              </a:solidFill>
                              <a:latin typeface="Cambria Math" charset="0"/>
                            </a:rPr>
                            <m:t>24</m:t>
                          </m:r>
                        </m:sup>
                        <m:e>
                          <m:r>
                            <a:rPr lang="en-US" altLang="zh-CN" sz="1600" b="0" i="0">
                              <a:solidFill>
                                <a:srgbClr val="122754"/>
                              </a:solidFill>
                              <a:latin typeface="Cambria Math" charset="0"/>
                            </a:rPr>
                            <m:t> </m:t>
                          </m:r>
                        </m:e>
                      </m:nary>
                      <m:r>
                        <a:rPr lang="en-US" altLang="zh-CN" sz="1600" b="0" i="0">
                          <a:solidFill>
                            <a:srgbClr val="122754"/>
                          </a:solidFill>
                          <a:latin typeface="Cambria Math" charset="0"/>
                        </a:rPr>
                        <m:t> </m:t>
                      </m:r>
                      <m:sSubSup>
                        <m:sSubSupPr>
                          <m:ctrlPr>
                            <a:rPr lang="en-US" altLang="zh-CN" sz="1600" b="0" i="1">
                              <a:solidFill>
                                <a:srgbClr val="122754"/>
                              </a:solidFill>
                              <a:latin typeface="Cambria Math" charset="0"/>
                            </a:rPr>
                          </m:ctrlPr>
                        </m:sSubSupPr>
                        <m:e>
                          <m:r>
                            <a:rPr lang="en-US" altLang="zh-CN" sz="1600" b="0" i="1">
                              <a:solidFill>
                                <a:srgbClr val="122754"/>
                              </a:solidFill>
                              <a:latin typeface="Cambria Math" charset="0"/>
                            </a:rPr>
                            <m:t>𝑔</m:t>
                          </m:r>
                        </m:e>
                        <m:sub>
                          <m:r>
                            <a:rPr lang="en-US" altLang="zh-CN" sz="1600" b="0" i="1">
                              <a:solidFill>
                                <a:srgbClr val="122754"/>
                              </a:solidFill>
                              <a:latin typeface="Cambria Math" charset="0"/>
                            </a:rPr>
                            <m:t>𝐴</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𝛼</m:t>
                              </m:r>
                            </m:e>
                          </m:d>
                        </m:sup>
                      </m:sSubSup>
                      <m:d>
                        <m:dPr>
                          <m:begChr m:val="|"/>
                          <m:endChr m:val="|"/>
                          <m:ctrlPr>
                            <a:rPr lang="en-US" altLang="zh-CN" sz="1600" b="0" i="1">
                              <a:solidFill>
                                <a:srgbClr val="122754"/>
                              </a:solidFill>
                              <a:latin typeface="Cambria Math" charset="0"/>
                            </a:rPr>
                          </m:ctrlPr>
                        </m:dPr>
                        <m:e>
                          <m:sSubSup>
                            <m:sSubSupPr>
                              <m:ctrlPr>
                                <a:rPr lang="en-US" altLang="zh-CN" sz="1600" b="0" i="1">
                                  <a:solidFill>
                                    <a:srgbClr val="122754"/>
                                  </a:solidFill>
                                  <a:latin typeface="Cambria Math" charset="0"/>
                                </a:rPr>
                              </m:ctrlPr>
                            </m:sSubSupPr>
                            <m:e>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𝛾</m:t>
                                  </m:r>
                                </m:e>
                              </m:acc>
                            </m:e>
                            <m:sub>
                              <m:r>
                                <a:rPr lang="en-US" altLang="zh-CN" sz="1600" b="0" i="1">
                                  <a:solidFill>
                                    <a:srgbClr val="122754"/>
                                  </a:solidFill>
                                  <a:latin typeface="Cambria Math" charset="0"/>
                                </a:rPr>
                                <m:t>𝐴</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𝛼</m:t>
                                  </m:r>
                                </m:e>
                              </m:d>
                            </m:sup>
                          </m:sSubSup>
                        </m:e>
                      </m:d>
                      <m:r>
                        <a:rPr lang="en-US" altLang="zh-CN" sz="1600" b="0" i="0">
                          <a:solidFill>
                            <a:srgbClr val="122754"/>
                          </a:solidFill>
                          <a:latin typeface="Cambria Math" charset="0"/>
                        </a:rPr>
                        <m:t>+</m:t>
                      </m:r>
                      <m:r>
                        <a:rPr lang="en-US" altLang="zh-CN" sz="1600" b="0" i="1">
                          <a:solidFill>
                            <a:srgbClr val="122754"/>
                          </a:solidFill>
                          <a:latin typeface="Cambria Math" charset="0"/>
                        </a:rPr>
                        <m:t>𝜉</m:t>
                      </m:r>
                      <m:nary>
                        <m:naryPr>
                          <m:chr m:val="∑"/>
                          <m:limLoc m:val="undOvr"/>
                          <m:grow m:val="on"/>
                          <m:ctrlPr>
                            <a:rPr lang="en-US" altLang="zh-CN" sz="1600" b="0" i="1">
                              <a:solidFill>
                                <a:srgbClr val="122754"/>
                              </a:solidFill>
                              <a:latin typeface="Cambria Math" charset="0"/>
                            </a:rPr>
                          </m:ctrlPr>
                        </m:naryPr>
                        <m:sub>
                          <m:r>
                            <a:rPr lang="en-US" altLang="zh-CN" sz="1600" b="0" i="1">
                              <a:solidFill>
                                <a:srgbClr val="122754"/>
                              </a:solidFill>
                              <a:latin typeface="Cambria Math" charset="0"/>
                            </a:rPr>
                            <m:t>𝑡</m:t>
                          </m:r>
                          <m:r>
                            <a:rPr lang="en-US" altLang="zh-CN" sz="1600" b="0" i="0">
                              <a:solidFill>
                                <a:srgbClr val="122754"/>
                              </a:solidFill>
                              <a:latin typeface="Cambria Math" charset="0"/>
                            </a:rPr>
                            <m:t>=1</m:t>
                          </m:r>
                        </m:sub>
                        <m:sup>
                          <m:r>
                            <a:rPr lang="en-US" altLang="zh-CN" sz="1600" b="0" i="0">
                              <a:solidFill>
                                <a:srgbClr val="122754"/>
                              </a:solidFill>
                              <a:latin typeface="Cambria Math" charset="0"/>
                            </a:rPr>
                            <m:t>11</m:t>
                          </m:r>
                        </m:sup>
                        <m:e>
                          <m:r>
                            <a:rPr lang="en-US" altLang="zh-CN" sz="1600" b="0" i="0">
                              <a:solidFill>
                                <a:srgbClr val="122754"/>
                              </a:solidFill>
                              <a:latin typeface="Cambria Math" charset="0"/>
                            </a:rPr>
                            <m:t> </m:t>
                          </m:r>
                        </m:e>
                      </m:nary>
                      <m:r>
                        <a:rPr lang="en-US" altLang="zh-CN" sz="1600" b="0" i="0">
                          <a:solidFill>
                            <a:srgbClr val="122754"/>
                          </a:solidFill>
                          <a:latin typeface="Cambria Math" charset="0"/>
                        </a:rPr>
                        <m:t> </m:t>
                      </m:r>
                      <m:sSubSup>
                        <m:sSubSupPr>
                          <m:ctrlPr>
                            <a:rPr lang="en-US" altLang="zh-CN" sz="1600" b="0" i="1">
                              <a:solidFill>
                                <a:srgbClr val="122754"/>
                              </a:solidFill>
                              <a:latin typeface="Cambria Math" charset="0"/>
                            </a:rPr>
                          </m:ctrlPr>
                        </m:sSubSupPr>
                        <m:e>
                          <m:r>
                            <a:rPr lang="en-US" altLang="zh-CN" sz="1600" b="0" i="1">
                              <a:solidFill>
                                <a:srgbClr val="122754"/>
                              </a:solidFill>
                              <a:latin typeface="Cambria Math" charset="0"/>
                            </a:rPr>
                            <m:t>𝑔</m:t>
                          </m:r>
                        </m:e>
                        <m:sub>
                          <m:r>
                            <a:rPr lang="en-US" altLang="zh-CN" sz="1600" b="0" i="1">
                              <a:solidFill>
                                <a:srgbClr val="122754"/>
                              </a:solidFill>
                              <a:latin typeface="Cambria Math" charset="0"/>
                            </a:rPr>
                            <m:t>𝑡𝑤</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𝑡</m:t>
                              </m:r>
                            </m:e>
                          </m:d>
                        </m:sup>
                      </m:sSubSup>
                      <m:d>
                        <m:dPr>
                          <m:ctrlPr>
                            <a:rPr lang="en-US" altLang="zh-CN" sz="1600" b="0" i="1">
                              <a:solidFill>
                                <a:srgbClr val="122754"/>
                              </a:solidFill>
                              <a:latin typeface="Cambria Math" charset="0"/>
                            </a:rPr>
                          </m:ctrlPr>
                        </m:dPr>
                        <m:e>
                          <m:sSubSup>
                            <m:sSubSupPr>
                              <m:ctrlPr>
                                <a:rPr lang="en-US" altLang="zh-CN" sz="1600" b="0" i="1">
                                  <a:solidFill>
                                    <a:srgbClr val="122754"/>
                                  </a:solidFill>
                                  <a:latin typeface="Cambria Math" charset="0"/>
                                </a:rPr>
                              </m:ctrlPr>
                            </m:sSubSupPr>
                            <m:e>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𝛾</m:t>
                                  </m:r>
                                </m:e>
                              </m:acc>
                            </m:e>
                            <m:sub>
                              <m:r>
                                <a:rPr lang="en-US" altLang="zh-CN" sz="1600" b="0" i="1">
                                  <a:solidFill>
                                    <a:srgbClr val="122754"/>
                                  </a:solidFill>
                                  <a:latin typeface="Cambria Math" charset="0"/>
                                </a:rPr>
                                <m:t>𝑡𝑤</m:t>
                              </m:r>
                            </m:sub>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𝑡</m:t>
                                  </m:r>
                                </m:e>
                              </m:d>
                            </m:sup>
                          </m:sSubSup>
                        </m:e>
                      </m:d>
                    </m:oMath>
                  </m:oMathPara>
                </a14:m>
                <a:endParaRPr lang="en-US" altLang="zh-CN" sz="1600" b="0" dirty="0" smtClean="0">
                  <a:solidFill>
                    <a:srgbClr val="122754"/>
                  </a:solidFill>
                </a:endParaRPr>
              </a:p>
            </p:txBody>
          </p:sp>
        </mc:Choice>
        <mc:Fallback xmlns="">
          <p:sp>
            <p:nvSpPr>
              <p:cNvPr id="106" name="矩形 105"/>
              <p:cNvSpPr>
                <a:spLocks noRot="1" noChangeAspect="1" noMove="1" noResize="1" noEditPoints="1" noAdjustHandles="1" noChangeArrowheads="1" noChangeShapeType="1" noTextEdit="1"/>
              </p:cNvSpPr>
              <p:nvPr/>
            </p:nvSpPr>
            <p:spPr>
              <a:xfrm>
                <a:off x="269597" y="3665965"/>
                <a:ext cx="4336700" cy="78457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矩形 106"/>
              <p:cNvSpPr/>
              <p:nvPr/>
            </p:nvSpPr>
            <p:spPr>
              <a:xfrm>
                <a:off x="279498" y="4500506"/>
                <a:ext cx="3106940"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rgbClr val="122754"/>
                              </a:solidFill>
                              <a:latin typeface="Cambria Math" charset="0"/>
                            </a:rPr>
                          </m:ctrlPr>
                        </m:sSubPr>
                        <m:e>
                          <m:r>
                            <a:rPr lang="en-US" altLang="zh-CN" sz="1600" b="0" i="1">
                              <a:solidFill>
                                <a:srgbClr val="122754"/>
                              </a:solidFill>
                              <a:latin typeface="Cambria Math" charset="0"/>
                            </a:rPr>
                            <m:t>𝜓</m:t>
                          </m:r>
                        </m:e>
                        <m:sub>
                          <m:r>
                            <a:rPr lang="en-US" altLang="zh-CN" sz="1600" b="0" i="1" smtClean="0">
                              <a:solidFill>
                                <a:srgbClr val="122754"/>
                              </a:solidFill>
                              <a:latin typeface="Cambria Math" charset="0"/>
                            </a:rPr>
                            <m:t>𝑡𝑟𝑎𝑛𝑠</m:t>
                          </m:r>
                        </m:sub>
                      </m:sSub>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r>
                            <a:rPr lang="en-US" altLang="zh-CN" sz="1600" b="0" i="0">
                              <a:solidFill>
                                <a:srgbClr val="122754"/>
                              </a:solidFill>
                              <a:latin typeface="Cambria Math" charset="0"/>
                            </a:rPr>
                            <m:t>1</m:t>
                          </m:r>
                        </m:num>
                        <m:den>
                          <m:r>
                            <a:rPr lang="en-US" altLang="zh-CN" sz="1600" b="0" i="0">
                              <a:solidFill>
                                <a:srgbClr val="122754"/>
                              </a:solidFill>
                              <a:latin typeface="Cambria Math" charset="0"/>
                            </a:rPr>
                            <m:t>2</m:t>
                          </m:r>
                        </m:den>
                      </m:f>
                      <m:r>
                        <a:rPr lang="en-US" altLang="zh-CN" sz="1600" b="0" i="1">
                          <a:solidFill>
                            <a:srgbClr val="122754"/>
                          </a:solidFill>
                          <a:latin typeface="Cambria Math" charset="0"/>
                        </a:rPr>
                        <m:t>𝐺</m:t>
                      </m:r>
                      <m:sSup>
                        <m:sSupPr>
                          <m:ctrlPr>
                            <a:rPr lang="en-US" altLang="zh-CN" sz="1600" b="0" i="1">
                              <a:solidFill>
                                <a:srgbClr val="122754"/>
                              </a:solidFill>
                              <a:latin typeface="Cambria Math" charset="0"/>
                            </a:rPr>
                          </m:ctrlPr>
                        </m:sSupPr>
                        <m:e>
                          <m:r>
                            <a:rPr lang="en-US" altLang="zh-CN" sz="1600" b="0" i="1">
                              <a:solidFill>
                                <a:srgbClr val="122754"/>
                              </a:solidFill>
                              <a:latin typeface="Cambria Math" charset="0"/>
                            </a:rPr>
                            <m:t>𝜉</m:t>
                          </m:r>
                        </m:e>
                        <m:sup>
                          <m:r>
                            <a:rPr lang="en-US" altLang="zh-CN" sz="1600" b="0" i="0">
                              <a:solidFill>
                                <a:srgbClr val="122754"/>
                              </a:solidFill>
                              <a:latin typeface="Cambria Math" charset="0"/>
                            </a:rPr>
                            <m:t>2</m:t>
                          </m:r>
                        </m:sup>
                      </m:sSup>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r>
                            <a:rPr lang="en-US" altLang="zh-CN" sz="1600" b="0" i="0">
                              <a:solidFill>
                                <a:srgbClr val="122754"/>
                              </a:solidFill>
                              <a:latin typeface="Cambria Math" charset="0"/>
                            </a:rPr>
                            <m:t>1</m:t>
                          </m:r>
                        </m:num>
                        <m:den>
                          <m:r>
                            <a:rPr lang="en-US" altLang="zh-CN" sz="1600" b="0" i="0">
                              <a:solidFill>
                                <a:srgbClr val="122754"/>
                              </a:solidFill>
                              <a:latin typeface="Cambria Math" charset="0"/>
                            </a:rPr>
                            <m:t>2</m:t>
                          </m:r>
                        </m:den>
                      </m:f>
                      <m:r>
                        <a:rPr lang="en-US" altLang="zh-CN" sz="1600" b="0" i="1">
                          <a:solidFill>
                            <a:srgbClr val="122754"/>
                          </a:solidFill>
                          <a:latin typeface="Cambria Math" charset="0"/>
                        </a:rPr>
                        <m:t>𝛽</m:t>
                      </m:r>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𝑔</m:t>
                          </m:r>
                        </m:e>
                        <m:sub>
                          <m:r>
                            <a:rPr lang="en-US" altLang="zh-CN" sz="1600" b="0" i="1">
                              <a:solidFill>
                                <a:srgbClr val="122754"/>
                              </a:solidFill>
                              <a:latin typeface="Cambria Math" charset="0"/>
                            </a:rPr>
                            <m:t>𝑡𝑟</m:t>
                          </m:r>
                        </m:sub>
                      </m:sSub>
                      <m:r>
                        <a:rPr lang="en-US" altLang="zh-CN" sz="1600" b="0" i="1">
                          <a:solidFill>
                            <a:srgbClr val="122754"/>
                          </a:solidFill>
                          <a:latin typeface="Cambria Math" charset="0"/>
                        </a:rPr>
                        <m:t>𝜉</m:t>
                      </m:r>
                      <m:d>
                        <m:dPr>
                          <m:ctrlPr>
                            <a:rPr lang="en-US" altLang="zh-CN" sz="1600" b="0" i="1">
                              <a:solidFill>
                                <a:srgbClr val="122754"/>
                              </a:solidFill>
                              <a:latin typeface="Cambria Math" charset="0"/>
                            </a:rPr>
                          </m:ctrlPr>
                        </m:dPr>
                        <m:e>
                          <m:r>
                            <a:rPr lang="en-US" altLang="zh-CN" sz="1600" b="0" i="0">
                              <a:solidFill>
                                <a:srgbClr val="122754"/>
                              </a:solidFill>
                              <a:latin typeface="Cambria Math" charset="0"/>
                            </a:rPr>
                            <m:t>1−</m:t>
                          </m:r>
                          <m:r>
                            <a:rPr lang="en-US" altLang="zh-CN" sz="1600" b="0" i="1">
                              <a:solidFill>
                                <a:srgbClr val="122754"/>
                              </a:solidFill>
                              <a:latin typeface="Cambria Math" charset="0"/>
                            </a:rPr>
                            <m:t>𝜉</m:t>
                          </m:r>
                        </m:e>
                      </m:d>
                    </m:oMath>
                  </m:oMathPara>
                </a14:m>
                <a:endParaRPr lang="en-US" sz="1600" dirty="0"/>
              </a:p>
            </p:txBody>
          </p:sp>
        </mc:Choice>
        <mc:Fallback xmlns="">
          <p:sp>
            <p:nvSpPr>
              <p:cNvPr id="107" name="矩形 106"/>
              <p:cNvSpPr>
                <a:spLocks noRot="1" noChangeAspect="1" noMove="1" noResize="1" noEditPoints="1" noAdjustHandles="1" noChangeArrowheads="1" noChangeShapeType="1" noTextEdit="1"/>
              </p:cNvSpPr>
              <p:nvPr/>
            </p:nvSpPr>
            <p:spPr>
              <a:xfrm>
                <a:off x="279498" y="4500506"/>
                <a:ext cx="3106940" cy="55335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矩形 107"/>
              <p:cNvSpPr/>
              <p:nvPr/>
            </p:nvSpPr>
            <p:spPr>
              <a:xfrm>
                <a:off x="282297" y="5035568"/>
                <a:ext cx="3029612" cy="7846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rgbClr val="122754"/>
                              </a:solidFill>
                              <a:latin typeface="Cambria Math" charset="0"/>
                            </a:rPr>
                          </m:ctrlPr>
                        </m:sSubPr>
                        <m:e>
                          <m:r>
                            <a:rPr lang="en-US" altLang="zh-CN" sz="1600" b="0" i="1">
                              <a:solidFill>
                                <a:srgbClr val="122754"/>
                              </a:solidFill>
                              <a:latin typeface="Cambria Math" charset="0"/>
                            </a:rPr>
                            <m:t>𝜓</m:t>
                          </m:r>
                        </m:e>
                        <m:sub>
                          <m:r>
                            <a:rPr lang="en-US" altLang="zh-CN" sz="1600" b="0" i="1">
                              <a:solidFill>
                                <a:srgbClr val="122754"/>
                              </a:solidFill>
                              <a:latin typeface="Cambria Math" charset="0"/>
                            </a:rPr>
                            <m:t>𝑐𝑠𝑡</m:t>
                          </m:r>
                        </m:sub>
                      </m:sSub>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𝑤</m:t>
                          </m:r>
                        </m:e>
                        <m:sub>
                          <m:r>
                            <a:rPr lang="en-US" altLang="zh-CN" sz="1600" b="0" i="0">
                              <a:solidFill>
                                <a:srgbClr val="122754"/>
                              </a:solidFill>
                              <a:latin typeface="Cambria Math" charset="0"/>
                            </a:rPr>
                            <m:t>0</m:t>
                          </m:r>
                        </m:sub>
                      </m:sSub>
                      <m:r>
                        <a:rPr lang="en-US" altLang="zh-CN" sz="1600" b="0" i="0">
                          <a:solidFill>
                            <a:srgbClr val="122754"/>
                          </a:solidFill>
                          <a:latin typeface="Cambria Math" charset="0"/>
                        </a:rPr>
                        <m:t>(1−</m:t>
                      </m:r>
                      <m:r>
                        <a:rPr lang="en-US" altLang="zh-CN" sz="1600" b="0" i="1">
                          <a:solidFill>
                            <a:srgbClr val="122754"/>
                          </a:solidFill>
                          <a:latin typeface="Cambria Math" charset="0"/>
                        </a:rPr>
                        <m:t>𝜉</m:t>
                      </m:r>
                      <m:r>
                        <a:rPr lang="en-US" altLang="zh-CN" sz="1600" b="0" i="0">
                          <a:solidFill>
                            <a:srgbClr val="122754"/>
                          </a:solidFill>
                          <a:latin typeface="Cambria Math" charset="0"/>
                        </a:rPr>
                        <m:t>)−</m:t>
                      </m:r>
                      <m:nary>
                        <m:naryPr>
                          <m:chr m:val="∑"/>
                          <m:limLoc m:val="undOvr"/>
                          <m:grow m:val="on"/>
                          <m:ctrlPr>
                            <a:rPr lang="en-US" altLang="zh-CN" sz="1600" b="0" i="1">
                              <a:solidFill>
                                <a:srgbClr val="122754"/>
                              </a:solidFill>
                              <a:latin typeface="Cambria Math" charset="0"/>
                            </a:rPr>
                          </m:ctrlPr>
                        </m:naryPr>
                        <m:sub>
                          <m:r>
                            <a:rPr lang="en-US" altLang="zh-CN" sz="1600" b="0" i="1">
                              <a:solidFill>
                                <a:srgbClr val="122754"/>
                              </a:solidFill>
                              <a:latin typeface="Cambria Math" charset="0"/>
                            </a:rPr>
                            <m:t>𝑖</m:t>
                          </m:r>
                          <m:r>
                            <a:rPr lang="en-US" altLang="zh-CN" sz="1600" b="0" i="0">
                              <a:solidFill>
                                <a:srgbClr val="122754"/>
                              </a:solidFill>
                              <a:latin typeface="Cambria Math" charset="0"/>
                            </a:rPr>
                            <m:t>=1</m:t>
                          </m:r>
                        </m:sub>
                        <m:sup>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𝑁</m:t>
                              </m:r>
                            </m:e>
                            <m:sub>
                              <m:r>
                                <a:rPr lang="en-US" altLang="zh-CN" sz="1600" b="0" i="1">
                                  <a:solidFill>
                                    <a:srgbClr val="122754"/>
                                  </a:solidFill>
                                  <a:latin typeface="Cambria Math" charset="0"/>
                                </a:rPr>
                                <m:t>𝑇</m:t>
                              </m:r>
                            </m:sub>
                          </m:sSub>
                        </m:sup>
                        <m:e>
                          <m:r>
                            <a:rPr lang="en-US" altLang="zh-CN" sz="1600" b="0" i="0">
                              <a:solidFill>
                                <a:srgbClr val="122754"/>
                              </a:solidFill>
                              <a:latin typeface="Cambria Math" charset="0"/>
                            </a:rPr>
                            <m:t> </m:t>
                          </m:r>
                        </m:e>
                      </m:nary>
                      <m:r>
                        <a:rPr lang="en-US" altLang="zh-CN" sz="1600" b="0" i="0">
                          <a:solidFill>
                            <a:srgbClr val="122754"/>
                          </a:solidFill>
                          <a:latin typeface="Cambria Math" charset="0"/>
                        </a:rPr>
                        <m:t> </m:t>
                      </m:r>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𝑤</m:t>
                          </m:r>
                        </m:e>
                        <m:sub>
                          <m:r>
                            <a:rPr lang="en-US" altLang="zh-CN" sz="1600" b="0" i="1">
                              <a:solidFill>
                                <a:srgbClr val="122754"/>
                              </a:solidFill>
                              <a:latin typeface="Cambria Math" charset="0"/>
                            </a:rPr>
                            <m:t>𝑖</m:t>
                          </m:r>
                        </m:sub>
                      </m:sSub>
                      <m:sSup>
                        <m:sSupPr>
                          <m:ctrlPr>
                            <a:rPr lang="en-US" altLang="zh-CN" sz="1600" b="0" i="1">
                              <a:solidFill>
                                <a:srgbClr val="122754"/>
                              </a:solidFill>
                              <a:latin typeface="Cambria Math" charset="0"/>
                            </a:rPr>
                          </m:ctrlPr>
                        </m:sSupPr>
                        <m:e>
                          <m:r>
                            <a:rPr lang="en-US" altLang="zh-CN" sz="1600" b="0" i="1">
                              <a:solidFill>
                                <a:srgbClr val="122754"/>
                              </a:solidFill>
                              <a:latin typeface="Cambria Math" charset="0"/>
                            </a:rPr>
                            <m:t>𝜉</m:t>
                          </m:r>
                        </m:e>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𝑖</m:t>
                              </m:r>
                            </m:e>
                          </m:d>
                        </m:sup>
                      </m:sSup>
                    </m:oMath>
                  </m:oMathPara>
                </a14:m>
                <a:endParaRPr lang="en-US" sz="1600" dirty="0"/>
              </a:p>
            </p:txBody>
          </p:sp>
        </mc:Choice>
        <mc:Fallback xmlns="">
          <p:sp>
            <p:nvSpPr>
              <p:cNvPr id="108" name="矩形 107"/>
              <p:cNvSpPr>
                <a:spLocks noRot="1" noChangeAspect="1" noMove="1" noResize="1" noEditPoints="1" noAdjustHandles="1" noChangeArrowheads="1" noChangeShapeType="1" noTextEdit="1"/>
              </p:cNvSpPr>
              <p:nvPr/>
            </p:nvSpPr>
            <p:spPr>
              <a:xfrm>
                <a:off x="282297" y="5035568"/>
                <a:ext cx="3029612" cy="784638"/>
              </a:xfrm>
              <a:prstGeom prst="rect">
                <a:avLst/>
              </a:prstGeom>
              <a:blipFill rotWithShape="0">
                <a:blip r:embed="rId11"/>
                <a:stretch>
                  <a:fillRect/>
                </a:stretch>
              </a:blipFill>
            </p:spPr>
            <p:txBody>
              <a:bodyPr/>
              <a:lstStyle/>
              <a:p>
                <a:r>
                  <a:rPr lang="en-US">
                    <a:noFill/>
                  </a:rPr>
                  <a:t> </a:t>
                </a:r>
              </a:p>
            </p:txBody>
          </p:sp>
        </mc:Fallback>
      </mc:AlternateContent>
      <p:sp>
        <p:nvSpPr>
          <p:cNvPr id="110" name="矩形 109"/>
          <p:cNvSpPr/>
          <p:nvPr/>
        </p:nvSpPr>
        <p:spPr>
          <a:xfrm>
            <a:off x="6016897" y="1084811"/>
            <a:ext cx="3913251" cy="369332"/>
          </a:xfrm>
          <a:prstGeom prst="rect">
            <a:avLst/>
          </a:prstGeom>
        </p:spPr>
        <p:txBody>
          <a:bodyPr wrap="none">
            <a:spAutoFit/>
          </a:bodyPr>
          <a:lstStyle/>
          <a:p>
            <a:pPr marL="285750" indent="-285750">
              <a:buFont typeface="Wingdings" charset="2"/>
              <a:buChar char="n"/>
            </a:pPr>
            <a:r>
              <a:rPr lang="en-US" altLang="zh-CN" b="1" dirty="0" smtClean="0">
                <a:solidFill>
                  <a:srgbClr val="122754"/>
                </a:solidFill>
                <a:latin typeface="Century Gothic" panose="020F0302020204030204"/>
                <a:ea typeface="宋体" charset="-122"/>
              </a:rPr>
              <a:t>Thermodynamic Driving Forces</a:t>
            </a:r>
            <a:endParaRPr lang="zh-CN" altLang="en-US" b="1" dirty="0">
              <a:solidFill>
                <a:srgbClr val="122754"/>
              </a:solidFill>
              <a:latin typeface="Century Gothic" panose="020F0302020204030204"/>
              <a:ea typeface="宋体" charset="-122"/>
            </a:endParaRPr>
          </a:p>
        </p:txBody>
      </p:sp>
      <mc:AlternateContent xmlns:mc="http://schemas.openxmlformats.org/markup-compatibility/2006" xmlns:a14="http://schemas.microsoft.com/office/drawing/2010/main">
        <mc:Choice Requires="a14">
          <p:sp>
            <p:nvSpPr>
              <p:cNvPr id="11" name="矩形 10"/>
              <p:cNvSpPr/>
              <p:nvPr/>
            </p:nvSpPr>
            <p:spPr>
              <a:xfrm>
                <a:off x="4713705" y="2344740"/>
                <a:ext cx="8321334" cy="6980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CN" sz="1400" b="1" i="1" smtClean="0">
                              <a:latin typeface="Cambria Math" charset="0"/>
                            </a:rPr>
                          </m:ctrlPr>
                        </m:dPr>
                        <m:e>
                          <m:r>
                            <a:rPr lang="en-US" altLang="zh-CN" sz="1400" b="1" i="1">
                              <a:latin typeface="Cambria Math" charset="0"/>
                            </a:rPr>
                            <m:t>𝑻</m:t>
                          </m:r>
                          <m:r>
                            <a:rPr lang="en-US" altLang="zh-CN" sz="1400" b="0" i="0">
                              <a:latin typeface="Cambria Math" charset="0"/>
                            </a:rPr>
                            <m:t>−</m:t>
                          </m:r>
                          <m:f>
                            <m:fPr>
                              <m:ctrlPr>
                                <a:rPr lang="en-US" altLang="zh-CN" sz="1400" b="0" i="1">
                                  <a:latin typeface="Cambria Math" charset="0"/>
                                </a:rPr>
                              </m:ctrlPr>
                            </m:fPr>
                            <m:num>
                              <m:r>
                                <a:rPr lang="en-US" altLang="zh-CN" sz="1400" b="0" i="0">
                                  <a:latin typeface="Cambria Math" charset="0"/>
                                </a:rPr>
                                <m:t>𝜕</m:t>
                              </m:r>
                              <m:r>
                                <a:rPr lang="en-US" altLang="zh-CN" sz="1400" b="0" i="1">
                                  <a:latin typeface="Cambria Math" charset="0"/>
                                </a:rPr>
                                <m:t>𝜓</m:t>
                              </m:r>
                            </m:num>
                            <m:den>
                              <m:r>
                                <a:rPr lang="en-US" altLang="zh-CN" sz="1400" b="0" i="0">
                                  <a:latin typeface="Cambria Math" charset="0"/>
                                </a:rPr>
                                <m:t>𝜕</m:t>
                              </m:r>
                              <m:sSub>
                                <m:sSubPr>
                                  <m:ctrlPr>
                                    <a:rPr lang="en-US" altLang="zh-CN" sz="1400" b="0" i="1">
                                      <a:latin typeface="Cambria Math" charset="0"/>
                                    </a:rPr>
                                  </m:ctrlPr>
                                </m:sSubPr>
                                <m:e>
                                  <m:r>
                                    <a:rPr lang="en-US" altLang="zh-CN" sz="1400" b="1" i="1">
                                      <a:latin typeface="Cambria Math" charset="0"/>
                                    </a:rPr>
                                    <m:t>𝑬</m:t>
                                  </m:r>
                                </m:e>
                                <m:sub>
                                  <m:r>
                                    <a:rPr lang="en-US" altLang="zh-CN" sz="1400" b="0" i="1">
                                      <a:latin typeface="Cambria Math" charset="0"/>
                                    </a:rPr>
                                    <m:t>𝑒</m:t>
                                  </m:r>
                                </m:sub>
                              </m:sSub>
                            </m:den>
                          </m:f>
                        </m:e>
                      </m:d>
                      <m:r>
                        <a:rPr lang="en-US" altLang="zh-CN" sz="1400" b="0" i="0">
                          <a:latin typeface="Cambria Math" charset="0"/>
                        </a:rPr>
                        <m:t>:</m:t>
                      </m:r>
                      <m:sSub>
                        <m:sSubPr>
                          <m:ctrlPr>
                            <a:rPr lang="en-US" altLang="zh-CN" sz="1400" b="0" i="1">
                              <a:latin typeface="Cambria Math" charset="0"/>
                            </a:rPr>
                          </m:ctrlPr>
                        </m:sSubPr>
                        <m:e>
                          <m:acc>
                            <m:accPr>
                              <m:chr m:val="̇"/>
                              <m:ctrlPr>
                                <a:rPr lang="en-US" altLang="zh-CN" sz="1400" b="0" i="1">
                                  <a:latin typeface="Cambria Math" charset="0"/>
                                </a:rPr>
                              </m:ctrlPr>
                            </m:accPr>
                            <m:e>
                              <m:r>
                                <a:rPr lang="en-US" altLang="zh-CN" sz="1400" b="1" i="1">
                                  <a:latin typeface="Cambria Math" charset="0"/>
                                </a:rPr>
                                <m:t>𝑬</m:t>
                              </m:r>
                            </m:e>
                          </m:acc>
                        </m:e>
                        <m:sub>
                          <m:r>
                            <a:rPr lang="en-US" altLang="zh-CN" sz="1400" b="0" i="1">
                              <a:latin typeface="Cambria Math" charset="0"/>
                            </a:rPr>
                            <m:t>𝑒</m:t>
                          </m:r>
                        </m:sub>
                      </m:sSub>
                      <m:r>
                        <a:rPr lang="en-US" altLang="zh-CN" sz="1400" b="0" i="0">
                          <a:latin typeface="Cambria Math" charset="0"/>
                        </a:rPr>
                        <m:t>−</m:t>
                      </m:r>
                      <m:d>
                        <m:dPr>
                          <m:ctrlPr>
                            <a:rPr lang="en-US" altLang="zh-CN" sz="1400" b="0" i="1">
                              <a:latin typeface="Cambria Math" charset="0"/>
                            </a:rPr>
                          </m:ctrlPr>
                        </m:dPr>
                        <m:e>
                          <m:r>
                            <a:rPr lang="en-US" altLang="zh-CN" sz="1400" b="0" i="1">
                              <a:latin typeface="Cambria Math" charset="0"/>
                            </a:rPr>
                            <m:t>𝜂</m:t>
                          </m:r>
                          <m:r>
                            <a:rPr lang="en-US" altLang="zh-CN" sz="1400" b="0" i="0">
                              <a:latin typeface="Cambria Math" charset="0"/>
                            </a:rPr>
                            <m:t>+</m:t>
                          </m:r>
                          <m:f>
                            <m:fPr>
                              <m:ctrlPr>
                                <a:rPr lang="en-US" altLang="zh-CN" sz="1400" b="0" i="1">
                                  <a:latin typeface="Cambria Math" charset="0"/>
                                </a:rPr>
                              </m:ctrlPr>
                            </m:fPr>
                            <m:num>
                              <m:r>
                                <a:rPr lang="en-US" altLang="zh-CN" sz="1400" b="0" i="0">
                                  <a:latin typeface="Cambria Math" charset="0"/>
                                </a:rPr>
                                <m:t>𝜕</m:t>
                              </m:r>
                              <m:r>
                                <a:rPr lang="en-US" altLang="zh-CN" sz="1400" b="0" i="1">
                                  <a:latin typeface="Cambria Math" charset="0"/>
                                </a:rPr>
                                <m:t>𝜓</m:t>
                              </m:r>
                            </m:num>
                            <m:den>
                              <m:r>
                                <a:rPr lang="en-US" altLang="zh-CN" sz="1400" b="0" i="0">
                                  <a:latin typeface="Cambria Math" charset="0"/>
                                </a:rPr>
                                <m:t>𝜕</m:t>
                              </m:r>
                              <m:r>
                                <a:rPr lang="en-US" altLang="zh-CN" sz="1400" b="0" i="1">
                                  <a:latin typeface="Cambria Math" charset="0"/>
                                </a:rPr>
                                <m:t>𝜃</m:t>
                              </m:r>
                            </m:den>
                          </m:f>
                        </m:e>
                      </m:d>
                      <m:acc>
                        <m:accPr>
                          <m:chr m:val="̇"/>
                          <m:ctrlPr>
                            <a:rPr lang="en-US" altLang="zh-CN" sz="1400" b="0" i="1">
                              <a:latin typeface="Cambria Math" charset="0"/>
                            </a:rPr>
                          </m:ctrlPr>
                        </m:accPr>
                        <m:e>
                          <m:r>
                            <a:rPr lang="en-US" altLang="zh-CN" sz="1400" b="0" i="1">
                              <a:latin typeface="Cambria Math" charset="0"/>
                            </a:rPr>
                            <m:t>𝜃</m:t>
                          </m:r>
                        </m:e>
                      </m:acc>
                      <m:r>
                        <a:rPr lang="en-US" altLang="zh-CN" sz="1400" b="0" i="0">
                          <a:latin typeface="Cambria Math" charset="0"/>
                        </a:rPr>
                        <m:t>+</m:t>
                      </m:r>
                      <m:nary>
                        <m:naryPr>
                          <m:chr m:val="∑"/>
                          <m:limLoc m:val="undOvr"/>
                          <m:grow m:val="on"/>
                          <m:ctrlPr>
                            <a:rPr lang="en-US" altLang="zh-CN" sz="1400" i="1">
                              <a:solidFill>
                                <a:srgbClr val="122754"/>
                              </a:solidFill>
                              <a:latin typeface="Cambria Math" charset="0"/>
                            </a:rPr>
                          </m:ctrlPr>
                        </m:naryPr>
                        <m:sub>
                          <m:r>
                            <a:rPr lang="en-US" altLang="zh-CN" sz="1400" i="1">
                              <a:solidFill>
                                <a:srgbClr val="122754"/>
                              </a:solidFill>
                              <a:latin typeface="Cambria Math" charset="0"/>
                            </a:rPr>
                            <m:t>𝑖</m:t>
                          </m:r>
                          <m:r>
                            <a:rPr lang="en-US" altLang="zh-CN" sz="1400">
                              <a:solidFill>
                                <a:srgbClr val="122754"/>
                              </a:solidFill>
                              <a:latin typeface="Cambria Math" charset="0"/>
                            </a:rPr>
                            <m:t>=1</m:t>
                          </m:r>
                        </m:sub>
                        <m:sup>
                          <m:r>
                            <a:rPr lang="en-US" altLang="zh-CN" sz="1400">
                              <a:solidFill>
                                <a:srgbClr val="122754"/>
                              </a:solidFill>
                              <a:latin typeface="Cambria Math" charset="0"/>
                            </a:rPr>
                            <m:t>24</m:t>
                          </m:r>
                        </m:sup>
                        <m:e>
                          <m:r>
                            <a:rPr lang="en-US" altLang="zh-CN" sz="1400">
                              <a:solidFill>
                                <a:srgbClr val="122754"/>
                              </a:solidFill>
                              <a:latin typeface="Cambria Math" charset="0"/>
                            </a:rPr>
                            <m:t> </m:t>
                          </m:r>
                        </m:e>
                      </m:nary>
                      <m:r>
                        <a:rPr lang="en-US" altLang="zh-CN" sz="1400" b="0" i="0">
                          <a:latin typeface="Cambria Math" charset="0"/>
                        </a:rPr>
                        <m:t> </m:t>
                      </m:r>
                      <m:d>
                        <m:dPr>
                          <m:begChr m:val="["/>
                          <m:endChr m:val="]"/>
                          <m:ctrlPr>
                            <a:rPr lang="en-US" altLang="zh-CN" sz="1400" b="0" i="1">
                              <a:latin typeface="Cambria Math" charset="0"/>
                            </a:rPr>
                          </m:ctrlPr>
                        </m:dPr>
                        <m:e>
                          <m:sSub>
                            <m:sSubPr>
                              <m:ctrlPr>
                                <a:rPr lang="en-US" altLang="zh-CN" sz="1400" b="0" i="1">
                                  <a:latin typeface="Cambria Math" charset="0"/>
                                </a:rPr>
                              </m:ctrlPr>
                            </m:sSubPr>
                            <m:e>
                              <m:r>
                                <a:rPr lang="en-US" altLang="zh-CN" sz="1400" b="0" i="1">
                                  <a:latin typeface="Cambria Math" charset="0"/>
                                </a:rPr>
                                <m:t>𝑔</m:t>
                              </m:r>
                            </m:e>
                            <m:sub>
                              <m:r>
                                <a:rPr lang="en-US" altLang="zh-CN" sz="1400" b="0" i="1">
                                  <a:latin typeface="Cambria Math" charset="0"/>
                                </a:rPr>
                                <m:t>𝑡𝑟</m:t>
                              </m:r>
                            </m:sub>
                          </m:sSub>
                          <m:d>
                            <m:dPr>
                              <m:ctrlPr>
                                <a:rPr lang="en-US" altLang="zh-CN" sz="1400" b="0" i="1" smtClean="0">
                                  <a:latin typeface="Cambria Math" charset="0"/>
                                </a:rPr>
                              </m:ctrlPr>
                            </m:dPr>
                            <m:e>
                              <m:r>
                                <a:rPr lang="en-US" altLang="zh-CN" sz="1400" b="1" i="1">
                                  <a:latin typeface="Cambria Math" charset="0"/>
                                </a:rPr>
                                <m:t>𝑴</m:t>
                              </m:r>
                              <m:r>
                                <a:rPr lang="en-US" altLang="zh-CN" sz="1400">
                                  <a:latin typeface="Cambria Math" charset="0"/>
                                </a:rPr>
                                <m:t>+</m:t>
                              </m:r>
                              <m:sSub>
                                <m:sSubPr>
                                  <m:ctrlPr>
                                    <a:rPr lang="en-US" altLang="zh-CN" sz="1400" i="1">
                                      <a:solidFill>
                                        <a:srgbClr val="122754"/>
                                      </a:solidFill>
                                      <a:latin typeface="Cambria Math" charset="0"/>
                                    </a:rPr>
                                  </m:ctrlPr>
                                </m:sSubPr>
                                <m:e>
                                  <m:r>
                                    <a:rPr lang="en-US" altLang="zh-CN" sz="1400" b="1" i="1">
                                      <a:solidFill>
                                        <a:srgbClr val="122754"/>
                                      </a:solidFill>
                                      <a:latin typeface="Cambria Math" charset="0"/>
                                    </a:rPr>
                                    <m:t>𝑩</m:t>
                                  </m:r>
                                </m:e>
                                <m:sub>
                                  <m:r>
                                    <a:rPr lang="en-US" altLang="zh-CN" sz="1400" i="1">
                                      <a:solidFill>
                                        <a:srgbClr val="122754"/>
                                      </a:solidFill>
                                      <a:latin typeface="Cambria Math" charset="0"/>
                                    </a:rPr>
                                    <m:t>𝑖𝑛𝑡</m:t>
                                  </m:r>
                                </m:sub>
                              </m:sSub>
                            </m:e>
                          </m:d>
                          <m:r>
                            <a:rPr lang="en-US" altLang="zh-CN" sz="1400" b="0" i="1" smtClean="0">
                              <a:latin typeface="Cambria Math" charset="0"/>
                            </a:rPr>
                            <m:t>:</m:t>
                          </m:r>
                          <m:sSubSup>
                            <m:sSubSupPr>
                              <m:ctrlPr>
                                <a:rPr lang="en-US" altLang="zh-CN" sz="1400" b="0" i="1" smtClean="0">
                                  <a:latin typeface="Cambria Math" charset="0"/>
                                </a:rPr>
                              </m:ctrlPr>
                            </m:sSubSupPr>
                            <m:e>
                              <m:r>
                                <a:rPr lang="en-US" altLang="zh-CN" sz="1400" b="1" i="1" smtClean="0">
                                  <a:latin typeface="Cambria Math" charset="0"/>
                                </a:rPr>
                                <m:t>𝑺</m:t>
                              </m:r>
                            </m:e>
                            <m:sub>
                              <m:r>
                                <a:rPr lang="en-US" altLang="zh-CN" sz="1400" b="0" i="1" smtClean="0">
                                  <a:latin typeface="Cambria Math" charset="0"/>
                                </a:rPr>
                                <m:t>𝑡𝑟</m:t>
                              </m:r>
                            </m:sub>
                            <m:sup>
                              <m:r>
                                <a:rPr lang="en-US" altLang="zh-CN" sz="1400" b="0" i="1" smtClean="0">
                                  <a:latin typeface="Cambria Math" charset="0"/>
                                </a:rPr>
                                <m:t>(</m:t>
                              </m:r>
                              <m:r>
                                <a:rPr lang="en-US" altLang="zh-CN" sz="1400" b="0" i="1" smtClean="0">
                                  <a:latin typeface="Cambria Math" charset="0"/>
                                </a:rPr>
                                <m:t>𝑖</m:t>
                              </m:r>
                              <m:r>
                                <a:rPr lang="en-US" altLang="zh-CN" sz="1400" b="0" i="1" smtClean="0">
                                  <a:latin typeface="Cambria Math" charset="0"/>
                                </a:rPr>
                                <m:t>)</m:t>
                              </m:r>
                            </m:sup>
                          </m:sSubSup>
                          <m:r>
                            <a:rPr lang="en-US" altLang="zh-CN" sz="1400" b="0" i="0">
                              <a:latin typeface="Cambria Math" charset="0"/>
                            </a:rPr>
                            <m:t>−</m:t>
                          </m:r>
                          <m:f>
                            <m:fPr>
                              <m:ctrlPr>
                                <a:rPr lang="en-US" altLang="zh-CN" sz="1400" b="0" i="1">
                                  <a:latin typeface="Cambria Math" charset="0"/>
                                </a:rPr>
                              </m:ctrlPr>
                            </m:fPr>
                            <m:num>
                              <m:r>
                                <a:rPr lang="en-US" altLang="zh-CN" sz="1400" b="0" i="0">
                                  <a:latin typeface="Cambria Math" charset="0"/>
                                </a:rPr>
                                <m:t>𝜕</m:t>
                              </m:r>
                              <m:r>
                                <a:rPr lang="en-US" altLang="zh-CN" sz="1400" b="0" i="1">
                                  <a:latin typeface="Cambria Math" charset="0"/>
                                </a:rPr>
                                <m:t>𝜓</m:t>
                              </m:r>
                            </m:num>
                            <m:den>
                              <m:r>
                                <a:rPr lang="en-US" altLang="zh-CN" sz="1400" b="0" i="0">
                                  <a:latin typeface="Cambria Math" charset="0"/>
                                </a:rPr>
                                <m:t>𝜕</m:t>
                              </m:r>
                              <m:sSup>
                                <m:sSupPr>
                                  <m:ctrlPr>
                                    <a:rPr lang="en-US" altLang="zh-CN" sz="1400" b="0" i="1">
                                      <a:latin typeface="Cambria Math" charset="0"/>
                                    </a:rPr>
                                  </m:ctrlPr>
                                </m:sSupPr>
                                <m:e>
                                  <m:r>
                                    <a:rPr lang="en-US" altLang="zh-CN" sz="1400" b="0" i="1">
                                      <a:latin typeface="Cambria Math" charset="0"/>
                                    </a:rPr>
                                    <m:t>𝜉</m:t>
                                  </m:r>
                                </m:e>
                                <m:sup>
                                  <m:d>
                                    <m:dPr>
                                      <m:ctrlPr>
                                        <a:rPr lang="en-US" altLang="zh-CN" sz="1400" b="0" i="1">
                                          <a:latin typeface="Cambria Math" charset="0"/>
                                        </a:rPr>
                                      </m:ctrlPr>
                                    </m:dPr>
                                    <m:e>
                                      <m:r>
                                        <a:rPr lang="en-US" altLang="zh-CN" sz="1400" b="0" i="1">
                                          <a:latin typeface="Cambria Math" charset="0"/>
                                        </a:rPr>
                                        <m:t>𝑖</m:t>
                                      </m:r>
                                    </m:e>
                                  </m:d>
                                </m:sup>
                              </m:sSup>
                            </m:den>
                          </m:f>
                        </m:e>
                      </m:d>
                      <m:sSup>
                        <m:sSupPr>
                          <m:ctrlPr>
                            <a:rPr lang="en-US" altLang="zh-CN" sz="1400" b="0" i="1">
                              <a:latin typeface="Cambria Math" charset="0"/>
                            </a:rPr>
                          </m:ctrlPr>
                        </m:sSupPr>
                        <m:e>
                          <m:acc>
                            <m:accPr>
                              <m:chr m:val="̇"/>
                              <m:ctrlPr>
                                <a:rPr lang="en-US" altLang="zh-CN" sz="1400" b="0" i="1">
                                  <a:latin typeface="Cambria Math" charset="0"/>
                                </a:rPr>
                              </m:ctrlPr>
                            </m:accPr>
                            <m:e>
                              <m:r>
                                <a:rPr lang="en-US" altLang="zh-CN" sz="1400" b="0" i="1">
                                  <a:latin typeface="Cambria Math" charset="0"/>
                                </a:rPr>
                                <m:t>𝜉</m:t>
                              </m:r>
                            </m:e>
                          </m:acc>
                        </m:e>
                        <m:sup>
                          <m:d>
                            <m:dPr>
                              <m:ctrlPr>
                                <a:rPr lang="en-US" altLang="zh-CN" sz="1400" b="0" i="1">
                                  <a:latin typeface="Cambria Math" charset="0"/>
                                </a:rPr>
                              </m:ctrlPr>
                            </m:dPr>
                            <m:e>
                              <m:r>
                                <a:rPr lang="en-US" altLang="zh-CN" sz="1400" b="0" i="1">
                                  <a:latin typeface="Cambria Math" charset="0"/>
                                </a:rPr>
                                <m:t>𝑖</m:t>
                              </m:r>
                            </m:e>
                          </m:d>
                        </m:sup>
                      </m:sSup>
                    </m:oMath>
                  </m:oMathPara>
                </a14:m>
                <a:endParaRPr lang="en-US" sz="1400" dirty="0"/>
              </a:p>
            </p:txBody>
          </p:sp>
        </mc:Choice>
        <mc:Fallback xmlns="">
          <p:sp>
            <p:nvSpPr>
              <p:cNvPr id="11" name="矩形 10"/>
              <p:cNvSpPr>
                <a:spLocks noRot="1" noChangeAspect="1" noMove="1" noResize="1" noEditPoints="1" noAdjustHandles="1" noChangeArrowheads="1" noChangeShapeType="1" noTextEdit="1"/>
              </p:cNvSpPr>
              <p:nvPr/>
            </p:nvSpPr>
            <p:spPr>
              <a:xfrm>
                <a:off x="4713705" y="2344740"/>
                <a:ext cx="8321334" cy="698012"/>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6050713" y="3196700"/>
                <a:ext cx="5925502" cy="6980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smtClean="0">
                          <a:latin typeface="Cambria Math" charset="0"/>
                        </a:rPr>
                        <m:t>+</m:t>
                      </m:r>
                      <m:r>
                        <a:rPr lang="en-US" altLang="zh-CN" sz="1400" i="0">
                          <a:latin typeface="Cambria Math" charset="0"/>
                        </a:rPr>
                        <m:t>(1−</m:t>
                      </m:r>
                      <m:r>
                        <a:rPr lang="en-US" altLang="zh-CN" sz="1400" i="1">
                          <a:latin typeface="Cambria Math" charset="0"/>
                        </a:rPr>
                        <m:t>𝜉</m:t>
                      </m:r>
                      <m:r>
                        <a:rPr lang="en-US" altLang="zh-CN" sz="1400" i="0">
                          <a:latin typeface="Cambria Math" charset="0"/>
                        </a:rPr>
                        <m:t>)</m:t>
                      </m:r>
                      <m:nary>
                        <m:naryPr>
                          <m:chr m:val="∑"/>
                          <m:limLoc m:val="undOvr"/>
                          <m:grow m:val="on"/>
                          <m:ctrlPr>
                            <a:rPr lang="en-US" altLang="zh-CN" sz="1400" i="1">
                              <a:solidFill>
                                <a:srgbClr val="122754"/>
                              </a:solidFill>
                              <a:latin typeface="Cambria Math" charset="0"/>
                            </a:rPr>
                          </m:ctrlPr>
                        </m:naryPr>
                        <m:sub>
                          <m:r>
                            <a:rPr lang="en-US" altLang="zh-CN" sz="1400" i="1">
                              <a:solidFill>
                                <a:srgbClr val="122754"/>
                              </a:solidFill>
                              <a:latin typeface="Cambria Math" charset="0"/>
                            </a:rPr>
                            <m:t>𝛼</m:t>
                          </m:r>
                          <m:r>
                            <a:rPr lang="en-US" altLang="zh-CN" sz="1400">
                              <a:solidFill>
                                <a:srgbClr val="122754"/>
                              </a:solidFill>
                              <a:latin typeface="Cambria Math" charset="0"/>
                            </a:rPr>
                            <m:t>=1</m:t>
                          </m:r>
                        </m:sub>
                        <m:sup>
                          <m:r>
                            <a:rPr lang="en-US" altLang="zh-CN" sz="1400">
                              <a:solidFill>
                                <a:srgbClr val="122754"/>
                              </a:solidFill>
                              <a:latin typeface="Cambria Math" charset="0"/>
                            </a:rPr>
                            <m:t>24</m:t>
                          </m:r>
                        </m:sup>
                        <m:e>
                          <m:r>
                            <a:rPr lang="en-US" altLang="zh-CN" sz="1400">
                              <a:solidFill>
                                <a:srgbClr val="122754"/>
                              </a:solidFill>
                              <a:latin typeface="Cambria Math" charset="0"/>
                            </a:rPr>
                            <m:t> </m:t>
                          </m:r>
                        </m:e>
                      </m:nary>
                      <m:r>
                        <a:rPr lang="en-US" altLang="zh-CN" sz="1400" i="0">
                          <a:latin typeface="Cambria Math" charset="0"/>
                        </a:rPr>
                        <m:t> </m:t>
                      </m:r>
                      <m:d>
                        <m:dPr>
                          <m:begChr m:val="["/>
                          <m:endChr m:val="]"/>
                          <m:ctrlPr>
                            <a:rPr lang="en-US" altLang="zh-CN" sz="1400" i="1">
                              <a:latin typeface="Cambria Math" charset="0"/>
                            </a:rPr>
                          </m:ctrlPr>
                        </m:dPr>
                        <m:e>
                          <m:d>
                            <m:dPr>
                              <m:ctrlPr>
                                <a:rPr lang="en-US" altLang="zh-CN" sz="1400" i="1">
                                  <a:latin typeface="Cambria Math" charset="0"/>
                                </a:rPr>
                              </m:ctrlPr>
                            </m:dPr>
                            <m:e>
                              <m:r>
                                <a:rPr lang="en-US" altLang="zh-CN" sz="1400" b="1" i="1">
                                  <a:latin typeface="Cambria Math" charset="0"/>
                                </a:rPr>
                                <m:t>𝑴</m:t>
                              </m:r>
                              <m:r>
                                <a:rPr lang="en-US" altLang="zh-CN" sz="1400" b="0" i="0">
                                  <a:latin typeface="Cambria Math" charset="0"/>
                                </a:rPr>
                                <m:t>:</m:t>
                              </m:r>
                              <m:sSub>
                                <m:sSubPr>
                                  <m:ctrlPr>
                                    <a:rPr lang="en-US" altLang="zh-CN" sz="1400" b="0" i="1">
                                      <a:latin typeface="Cambria Math" charset="0"/>
                                    </a:rPr>
                                  </m:ctrlPr>
                                </m:sSubPr>
                                <m:e>
                                  <m:r>
                                    <a:rPr lang="en-US" altLang="zh-CN" sz="1400" b="1" i="1">
                                      <a:latin typeface="Cambria Math" charset="0"/>
                                    </a:rPr>
                                    <m:t>𝑺</m:t>
                                  </m:r>
                                </m:e>
                                <m:sub>
                                  <m:r>
                                    <a:rPr lang="en-US" altLang="zh-CN" sz="1400" b="0" i="1">
                                      <a:latin typeface="Cambria Math" charset="0"/>
                                    </a:rPr>
                                    <m:t>𝑝</m:t>
                                  </m:r>
                                </m:sub>
                              </m:sSub>
                              <m:sSup>
                                <m:sSupPr>
                                  <m:ctrlPr>
                                    <a:rPr lang="en-US" altLang="zh-CN" sz="1400" b="0" i="1">
                                      <a:latin typeface="Cambria Math" charset="0"/>
                                    </a:rPr>
                                  </m:ctrlPr>
                                </m:sSupPr>
                                <m:e>
                                  <m:r>
                                    <a:rPr lang="en-US" altLang="zh-CN" sz="1400" b="0" i="0">
                                      <a:latin typeface="Cambria Math" charset="0"/>
                                    </a:rPr>
                                    <m:t> </m:t>
                                  </m:r>
                                </m:e>
                                <m:sup>
                                  <m:d>
                                    <m:dPr>
                                      <m:ctrlPr>
                                        <a:rPr lang="en-US" altLang="zh-CN" sz="1400" b="0" i="1">
                                          <a:latin typeface="Cambria Math" charset="0"/>
                                        </a:rPr>
                                      </m:ctrlPr>
                                    </m:dPr>
                                    <m:e>
                                      <m:r>
                                        <a:rPr lang="en-US" altLang="zh-CN" sz="1400" b="0" i="1">
                                          <a:latin typeface="Cambria Math" charset="0"/>
                                        </a:rPr>
                                        <m:t>𝛼</m:t>
                                      </m:r>
                                    </m:e>
                                  </m:d>
                                </m:sup>
                              </m:sSup>
                            </m:e>
                          </m:d>
                          <m:sSubSup>
                            <m:sSubSupPr>
                              <m:ctrlPr>
                                <a:rPr lang="en-US" altLang="zh-CN" sz="1400" b="0" i="1">
                                  <a:latin typeface="Cambria Math" charset="0"/>
                                </a:rPr>
                              </m:ctrlPr>
                            </m:sSubSupPr>
                            <m:e>
                              <m:acc>
                                <m:accPr>
                                  <m:chr m:val="̇"/>
                                  <m:ctrlPr>
                                    <a:rPr lang="en-US" altLang="zh-CN" sz="1400" b="0" i="1">
                                      <a:latin typeface="Cambria Math" charset="0"/>
                                    </a:rPr>
                                  </m:ctrlPr>
                                </m:accPr>
                                <m:e>
                                  <m:r>
                                    <a:rPr lang="en-US" altLang="zh-CN" sz="1400" b="0" i="1">
                                      <a:latin typeface="Cambria Math" charset="0"/>
                                    </a:rPr>
                                    <m:t>𝛾</m:t>
                                  </m:r>
                                </m:e>
                              </m:acc>
                            </m:e>
                            <m:sub>
                              <m:r>
                                <a:rPr lang="en-US" altLang="zh-CN" sz="1400" b="0" i="1">
                                  <a:latin typeface="Cambria Math" charset="0"/>
                                </a:rPr>
                                <m:t>𝐴</m:t>
                              </m:r>
                            </m:sub>
                            <m:sup>
                              <m:d>
                                <m:dPr>
                                  <m:ctrlPr>
                                    <a:rPr lang="en-US" altLang="zh-CN" sz="1400" b="0" i="1">
                                      <a:latin typeface="Cambria Math" charset="0"/>
                                    </a:rPr>
                                  </m:ctrlPr>
                                </m:dPr>
                                <m:e>
                                  <m:r>
                                    <a:rPr lang="en-US" altLang="zh-CN" sz="1400" b="0" i="1">
                                      <a:latin typeface="Cambria Math" charset="0"/>
                                    </a:rPr>
                                    <m:t>𝛼</m:t>
                                  </m:r>
                                </m:e>
                              </m:d>
                            </m:sup>
                          </m:sSubSup>
                          <m:r>
                            <a:rPr lang="en-US" altLang="zh-CN" sz="1400" b="0" i="0">
                              <a:latin typeface="Cambria Math" charset="0"/>
                            </a:rPr>
                            <m:t>−</m:t>
                          </m:r>
                          <m:sSubSup>
                            <m:sSubSupPr>
                              <m:ctrlPr>
                                <a:rPr lang="en-US" altLang="zh-CN" sz="1400" b="0" i="1">
                                  <a:latin typeface="Cambria Math" charset="0"/>
                                </a:rPr>
                              </m:ctrlPr>
                            </m:sSubSupPr>
                            <m:e>
                              <m:r>
                                <a:rPr lang="en-US" altLang="zh-CN" sz="1400" b="0" i="1">
                                  <a:latin typeface="Cambria Math" charset="0"/>
                                </a:rPr>
                                <m:t>𝑔</m:t>
                              </m:r>
                            </m:e>
                            <m:sub>
                              <m:r>
                                <a:rPr lang="en-US" altLang="zh-CN" sz="1400" b="0" i="1">
                                  <a:latin typeface="Cambria Math" charset="0"/>
                                </a:rPr>
                                <m:t>𝐴</m:t>
                              </m:r>
                            </m:sub>
                            <m:sup>
                              <m:d>
                                <m:dPr>
                                  <m:ctrlPr>
                                    <a:rPr lang="en-US" altLang="zh-CN" sz="1400" b="0" i="1">
                                      <a:latin typeface="Cambria Math" charset="0"/>
                                    </a:rPr>
                                  </m:ctrlPr>
                                </m:dPr>
                                <m:e>
                                  <m:r>
                                    <a:rPr lang="en-US" altLang="zh-CN" sz="1400" b="0" i="1">
                                      <a:latin typeface="Cambria Math" charset="0"/>
                                    </a:rPr>
                                    <m:t>𝛼</m:t>
                                  </m:r>
                                </m:e>
                              </m:d>
                            </m:sup>
                          </m:sSubSup>
                          <m:d>
                            <m:dPr>
                              <m:begChr m:val="|"/>
                              <m:endChr m:val="|"/>
                              <m:ctrlPr>
                                <a:rPr lang="en-US" altLang="zh-CN" sz="1400" b="0" i="1">
                                  <a:latin typeface="Cambria Math" charset="0"/>
                                </a:rPr>
                              </m:ctrlPr>
                            </m:dPr>
                            <m:e>
                              <m:sSubSup>
                                <m:sSubSupPr>
                                  <m:ctrlPr>
                                    <a:rPr lang="en-US" altLang="zh-CN" sz="1400" b="0" i="1">
                                      <a:latin typeface="Cambria Math" charset="0"/>
                                    </a:rPr>
                                  </m:ctrlPr>
                                </m:sSubSupPr>
                                <m:e>
                                  <m:acc>
                                    <m:accPr>
                                      <m:chr m:val="̇"/>
                                      <m:ctrlPr>
                                        <a:rPr lang="en-US" altLang="zh-CN" sz="1400" b="0" i="1">
                                          <a:latin typeface="Cambria Math" charset="0"/>
                                        </a:rPr>
                                      </m:ctrlPr>
                                    </m:accPr>
                                    <m:e>
                                      <m:r>
                                        <a:rPr lang="en-US" altLang="zh-CN" sz="1400" b="0" i="1">
                                          <a:latin typeface="Cambria Math" charset="0"/>
                                        </a:rPr>
                                        <m:t>𝛾</m:t>
                                      </m:r>
                                    </m:e>
                                  </m:acc>
                                </m:e>
                                <m:sub>
                                  <m:r>
                                    <a:rPr lang="en-US" altLang="zh-CN" sz="1400" b="0" i="1">
                                      <a:latin typeface="Cambria Math" charset="0"/>
                                    </a:rPr>
                                    <m:t>𝐴</m:t>
                                  </m:r>
                                </m:sub>
                                <m:sup>
                                  <m:d>
                                    <m:dPr>
                                      <m:ctrlPr>
                                        <a:rPr lang="en-US" altLang="zh-CN" sz="1400" b="0" i="1">
                                          <a:latin typeface="Cambria Math" charset="0"/>
                                        </a:rPr>
                                      </m:ctrlPr>
                                    </m:dPr>
                                    <m:e>
                                      <m:r>
                                        <a:rPr lang="en-US" altLang="zh-CN" sz="1400" b="0" i="1">
                                          <a:latin typeface="Cambria Math" charset="0"/>
                                        </a:rPr>
                                        <m:t>𝛼</m:t>
                                      </m:r>
                                    </m:e>
                                  </m:d>
                                </m:sup>
                              </m:sSubSup>
                            </m:e>
                          </m:d>
                        </m:e>
                      </m:d>
                      <m:r>
                        <a:rPr lang="en-US" altLang="zh-CN" sz="1400" b="0" i="0">
                          <a:latin typeface="Cambria Math" charset="0"/>
                        </a:rPr>
                        <m:t>+</m:t>
                      </m:r>
                      <m:r>
                        <a:rPr lang="en-US" altLang="zh-CN" sz="1400" b="0" i="1">
                          <a:latin typeface="Cambria Math" charset="0"/>
                        </a:rPr>
                        <m:t>𝜉</m:t>
                      </m:r>
                      <m:nary>
                        <m:naryPr>
                          <m:chr m:val="∑"/>
                          <m:limLoc m:val="undOvr"/>
                          <m:grow m:val="on"/>
                          <m:ctrlPr>
                            <a:rPr lang="en-US" altLang="zh-CN" sz="1400" i="1">
                              <a:solidFill>
                                <a:srgbClr val="122754"/>
                              </a:solidFill>
                              <a:latin typeface="Cambria Math" charset="0"/>
                            </a:rPr>
                          </m:ctrlPr>
                        </m:naryPr>
                        <m:sub>
                          <m:r>
                            <a:rPr lang="en-US" altLang="zh-CN" sz="1400" i="1">
                              <a:solidFill>
                                <a:srgbClr val="122754"/>
                              </a:solidFill>
                              <a:latin typeface="Cambria Math" charset="0"/>
                            </a:rPr>
                            <m:t>𝑡</m:t>
                          </m:r>
                          <m:r>
                            <a:rPr lang="en-US" altLang="zh-CN" sz="1400">
                              <a:solidFill>
                                <a:srgbClr val="122754"/>
                              </a:solidFill>
                              <a:latin typeface="Cambria Math" charset="0"/>
                            </a:rPr>
                            <m:t>=1</m:t>
                          </m:r>
                        </m:sub>
                        <m:sup>
                          <m:r>
                            <a:rPr lang="en-US" altLang="zh-CN" sz="1400">
                              <a:solidFill>
                                <a:srgbClr val="122754"/>
                              </a:solidFill>
                              <a:latin typeface="Cambria Math" charset="0"/>
                            </a:rPr>
                            <m:t>11</m:t>
                          </m:r>
                        </m:sup>
                        <m:e>
                          <m:r>
                            <a:rPr lang="en-US" altLang="zh-CN" sz="1400">
                              <a:solidFill>
                                <a:srgbClr val="122754"/>
                              </a:solidFill>
                              <a:latin typeface="Cambria Math" charset="0"/>
                            </a:rPr>
                            <m:t> </m:t>
                          </m:r>
                        </m:e>
                      </m:nary>
                      <m:r>
                        <a:rPr lang="en-US" altLang="zh-CN" sz="1400" b="0" i="0">
                          <a:latin typeface="Cambria Math" charset="0"/>
                        </a:rPr>
                        <m:t> </m:t>
                      </m:r>
                      <m:d>
                        <m:dPr>
                          <m:ctrlPr>
                            <a:rPr lang="en-US" altLang="zh-CN" sz="1400" b="0" i="1">
                              <a:latin typeface="Cambria Math" charset="0"/>
                            </a:rPr>
                          </m:ctrlPr>
                        </m:dPr>
                        <m:e>
                          <m:r>
                            <a:rPr lang="en-US" altLang="zh-CN" sz="1400" b="1" i="1">
                              <a:latin typeface="Cambria Math" charset="0"/>
                            </a:rPr>
                            <m:t>𝑴</m:t>
                          </m:r>
                          <m:r>
                            <a:rPr lang="en-US" altLang="zh-CN" sz="1400" b="0" i="0">
                              <a:latin typeface="Cambria Math" charset="0"/>
                            </a:rPr>
                            <m:t>:</m:t>
                          </m:r>
                          <m:sSub>
                            <m:sSubPr>
                              <m:ctrlPr>
                                <a:rPr lang="en-US" altLang="zh-CN" sz="1400" b="0" i="1">
                                  <a:latin typeface="Cambria Math" charset="0"/>
                                </a:rPr>
                              </m:ctrlPr>
                            </m:sSubPr>
                            <m:e>
                              <m:r>
                                <a:rPr lang="en-US" altLang="zh-CN" sz="1400" b="1" i="1">
                                  <a:latin typeface="Cambria Math" charset="0"/>
                                </a:rPr>
                                <m:t>𝑺</m:t>
                              </m:r>
                            </m:e>
                            <m:sub>
                              <m:r>
                                <a:rPr lang="en-US" altLang="zh-CN" sz="1400" b="0" i="1">
                                  <a:latin typeface="Cambria Math" charset="0"/>
                                </a:rPr>
                                <m:t>𝑡𝑤</m:t>
                              </m:r>
                            </m:sub>
                          </m:sSub>
                          <m:sSup>
                            <m:sSupPr>
                              <m:ctrlPr>
                                <a:rPr lang="en-US" altLang="zh-CN" sz="1400" b="0" i="1">
                                  <a:latin typeface="Cambria Math" charset="0"/>
                                </a:rPr>
                              </m:ctrlPr>
                            </m:sSupPr>
                            <m:e>
                              <m:r>
                                <a:rPr lang="en-US" altLang="zh-CN" sz="1400" b="0" i="0">
                                  <a:latin typeface="Cambria Math" charset="0"/>
                                </a:rPr>
                                <m:t> </m:t>
                              </m:r>
                            </m:e>
                            <m:sup>
                              <m:d>
                                <m:dPr>
                                  <m:ctrlPr>
                                    <a:rPr lang="en-US" altLang="zh-CN" sz="1400" b="0" i="1">
                                      <a:latin typeface="Cambria Math" charset="0"/>
                                    </a:rPr>
                                  </m:ctrlPr>
                                </m:dPr>
                                <m:e>
                                  <m:r>
                                    <a:rPr lang="en-US" altLang="zh-CN" sz="1400" b="0" i="1">
                                      <a:latin typeface="Cambria Math" charset="0"/>
                                    </a:rPr>
                                    <m:t>𝑡</m:t>
                                  </m:r>
                                </m:e>
                              </m:d>
                            </m:sup>
                          </m:sSup>
                          <m:r>
                            <a:rPr lang="en-US" altLang="zh-CN" sz="1400" b="0" i="0">
                              <a:latin typeface="Cambria Math" charset="0"/>
                            </a:rPr>
                            <m:t>−</m:t>
                          </m:r>
                          <m:sSubSup>
                            <m:sSubSupPr>
                              <m:ctrlPr>
                                <a:rPr lang="en-US" altLang="zh-CN" sz="1400" b="0" i="1">
                                  <a:latin typeface="Cambria Math" charset="0"/>
                                </a:rPr>
                              </m:ctrlPr>
                            </m:sSubSupPr>
                            <m:e>
                              <m:r>
                                <a:rPr lang="en-US" altLang="zh-CN" sz="1400" b="0" i="1">
                                  <a:latin typeface="Cambria Math" charset="0"/>
                                </a:rPr>
                                <m:t>𝑔</m:t>
                              </m:r>
                            </m:e>
                            <m:sub>
                              <m:r>
                                <a:rPr lang="en-US" altLang="zh-CN" sz="1400" b="0" i="1">
                                  <a:latin typeface="Cambria Math" charset="0"/>
                                </a:rPr>
                                <m:t>𝑡𝑤</m:t>
                              </m:r>
                            </m:sub>
                            <m:sup>
                              <m:d>
                                <m:dPr>
                                  <m:ctrlPr>
                                    <a:rPr lang="en-US" altLang="zh-CN" sz="1400" b="0" i="1">
                                      <a:latin typeface="Cambria Math" charset="0"/>
                                    </a:rPr>
                                  </m:ctrlPr>
                                </m:dPr>
                                <m:e>
                                  <m:r>
                                    <a:rPr lang="en-US" altLang="zh-CN" sz="1400" b="0" i="1">
                                      <a:latin typeface="Cambria Math" charset="0"/>
                                    </a:rPr>
                                    <m:t>𝑡</m:t>
                                  </m:r>
                                </m:e>
                              </m:d>
                            </m:sup>
                          </m:sSubSup>
                        </m:e>
                      </m:d>
                      <m:sSubSup>
                        <m:sSubSupPr>
                          <m:ctrlPr>
                            <a:rPr lang="en-US" altLang="zh-CN" sz="1400" b="0" i="1">
                              <a:latin typeface="Cambria Math" charset="0"/>
                            </a:rPr>
                          </m:ctrlPr>
                        </m:sSubSupPr>
                        <m:e>
                          <m:acc>
                            <m:accPr>
                              <m:chr m:val="̇"/>
                              <m:ctrlPr>
                                <a:rPr lang="en-US" altLang="zh-CN" sz="1400" b="0" i="1">
                                  <a:latin typeface="Cambria Math" charset="0"/>
                                </a:rPr>
                              </m:ctrlPr>
                            </m:accPr>
                            <m:e>
                              <m:r>
                                <a:rPr lang="en-US" altLang="zh-CN" sz="1400" b="0" i="1">
                                  <a:latin typeface="Cambria Math" charset="0"/>
                                </a:rPr>
                                <m:t>𝛾</m:t>
                              </m:r>
                            </m:e>
                          </m:acc>
                        </m:e>
                        <m:sub>
                          <m:r>
                            <a:rPr lang="en-US" altLang="zh-CN" sz="1400" b="0" i="1">
                              <a:latin typeface="Cambria Math" charset="0"/>
                            </a:rPr>
                            <m:t>𝑡𝑤</m:t>
                          </m:r>
                        </m:sub>
                        <m:sup>
                          <m:d>
                            <m:dPr>
                              <m:ctrlPr>
                                <a:rPr lang="en-US" altLang="zh-CN" sz="1400" b="0" i="1">
                                  <a:latin typeface="Cambria Math" charset="0"/>
                                </a:rPr>
                              </m:ctrlPr>
                            </m:dPr>
                            <m:e>
                              <m:r>
                                <a:rPr lang="en-US" altLang="zh-CN" sz="1400" b="0" i="1">
                                  <a:latin typeface="Cambria Math" charset="0"/>
                                </a:rPr>
                                <m:t>𝑡</m:t>
                              </m:r>
                            </m:e>
                          </m:d>
                        </m:sup>
                      </m:sSubSup>
                    </m:oMath>
                  </m:oMathPara>
                </a14:m>
                <a:endParaRPr lang="en-US" sz="1400" dirty="0"/>
              </a:p>
            </p:txBody>
          </p:sp>
        </mc:Choice>
        <mc:Fallback xmlns="">
          <p:sp>
            <p:nvSpPr>
              <p:cNvPr id="12" name="矩形 11"/>
              <p:cNvSpPr>
                <a:spLocks noRot="1" noChangeAspect="1" noMove="1" noResize="1" noEditPoints="1" noAdjustHandles="1" noChangeArrowheads="1" noChangeShapeType="1" noTextEdit="1"/>
              </p:cNvSpPr>
              <p:nvPr/>
            </p:nvSpPr>
            <p:spPr>
              <a:xfrm>
                <a:off x="6050713" y="3196700"/>
                <a:ext cx="5925502" cy="69801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6364623" y="1409731"/>
                <a:ext cx="2467727" cy="5570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b="1" i="1" smtClean="0">
                          <a:solidFill>
                            <a:srgbClr val="122754"/>
                          </a:solidFill>
                          <a:latin typeface="Cambria Math" charset="0"/>
                        </a:rPr>
                        <m:t>𝑷</m:t>
                      </m:r>
                      <m:r>
                        <a:rPr lang="en-US" altLang="zh-CN" sz="1600" b="0" i="0">
                          <a:solidFill>
                            <a:srgbClr val="122754"/>
                          </a:solidFill>
                          <a:latin typeface="Cambria Math" charset="0"/>
                        </a:rPr>
                        <m:t>:</m:t>
                      </m:r>
                      <m:acc>
                        <m:accPr>
                          <m:chr m:val="̇"/>
                          <m:ctrlPr>
                            <a:rPr lang="en-US" altLang="zh-CN" sz="1600" b="0" i="1">
                              <a:solidFill>
                                <a:srgbClr val="122754"/>
                              </a:solidFill>
                              <a:latin typeface="Cambria Math" charset="0"/>
                            </a:rPr>
                          </m:ctrlPr>
                        </m:accPr>
                        <m:e>
                          <m:r>
                            <a:rPr lang="en-US" altLang="zh-CN" sz="1600" b="1" i="1">
                              <a:solidFill>
                                <a:srgbClr val="122754"/>
                              </a:solidFill>
                              <a:latin typeface="Cambria Math" charset="0"/>
                            </a:rPr>
                            <m:t>𝑭</m:t>
                          </m:r>
                        </m:e>
                      </m:acc>
                      <m:r>
                        <a:rPr lang="en-US" altLang="zh-CN" sz="1600" b="0" i="0">
                          <a:solidFill>
                            <a:srgbClr val="122754"/>
                          </a:solidFill>
                          <a:latin typeface="Cambria Math" charset="0"/>
                        </a:rPr>
                        <m:t>−</m:t>
                      </m:r>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𝜓</m:t>
                          </m:r>
                        </m:e>
                      </m:acc>
                      <m:r>
                        <a:rPr lang="en-US" altLang="zh-CN" sz="1600" b="0" i="0">
                          <a:solidFill>
                            <a:srgbClr val="122754"/>
                          </a:solidFill>
                          <a:latin typeface="Cambria Math" charset="0"/>
                        </a:rPr>
                        <m:t>−</m:t>
                      </m:r>
                      <m:r>
                        <a:rPr lang="en-US" altLang="zh-CN" sz="1600" b="0" i="1">
                          <a:solidFill>
                            <a:srgbClr val="122754"/>
                          </a:solidFill>
                          <a:latin typeface="Cambria Math" charset="0"/>
                        </a:rPr>
                        <m:t>𝜂</m:t>
                      </m:r>
                      <m:acc>
                        <m:accPr>
                          <m:chr m:val="̇"/>
                          <m:ctrlPr>
                            <a:rPr lang="en-US" altLang="zh-CN" sz="1600" b="0" i="1">
                              <a:solidFill>
                                <a:srgbClr val="122754"/>
                              </a:solidFill>
                              <a:latin typeface="Cambria Math" charset="0"/>
                            </a:rPr>
                          </m:ctrlPr>
                        </m:accPr>
                        <m:e>
                          <m:r>
                            <a:rPr lang="en-US" altLang="zh-CN" sz="1600" b="0" i="1">
                              <a:solidFill>
                                <a:srgbClr val="122754"/>
                              </a:solidFill>
                              <a:latin typeface="Cambria Math" charset="0"/>
                            </a:rPr>
                            <m:t>𝜃</m:t>
                          </m:r>
                        </m:e>
                      </m:acc>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r>
                            <a:rPr lang="en-US" altLang="zh-CN" sz="1600" b="1" i="1">
                              <a:solidFill>
                                <a:srgbClr val="122754"/>
                              </a:solidFill>
                              <a:latin typeface="Cambria Math" charset="0"/>
                            </a:rPr>
                            <m:t>𝒒</m:t>
                          </m:r>
                          <m:r>
                            <a:rPr lang="en-US" altLang="zh-CN" sz="1600" b="0" i="0">
                              <a:solidFill>
                                <a:srgbClr val="122754"/>
                              </a:solidFill>
                              <a:latin typeface="Cambria Math" charset="0"/>
                            </a:rPr>
                            <m:t>𝛻</m:t>
                          </m:r>
                          <m:r>
                            <a:rPr lang="en-US" altLang="zh-CN" sz="1600" b="0" i="1">
                              <a:solidFill>
                                <a:srgbClr val="122754"/>
                              </a:solidFill>
                              <a:latin typeface="Cambria Math" charset="0"/>
                            </a:rPr>
                            <m:t>𝜃</m:t>
                          </m:r>
                        </m:num>
                        <m:den>
                          <m:r>
                            <a:rPr lang="en-US" altLang="zh-CN" sz="1600" b="0" i="1">
                              <a:solidFill>
                                <a:srgbClr val="122754"/>
                              </a:solidFill>
                              <a:latin typeface="Cambria Math" charset="0"/>
                            </a:rPr>
                            <m:t>𝜃</m:t>
                          </m:r>
                        </m:den>
                      </m:f>
                      <m:r>
                        <a:rPr lang="en-US" altLang="zh-CN" sz="1600" b="0" i="0">
                          <a:solidFill>
                            <a:srgbClr val="122754"/>
                          </a:solidFill>
                          <a:latin typeface="Cambria Math" charset="0"/>
                        </a:rPr>
                        <m:t>≥0</m:t>
                      </m:r>
                    </m:oMath>
                  </m:oMathPara>
                </a14:m>
                <a:endParaRPr lang="en-US" sz="1600" dirty="0">
                  <a:solidFill>
                    <a:srgbClr val="122754"/>
                  </a:solidFill>
                </a:endParaRPr>
              </a:p>
            </p:txBody>
          </p:sp>
        </mc:Choice>
        <mc:Fallback xmlns="">
          <p:sp>
            <p:nvSpPr>
              <p:cNvPr id="13" name="矩形 12"/>
              <p:cNvSpPr>
                <a:spLocks noRot="1" noChangeAspect="1" noMove="1" noResize="1" noEditPoints="1" noAdjustHandles="1" noChangeArrowheads="1" noChangeShapeType="1" noTextEdit="1"/>
              </p:cNvSpPr>
              <p:nvPr/>
            </p:nvSpPr>
            <p:spPr>
              <a:xfrm>
                <a:off x="6364623" y="1409731"/>
                <a:ext cx="2467727" cy="557076"/>
              </a:xfrm>
              <a:prstGeom prst="rect">
                <a:avLst/>
              </a:prstGeom>
              <a:blipFill rotWithShape="0">
                <a:blip r:embed="rId14"/>
                <a:stretch>
                  <a:fillRect/>
                </a:stretch>
              </a:blipFill>
            </p:spPr>
            <p:txBody>
              <a:bodyPr/>
              <a:lstStyle/>
              <a:p>
                <a:r>
                  <a:rPr lang="en-US">
                    <a:noFill/>
                  </a:rPr>
                  <a:t> </a:t>
                </a:r>
              </a:p>
            </p:txBody>
          </p:sp>
        </mc:Fallback>
      </mc:AlternateContent>
      <p:sp>
        <p:nvSpPr>
          <p:cNvPr id="111" name="右箭头 110"/>
          <p:cNvSpPr/>
          <p:nvPr/>
        </p:nvSpPr>
        <p:spPr>
          <a:xfrm rot="5400000">
            <a:off x="7399716" y="1982374"/>
            <a:ext cx="268099" cy="274619"/>
          </a:xfrm>
          <a:prstGeom prst="rightArrow">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12" name="圆角矩形 111"/>
          <p:cNvSpPr/>
          <p:nvPr/>
        </p:nvSpPr>
        <p:spPr>
          <a:xfrm>
            <a:off x="6286500" y="2428649"/>
            <a:ext cx="825500" cy="524734"/>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13" name="文本框 112"/>
          <p:cNvSpPr txBox="1"/>
          <p:nvPr/>
        </p:nvSpPr>
        <p:spPr>
          <a:xfrm>
            <a:off x="6492894" y="2124415"/>
            <a:ext cx="947300" cy="338554"/>
          </a:xfrm>
          <a:prstGeom prst="rect">
            <a:avLst/>
          </a:prstGeom>
          <a:noFill/>
        </p:spPr>
        <p:txBody>
          <a:bodyPr wrap="square" rtlCol="0">
            <a:spAutoFit/>
          </a:bodyPr>
          <a:lstStyle/>
          <a:p>
            <a:r>
              <a:rPr kumimoji="1" lang="en-US" altLang="zh-CN" sz="1600" b="1" dirty="0" smtClean="0">
                <a:solidFill>
                  <a:srgbClr val="C00000"/>
                </a:solidFill>
                <a:latin typeface="Century Gothic" charset="0"/>
                <a:ea typeface="Century Gothic" charset="0"/>
                <a:cs typeface="Century Gothic" charset="0"/>
              </a:rPr>
              <a:t>= 0</a:t>
            </a:r>
            <a:endParaRPr kumimoji="1" lang="zh-CN" altLang="en-US" sz="1600" b="1" dirty="0">
              <a:solidFill>
                <a:srgbClr val="C00000"/>
              </a:solidFill>
              <a:latin typeface="Century Gothic" charset="0"/>
              <a:ea typeface="Century Gothic" charset="0"/>
              <a:cs typeface="Century Gothic" charset="0"/>
            </a:endParaRPr>
          </a:p>
        </p:txBody>
      </p:sp>
      <p:sp>
        <p:nvSpPr>
          <p:cNvPr id="114" name="圆角矩形 113"/>
          <p:cNvSpPr/>
          <p:nvPr/>
        </p:nvSpPr>
        <p:spPr>
          <a:xfrm>
            <a:off x="7593078" y="2428998"/>
            <a:ext cx="763522" cy="524734"/>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15" name="文本框 114"/>
          <p:cNvSpPr txBox="1"/>
          <p:nvPr/>
        </p:nvSpPr>
        <p:spPr>
          <a:xfrm>
            <a:off x="7786773" y="2111189"/>
            <a:ext cx="947300" cy="338554"/>
          </a:xfrm>
          <a:prstGeom prst="rect">
            <a:avLst/>
          </a:prstGeom>
          <a:noFill/>
        </p:spPr>
        <p:txBody>
          <a:bodyPr wrap="square" rtlCol="0">
            <a:spAutoFit/>
          </a:bodyPr>
          <a:lstStyle/>
          <a:p>
            <a:r>
              <a:rPr kumimoji="1" lang="en-US" altLang="zh-CN" sz="1600" b="1" dirty="0" smtClean="0">
                <a:solidFill>
                  <a:srgbClr val="C00000"/>
                </a:solidFill>
                <a:latin typeface="Century Gothic" charset="0"/>
                <a:ea typeface="Century Gothic" charset="0"/>
                <a:cs typeface="Century Gothic" charset="0"/>
              </a:rPr>
              <a:t>= 0</a:t>
            </a:r>
            <a:endParaRPr kumimoji="1" lang="zh-CN" altLang="en-US" sz="1600" b="1" dirty="0">
              <a:solidFill>
                <a:srgbClr val="C00000"/>
              </a:solidFill>
              <a:latin typeface="Century Gothic" charset="0"/>
              <a:ea typeface="Century Gothic" charset="0"/>
              <a:cs typeface="Century Gothic" charset="0"/>
            </a:endParaRPr>
          </a:p>
        </p:txBody>
      </p:sp>
      <p:sp>
        <p:nvSpPr>
          <p:cNvPr id="116" name="圆角矩形 115"/>
          <p:cNvSpPr/>
          <p:nvPr/>
        </p:nvSpPr>
        <p:spPr>
          <a:xfrm>
            <a:off x="8684794" y="2344740"/>
            <a:ext cx="2744873" cy="698012"/>
          </a:xfrm>
          <a:prstGeom prst="roundRect">
            <a:avLst/>
          </a:prstGeom>
          <a:ln w="19050">
            <a:solidFill>
              <a:srgbClr val="FFC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17" name="圆角矩形 116"/>
          <p:cNvSpPr/>
          <p:nvPr/>
        </p:nvSpPr>
        <p:spPr>
          <a:xfrm>
            <a:off x="6286500" y="3249919"/>
            <a:ext cx="3213100" cy="610881"/>
          </a:xfrm>
          <a:prstGeom prst="roundRect">
            <a:avLst/>
          </a:prstGeom>
          <a:ln w="19050">
            <a:solidFill>
              <a:srgbClr val="FFC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19" name="圆角矩形 118"/>
          <p:cNvSpPr/>
          <p:nvPr/>
        </p:nvSpPr>
        <p:spPr>
          <a:xfrm>
            <a:off x="9637295" y="3246219"/>
            <a:ext cx="2329418" cy="614581"/>
          </a:xfrm>
          <a:prstGeom prst="roundRect">
            <a:avLst/>
          </a:prstGeom>
          <a:ln w="19050">
            <a:solidFill>
              <a:srgbClr val="FFC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20" name="圆角矩形 119"/>
          <p:cNvSpPr/>
          <p:nvPr/>
        </p:nvSpPr>
        <p:spPr>
          <a:xfrm>
            <a:off x="6304491" y="4025455"/>
            <a:ext cx="2737611" cy="610881"/>
          </a:xfrm>
          <a:prstGeom prst="roundRect">
            <a:avLst/>
          </a:prstGeom>
          <a:ln w="19050">
            <a:solidFill>
              <a:srgbClr val="FFC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mc:AlternateContent xmlns:mc="http://schemas.openxmlformats.org/markup-compatibility/2006" xmlns:a14="http://schemas.microsoft.com/office/drawing/2010/main">
        <mc:Choice Requires="a14">
          <p:sp>
            <p:nvSpPr>
              <p:cNvPr id="15" name="矩形 14"/>
              <p:cNvSpPr/>
              <p:nvPr/>
            </p:nvSpPr>
            <p:spPr>
              <a:xfrm>
                <a:off x="6046908" y="3957223"/>
                <a:ext cx="4004943" cy="698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400">
                          <a:latin typeface="Cambria Math" charset="0"/>
                        </a:rPr>
                        <m:t>+(1−</m:t>
                      </m:r>
                      <m:r>
                        <a:rPr lang="en-US" altLang="zh-CN" sz="1400" i="1">
                          <a:latin typeface="Cambria Math" charset="0"/>
                        </a:rPr>
                        <m:t>𝜉</m:t>
                      </m:r>
                      <m:r>
                        <a:rPr lang="en-US" altLang="zh-CN" sz="1400">
                          <a:latin typeface="Cambria Math" charset="0"/>
                        </a:rPr>
                        <m:t>)</m:t>
                      </m:r>
                      <m:nary>
                        <m:naryPr>
                          <m:chr m:val="∑"/>
                          <m:limLoc m:val="undOvr"/>
                          <m:grow m:val="on"/>
                          <m:ctrlPr>
                            <a:rPr lang="en-US" altLang="zh-CN" sz="1400" i="1">
                              <a:solidFill>
                                <a:srgbClr val="122754"/>
                              </a:solidFill>
                              <a:latin typeface="Cambria Math" charset="0"/>
                            </a:rPr>
                          </m:ctrlPr>
                        </m:naryPr>
                        <m:sub>
                          <m:r>
                            <a:rPr lang="en-US" altLang="zh-CN" sz="1400" i="1">
                              <a:solidFill>
                                <a:srgbClr val="122754"/>
                              </a:solidFill>
                              <a:latin typeface="Cambria Math" charset="0"/>
                            </a:rPr>
                            <m:t>𝛼</m:t>
                          </m:r>
                          <m:r>
                            <a:rPr lang="en-US" altLang="zh-CN" sz="1400">
                              <a:solidFill>
                                <a:srgbClr val="122754"/>
                              </a:solidFill>
                              <a:latin typeface="Cambria Math" charset="0"/>
                            </a:rPr>
                            <m:t>=1</m:t>
                          </m:r>
                        </m:sub>
                        <m:sup>
                          <m:r>
                            <a:rPr lang="en-US" altLang="zh-CN" sz="1400">
                              <a:solidFill>
                                <a:srgbClr val="122754"/>
                              </a:solidFill>
                              <a:latin typeface="Cambria Math" charset="0"/>
                            </a:rPr>
                            <m:t>24</m:t>
                          </m:r>
                        </m:sup>
                        <m:e>
                          <m:r>
                            <a:rPr lang="en-US" altLang="zh-CN" sz="1400">
                              <a:solidFill>
                                <a:srgbClr val="122754"/>
                              </a:solidFill>
                              <a:latin typeface="Cambria Math" charset="0"/>
                            </a:rPr>
                            <m:t> </m:t>
                          </m:r>
                        </m:e>
                      </m:nary>
                      <m:r>
                        <a:rPr lang="en-US" altLang="zh-CN" sz="1400">
                          <a:latin typeface="Cambria Math" charset="0"/>
                        </a:rPr>
                        <m:t> </m:t>
                      </m:r>
                      <m:d>
                        <m:dPr>
                          <m:begChr m:val="["/>
                          <m:endChr m:val="]"/>
                          <m:ctrlPr>
                            <a:rPr lang="en-US" altLang="zh-CN" sz="1400" i="1">
                              <a:latin typeface="Cambria Math" charset="0"/>
                            </a:rPr>
                          </m:ctrlPr>
                        </m:dPr>
                        <m:e>
                          <m:sSup>
                            <m:sSupPr>
                              <m:ctrlPr>
                                <a:rPr lang="en-US" altLang="zh-CN" sz="1400" i="1">
                                  <a:latin typeface="Cambria Math" charset="0"/>
                                </a:rPr>
                              </m:ctrlPr>
                            </m:sSupPr>
                            <m:e>
                              <m:d>
                                <m:dPr>
                                  <m:ctrlPr>
                                    <a:rPr lang="en-US" altLang="zh-CN" sz="1400" i="1">
                                      <a:latin typeface="Cambria Math" charset="0"/>
                                    </a:rPr>
                                  </m:ctrlPr>
                                </m:dPr>
                                <m:e>
                                  <m:r>
                                    <a:rPr lang="en-US" altLang="zh-CN" sz="1400" b="1" i="1">
                                      <a:latin typeface="Cambria Math" charset="0"/>
                                    </a:rPr>
                                    <m:t>𝑴</m:t>
                                  </m:r>
                                  <m:r>
                                    <a:rPr lang="en-US" altLang="zh-CN" sz="1400">
                                      <a:latin typeface="Cambria Math" charset="0"/>
                                    </a:rPr>
                                    <m:t>+</m:t>
                                  </m:r>
                                  <m:sSub>
                                    <m:sSubPr>
                                      <m:ctrlPr>
                                        <a:rPr lang="en-US" altLang="zh-CN" sz="1400" i="1">
                                          <a:solidFill>
                                            <a:srgbClr val="122754"/>
                                          </a:solidFill>
                                          <a:latin typeface="Cambria Math" charset="0"/>
                                        </a:rPr>
                                      </m:ctrlPr>
                                    </m:sSubPr>
                                    <m:e>
                                      <m:r>
                                        <a:rPr lang="en-US" altLang="zh-CN" sz="1400" b="1" i="1">
                                          <a:solidFill>
                                            <a:srgbClr val="122754"/>
                                          </a:solidFill>
                                          <a:latin typeface="Cambria Math" charset="0"/>
                                        </a:rPr>
                                        <m:t>𝑩</m:t>
                                      </m:r>
                                    </m:e>
                                    <m:sub>
                                      <m:r>
                                        <a:rPr lang="en-US" altLang="zh-CN" sz="1400" i="1">
                                          <a:solidFill>
                                            <a:srgbClr val="122754"/>
                                          </a:solidFill>
                                          <a:latin typeface="Cambria Math" charset="0"/>
                                        </a:rPr>
                                        <m:t>𝑖𝑛𝑡</m:t>
                                      </m:r>
                                    </m:sub>
                                  </m:sSub>
                                </m:e>
                              </m:d>
                              <m:r>
                                <a:rPr lang="en-US" altLang="zh-CN" sz="1400">
                                  <a:latin typeface="Cambria Math" charset="0"/>
                                </a:rPr>
                                <m:t>:</m:t>
                              </m:r>
                              <m:sSub>
                                <m:sSubPr>
                                  <m:ctrlPr>
                                    <a:rPr lang="en-US" altLang="zh-CN" sz="1400" i="1">
                                      <a:latin typeface="Cambria Math" charset="0"/>
                                    </a:rPr>
                                  </m:ctrlPr>
                                </m:sSubPr>
                                <m:e>
                                  <m:r>
                                    <a:rPr lang="en-US" altLang="zh-CN" sz="1400" b="1" i="1">
                                      <a:latin typeface="Cambria Math" charset="0"/>
                                    </a:rPr>
                                    <m:t>𝑺</m:t>
                                  </m:r>
                                </m:e>
                                <m:sub>
                                  <m:r>
                                    <a:rPr lang="en-US" altLang="zh-CN" sz="1400" i="1">
                                      <a:latin typeface="Cambria Math" charset="0"/>
                                    </a:rPr>
                                    <m:t>𝑝</m:t>
                                  </m:r>
                                </m:sub>
                              </m:sSub>
                            </m:e>
                            <m:sup>
                              <m:d>
                                <m:dPr>
                                  <m:ctrlPr>
                                    <a:rPr lang="en-US" altLang="zh-CN" sz="1400" i="1">
                                      <a:latin typeface="Cambria Math" charset="0"/>
                                    </a:rPr>
                                  </m:ctrlPr>
                                </m:dPr>
                                <m:e>
                                  <m:r>
                                    <a:rPr lang="en-US" altLang="zh-CN" sz="1400" i="1">
                                      <a:latin typeface="Cambria Math" charset="0"/>
                                    </a:rPr>
                                    <m:t>𝛼</m:t>
                                  </m:r>
                                </m:e>
                              </m:d>
                            </m:sup>
                          </m:sSup>
                        </m:e>
                      </m:d>
                      <m:sSubSup>
                        <m:sSubSupPr>
                          <m:ctrlPr>
                            <a:rPr lang="en-US" altLang="zh-CN" sz="1400" i="1">
                              <a:latin typeface="Cambria Math" charset="0"/>
                            </a:rPr>
                          </m:ctrlPr>
                        </m:sSubSupPr>
                        <m:e>
                          <m:acc>
                            <m:accPr>
                              <m:chr m:val="̇"/>
                              <m:ctrlPr>
                                <a:rPr lang="en-US" altLang="zh-CN" sz="1400" i="1">
                                  <a:latin typeface="Cambria Math" charset="0"/>
                                </a:rPr>
                              </m:ctrlPr>
                            </m:accPr>
                            <m:e>
                              <m:r>
                                <a:rPr lang="en-US" altLang="zh-CN" sz="1400" i="1">
                                  <a:latin typeface="Cambria Math" charset="0"/>
                                </a:rPr>
                                <m:t>𝛾</m:t>
                              </m:r>
                            </m:e>
                          </m:acc>
                        </m:e>
                        <m:sub>
                          <m:r>
                            <a:rPr lang="en-US" altLang="zh-CN" sz="1400" i="1">
                              <a:latin typeface="Cambria Math" charset="0"/>
                            </a:rPr>
                            <m:t>𝑡𝑟𝑖𝑝</m:t>
                          </m:r>
                        </m:sub>
                        <m:sup>
                          <m:d>
                            <m:dPr>
                              <m:ctrlPr>
                                <a:rPr lang="en-US" altLang="zh-CN" sz="1400" i="1">
                                  <a:latin typeface="Cambria Math" charset="0"/>
                                </a:rPr>
                              </m:ctrlPr>
                            </m:dPr>
                            <m:e>
                              <m:r>
                                <a:rPr lang="en-US" altLang="zh-CN" sz="1400" i="1">
                                  <a:latin typeface="Cambria Math" charset="0"/>
                                </a:rPr>
                                <m:t>𝛼</m:t>
                              </m:r>
                            </m:e>
                          </m:d>
                        </m:sup>
                      </m:sSubSup>
                      <m:r>
                        <a:rPr lang="en-US" altLang="zh-CN" sz="1400">
                          <a:latin typeface="Cambria Math" charset="0"/>
                        </a:rPr>
                        <m:t>−</m:t>
                      </m:r>
                      <m:f>
                        <m:fPr>
                          <m:ctrlPr>
                            <a:rPr lang="en-US" altLang="zh-CN" sz="1400" i="1">
                              <a:latin typeface="Cambria Math" charset="0"/>
                            </a:rPr>
                          </m:ctrlPr>
                        </m:fPr>
                        <m:num>
                          <m:r>
                            <a:rPr lang="en-US" altLang="zh-CN" sz="1400" b="1" i="1">
                              <a:latin typeface="Cambria Math" charset="0"/>
                            </a:rPr>
                            <m:t>𝒒</m:t>
                          </m:r>
                          <m:r>
                            <a:rPr lang="en-US" altLang="zh-CN" sz="1400">
                              <a:latin typeface="Cambria Math" charset="0"/>
                            </a:rPr>
                            <m:t>𝛻</m:t>
                          </m:r>
                          <m:r>
                            <a:rPr lang="en-US" altLang="zh-CN" sz="1400" i="1">
                              <a:latin typeface="Cambria Math" charset="0"/>
                            </a:rPr>
                            <m:t>𝜃</m:t>
                          </m:r>
                        </m:num>
                        <m:den>
                          <m:r>
                            <a:rPr lang="en-US" altLang="zh-CN" sz="1400" i="1">
                              <a:latin typeface="Cambria Math" charset="0"/>
                            </a:rPr>
                            <m:t>𝜃</m:t>
                          </m:r>
                        </m:den>
                      </m:f>
                      <m:r>
                        <a:rPr lang="en-US" altLang="zh-CN" sz="1400">
                          <a:latin typeface="Cambria Math" charset="0"/>
                        </a:rPr>
                        <m:t>≥0</m:t>
                      </m:r>
                    </m:oMath>
                  </m:oMathPara>
                </a14:m>
                <a:endParaRPr lang="en-US" altLang="zh-CN" sz="1400" dirty="0"/>
              </a:p>
            </p:txBody>
          </p:sp>
        </mc:Choice>
        <mc:Fallback xmlns="">
          <p:sp>
            <p:nvSpPr>
              <p:cNvPr id="15" name="矩形 14"/>
              <p:cNvSpPr>
                <a:spLocks noRot="1" noChangeAspect="1" noMove="1" noResize="1" noEditPoints="1" noAdjustHandles="1" noChangeArrowheads="1" noChangeShapeType="1" noTextEdit="1"/>
              </p:cNvSpPr>
              <p:nvPr/>
            </p:nvSpPr>
            <p:spPr>
              <a:xfrm>
                <a:off x="6046908" y="3957223"/>
                <a:ext cx="4004943" cy="698012"/>
              </a:xfrm>
              <a:prstGeom prst="rect">
                <a:avLst/>
              </a:prstGeom>
              <a:blipFill rotWithShape="0">
                <a:blip r:embed="rId15"/>
                <a:stretch>
                  <a:fillRect/>
                </a:stretch>
              </a:blipFill>
            </p:spPr>
            <p:txBody>
              <a:bodyPr/>
              <a:lstStyle/>
              <a:p>
                <a:r>
                  <a:rPr lang="en-US">
                    <a:noFill/>
                  </a:rPr>
                  <a:t> </a:t>
                </a:r>
              </a:p>
            </p:txBody>
          </p:sp>
        </mc:Fallback>
      </mc:AlternateContent>
      <p:sp>
        <p:nvSpPr>
          <p:cNvPr id="121" name="圆角矩形 120"/>
          <p:cNvSpPr/>
          <p:nvPr/>
        </p:nvSpPr>
        <p:spPr>
          <a:xfrm>
            <a:off x="9207202" y="4034780"/>
            <a:ext cx="442777" cy="610881"/>
          </a:xfrm>
          <a:prstGeom prst="roundRect">
            <a:avLst/>
          </a:prstGeom>
          <a:ln w="19050">
            <a:solidFill>
              <a:srgbClr val="FFC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mc:AlternateContent xmlns:mc="http://schemas.openxmlformats.org/markup-compatibility/2006" xmlns:a14="http://schemas.microsoft.com/office/drawing/2010/main">
        <mc:Choice Requires="a14">
          <p:sp>
            <p:nvSpPr>
              <p:cNvPr id="122" name="文本框 121"/>
              <p:cNvSpPr txBox="1"/>
              <p:nvPr/>
            </p:nvSpPr>
            <p:spPr>
              <a:xfrm>
                <a:off x="10026467" y="2006186"/>
                <a:ext cx="775537" cy="338554"/>
              </a:xfrm>
              <a:prstGeom prst="rect">
                <a:avLst/>
              </a:prstGeom>
              <a:noFill/>
            </p:spPr>
            <p:txBody>
              <a:bodyPr wrap="square" rtlCol="0">
                <a:spAutoFit/>
              </a:bodyPr>
              <a:lstStyle/>
              <a:p>
                <a14:m>
                  <m:oMath xmlns:m="http://schemas.openxmlformats.org/officeDocument/2006/math">
                    <m:r>
                      <a:rPr kumimoji="1" lang="en-US" altLang="zh-CN" sz="1600" b="1" i="1" dirty="0" smtClean="0">
                        <a:solidFill>
                          <a:srgbClr val="FFC000"/>
                        </a:solidFill>
                        <a:latin typeface="Cambria Math" charset="0"/>
                        <a:ea typeface="Century Gothic" charset="0"/>
                        <a:cs typeface="Century Gothic" charset="0"/>
                      </a:rPr>
                      <m:t>≥</m:t>
                    </m:r>
                  </m:oMath>
                </a14:m>
                <a:r>
                  <a:rPr kumimoji="1" lang="en-US" altLang="zh-CN" sz="1600" b="1" dirty="0" smtClean="0">
                    <a:solidFill>
                      <a:srgbClr val="FFC000"/>
                    </a:solidFill>
                    <a:latin typeface="Century Gothic" charset="0"/>
                    <a:ea typeface="Century Gothic" charset="0"/>
                    <a:cs typeface="Century Gothic" charset="0"/>
                  </a:rPr>
                  <a:t> 0</a:t>
                </a:r>
                <a:endParaRPr kumimoji="1" lang="zh-CN" altLang="en-US" sz="1600" b="1" dirty="0">
                  <a:solidFill>
                    <a:srgbClr val="FFC000"/>
                  </a:solidFill>
                  <a:latin typeface="Century Gothic" charset="0"/>
                  <a:ea typeface="Century Gothic" charset="0"/>
                  <a:cs typeface="Century Gothic" charset="0"/>
                </a:endParaRPr>
              </a:p>
            </p:txBody>
          </p:sp>
        </mc:Choice>
        <mc:Fallback xmlns="">
          <p:sp>
            <p:nvSpPr>
              <p:cNvPr id="122" name="文本框 121"/>
              <p:cNvSpPr txBox="1">
                <a:spLocks noRot="1" noChangeAspect="1" noMove="1" noResize="1" noEditPoints="1" noAdjustHandles="1" noChangeArrowheads="1" noChangeShapeType="1" noTextEdit="1"/>
              </p:cNvSpPr>
              <p:nvPr/>
            </p:nvSpPr>
            <p:spPr>
              <a:xfrm>
                <a:off x="10026467" y="2006186"/>
                <a:ext cx="775537" cy="338554"/>
              </a:xfrm>
              <a:prstGeom prst="rect">
                <a:avLst/>
              </a:prstGeom>
              <a:blipFill rotWithShape="0">
                <a:blip r:embed="rId16"/>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文本框 122"/>
              <p:cNvSpPr txBox="1"/>
              <p:nvPr/>
            </p:nvSpPr>
            <p:spPr>
              <a:xfrm>
                <a:off x="11429667" y="2934346"/>
                <a:ext cx="775537" cy="338554"/>
              </a:xfrm>
              <a:prstGeom prst="rect">
                <a:avLst/>
              </a:prstGeom>
              <a:noFill/>
            </p:spPr>
            <p:txBody>
              <a:bodyPr wrap="square" rtlCol="0">
                <a:spAutoFit/>
              </a:bodyPr>
              <a:lstStyle/>
              <a:p>
                <a14:m>
                  <m:oMath xmlns:m="http://schemas.openxmlformats.org/officeDocument/2006/math">
                    <m:r>
                      <a:rPr kumimoji="1" lang="en-US" altLang="zh-CN" sz="1600" b="1" i="1" dirty="0" smtClean="0">
                        <a:solidFill>
                          <a:srgbClr val="FFC000"/>
                        </a:solidFill>
                        <a:latin typeface="Cambria Math" charset="0"/>
                        <a:ea typeface="Century Gothic" charset="0"/>
                        <a:cs typeface="Century Gothic" charset="0"/>
                      </a:rPr>
                      <m:t>≥</m:t>
                    </m:r>
                  </m:oMath>
                </a14:m>
                <a:r>
                  <a:rPr kumimoji="1" lang="en-US" altLang="zh-CN" sz="1600" b="1" dirty="0" smtClean="0">
                    <a:solidFill>
                      <a:srgbClr val="FFC000"/>
                    </a:solidFill>
                    <a:latin typeface="Century Gothic" charset="0"/>
                    <a:ea typeface="Century Gothic" charset="0"/>
                    <a:cs typeface="Century Gothic" charset="0"/>
                  </a:rPr>
                  <a:t> 0</a:t>
                </a:r>
                <a:endParaRPr kumimoji="1" lang="zh-CN" altLang="en-US" sz="1600" b="1" dirty="0">
                  <a:solidFill>
                    <a:srgbClr val="FFC000"/>
                  </a:solidFill>
                  <a:latin typeface="Century Gothic" charset="0"/>
                  <a:ea typeface="Century Gothic" charset="0"/>
                  <a:cs typeface="Century Gothic" charset="0"/>
                </a:endParaRPr>
              </a:p>
            </p:txBody>
          </p:sp>
        </mc:Choice>
        <mc:Fallback xmlns="">
          <p:sp>
            <p:nvSpPr>
              <p:cNvPr id="123" name="文本框 122"/>
              <p:cNvSpPr txBox="1">
                <a:spLocks noRot="1" noChangeAspect="1" noMove="1" noResize="1" noEditPoints="1" noAdjustHandles="1" noChangeArrowheads="1" noChangeShapeType="1" noTextEdit="1"/>
              </p:cNvSpPr>
              <p:nvPr/>
            </p:nvSpPr>
            <p:spPr>
              <a:xfrm>
                <a:off x="11429667" y="2934346"/>
                <a:ext cx="775537" cy="338554"/>
              </a:xfrm>
              <a:prstGeom prst="rect">
                <a:avLst/>
              </a:prstGeom>
              <a:blipFill rotWithShape="0">
                <a:blip r:embed="rId16"/>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文本框 123"/>
              <p:cNvSpPr txBox="1"/>
              <p:nvPr/>
            </p:nvSpPr>
            <p:spPr>
              <a:xfrm>
                <a:off x="9249526" y="4605994"/>
                <a:ext cx="775537" cy="338554"/>
              </a:xfrm>
              <a:prstGeom prst="rect">
                <a:avLst/>
              </a:prstGeom>
              <a:noFill/>
            </p:spPr>
            <p:txBody>
              <a:bodyPr wrap="square" rtlCol="0">
                <a:spAutoFit/>
              </a:bodyPr>
              <a:lstStyle/>
              <a:p>
                <a14:m>
                  <m:oMath xmlns:m="http://schemas.openxmlformats.org/officeDocument/2006/math">
                    <m:r>
                      <a:rPr kumimoji="1" lang="en-US" altLang="zh-CN" sz="1600" b="1" i="1" dirty="0" smtClean="0">
                        <a:solidFill>
                          <a:srgbClr val="FFC000"/>
                        </a:solidFill>
                        <a:latin typeface="Cambria Math" charset="0"/>
                        <a:ea typeface="Century Gothic" charset="0"/>
                        <a:cs typeface="Century Gothic" charset="0"/>
                      </a:rPr>
                      <m:t>≥</m:t>
                    </m:r>
                  </m:oMath>
                </a14:m>
                <a:r>
                  <a:rPr kumimoji="1" lang="en-US" altLang="zh-CN" sz="1600" b="1" dirty="0" smtClean="0">
                    <a:solidFill>
                      <a:srgbClr val="FFC000"/>
                    </a:solidFill>
                    <a:latin typeface="Century Gothic" charset="0"/>
                    <a:ea typeface="Century Gothic" charset="0"/>
                    <a:cs typeface="Century Gothic" charset="0"/>
                  </a:rPr>
                  <a:t> 0</a:t>
                </a:r>
                <a:endParaRPr kumimoji="1" lang="zh-CN" altLang="en-US" sz="1600" b="1" dirty="0">
                  <a:solidFill>
                    <a:srgbClr val="FFC000"/>
                  </a:solidFill>
                  <a:latin typeface="Century Gothic" charset="0"/>
                  <a:ea typeface="Century Gothic" charset="0"/>
                  <a:cs typeface="Century Gothic" charset="0"/>
                </a:endParaRPr>
              </a:p>
            </p:txBody>
          </p:sp>
        </mc:Choice>
        <mc:Fallback xmlns="">
          <p:sp>
            <p:nvSpPr>
              <p:cNvPr id="124" name="文本框 123"/>
              <p:cNvSpPr txBox="1">
                <a:spLocks noRot="1" noChangeAspect="1" noMove="1" noResize="1" noEditPoints="1" noAdjustHandles="1" noChangeArrowheads="1" noChangeShapeType="1" noTextEdit="1"/>
              </p:cNvSpPr>
              <p:nvPr/>
            </p:nvSpPr>
            <p:spPr>
              <a:xfrm>
                <a:off x="9249526" y="4605994"/>
                <a:ext cx="775537" cy="338554"/>
              </a:xfrm>
              <a:prstGeom prst="rect">
                <a:avLst/>
              </a:prstGeom>
              <a:blipFill rotWithShape="0">
                <a:blip r:embed="rId17"/>
                <a:stretch>
                  <a:fillRect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文本框 124"/>
              <p:cNvSpPr txBox="1"/>
              <p:nvPr/>
            </p:nvSpPr>
            <p:spPr>
              <a:xfrm>
                <a:off x="7542792" y="4617407"/>
                <a:ext cx="775537" cy="338554"/>
              </a:xfrm>
              <a:prstGeom prst="rect">
                <a:avLst/>
              </a:prstGeom>
              <a:noFill/>
            </p:spPr>
            <p:txBody>
              <a:bodyPr wrap="square" rtlCol="0">
                <a:spAutoFit/>
              </a:bodyPr>
              <a:lstStyle/>
              <a:p>
                <a14:m>
                  <m:oMath xmlns:m="http://schemas.openxmlformats.org/officeDocument/2006/math">
                    <m:r>
                      <a:rPr kumimoji="1" lang="en-US" altLang="zh-CN" sz="1600" b="1" i="1" dirty="0" smtClean="0">
                        <a:solidFill>
                          <a:srgbClr val="FFC000"/>
                        </a:solidFill>
                        <a:latin typeface="Cambria Math" charset="0"/>
                        <a:ea typeface="Century Gothic" charset="0"/>
                        <a:cs typeface="Century Gothic" charset="0"/>
                      </a:rPr>
                      <m:t>≥</m:t>
                    </m:r>
                  </m:oMath>
                </a14:m>
                <a:r>
                  <a:rPr kumimoji="1" lang="en-US" altLang="zh-CN" sz="1600" b="1" dirty="0" smtClean="0">
                    <a:solidFill>
                      <a:srgbClr val="FFC000"/>
                    </a:solidFill>
                    <a:latin typeface="Century Gothic" charset="0"/>
                    <a:ea typeface="Century Gothic" charset="0"/>
                    <a:cs typeface="Century Gothic" charset="0"/>
                  </a:rPr>
                  <a:t> 0</a:t>
                </a:r>
                <a:endParaRPr kumimoji="1" lang="zh-CN" altLang="en-US" sz="1600" b="1" dirty="0">
                  <a:solidFill>
                    <a:srgbClr val="FFC000"/>
                  </a:solidFill>
                  <a:latin typeface="Century Gothic" charset="0"/>
                  <a:ea typeface="Century Gothic" charset="0"/>
                  <a:cs typeface="Century Gothic" charset="0"/>
                </a:endParaRPr>
              </a:p>
            </p:txBody>
          </p:sp>
        </mc:Choice>
        <mc:Fallback xmlns="">
          <p:sp>
            <p:nvSpPr>
              <p:cNvPr id="125" name="文本框 124"/>
              <p:cNvSpPr txBox="1">
                <a:spLocks noRot="1" noChangeAspect="1" noMove="1" noResize="1" noEditPoints="1" noAdjustHandles="1" noChangeArrowheads="1" noChangeShapeType="1" noTextEdit="1"/>
              </p:cNvSpPr>
              <p:nvPr/>
            </p:nvSpPr>
            <p:spPr>
              <a:xfrm>
                <a:off x="7542792" y="4617407"/>
                <a:ext cx="775537" cy="338554"/>
              </a:xfrm>
              <a:prstGeom prst="rect">
                <a:avLst/>
              </a:prstGeom>
              <a:blipFill rotWithShape="0">
                <a:blip r:embed="rId17"/>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文本框 125"/>
              <p:cNvSpPr txBox="1"/>
              <p:nvPr/>
            </p:nvSpPr>
            <p:spPr>
              <a:xfrm>
                <a:off x="7347787" y="2961148"/>
                <a:ext cx="775537" cy="338554"/>
              </a:xfrm>
              <a:prstGeom prst="rect">
                <a:avLst/>
              </a:prstGeom>
              <a:noFill/>
            </p:spPr>
            <p:txBody>
              <a:bodyPr wrap="square" rtlCol="0">
                <a:spAutoFit/>
              </a:bodyPr>
              <a:lstStyle/>
              <a:p>
                <a14:m>
                  <m:oMath xmlns:m="http://schemas.openxmlformats.org/officeDocument/2006/math">
                    <m:r>
                      <a:rPr kumimoji="1" lang="en-US" altLang="zh-CN" sz="1600" b="1" i="1" dirty="0" smtClean="0">
                        <a:solidFill>
                          <a:srgbClr val="FFC000"/>
                        </a:solidFill>
                        <a:latin typeface="Cambria Math" charset="0"/>
                        <a:ea typeface="Century Gothic" charset="0"/>
                        <a:cs typeface="Century Gothic" charset="0"/>
                      </a:rPr>
                      <m:t>≥</m:t>
                    </m:r>
                  </m:oMath>
                </a14:m>
                <a:r>
                  <a:rPr kumimoji="1" lang="en-US" altLang="zh-CN" sz="1600" b="1" dirty="0" smtClean="0">
                    <a:solidFill>
                      <a:srgbClr val="FFC000"/>
                    </a:solidFill>
                    <a:latin typeface="Century Gothic" charset="0"/>
                    <a:ea typeface="Century Gothic" charset="0"/>
                    <a:cs typeface="Century Gothic" charset="0"/>
                  </a:rPr>
                  <a:t> 0</a:t>
                </a:r>
                <a:endParaRPr kumimoji="1" lang="zh-CN" altLang="en-US" sz="1600" b="1" dirty="0">
                  <a:solidFill>
                    <a:srgbClr val="FFC000"/>
                  </a:solidFill>
                  <a:latin typeface="Century Gothic" charset="0"/>
                  <a:ea typeface="Century Gothic" charset="0"/>
                  <a:cs typeface="Century Gothic" charset="0"/>
                </a:endParaRPr>
              </a:p>
            </p:txBody>
          </p:sp>
        </mc:Choice>
        <mc:Fallback xmlns="">
          <p:sp>
            <p:nvSpPr>
              <p:cNvPr id="126" name="文本框 125"/>
              <p:cNvSpPr txBox="1">
                <a:spLocks noRot="1" noChangeAspect="1" noMove="1" noResize="1" noEditPoints="1" noAdjustHandles="1" noChangeArrowheads="1" noChangeShapeType="1" noTextEdit="1"/>
              </p:cNvSpPr>
              <p:nvPr/>
            </p:nvSpPr>
            <p:spPr>
              <a:xfrm>
                <a:off x="7347787" y="2961148"/>
                <a:ext cx="775537" cy="338554"/>
              </a:xfrm>
              <a:prstGeom prst="rect">
                <a:avLst/>
              </a:prstGeom>
              <a:blipFill rotWithShape="0">
                <a:blip r:embed="rId17"/>
                <a:stretch>
                  <a:fillRect t="-5455" b="-23636"/>
                </a:stretch>
              </a:blipFill>
            </p:spPr>
            <p:txBody>
              <a:bodyPr/>
              <a:lstStyle/>
              <a:p>
                <a:r>
                  <a:rPr lang="en-US">
                    <a:noFill/>
                  </a:rPr>
                  <a:t> </a:t>
                </a:r>
              </a:p>
            </p:txBody>
          </p:sp>
        </mc:Fallback>
      </mc:AlternateContent>
      <p:sp>
        <p:nvSpPr>
          <p:cNvPr id="127" name="矩形 126"/>
          <p:cNvSpPr/>
          <p:nvPr/>
        </p:nvSpPr>
        <p:spPr>
          <a:xfrm>
            <a:off x="6175187" y="5012317"/>
            <a:ext cx="5676554" cy="338554"/>
          </a:xfrm>
          <a:prstGeom prst="rect">
            <a:avLst/>
          </a:prstGeom>
        </p:spPr>
        <p:txBody>
          <a:bodyPr wrap="none">
            <a:spAutoFit/>
          </a:bodyPr>
          <a:lstStyle/>
          <a:p>
            <a:r>
              <a:rPr kumimoji="1" lang="en-US" altLang="zh-CN" sz="1600" b="1" dirty="0" smtClean="0">
                <a:solidFill>
                  <a:srgbClr val="122754"/>
                </a:solidFill>
                <a:latin typeface="Century Gothic" charset="0"/>
                <a:ea typeface="Century Gothic" charset="0"/>
                <a:cs typeface="Century Gothic" charset="0"/>
              </a:rPr>
              <a:t>Thermodynamic Driving Force For Phase Transformation</a:t>
            </a:r>
            <a:endParaRPr lang="zh-CN" altLang="en-US" sz="1600" dirty="0">
              <a:solidFill>
                <a:srgbClr val="122754"/>
              </a:solidFill>
              <a:latin typeface="Century Gothic" charset="0"/>
              <a:ea typeface="Century Gothic" charset="0"/>
              <a:cs typeface="Century Gothic" charset="0"/>
            </a:endParaRPr>
          </a:p>
        </p:txBody>
      </p:sp>
      <mc:AlternateContent xmlns:mc="http://schemas.openxmlformats.org/markup-compatibility/2006" xmlns:a14="http://schemas.microsoft.com/office/drawing/2010/main">
        <mc:Choice Requires="a14">
          <p:sp>
            <p:nvSpPr>
              <p:cNvPr id="22" name="矩形 21"/>
              <p:cNvSpPr/>
              <p:nvPr/>
            </p:nvSpPr>
            <p:spPr>
              <a:xfrm>
                <a:off x="5037764" y="5313213"/>
                <a:ext cx="6813977" cy="1014380"/>
              </a:xfrm>
              <a:prstGeom prst="rect">
                <a:avLst/>
              </a:prstGeom>
            </p:spPr>
            <p:txBody>
              <a:bodyPr wrap="square">
                <a:spAutoFit/>
              </a:bodyPr>
              <a:lstStyle/>
              <a:p>
                <a:pPr marL="1620000" indent="-457200"/>
                <a14:m>
                  <m:oMathPara xmlns:m="http://schemas.openxmlformats.org/officeDocument/2006/math">
                    <m:oMathParaPr>
                      <m:jc m:val="centerGroup"/>
                    </m:oMathParaPr>
                    <m:oMath xmlns:m="http://schemas.openxmlformats.org/officeDocument/2006/math">
                      <m:sSubSup>
                        <m:sSubSupPr>
                          <m:ctrlPr>
                            <a:rPr lang="en-US" altLang="zh-CN" sz="1600" i="1" smtClean="0">
                              <a:solidFill>
                                <a:srgbClr val="122754"/>
                              </a:solidFill>
                              <a:latin typeface="Cambria Math" charset="0"/>
                            </a:rPr>
                          </m:ctrlPr>
                        </m:sSubSupPr>
                        <m:e>
                          <m:r>
                            <a:rPr lang="en-US" altLang="zh-CN" sz="1600" i="1">
                              <a:solidFill>
                                <a:srgbClr val="122754"/>
                              </a:solidFill>
                              <a:latin typeface="Cambria Math" charset="0"/>
                            </a:rPr>
                            <m:t>𝑓</m:t>
                          </m:r>
                        </m:e>
                        <m:sub>
                          <m:r>
                            <a:rPr lang="en-US" altLang="zh-CN" sz="1600" i="1">
                              <a:solidFill>
                                <a:srgbClr val="122754"/>
                              </a:solidFill>
                              <a:latin typeface="Cambria Math" charset="0"/>
                            </a:rPr>
                            <m:t>𝑡𝑟</m:t>
                          </m:r>
                        </m:sub>
                        <m:sup>
                          <m:d>
                            <m:dPr>
                              <m:ctrlPr>
                                <a:rPr lang="en-US" altLang="zh-CN" sz="1600" i="1">
                                  <a:solidFill>
                                    <a:srgbClr val="122754"/>
                                  </a:solidFill>
                                  <a:latin typeface="Cambria Math" charset="0"/>
                                </a:rPr>
                              </m:ctrlPr>
                            </m:dPr>
                            <m:e>
                              <m:r>
                                <a:rPr lang="en-US" altLang="zh-CN" sz="1600" i="1">
                                  <a:solidFill>
                                    <a:srgbClr val="122754"/>
                                  </a:solidFill>
                                  <a:latin typeface="Cambria Math" charset="0"/>
                                </a:rPr>
                                <m:t>𝑖</m:t>
                              </m:r>
                            </m:e>
                          </m:d>
                        </m:sup>
                      </m:sSubSup>
                      <m:r>
                        <a:rPr lang="en-US" altLang="zh-CN" sz="1600" i="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𝑔</m:t>
                          </m:r>
                        </m:e>
                        <m:sub>
                          <m:r>
                            <a:rPr lang="en-US" altLang="zh-CN" sz="1600" i="1">
                              <a:solidFill>
                                <a:srgbClr val="122754"/>
                              </a:solidFill>
                              <a:latin typeface="Cambria Math" charset="0"/>
                            </a:rPr>
                            <m:t>𝑡𝑟</m:t>
                          </m:r>
                        </m:sub>
                      </m:sSub>
                      <m:r>
                        <a:rPr lang="en-US" altLang="zh-CN" sz="1600" i="0">
                          <a:solidFill>
                            <a:srgbClr val="122754"/>
                          </a:solidFill>
                          <a:latin typeface="Cambria Math" charset="0"/>
                        </a:rPr>
                        <m:t>(</m:t>
                      </m:r>
                      <m:r>
                        <a:rPr lang="en-US" altLang="zh-CN" sz="1600" b="1" i="1">
                          <a:solidFill>
                            <a:srgbClr val="122754"/>
                          </a:solidFill>
                          <a:latin typeface="Cambria Math" charset="0"/>
                        </a:rPr>
                        <m:t>𝑴</m:t>
                      </m:r>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0" i="0">
                              <a:solidFill>
                                <a:srgbClr val="122754"/>
                              </a:solidFill>
                              <a:latin typeface="Cambria Math" charset="0"/>
                            </a:rPr>
                            <m:t> </m:t>
                          </m:r>
                          <m:r>
                            <a:rPr lang="en-US" altLang="zh-CN" sz="1600" b="0" i="1">
                              <a:solidFill>
                                <a:srgbClr val="122754"/>
                              </a:solidFill>
                              <a:latin typeface="Cambria Math" charset="0"/>
                            </a:rPr>
                            <m:t>𝐵</m:t>
                          </m:r>
                        </m:e>
                        <m:sub>
                          <m:r>
                            <a:rPr lang="en-US" altLang="zh-CN" sz="1600" b="0" i="1">
                              <a:solidFill>
                                <a:srgbClr val="122754"/>
                              </a:solidFill>
                              <a:latin typeface="Cambria Math" charset="0"/>
                            </a:rPr>
                            <m:t>𝑖𝑛𝑡</m:t>
                          </m:r>
                        </m:sub>
                      </m:sSub>
                      <m:r>
                        <a:rPr lang="en-US" altLang="zh-CN" sz="1600" b="0" i="0">
                          <a:solidFill>
                            <a:srgbClr val="122754"/>
                          </a:solidFill>
                          <a:latin typeface="Cambria Math" charset="0"/>
                        </a:rPr>
                        <m:t>):</m:t>
                      </m:r>
                      <m:sSup>
                        <m:sSupPr>
                          <m:ctrlPr>
                            <a:rPr lang="en-US" altLang="zh-CN" sz="1600" b="0" i="1">
                              <a:solidFill>
                                <a:srgbClr val="122754"/>
                              </a:solidFill>
                              <a:latin typeface="Cambria Math" charset="0"/>
                            </a:rPr>
                          </m:ctrlPr>
                        </m:sSupPr>
                        <m:e>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𝑺</m:t>
                              </m:r>
                            </m:e>
                            <m:sub>
                              <m:r>
                                <a:rPr lang="en-US" altLang="zh-CN" sz="1600" b="0" i="1">
                                  <a:solidFill>
                                    <a:srgbClr val="122754"/>
                                  </a:solidFill>
                                  <a:latin typeface="Cambria Math" charset="0"/>
                                </a:rPr>
                                <m:t>𝑡𝑟</m:t>
                              </m:r>
                            </m:sub>
                          </m:sSub>
                        </m:e>
                        <m:sup>
                          <m:d>
                            <m:dPr>
                              <m:ctrlPr>
                                <a:rPr lang="en-US" altLang="zh-CN" sz="1600" b="0" i="1">
                                  <a:solidFill>
                                    <a:srgbClr val="122754"/>
                                  </a:solidFill>
                                  <a:latin typeface="Cambria Math" charset="0"/>
                                </a:rPr>
                              </m:ctrlPr>
                            </m:dPr>
                            <m:e>
                              <m:r>
                                <a:rPr lang="en-US" altLang="zh-CN" sz="1600" b="0" i="1">
                                  <a:solidFill>
                                    <a:srgbClr val="122754"/>
                                  </a:solidFill>
                                  <a:latin typeface="Cambria Math" charset="0"/>
                                </a:rPr>
                                <m:t>𝑖</m:t>
                              </m:r>
                            </m:e>
                          </m:d>
                        </m:sup>
                      </m:sSup>
                      <m:r>
                        <a:rPr lang="en-US" altLang="zh-CN" sz="1600" b="0" i="0">
                          <a:solidFill>
                            <a:srgbClr val="122754"/>
                          </a:solidFill>
                          <a:latin typeface="Cambria Math" charset="0"/>
                        </a:rPr>
                        <m:t>−</m:t>
                      </m:r>
                      <m:f>
                        <m:fPr>
                          <m:ctrlPr>
                            <a:rPr lang="en-US" altLang="zh-CN" sz="1600" b="0" i="1">
                              <a:solidFill>
                                <a:srgbClr val="122754"/>
                              </a:solidFill>
                              <a:latin typeface="Cambria Math" charset="0"/>
                            </a:rPr>
                          </m:ctrlPr>
                        </m:fPr>
                        <m:num>
                          <m:r>
                            <a:rPr lang="en-US" altLang="zh-CN" sz="1600" b="0" i="0">
                              <a:solidFill>
                                <a:srgbClr val="122754"/>
                              </a:solidFill>
                              <a:latin typeface="Cambria Math" charset="0"/>
                            </a:rPr>
                            <m:t>1</m:t>
                          </m:r>
                        </m:num>
                        <m:den>
                          <m:r>
                            <a:rPr lang="en-US" altLang="zh-CN" sz="1600" b="0" i="0">
                              <a:solidFill>
                                <a:srgbClr val="122754"/>
                              </a:solidFill>
                              <a:latin typeface="Cambria Math" charset="0"/>
                            </a:rPr>
                            <m:t>2</m:t>
                          </m:r>
                        </m:den>
                      </m:f>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𝑬</m:t>
                          </m:r>
                        </m:e>
                        <m:sub>
                          <m:r>
                            <a:rPr lang="en-US" altLang="zh-CN" sz="1600" b="0" i="1">
                              <a:solidFill>
                                <a:srgbClr val="122754"/>
                              </a:solidFill>
                              <a:latin typeface="Cambria Math" charset="0"/>
                            </a:rPr>
                            <m:t>𝑒</m:t>
                          </m:r>
                        </m:sub>
                      </m:sSub>
                      <m:r>
                        <a:rPr lang="en-US" altLang="zh-CN" sz="1600" b="0" i="0">
                          <a:solidFill>
                            <a:srgbClr val="122754"/>
                          </a:solidFill>
                          <a:latin typeface="Cambria Math" charset="0"/>
                        </a:rPr>
                        <m:t>:</m:t>
                      </m:r>
                      <m:r>
                        <m:rPr>
                          <m:sty m:val="p"/>
                        </m:rPr>
                        <a:rPr lang="en-US" altLang="zh-CN" sz="1600" b="0" i="0">
                          <a:solidFill>
                            <a:srgbClr val="122754"/>
                          </a:solidFill>
                          <a:latin typeface="Cambria Math" charset="0"/>
                        </a:rPr>
                        <m:t>Δ</m:t>
                      </m:r>
                      <m:r>
                        <a:rPr lang="en-US" altLang="zh-CN" sz="1600" b="0" i="0">
                          <a:solidFill>
                            <a:srgbClr val="122754"/>
                          </a:solidFill>
                          <a:latin typeface="Cambria Math" charset="0"/>
                        </a:rPr>
                        <m:t>ℂ</m:t>
                      </m:r>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1" i="1">
                              <a:solidFill>
                                <a:srgbClr val="122754"/>
                              </a:solidFill>
                              <a:latin typeface="Cambria Math" charset="0"/>
                            </a:rPr>
                            <m:t>𝑬</m:t>
                          </m:r>
                        </m:e>
                        <m:sub>
                          <m:r>
                            <a:rPr lang="en-US" altLang="zh-CN" sz="1600" b="0" i="1">
                              <a:solidFill>
                                <a:srgbClr val="122754"/>
                              </a:solidFill>
                              <a:latin typeface="Cambria Math" charset="0"/>
                            </a:rPr>
                            <m:t>𝑒</m:t>
                          </m:r>
                        </m:sub>
                      </m:sSub>
                      <m:r>
                        <a:rPr lang="en-US" altLang="zh-CN" sz="1600" b="0" i="0">
                          <a:solidFill>
                            <a:srgbClr val="122754"/>
                          </a:solidFill>
                          <a:latin typeface="Cambria Math" charset="0"/>
                        </a:rPr>
                        <m:t>−</m:t>
                      </m:r>
                      <m:r>
                        <a:rPr lang="en-US" altLang="zh-CN" sz="1600" b="0" i="1">
                          <a:solidFill>
                            <a:srgbClr val="122754"/>
                          </a:solidFill>
                          <a:latin typeface="Cambria Math" charset="0"/>
                        </a:rPr>
                        <m:t>𝜇</m:t>
                      </m:r>
                      <m:r>
                        <a:rPr lang="en-US" altLang="zh-CN" sz="1600" b="0" i="0">
                          <a:solidFill>
                            <a:srgbClr val="122754"/>
                          </a:solidFill>
                          <a:latin typeface="Cambria Math" charset="0"/>
                        </a:rPr>
                        <m:t>(</m:t>
                      </m:r>
                      <m:r>
                        <a:rPr lang="en-US" altLang="zh-CN" sz="1600" b="0" i="1">
                          <a:solidFill>
                            <a:srgbClr val="122754"/>
                          </a:solidFill>
                          <a:latin typeface="Cambria Math" charset="0"/>
                        </a:rPr>
                        <m:t>𝜃</m:t>
                      </m:r>
                      <m:r>
                        <a:rPr lang="en-US" altLang="zh-CN" sz="1600" b="0" i="0">
                          <a:solidFill>
                            <a:srgbClr val="122754"/>
                          </a:solidFill>
                          <a:latin typeface="Cambria Math" charset="0"/>
                        </a:rPr>
                        <m:t>−</m:t>
                      </m:r>
                      <m:sSub>
                        <m:sSubPr>
                          <m:ctrlPr>
                            <a:rPr lang="en-US" altLang="zh-CN" sz="1600" b="0" i="1">
                              <a:solidFill>
                                <a:srgbClr val="122754"/>
                              </a:solidFill>
                              <a:latin typeface="Cambria Math" charset="0"/>
                            </a:rPr>
                          </m:ctrlPr>
                        </m:sSubPr>
                        <m:e>
                          <m:r>
                            <a:rPr lang="en-US" altLang="zh-CN" sz="1600" b="0" i="1">
                              <a:solidFill>
                                <a:srgbClr val="122754"/>
                              </a:solidFill>
                              <a:latin typeface="Cambria Math" charset="0"/>
                            </a:rPr>
                            <m:t>𝜃</m:t>
                          </m:r>
                        </m:e>
                        <m:sub>
                          <m:r>
                            <a:rPr lang="en-US" altLang="zh-CN" sz="1600" b="0" i="0">
                              <a:solidFill>
                                <a:srgbClr val="122754"/>
                              </a:solidFill>
                              <a:latin typeface="Cambria Math" charset="0"/>
                            </a:rPr>
                            <m:t>0</m:t>
                          </m:r>
                        </m:sub>
                      </m:sSub>
                      <m:r>
                        <a:rPr lang="en-US" altLang="zh-CN" sz="1600" b="0" i="0">
                          <a:solidFill>
                            <a:srgbClr val="122754"/>
                          </a:solidFill>
                          <a:latin typeface="Cambria Math" charset="0"/>
                        </a:rPr>
                        <m:t>)</m:t>
                      </m:r>
                    </m:oMath>
                  </m:oMathPara>
                </a14:m>
                <a:endParaRPr lang="en-US" sz="1600" dirty="0" smtClean="0">
                  <a:solidFill>
                    <a:srgbClr val="122754"/>
                  </a:solidFill>
                </a:endParaRPr>
              </a:p>
              <a:p>
                <a:pPr marL="1620000" indent="-457200"/>
                <a14:m>
                  <m:oMathPara xmlns:m="http://schemas.openxmlformats.org/officeDocument/2006/math">
                    <m:oMathParaPr>
                      <m:jc m:val="centerGroup"/>
                    </m:oMathParaPr>
                    <m:oMath xmlns:m="http://schemas.openxmlformats.org/officeDocument/2006/math">
                      <m:r>
                        <a:rPr lang="en-US" altLang="zh-CN" sz="1600">
                          <a:solidFill>
                            <a:srgbClr val="122754"/>
                          </a:solidFill>
                          <a:latin typeface="Cambria Math" charset="0"/>
                        </a:rPr>
                        <m:t>−</m:t>
                      </m:r>
                      <m:r>
                        <a:rPr lang="en-US" altLang="zh-CN" sz="1600" i="1">
                          <a:solidFill>
                            <a:srgbClr val="122754"/>
                          </a:solidFill>
                          <a:latin typeface="Cambria Math" charset="0"/>
                        </a:rPr>
                        <m:t>𝐺</m:t>
                      </m:r>
                      <m:r>
                        <a:rPr lang="en-US" altLang="zh-CN" sz="1600" i="1">
                          <a:solidFill>
                            <a:srgbClr val="122754"/>
                          </a:solidFill>
                          <a:latin typeface="Cambria Math" charset="0"/>
                        </a:rPr>
                        <m:t>𝜉</m:t>
                      </m:r>
                      <m:r>
                        <a:rPr lang="en-US" altLang="zh-CN" sz="1600">
                          <a:solidFill>
                            <a:srgbClr val="122754"/>
                          </a:solidFill>
                          <a:latin typeface="Cambria Math" charset="0"/>
                        </a:rPr>
                        <m:t>−</m:t>
                      </m:r>
                      <m:f>
                        <m:fPr>
                          <m:ctrlPr>
                            <a:rPr lang="en-US" altLang="zh-CN" sz="1600" i="1">
                              <a:solidFill>
                                <a:srgbClr val="122754"/>
                              </a:solidFill>
                              <a:latin typeface="Cambria Math" charset="0"/>
                            </a:rPr>
                          </m:ctrlPr>
                        </m:fPr>
                        <m:num>
                          <m:r>
                            <a:rPr lang="en-US" altLang="zh-CN" sz="1600">
                              <a:solidFill>
                                <a:srgbClr val="122754"/>
                              </a:solidFill>
                              <a:latin typeface="Cambria Math" charset="0"/>
                            </a:rPr>
                            <m:t>1</m:t>
                          </m:r>
                        </m:num>
                        <m:den>
                          <m:r>
                            <a:rPr lang="en-US" altLang="zh-CN" sz="1600">
                              <a:solidFill>
                                <a:srgbClr val="122754"/>
                              </a:solidFill>
                              <a:latin typeface="Cambria Math" charset="0"/>
                            </a:rPr>
                            <m:t>2</m:t>
                          </m:r>
                        </m:den>
                      </m:f>
                      <m:r>
                        <a:rPr lang="en-US" altLang="zh-CN" sz="1600" i="1">
                          <a:solidFill>
                            <a:srgbClr val="122754"/>
                          </a:solidFill>
                          <a:latin typeface="Cambria Math" charset="0"/>
                        </a:rPr>
                        <m:t>𝛽</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𝑔</m:t>
                          </m:r>
                        </m:e>
                        <m:sub>
                          <m:r>
                            <a:rPr lang="en-US" altLang="zh-CN" sz="1600" i="1">
                              <a:solidFill>
                                <a:srgbClr val="122754"/>
                              </a:solidFill>
                              <a:latin typeface="Cambria Math" charset="0"/>
                            </a:rPr>
                            <m:t>𝑡𝑟</m:t>
                          </m:r>
                        </m:sub>
                      </m:sSub>
                      <m:r>
                        <a:rPr lang="en-US" altLang="zh-CN" sz="1600">
                          <a:solidFill>
                            <a:srgbClr val="122754"/>
                          </a:solidFill>
                          <a:latin typeface="Cambria Math" charset="0"/>
                        </a:rPr>
                        <m:t>(1−2</m:t>
                      </m:r>
                      <m:r>
                        <a:rPr lang="en-US" altLang="zh-CN" sz="1600" i="1">
                          <a:solidFill>
                            <a:srgbClr val="122754"/>
                          </a:solidFill>
                          <a:latin typeface="Cambria Math" charset="0"/>
                        </a:rPr>
                        <m:t>𝜉</m:t>
                      </m:r>
                      <m:r>
                        <a:rPr lang="en-US" altLang="zh-CN" sz="160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𝑤</m:t>
                          </m:r>
                        </m:e>
                        <m:sub>
                          <m:r>
                            <a:rPr lang="en-US" altLang="zh-CN" sz="1600">
                              <a:solidFill>
                                <a:srgbClr val="122754"/>
                              </a:solidFill>
                              <a:latin typeface="Cambria Math" charset="0"/>
                            </a:rPr>
                            <m:t>0</m:t>
                          </m:r>
                        </m:sub>
                      </m:sSub>
                      <m:r>
                        <a:rPr lang="en-US" altLang="zh-CN" sz="1600">
                          <a:solidFill>
                            <a:srgbClr val="122754"/>
                          </a:solidFill>
                          <a:latin typeface="Cambria Math" charset="0"/>
                        </a:rPr>
                        <m:t>−</m:t>
                      </m:r>
                      <m:sSub>
                        <m:sSubPr>
                          <m:ctrlPr>
                            <a:rPr lang="en-US" altLang="zh-CN" sz="1600" i="1">
                              <a:solidFill>
                                <a:srgbClr val="122754"/>
                              </a:solidFill>
                              <a:latin typeface="Cambria Math" charset="0"/>
                            </a:rPr>
                          </m:ctrlPr>
                        </m:sSubPr>
                        <m:e>
                          <m:r>
                            <a:rPr lang="en-US" altLang="zh-CN" sz="1600" i="1">
                              <a:solidFill>
                                <a:srgbClr val="122754"/>
                              </a:solidFill>
                              <a:latin typeface="Cambria Math" charset="0"/>
                            </a:rPr>
                            <m:t>𝑤</m:t>
                          </m:r>
                        </m:e>
                        <m:sub>
                          <m:r>
                            <a:rPr lang="en-US" altLang="zh-CN" sz="1600" i="1">
                              <a:solidFill>
                                <a:srgbClr val="122754"/>
                              </a:solidFill>
                              <a:latin typeface="Cambria Math" charset="0"/>
                            </a:rPr>
                            <m:t>𝑖</m:t>
                          </m:r>
                        </m:sub>
                      </m:sSub>
                    </m:oMath>
                  </m:oMathPara>
                </a14:m>
                <a:endParaRPr lang="en-US" sz="1600" dirty="0">
                  <a:solidFill>
                    <a:srgbClr val="122754"/>
                  </a:solidFill>
                </a:endParaRPr>
              </a:p>
            </p:txBody>
          </p:sp>
        </mc:Choice>
        <mc:Fallback xmlns="">
          <p:sp>
            <p:nvSpPr>
              <p:cNvPr id="22" name="矩形 21"/>
              <p:cNvSpPr>
                <a:spLocks noRot="1" noChangeAspect="1" noMove="1" noResize="1" noEditPoints="1" noAdjustHandles="1" noChangeArrowheads="1" noChangeShapeType="1" noTextEdit="1"/>
              </p:cNvSpPr>
              <p:nvPr/>
            </p:nvSpPr>
            <p:spPr>
              <a:xfrm>
                <a:off x="5037764" y="5313213"/>
                <a:ext cx="6813977" cy="1014380"/>
              </a:xfrm>
              <a:prstGeom prst="rect">
                <a:avLst/>
              </a:prstGeom>
              <a:blipFill rotWithShape="0">
                <a:blip r:embed="rId18"/>
                <a:stretch>
                  <a:fillRect/>
                </a:stretch>
              </a:blipFill>
            </p:spPr>
            <p:txBody>
              <a:bodyPr/>
              <a:lstStyle/>
              <a:p>
                <a:r>
                  <a:rPr lang="en-US">
                    <a:noFill/>
                  </a:rPr>
                  <a:t> </a:t>
                </a:r>
              </a:p>
            </p:txBody>
          </p:sp>
        </mc:Fallback>
      </mc:AlternateContent>
      <p:sp>
        <p:nvSpPr>
          <p:cNvPr id="129" name="矩形 128"/>
          <p:cNvSpPr/>
          <p:nvPr/>
        </p:nvSpPr>
        <p:spPr>
          <a:xfrm>
            <a:off x="9161328" y="1554086"/>
            <a:ext cx="2505814" cy="307777"/>
          </a:xfrm>
          <a:prstGeom prst="rect">
            <a:avLst/>
          </a:prstGeom>
        </p:spPr>
        <p:txBody>
          <a:bodyPr wrap="none">
            <a:spAutoFit/>
          </a:bodyPr>
          <a:lstStyle/>
          <a:p>
            <a:r>
              <a:rPr kumimoji="1" lang="en-US" altLang="zh-CN" sz="1400" b="1" dirty="0" err="1" smtClean="0">
                <a:solidFill>
                  <a:srgbClr val="122754"/>
                </a:solidFill>
                <a:latin typeface="Century Gothic" charset="0"/>
                <a:ea typeface="Century Gothic" charset="0"/>
                <a:cs typeface="Century Gothic" charset="0"/>
              </a:rPr>
              <a:t>Clausius-Duhem</a:t>
            </a:r>
            <a:r>
              <a:rPr kumimoji="1" lang="en-US" altLang="zh-CN" sz="1400" b="1" dirty="0" smtClean="0">
                <a:solidFill>
                  <a:srgbClr val="122754"/>
                </a:solidFill>
                <a:latin typeface="Century Gothic" charset="0"/>
                <a:ea typeface="Century Gothic" charset="0"/>
                <a:cs typeface="Century Gothic" charset="0"/>
              </a:rPr>
              <a:t> </a:t>
            </a:r>
            <a:r>
              <a:rPr kumimoji="1" lang="en-US" altLang="zh-CN" sz="1400" b="1" dirty="0">
                <a:solidFill>
                  <a:srgbClr val="122754"/>
                </a:solidFill>
                <a:latin typeface="Century Gothic" charset="0"/>
                <a:ea typeface="Century Gothic" charset="0"/>
                <a:cs typeface="Century Gothic" charset="0"/>
              </a:rPr>
              <a:t>I</a:t>
            </a:r>
            <a:r>
              <a:rPr kumimoji="1" lang="en-US" altLang="zh-CN" sz="1400" b="1" dirty="0" smtClean="0">
                <a:solidFill>
                  <a:srgbClr val="122754"/>
                </a:solidFill>
                <a:latin typeface="Century Gothic" charset="0"/>
                <a:ea typeface="Century Gothic" charset="0"/>
                <a:cs typeface="Century Gothic" charset="0"/>
              </a:rPr>
              <a:t>nequality</a:t>
            </a:r>
            <a:endParaRPr lang="zh-CN" altLang="en-US" sz="1400" dirty="0">
              <a:solidFill>
                <a:srgbClr val="122754"/>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1530504574"/>
      </p:ext>
    </p:extLst>
  </p:cSld>
  <p:clrMapOvr>
    <a:masterClrMapping/>
  </p:clrMapOvr>
  <mc:AlternateContent xmlns:mc="http://schemas.openxmlformats.org/markup-compatibility/2006" xmlns:p14="http://schemas.microsoft.com/office/powerpoint/2010/main">
    <mc:Choice Requires="p14">
      <p:transition spd="slow" p14:dur="2000" advTm="73379"/>
    </mc:Choice>
    <mc:Fallback xmlns="">
      <p:transition spd="slow" advTm="73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p:bldP spid="114" grpId="0" animBg="1"/>
      <p:bldP spid="115" grpId="0"/>
      <p:bldP spid="116" grpId="0" animBg="1"/>
      <p:bldP spid="117" grpId="0" animBg="1"/>
      <p:bldP spid="119" grpId="0" animBg="1"/>
      <p:bldP spid="120" grpId="0" animBg="1"/>
      <p:bldP spid="121" grpId="0" animBg="1"/>
      <p:bldP spid="122" grpId="0" animBg="1"/>
      <p:bldP spid="123" grpId="0" animBg="1"/>
      <p:bldP spid="124" grpId="0" animBg="1"/>
      <p:bldP spid="125" grpId="0" animBg="1"/>
      <p:bldP spid="126" grpId="0" animBg="1"/>
      <p:bldP spid="127"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t>32</a:t>
            </a:fld>
            <a:endParaRPr lang="en-US"/>
          </a:p>
        </p:txBody>
      </p:sp>
      <p:sp>
        <p:nvSpPr>
          <p:cNvPr id="9" name="Titre 8">
            <a:extLst>
              <a:ext uri="{FF2B5EF4-FFF2-40B4-BE49-F238E27FC236}">
                <a16:creationId xmlns:a16="http://schemas.microsoft.com/office/drawing/2014/main" xmlns=""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noProof="0" dirty="0" smtClean="0">
                <a:solidFill>
                  <a:sysClr val="window" lastClr="FFFFFF"/>
                </a:solidFill>
                <a:latin typeface="Century Gothic" panose="020F0302020204030204"/>
                <a:ea typeface=""/>
                <a:cs typeface=""/>
              </a:rPr>
              <a:t>Implementation</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3736920"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Detailed procedure for step 6</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5" y="1465170"/>
            <a:ext cx="7680818" cy="3442144"/>
          </a:xfrm>
          <a:prstGeom prst="rect">
            <a:avLst/>
          </a:prstGeom>
        </p:spPr>
      </p:pic>
      <mc:AlternateContent xmlns:mc="http://schemas.openxmlformats.org/markup-compatibility/2006">
        <mc:Choice xmlns:a14="http://schemas.microsoft.com/office/drawing/2010/main" Requires="a14">
          <p:sp>
            <p:nvSpPr>
              <p:cNvPr id="3" name="矩形 2"/>
              <p:cNvSpPr/>
              <p:nvPr/>
            </p:nvSpPr>
            <p:spPr>
              <a:xfrm>
                <a:off x="475806" y="4890397"/>
                <a:ext cx="6295121" cy="582147"/>
              </a:xfrm>
              <a:prstGeom prst="rect">
                <a:avLst/>
              </a:prstGeom>
            </p:spPr>
            <p:txBody>
              <a:bodyPr wrap="none">
                <a:spAutoFit/>
              </a:bodyPr>
              <a:lstStyle/>
              <a:p>
                <a:r>
                  <a:rPr lang="en-US" altLang="zh-CN" dirty="0" smtClean="0">
                    <a:latin typeface="Times New Roman" charset="0"/>
                    <a:ea typeface="Times New Roman" charset="0"/>
                    <a:cs typeface="Times New Roman" charset="0"/>
                  </a:rPr>
                  <a:t>(4) </a:t>
                </a:r>
                <a14:m>
                  <m:oMath xmlns:m="http://schemas.openxmlformats.org/officeDocument/2006/math">
                    <m:r>
                      <a:rPr lang="en-US" altLang="zh-CN" i="1">
                        <a:latin typeface="Cambria Math" charset="0"/>
                      </a:rPr>
                      <m:t>𝑓</m:t>
                    </m:r>
                    <m:d>
                      <m:dPr>
                        <m:ctrlPr>
                          <a:rPr lang="en-US" altLang="zh-CN" i="1">
                            <a:latin typeface="Cambria Math" charset="0"/>
                          </a:rPr>
                        </m:ctrlPr>
                      </m:dPr>
                      <m:e>
                        <m:d>
                          <m:dPr>
                            <m:begChr m:val=""/>
                            <m:ctrlPr>
                              <a:rPr lang="en-US" altLang="zh-CN" i="1">
                                <a:latin typeface="Cambria Math" charset="0"/>
                              </a:rPr>
                            </m:ctrlPr>
                          </m:dPr>
                          <m:e>
                            <m:r>
                              <m:rPr>
                                <m:sty m:val="p"/>
                              </m:rPr>
                              <a:rPr lang="en-US" altLang="zh-CN" i="0">
                                <a:latin typeface="Cambria Math" charset="0"/>
                              </a:rPr>
                              <m:t>Δ</m:t>
                            </m:r>
                            <m:sSubSup>
                              <m:sSubSupPr>
                                <m:ctrlPr>
                                  <a:rPr lang="en-US" altLang="zh-CN" i="1">
                                    <a:latin typeface="Cambria Math" charset="0"/>
                                  </a:rPr>
                                </m:ctrlPr>
                              </m:sSubSupPr>
                              <m:e>
                                <m:r>
                                  <a:rPr lang="en-US" altLang="zh-CN" i="1">
                                    <a:latin typeface="Cambria Math" charset="0"/>
                                  </a:rPr>
                                  <m:t>𝛾</m:t>
                                </m:r>
                              </m:e>
                              <m:sub>
                                <m:r>
                                  <a:rPr lang="en-US" altLang="zh-CN" i="1">
                                    <a:latin typeface="Cambria Math" charset="0"/>
                                  </a:rPr>
                                  <m:t>𝐴</m:t>
                                </m:r>
                              </m:sub>
                              <m:sup>
                                <m:d>
                                  <m:dPr>
                                    <m:ctrlPr>
                                      <a:rPr lang="en-US" altLang="zh-CN" i="1">
                                        <a:latin typeface="Cambria Math" charset="0"/>
                                      </a:rPr>
                                    </m:ctrlPr>
                                  </m:dPr>
                                  <m:e>
                                    <m:r>
                                      <a:rPr lang="en-US" altLang="zh-CN" i="1">
                                        <a:latin typeface="Cambria Math" charset="0"/>
                                      </a:rPr>
                                      <m:t>𝛼</m:t>
                                    </m:r>
                                  </m:e>
                                </m:d>
                              </m:sup>
                            </m:sSubSup>
                            <m:r>
                              <a:rPr lang="en-US" altLang="zh-CN" i="0">
                                <a:latin typeface="Cambria Math" charset="0"/>
                              </a:rPr>
                              <m:t>(</m:t>
                            </m:r>
                            <m:r>
                              <a:rPr lang="en-US" altLang="zh-CN" i="1">
                                <a:latin typeface="Cambria Math" charset="0"/>
                              </a:rPr>
                              <m:t>𝜏</m:t>
                            </m:r>
                          </m:e>
                        </m:d>
                      </m:e>
                    </m:d>
                    <m:r>
                      <a:rPr lang="en-US" altLang="zh-CN" i="0">
                        <a:latin typeface="Cambria Math" charset="0"/>
                      </a:rPr>
                      <m:t>≐</m:t>
                    </m:r>
                    <m:r>
                      <m:rPr>
                        <m:sty m:val="p"/>
                      </m:rPr>
                      <a:rPr lang="en-US" altLang="zh-CN" i="0">
                        <a:latin typeface="Cambria Math" charset="0"/>
                      </a:rPr>
                      <m:t>Δ</m:t>
                    </m:r>
                    <m:sSubSup>
                      <m:sSubSupPr>
                        <m:ctrlPr>
                          <a:rPr lang="en-US" altLang="zh-CN" i="1">
                            <a:latin typeface="Cambria Math" charset="0"/>
                          </a:rPr>
                        </m:ctrlPr>
                      </m:sSubSupPr>
                      <m:e>
                        <m:r>
                          <a:rPr lang="en-US" altLang="zh-CN" i="1">
                            <a:latin typeface="Cambria Math" charset="0"/>
                          </a:rPr>
                          <m:t>𝛾</m:t>
                        </m:r>
                      </m:e>
                      <m:sub>
                        <m:r>
                          <a:rPr lang="en-US" altLang="zh-CN" i="1">
                            <a:latin typeface="Cambria Math" charset="0"/>
                          </a:rPr>
                          <m:t>𝐴</m:t>
                        </m:r>
                      </m:sub>
                      <m:sup>
                        <m:d>
                          <m:dPr>
                            <m:ctrlPr>
                              <a:rPr lang="en-US" altLang="zh-CN" i="1">
                                <a:latin typeface="Cambria Math" charset="0"/>
                              </a:rPr>
                            </m:ctrlPr>
                          </m:dPr>
                          <m:e>
                            <m:r>
                              <a:rPr lang="en-US" altLang="zh-CN" i="1">
                                <a:latin typeface="Cambria Math" charset="0"/>
                              </a:rPr>
                              <m:t>𝛼</m:t>
                            </m:r>
                          </m:e>
                        </m:d>
                      </m:sup>
                    </m:sSubSup>
                    <m:r>
                      <a:rPr lang="en-US" altLang="zh-CN" i="0">
                        <a:latin typeface="Cambria Math" charset="0"/>
                      </a:rPr>
                      <m:t>(</m:t>
                    </m:r>
                    <m:r>
                      <a:rPr lang="en-US" altLang="zh-CN" i="1">
                        <a:latin typeface="Cambria Math" charset="0"/>
                      </a:rPr>
                      <m:t>𝜏</m:t>
                    </m:r>
                    <m:r>
                      <a:rPr lang="en-US" altLang="zh-CN" i="0">
                        <a:latin typeface="Cambria Math" charset="0"/>
                      </a:rPr>
                      <m:t>)−[(1−</m:t>
                    </m:r>
                    <m:sSub>
                      <m:sSubPr>
                        <m:ctrlPr>
                          <a:rPr lang="en-US" altLang="zh-CN" i="1">
                            <a:latin typeface="Cambria Math" charset="0"/>
                          </a:rPr>
                        </m:ctrlPr>
                      </m:sSubPr>
                      <m:e>
                        <m:r>
                          <a:rPr lang="en-US" altLang="zh-CN" i="1">
                            <a:latin typeface="Cambria Math" charset="0"/>
                          </a:rPr>
                          <m:t>𝜃</m:t>
                        </m:r>
                      </m:e>
                      <m:sub>
                        <m:r>
                          <a:rPr lang="en-US" altLang="zh-CN" i="0">
                            <a:latin typeface="Cambria Math" charset="0"/>
                          </a:rPr>
                          <m:t>1</m:t>
                        </m:r>
                      </m:sub>
                    </m:sSub>
                    <m:r>
                      <a:rPr lang="en-US" altLang="zh-CN" i="0">
                        <a:latin typeface="Cambria Math" charset="0"/>
                      </a:rPr>
                      <m:t>)</m:t>
                    </m:r>
                    <m:sSubSup>
                      <m:sSubSupPr>
                        <m:ctrlPr>
                          <a:rPr lang="en-US" altLang="zh-CN" i="1">
                            <a:latin typeface="Cambria Math" charset="0"/>
                          </a:rPr>
                        </m:ctrlPr>
                      </m:sSubSupPr>
                      <m:e>
                        <m:acc>
                          <m:accPr>
                            <m:chr m:val="̇"/>
                            <m:ctrlPr>
                              <a:rPr lang="en-US" altLang="zh-CN" i="1">
                                <a:latin typeface="Cambria Math" charset="0"/>
                              </a:rPr>
                            </m:ctrlPr>
                          </m:accPr>
                          <m:e>
                            <m:r>
                              <a:rPr lang="en-US" altLang="zh-CN" i="1">
                                <a:latin typeface="Cambria Math" charset="0"/>
                              </a:rPr>
                              <m:t>𝛾</m:t>
                            </m:r>
                          </m:e>
                        </m:acc>
                      </m:e>
                      <m:sub>
                        <m:r>
                          <a:rPr lang="en-US" altLang="zh-CN" i="1">
                            <a:latin typeface="Cambria Math" charset="0"/>
                          </a:rPr>
                          <m:t>𝐴</m:t>
                        </m:r>
                      </m:sub>
                      <m:sup>
                        <m:d>
                          <m:dPr>
                            <m:ctrlPr>
                              <a:rPr lang="en-US" altLang="zh-CN" i="1">
                                <a:latin typeface="Cambria Math" charset="0"/>
                              </a:rPr>
                            </m:ctrlPr>
                          </m:dPr>
                          <m:e>
                            <m:r>
                              <a:rPr lang="en-US" altLang="zh-CN" i="1">
                                <a:latin typeface="Cambria Math" charset="0"/>
                              </a:rPr>
                              <m:t>𝛼</m:t>
                            </m:r>
                          </m:e>
                        </m:d>
                      </m:sup>
                    </m:sSubSup>
                    <m:r>
                      <a:rPr lang="en-US" altLang="zh-CN" i="0">
                        <a:latin typeface="Cambria Math" charset="0"/>
                      </a:rPr>
                      <m:t>(</m:t>
                    </m:r>
                    <m:r>
                      <a:rPr lang="en-US" altLang="zh-CN" i="1">
                        <a:latin typeface="Cambria Math" charset="0"/>
                      </a:rPr>
                      <m:t>𝑡</m:t>
                    </m:r>
                    <m:r>
                      <a:rPr lang="en-US" altLang="zh-CN" i="0">
                        <a:latin typeface="Cambria Math" charset="0"/>
                      </a:rPr>
                      <m:t>)+</m:t>
                    </m:r>
                    <m:sSub>
                      <m:sSubPr>
                        <m:ctrlPr>
                          <a:rPr lang="en-US" altLang="zh-CN" i="1">
                            <a:latin typeface="Cambria Math" charset="0"/>
                          </a:rPr>
                        </m:ctrlPr>
                      </m:sSubPr>
                      <m:e>
                        <m:r>
                          <a:rPr lang="en-US" altLang="zh-CN" i="1">
                            <a:latin typeface="Cambria Math" charset="0"/>
                          </a:rPr>
                          <m:t>𝜃</m:t>
                        </m:r>
                      </m:e>
                      <m:sub>
                        <m:r>
                          <a:rPr lang="en-US" altLang="zh-CN" i="0">
                            <a:latin typeface="Cambria Math" charset="0"/>
                          </a:rPr>
                          <m:t>1</m:t>
                        </m:r>
                      </m:sub>
                    </m:sSub>
                    <m:sSubSup>
                      <m:sSubSupPr>
                        <m:ctrlPr>
                          <a:rPr lang="en-US" altLang="zh-CN" i="1">
                            <a:latin typeface="Cambria Math" charset="0"/>
                          </a:rPr>
                        </m:ctrlPr>
                      </m:sSubSupPr>
                      <m:e>
                        <m:acc>
                          <m:accPr>
                            <m:chr m:val="̇"/>
                            <m:ctrlPr>
                              <a:rPr lang="en-US" altLang="zh-CN" i="1">
                                <a:latin typeface="Cambria Math" charset="0"/>
                              </a:rPr>
                            </m:ctrlPr>
                          </m:accPr>
                          <m:e>
                            <m:r>
                              <a:rPr lang="en-US" altLang="zh-CN" i="1">
                                <a:latin typeface="Cambria Math" charset="0"/>
                              </a:rPr>
                              <m:t>𝛾</m:t>
                            </m:r>
                          </m:e>
                        </m:acc>
                      </m:e>
                      <m:sub>
                        <m:r>
                          <a:rPr lang="en-US" altLang="zh-CN" i="1">
                            <a:latin typeface="Cambria Math" charset="0"/>
                          </a:rPr>
                          <m:t>𝐴</m:t>
                        </m:r>
                      </m:sub>
                      <m:sup>
                        <m:d>
                          <m:dPr>
                            <m:ctrlPr>
                              <a:rPr lang="en-US" altLang="zh-CN" i="1">
                                <a:latin typeface="Cambria Math" charset="0"/>
                              </a:rPr>
                            </m:ctrlPr>
                          </m:dPr>
                          <m:e>
                            <m:r>
                              <a:rPr lang="en-US" altLang="zh-CN" i="1">
                                <a:latin typeface="Cambria Math" charset="0"/>
                              </a:rPr>
                              <m:t>𝛼</m:t>
                            </m:r>
                          </m:e>
                        </m:d>
                      </m:sup>
                    </m:sSubSup>
                    <m:r>
                      <a:rPr lang="en-US" altLang="zh-CN" i="0">
                        <a:latin typeface="Cambria Math" charset="0"/>
                      </a:rPr>
                      <m:t>(</m:t>
                    </m:r>
                    <m:r>
                      <a:rPr lang="en-US" altLang="zh-CN" i="1">
                        <a:latin typeface="Cambria Math" charset="0"/>
                      </a:rPr>
                      <m:t>𝜏</m:t>
                    </m:r>
                    <m:r>
                      <a:rPr lang="en-US" altLang="zh-CN" i="0">
                        <a:latin typeface="Cambria Math" charset="0"/>
                      </a:rPr>
                      <m:t>)]</m:t>
                    </m:r>
                    <m:r>
                      <m:rPr>
                        <m:sty m:val="p"/>
                      </m:rPr>
                      <a:rPr lang="en-US" altLang="zh-CN" i="0">
                        <a:latin typeface="Cambria Math" charset="0"/>
                      </a:rPr>
                      <m:t>Δ</m:t>
                    </m:r>
                    <m:r>
                      <a:rPr lang="en-US" altLang="zh-CN" i="1">
                        <a:latin typeface="Cambria Math" charset="0"/>
                      </a:rPr>
                      <m:t>𝑡</m:t>
                    </m:r>
                  </m:oMath>
                </a14:m>
                <a:endParaRPr lang="en-US" dirty="0"/>
              </a:p>
            </p:txBody>
          </p:sp>
        </mc:Choice>
        <mc:Fallback>
          <p:sp>
            <p:nvSpPr>
              <p:cNvPr id="3" name="矩形 2"/>
              <p:cNvSpPr>
                <a:spLocks noRot="1" noChangeAspect="1" noMove="1" noResize="1" noEditPoints="1" noAdjustHandles="1" noChangeArrowheads="1" noChangeShapeType="1" noTextEdit="1"/>
              </p:cNvSpPr>
              <p:nvPr/>
            </p:nvSpPr>
            <p:spPr>
              <a:xfrm>
                <a:off x="475806" y="4890397"/>
                <a:ext cx="6295121" cy="582147"/>
              </a:xfrm>
              <a:prstGeom prst="rect">
                <a:avLst/>
              </a:prstGeom>
              <a:blipFill rotWithShape="0">
                <a:blip r:embed="rId5"/>
                <a:stretch>
                  <a:fillRect l="-7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矩形 4"/>
              <p:cNvSpPr/>
              <p:nvPr/>
            </p:nvSpPr>
            <p:spPr>
              <a:xfrm>
                <a:off x="475806" y="5416962"/>
                <a:ext cx="5665397" cy="582147"/>
              </a:xfrm>
              <a:prstGeom prst="rect">
                <a:avLst/>
              </a:prstGeom>
            </p:spPr>
            <p:txBody>
              <a:bodyPr wrap="none">
                <a:spAutoFit/>
              </a:bodyPr>
              <a:lstStyle/>
              <a:p>
                <a:r>
                  <a:rPr lang="en-US" altLang="zh-CN" dirty="0" smtClean="0">
                    <a:latin typeface="Times New Roman" charset="0"/>
                    <a:ea typeface="Times New Roman" charset="0"/>
                    <a:cs typeface="Times New Roman" charset="0"/>
                  </a:rPr>
                  <a:t>(5) solve</a:t>
                </a:r>
                <a:r>
                  <a:rPr lang="en-US" altLang="zh-CN" dirty="0" smtClean="0"/>
                  <a:t> </a:t>
                </a:r>
                <a14:m>
                  <m:oMath xmlns:m="http://schemas.openxmlformats.org/officeDocument/2006/math">
                    <m:r>
                      <a:rPr lang="en-US" altLang="zh-CN" i="1">
                        <a:latin typeface="Cambria Math" charset="0"/>
                      </a:rPr>
                      <m:t>𝑓</m:t>
                    </m:r>
                    <m:d>
                      <m:dPr>
                        <m:ctrlPr>
                          <a:rPr lang="en-US" altLang="zh-CN" i="1">
                            <a:latin typeface="Cambria Math" charset="0"/>
                          </a:rPr>
                        </m:ctrlPr>
                      </m:dPr>
                      <m:e>
                        <m:d>
                          <m:dPr>
                            <m:begChr m:val=""/>
                            <m:ctrlPr>
                              <a:rPr lang="en-US" altLang="zh-CN" i="1">
                                <a:latin typeface="Cambria Math" charset="0"/>
                              </a:rPr>
                            </m:ctrlPr>
                          </m:dPr>
                          <m:e>
                            <m:r>
                              <m:rPr>
                                <m:sty m:val="p"/>
                              </m:rPr>
                              <a:rPr lang="en-US" altLang="zh-CN" i="0">
                                <a:latin typeface="Cambria Math" charset="0"/>
                              </a:rPr>
                              <m:t>Δ</m:t>
                            </m:r>
                            <m:sSubSup>
                              <m:sSubSupPr>
                                <m:ctrlPr>
                                  <a:rPr lang="en-US" altLang="zh-CN" i="1">
                                    <a:latin typeface="Cambria Math" charset="0"/>
                                  </a:rPr>
                                </m:ctrlPr>
                              </m:sSubSupPr>
                              <m:e>
                                <m:r>
                                  <a:rPr lang="en-US" altLang="zh-CN" i="1">
                                    <a:latin typeface="Cambria Math" charset="0"/>
                                  </a:rPr>
                                  <m:t>𝛾</m:t>
                                </m:r>
                              </m:e>
                              <m:sub>
                                <m:r>
                                  <a:rPr lang="en-US" altLang="zh-CN" i="1">
                                    <a:latin typeface="Cambria Math" charset="0"/>
                                  </a:rPr>
                                  <m:t>𝐴</m:t>
                                </m:r>
                              </m:sub>
                              <m:sup>
                                <m:d>
                                  <m:dPr>
                                    <m:ctrlPr>
                                      <a:rPr lang="en-US" altLang="zh-CN" i="1">
                                        <a:latin typeface="Cambria Math" charset="0"/>
                                      </a:rPr>
                                    </m:ctrlPr>
                                  </m:dPr>
                                  <m:e>
                                    <m:r>
                                      <a:rPr lang="en-US" altLang="zh-CN" i="1">
                                        <a:latin typeface="Cambria Math" charset="0"/>
                                      </a:rPr>
                                      <m:t>𝛼</m:t>
                                    </m:r>
                                  </m:e>
                                </m:d>
                              </m:sup>
                            </m:sSubSup>
                            <m:r>
                              <a:rPr lang="en-US" altLang="zh-CN" i="0">
                                <a:latin typeface="Cambria Math" charset="0"/>
                              </a:rPr>
                              <m:t>(</m:t>
                            </m:r>
                            <m:r>
                              <a:rPr lang="en-US" altLang="zh-CN" i="1">
                                <a:latin typeface="Cambria Math" charset="0"/>
                              </a:rPr>
                              <m:t>𝜏</m:t>
                            </m:r>
                          </m:e>
                        </m:d>
                      </m:e>
                    </m:d>
                    <m:r>
                      <a:rPr lang="en-US" altLang="zh-CN" i="0">
                        <a:latin typeface="Cambria Math" charset="0"/>
                      </a:rPr>
                      <m:t>≐0</m:t>
                    </m:r>
                  </m:oMath>
                </a14:m>
                <a:r>
                  <a:rPr lang="en-US" dirty="0" smtClean="0"/>
                  <a:t> </a:t>
                </a:r>
                <a:r>
                  <a:rPr lang="en-US" dirty="0">
                    <a:latin typeface="Times New Roman" charset="0"/>
                    <a:ea typeface="Times New Roman" charset="0"/>
                    <a:cs typeface="Times New Roman" charset="0"/>
                  </a:rPr>
                  <a:t>by </a:t>
                </a:r>
                <a:r>
                  <a:rPr lang="en-US" dirty="0" smtClean="0">
                    <a:latin typeface="Times New Roman" charset="0"/>
                    <a:ea typeface="Times New Roman" charset="0"/>
                    <a:cs typeface="Times New Roman" charset="0"/>
                  </a:rPr>
                  <a:t>Newton-Raphson </a:t>
                </a:r>
                <a:r>
                  <a:rPr lang="en-US" dirty="0">
                    <a:latin typeface="Times New Roman" charset="0"/>
                    <a:ea typeface="Times New Roman" charset="0"/>
                    <a:cs typeface="Times New Roman" charset="0"/>
                  </a:rPr>
                  <a:t>method</a:t>
                </a:r>
              </a:p>
            </p:txBody>
          </p:sp>
        </mc:Choice>
        <mc:Fallback>
          <p:sp>
            <p:nvSpPr>
              <p:cNvPr id="5" name="矩形 4"/>
              <p:cNvSpPr>
                <a:spLocks noRot="1" noChangeAspect="1" noMove="1" noResize="1" noEditPoints="1" noAdjustHandles="1" noChangeArrowheads="1" noChangeShapeType="1" noTextEdit="1"/>
              </p:cNvSpPr>
              <p:nvPr/>
            </p:nvSpPr>
            <p:spPr>
              <a:xfrm>
                <a:off x="475806" y="5416962"/>
                <a:ext cx="5665397" cy="582147"/>
              </a:xfrm>
              <a:prstGeom prst="rect">
                <a:avLst/>
              </a:prstGeom>
              <a:blipFill rotWithShape="0">
                <a:blip r:embed="rId6"/>
                <a:stretch>
                  <a:fillRect l="-861"/>
                </a:stretch>
              </a:blipFill>
            </p:spPr>
            <p:txBody>
              <a:bodyPr/>
              <a:lstStyle/>
              <a:p>
                <a:r>
                  <a:rPr lang="en-US">
                    <a:noFill/>
                  </a:rPr>
                  <a:t> </a:t>
                </a:r>
              </a:p>
            </p:txBody>
          </p:sp>
        </mc:Fallback>
      </mc:AlternateContent>
      <p:sp>
        <p:nvSpPr>
          <p:cNvPr id="11" name="矩形 10"/>
          <p:cNvSpPr/>
          <p:nvPr/>
        </p:nvSpPr>
        <p:spPr>
          <a:xfrm>
            <a:off x="8263460" y="2847688"/>
            <a:ext cx="1718740" cy="338554"/>
          </a:xfrm>
          <a:prstGeom prst="rect">
            <a:avLst/>
          </a:prstGeom>
        </p:spPr>
        <p:txBody>
          <a:bodyPr wrap="none">
            <a:spAutoFit/>
          </a:bodyPr>
          <a:lstStyle/>
          <a:p>
            <a:r>
              <a:rPr lang="en-US" altLang="zh-CN" sz="1600" b="1" smtClean="0">
                <a:solidFill>
                  <a:srgbClr val="C00000"/>
                </a:solidFill>
                <a:latin typeface="Century Gothic" charset="0"/>
                <a:ea typeface="Century Gothic" charset="0"/>
                <a:cs typeface="Century Gothic" charset="0"/>
              </a:rPr>
              <a:t>Explicit method</a:t>
            </a:r>
            <a:endParaRPr lang="en-US" altLang="zh-CN" sz="1600" b="1" dirty="0">
              <a:solidFill>
                <a:srgbClr val="C00000"/>
              </a:solidFill>
              <a:latin typeface="Century Gothic" charset="0"/>
              <a:ea typeface="Century Gothic" charset="0"/>
              <a:cs typeface="Century Gothic" charset="0"/>
            </a:endParaRPr>
          </a:p>
        </p:txBody>
      </p:sp>
      <p:sp>
        <p:nvSpPr>
          <p:cNvPr id="12" name="矩形 11"/>
          <p:cNvSpPr/>
          <p:nvPr/>
        </p:nvSpPr>
        <p:spPr>
          <a:xfrm>
            <a:off x="8263460" y="5303267"/>
            <a:ext cx="1745991" cy="338554"/>
          </a:xfrm>
          <a:prstGeom prst="rect">
            <a:avLst/>
          </a:prstGeom>
        </p:spPr>
        <p:txBody>
          <a:bodyPr wrap="none">
            <a:spAutoFit/>
          </a:bodyPr>
          <a:lstStyle/>
          <a:p>
            <a:r>
              <a:rPr lang="en-US" altLang="zh-CN" sz="1600" b="1" dirty="0" smtClean="0">
                <a:solidFill>
                  <a:srgbClr val="C00000"/>
                </a:solidFill>
                <a:latin typeface="Century Gothic" charset="0"/>
                <a:ea typeface="Century Gothic" charset="0"/>
                <a:cs typeface="Century Gothic" charset="0"/>
              </a:rPr>
              <a:t>Implicit method</a:t>
            </a:r>
            <a:endParaRPr lang="en-US" altLang="zh-CN" sz="1600" b="1" dirty="0">
              <a:solidFill>
                <a:srgbClr val="C00000"/>
              </a:solidFill>
              <a:latin typeface="Century Gothic" charset="0"/>
              <a:ea typeface="Century Gothic" charset="0"/>
              <a:cs typeface="Century Gothic" charset="0"/>
            </a:endParaRPr>
          </a:p>
        </p:txBody>
      </p:sp>
      <p:sp>
        <p:nvSpPr>
          <p:cNvPr id="13" name="圆角矩形 12"/>
          <p:cNvSpPr/>
          <p:nvPr/>
        </p:nvSpPr>
        <p:spPr>
          <a:xfrm>
            <a:off x="258792" y="1816228"/>
            <a:ext cx="7746521" cy="3091086"/>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4" name="圆角矩形 13"/>
          <p:cNvSpPr/>
          <p:nvPr/>
        </p:nvSpPr>
        <p:spPr>
          <a:xfrm>
            <a:off x="475806" y="4907313"/>
            <a:ext cx="6701371" cy="1091795"/>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Tree>
    <p:extLst>
      <p:ext uri="{BB962C8B-B14F-4D97-AF65-F5344CB8AC3E}">
        <p14:creationId xmlns:p14="http://schemas.microsoft.com/office/powerpoint/2010/main" val="1173534537"/>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33</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noProof="0" dirty="0" smtClean="0">
                <a:solidFill>
                  <a:sysClr val="window" lastClr="FFFFFF"/>
                </a:solidFill>
                <a:latin typeface="Century Gothic" panose="020F0302020204030204"/>
                <a:ea typeface=""/>
                <a:cs typeface=""/>
              </a:rPr>
              <a:t>Implementation</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3736920"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Detailed procedure for step 6</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98" y="1390727"/>
            <a:ext cx="6335464" cy="4834709"/>
          </a:xfrm>
          <a:prstGeom prst="rect">
            <a:avLst/>
          </a:prstGeom>
        </p:spPr>
      </p:pic>
    </p:spTree>
    <p:extLst>
      <p:ext uri="{BB962C8B-B14F-4D97-AF65-F5344CB8AC3E}">
        <p14:creationId xmlns:p14="http://schemas.microsoft.com/office/powerpoint/2010/main" val="754322438"/>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34</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noProof="0" dirty="0" smtClean="0">
                <a:solidFill>
                  <a:sysClr val="window" lastClr="FFFFFF"/>
                </a:solidFill>
                <a:latin typeface="Century Gothic" panose="020F0302020204030204"/>
                <a:ea typeface=""/>
                <a:cs typeface=""/>
              </a:rPr>
              <a:t>Implementation</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2792752"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Boundary Conditions</a:t>
            </a:r>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9404"/>
          <a:stretch/>
        </p:blipFill>
        <p:spPr>
          <a:xfrm>
            <a:off x="210931" y="2022820"/>
            <a:ext cx="6602066" cy="3276084"/>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b="35431"/>
          <a:stretch/>
        </p:blipFill>
        <p:spPr>
          <a:xfrm>
            <a:off x="6518029" y="1685491"/>
            <a:ext cx="5153715" cy="3950742"/>
          </a:xfrm>
          <a:prstGeom prst="rect">
            <a:avLst/>
          </a:prstGeom>
        </p:spPr>
      </p:pic>
    </p:spTree>
    <p:extLst>
      <p:ext uri="{BB962C8B-B14F-4D97-AF65-F5344CB8AC3E}">
        <p14:creationId xmlns:p14="http://schemas.microsoft.com/office/powerpoint/2010/main" val="1705811284"/>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35</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noProof="0" dirty="0" smtClean="0">
                <a:solidFill>
                  <a:sysClr val="window" lastClr="FFFFFF"/>
                </a:solidFill>
                <a:latin typeface="Century Gothic" panose="020F0302020204030204"/>
                <a:ea typeface=""/>
                <a:cs typeface=""/>
              </a:rPr>
              <a:t>Implementation</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1414170" cy="369332"/>
          </a:xfrm>
          <a:prstGeom prst="rect">
            <a:avLst/>
          </a:prstGeom>
        </p:spPr>
        <p:txBody>
          <a:bodyPr wrap="none">
            <a:spAutoFit/>
          </a:bodyPr>
          <a:lstStyle/>
          <a:p>
            <a:pPr marL="285750" indent="-285750">
              <a:buFont typeface="Wingdings" charset="2"/>
              <a:buChar char="n"/>
            </a:pPr>
            <a:r>
              <a:rPr lang="en-US" b="1" dirty="0" err="1" smtClean="0">
                <a:solidFill>
                  <a:srgbClr val="122754"/>
                </a:solidFill>
                <a:latin typeface="Century Gothic" panose="020F0302020204030204"/>
                <a:ea typeface="宋体" charset="-122"/>
              </a:rPr>
              <a:t>Pasapas</a:t>
            </a:r>
            <a:endParaRPr lang="en-US" b="1" dirty="0" smtClean="0">
              <a:solidFill>
                <a:srgbClr val="122754"/>
              </a:solidFill>
              <a:latin typeface="Century Gothic" panose="020F0302020204030204"/>
              <a:ea typeface="宋体" charset="-122"/>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46" y="3247715"/>
            <a:ext cx="4705794" cy="2010657"/>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677" y="1175088"/>
            <a:ext cx="3872678" cy="5546387"/>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46" y="1659058"/>
            <a:ext cx="2368994" cy="1174286"/>
          </a:xfrm>
          <a:prstGeom prst="rect">
            <a:avLst/>
          </a:prstGeom>
        </p:spPr>
      </p:pic>
      <p:sp>
        <p:nvSpPr>
          <p:cNvPr id="12" name="矩形 11"/>
          <p:cNvSpPr/>
          <p:nvPr/>
        </p:nvSpPr>
        <p:spPr>
          <a:xfrm>
            <a:off x="470726" y="2878383"/>
            <a:ext cx="2821606" cy="307777"/>
          </a:xfrm>
          <a:prstGeom prst="rect">
            <a:avLst/>
          </a:prstGeom>
        </p:spPr>
        <p:txBody>
          <a:bodyPr wrap="none">
            <a:spAutoFit/>
          </a:bodyPr>
          <a:lstStyle/>
          <a:p>
            <a:r>
              <a:rPr lang="en-US" altLang="zh-CN" sz="1400" b="1" dirty="0" smtClean="0">
                <a:solidFill>
                  <a:srgbClr val="C00000"/>
                </a:solidFill>
                <a:latin typeface="Century Gothic" panose="020F0302020204030204"/>
                <a:ea typeface="宋体" charset="-122"/>
              </a:rPr>
              <a:t>Displacement Control Loading</a:t>
            </a:r>
            <a:endParaRPr lang="en-US" sz="1400" dirty="0">
              <a:solidFill>
                <a:srgbClr val="C00000"/>
              </a:solidFill>
            </a:endParaRPr>
          </a:p>
        </p:txBody>
      </p:sp>
      <p:sp>
        <p:nvSpPr>
          <p:cNvPr id="13" name="矩形 12"/>
          <p:cNvSpPr/>
          <p:nvPr/>
        </p:nvSpPr>
        <p:spPr>
          <a:xfrm>
            <a:off x="9322643" y="3656810"/>
            <a:ext cx="2297424" cy="307777"/>
          </a:xfrm>
          <a:prstGeom prst="rect">
            <a:avLst/>
          </a:prstGeom>
        </p:spPr>
        <p:txBody>
          <a:bodyPr wrap="none">
            <a:spAutoFit/>
          </a:bodyPr>
          <a:lstStyle/>
          <a:p>
            <a:r>
              <a:rPr lang="en-US" altLang="zh-CN" sz="1400" b="1" smtClean="0">
                <a:solidFill>
                  <a:srgbClr val="C00000"/>
                </a:solidFill>
                <a:latin typeface="Century Gothic" panose="020F0302020204030204"/>
                <a:ea typeface="宋体" charset="-122"/>
              </a:rPr>
              <a:t>Force-control Unloading</a:t>
            </a:r>
            <a:endParaRPr lang="en-US" sz="1400" dirty="0">
              <a:solidFill>
                <a:srgbClr val="C00000"/>
              </a:solidFill>
            </a:endParaRPr>
          </a:p>
        </p:txBody>
      </p:sp>
    </p:spTree>
    <p:extLst>
      <p:ext uri="{BB962C8B-B14F-4D97-AF65-F5344CB8AC3E}">
        <p14:creationId xmlns:p14="http://schemas.microsoft.com/office/powerpoint/2010/main" val="1867809327"/>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06622" y="52428"/>
            <a:ext cx="9167059" cy="461665"/>
          </a:xfrm>
          <a:prstGeom prst="rect">
            <a:avLst/>
          </a:prstGeom>
          <a:noFill/>
        </p:spPr>
        <p:txBody>
          <a:bodyPr wrap="square" rtlCol="0">
            <a:spAutoFit/>
          </a:bodyPr>
          <a:lstStyle/>
          <a:p>
            <a:pPr algn="just"/>
            <a:r>
              <a:rPr kumimoji="1" lang="en-US" altLang="zh-CN" sz="2400" b="1" dirty="0" smtClean="0">
                <a:solidFill>
                  <a:srgbClr val="3E5765"/>
                </a:solidFill>
                <a:latin typeface="Times New Roman" charset="0"/>
                <a:ea typeface="Times New Roman" charset="0"/>
                <a:cs typeface="Times New Roman" charset="0"/>
              </a:rPr>
              <a:t>Random orientation</a:t>
            </a:r>
            <a:endParaRPr kumimoji="1" lang="zh-CN" altLang="en-US" sz="2400" b="1" dirty="0">
              <a:solidFill>
                <a:srgbClr val="C00000"/>
              </a:solidFill>
              <a:latin typeface="Times New Roman" charset="0"/>
              <a:ea typeface="Times New Roman" charset="0"/>
              <a:cs typeface="Times New Roman" charset="0"/>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64548" b="62043"/>
          <a:stretch/>
        </p:blipFill>
        <p:spPr>
          <a:xfrm>
            <a:off x="504131" y="1487737"/>
            <a:ext cx="2288364" cy="2282675"/>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54041" b="31017"/>
          <a:stretch/>
        </p:blipFill>
        <p:spPr>
          <a:xfrm>
            <a:off x="3975004" y="2229803"/>
            <a:ext cx="6282782" cy="874644"/>
          </a:xfrm>
          <a:prstGeom prst="rect">
            <a:avLst/>
          </a:prstGeom>
        </p:spPr>
      </p:pic>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72240"/>
          <a:stretch/>
        </p:blipFill>
        <p:spPr>
          <a:xfrm>
            <a:off x="4257598" y="3732187"/>
            <a:ext cx="6145986" cy="1589549"/>
          </a:xfrm>
          <a:prstGeom prst="rect">
            <a:avLst/>
          </a:prstGeom>
        </p:spPr>
      </p:pic>
      <p:sp>
        <p:nvSpPr>
          <p:cNvPr id="9" name="矩形 8"/>
          <p:cNvSpPr/>
          <p:nvPr/>
        </p:nvSpPr>
        <p:spPr>
          <a:xfrm>
            <a:off x="504131" y="3773152"/>
            <a:ext cx="3621504" cy="782907"/>
          </a:xfrm>
          <a:prstGeom prst="rect">
            <a:avLst/>
          </a:prstGeom>
        </p:spPr>
        <p:txBody>
          <a:bodyPr wrap="none">
            <a:spAutoFit/>
          </a:bodyPr>
          <a:lstStyle/>
          <a:p>
            <a:pPr marL="285750" indent="-285750">
              <a:lnSpc>
                <a:spcPct val="150000"/>
              </a:lnSpc>
              <a:buFont typeface="Arial" charset="0"/>
              <a:buChar char="•"/>
            </a:pPr>
            <a:r>
              <a:rPr lang="en-US" altLang="zh-CN" sz="1600" b="1" dirty="0" smtClean="0">
                <a:solidFill>
                  <a:srgbClr val="122754"/>
                </a:solidFill>
                <a:latin typeface="Century Gothic" charset="0"/>
                <a:ea typeface="Century Gothic" charset="0"/>
                <a:cs typeface="Century Gothic" charset="0"/>
              </a:rPr>
              <a:t>ABC- Global</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coordinate system</a:t>
            </a:r>
          </a:p>
          <a:p>
            <a:pPr marL="285750" indent="-285750">
              <a:lnSpc>
                <a:spcPct val="150000"/>
              </a:lnSpc>
              <a:buFont typeface="Arial" charset="0"/>
              <a:buChar char="•"/>
            </a:pPr>
            <a:r>
              <a:rPr lang="en-US" altLang="zh-CN" sz="1600" b="1" dirty="0" smtClean="0">
                <a:solidFill>
                  <a:srgbClr val="122754"/>
                </a:solidFill>
                <a:latin typeface="Century Gothic" charset="0"/>
                <a:ea typeface="Century Gothic" charset="0"/>
                <a:cs typeface="Century Gothic" charset="0"/>
              </a:rPr>
              <a:t>XYZ- Local coordinate system</a:t>
            </a:r>
            <a:endParaRPr lang="en-US" sz="1600" b="1" dirty="0">
              <a:solidFill>
                <a:srgbClr val="122754"/>
              </a:solidFill>
              <a:latin typeface="Century Gothic" charset="0"/>
              <a:ea typeface="Century Gothic" charset="0"/>
              <a:cs typeface="Century Gothic" charset="0"/>
            </a:endParaRPr>
          </a:p>
        </p:txBody>
      </p:sp>
      <p:sp>
        <p:nvSpPr>
          <p:cNvPr id="10" name="矩形 9"/>
          <p:cNvSpPr/>
          <p:nvPr/>
        </p:nvSpPr>
        <p:spPr>
          <a:xfrm>
            <a:off x="184580" y="1125150"/>
            <a:ext cx="6516528" cy="369332"/>
          </a:xfrm>
          <a:prstGeom prst="rect">
            <a:avLst/>
          </a:prstGeom>
        </p:spPr>
        <p:txBody>
          <a:bodyPr wrap="none">
            <a:spAutoFit/>
          </a:bodyPr>
          <a:lstStyle/>
          <a:p>
            <a:pPr marL="285750" indent="-285750">
              <a:buFont typeface="Wingdings" charset="2"/>
              <a:buChar char="n"/>
            </a:pPr>
            <a:r>
              <a:rPr lang="en-US" altLang="zh-CN" b="1" dirty="0" smtClean="0">
                <a:solidFill>
                  <a:srgbClr val="122754"/>
                </a:solidFill>
                <a:latin typeface="Century Gothic" charset="0"/>
                <a:ea typeface="Century Gothic" charset="0"/>
                <a:cs typeface="Century Gothic" charset="0"/>
              </a:rPr>
              <a:t>Use Euler angles to represent the transformation matrix</a:t>
            </a:r>
          </a:p>
        </p:txBody>
      </p:sp>
      <mc:AlternateContent xmlns:mc="http://schemas.openxmlformats.org/markup-compatibility/2006" xmlns:a14="http://schemas.microsoft.com/office/drawing/2010/main">
        <mc:Choice Requires="a14">
          <p:sp>
            <p:nvSpPr>
              <p:cNvPr id="11" name="矩形 10"/>
              <p:cNvSpPr/>
              <p:nvPr/>
            </p:nvSpPr>
            <p:spPr>
              <a:xfrm>
                <a:off x="4382950" y="1602063"/>
                <a:ext cx="5623078" cy="414665"/>
              </a:xfrm>
              <a:prstGeom prst="rect">
                <a:avLst/>
              </a:prstGeom>
            </p:spPr>
            <p:txBody>
              <a:bodyPr wrap="none">
                <a:spAutoFit/>
              </a:bodyPr>
              <a:lstStyle/>
              <a:p>
                <a:pPr marL="285750" indent="-285750">
                  <a:lnSpc>
                    <a:spcPct val="150000"/>
                  </a:lnSpc>
                  <a:buFont typeface="Arial" charset="0"/>
                  <a:buChar char="•"/>
                </a:pPr>
                <a:r>
                  <a:rPr lang="en-US" altLang="zh-CN" sz="1600" b="1" dirty="0" smtClean="0">
                    <a:solidFill>
                      <a:srgbClr val="122754"/>
                    </a:solidFill>
                    <a:latin typeface="Century Gothic" charset="0"/>
                    <a:ea typeface="Century Gothic" charset="0"/>
                    <a:cs typeface="Century Gothic" charset="0"/>
                  </a:rPr>
                  <a:t>Rotate sequence: Z-X-Zwiththeangleof(</a:t>
                </a:r>
                <a14:m>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smtClean="0">
                            <a:solidFill>
                              <a:srgbClr val="122754"/>
                            </a:solidFill>
                            <a:latin typeface="Cambria Math" charset="0"/>
                            <a:ea typeface="Century Gothic" charset="0"/>
                            <a:cs typeface="Century Gothic" charset="0"/>
                          </a:rPr>
                          <m:t>𝝋</m:t>
                        </m:r>
                      </m:e>
                      <m:sub>
                        <m:r>
                          <a:rPr lang="en-US" altLang="zh-CN" sz="1600" b="1" i="1" smtClean="0">
                            <a:solidFill>
                              <a:srgbClr val="122754"/>
                            </a:solidFill>
                            <a:latin typeface="Cambria Math" charset="0"/>
                            <a:ea typeface="Century Gothic" charset="0"/>
                            <a:cs typeface="Century Gothic" charset="0"/>
                          </a:rPr>
                          <m:t>𝟏</m:t>
                        </m:r>
                      </m:sub>
                    </m:sSub>
                  </m:oMath>
                </a14:m>
                <a:r>
                  <a:rPr lang="en-US" altLang="zh-CN" sz="1600" b="1" dirty="0" smtClean="0">
                    <a:solidFill>
                      <a:srgbClr val="122754"/>
                    </a:solidFill>
                    <a:latin typeface="Century Gothic" charset="0"/>
                    <a:ea typeface="Century Gothic" charset="0"/>
                    <a:cs typeface="Century Gothic" charset="0"/>
                  </a:rPr>
                  <a:t>,</a:t>
                </a:r>
                <a14:m>
                  <m:oMath xmlns:m="http://schemas.openxmlformats.org/officeDocument/2006/math">
                    <m:r>
                      <a:rPr lang="en-US" altLang="zh-CN" sz="1600" b="1" i="1" dirty="0" smtClean="0">
                        <a:solidFill>
                          <a:srgbClr val="122754"/>
                        </a:solidFill>
                        <a:latin typeface="Cambria Math" charset="0"/>
                        <a:ea typeface="Century Gothic" charset="0"/>
                        <a:cs typeface="Century Gothic" charset="0"/>
                      </a:rPr>
                      <m:t>𝝓</m:t>
                    </m:r>
                  </m:oMath>
                </a14:m>
                <a:r>
                  <a:rPr lang="en-US" altLang="zh-CN" sz="1600" b="1" dirty="0" smtClean="0">
                    <a:solidFill>
                      <a:srgbClr val="122754"/>
                    </a:solidFill>
                    <a:latin typeface="Century Gothic" charset="0"/>
                    <a:ea typeface="Century Gothic" charset="0"/>
                    <a:cs typeface="Century Gothic" charset="0"/>
                  </a:rPr>
                  <a:t>, </a:t>
                </a:r>
                <a14:m>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smtClean="0">
                            <a:solidFill>
                              <a:srgbClr val="122754"/>
                            </a:solidFill>
                            <a:latin typeface="Cambria Math" charset="0"/>
                            <a:ea typeface="Century Gothic" charset="0"/>
                            <a:cs typeface="Century Gothic" charset="0"/>
                          </a:rPr>
                          <m:t>𝝋</m:t>
                        </m:r>
                      </m:e>
                      <m:sub>
                        <m:r>
                          <a:rPr lang="en-US" altLang="zh-CN" sz="1600" b="1" i="1" smtClean="0">
                            <a:solidFill>
                              <a:srgbClr val="122754"/>
                            </a:solidFill>
                            <a:latin typeface="Cambria Math" charset="0"/>
                            <a:ea typeface="Century Gothic" charset="0"/>
                            <a:cs typeface="Century Gothic" charset="0"/>
                          </a:rPr>
                          <m:t>𝟐</m:t>
                        </m:r>
                      </m:sub>
                    </m:sSub>
                  </m:oMath>
                </a14:m>
                <a:r>
                  <a:rPr lang="en-US" altLang="zh-CN" sz="1600" b="1" dirty="0" smtClean="0">
                    <a:solidFill>
                      <a:srgbClr val="122754"/>
                    </a:solidFill>
                    <a:latin typeface="Century Gothic" charset="0"/>
                    <a:ea typeface="Century Gothic" charset="0"/>
                    <a:cs typeface="Century Gothic" charset="0"/>
                  </a:rPr>
                  <a:t>)</a:t>
                </a:r>
              </a:p>
            </p:txBody>
          </p:sp>
        </mc:Choice>
        <mc:Fallback xmlns="">
          <p:sp>
            <p:nvSpPr>
              <p:cNvPr id="11" name="矩形 10"/>
              <p:cNvSpPr>
                <a:spLocks noRot="1" noChangeAspect="1" noMove="1" noResize="1" noEditPoints="1" noAdjustHandles="1" noChangeArrowheads="1" noChangeShapeType="1" noTextEdit="1"/>
              </p:cNvSpPr>
              <p:nvPr/>
            </p:nvSpPr>
            <p:spPr>
              <a:xfrm>
                <a:off x="4382950" y="1602063"/>
                <a:ext cx="5623078" cy="414665"/>
              </a:xfrm>
              <a:prstGeom prst="rect">
                <a:avLst/>
              </a:prstGeom>
              <a:blipFill rotWithShape="0">
                <a:blip r:embed="rId3"/>
                <a:stretch>
                  <a:fillRect l="-434" b="-17647"/>
                </a:stretch>
              </a:blipFill>
            </p:spPr>
            <p:txBody>
              <a:bodyPr/>
              <a:lstStyle/>
              <a:p>
                <a:r>
                  <a:rPr lang="en-US">
                    <a:noFill/>
                  </a:rPr>
                  <a:t> </a:t>
                </a:r>
              </a:p>
            </p:txBody>
          </p:sp>
        </mc:Fallback>
      </mc:AlternateContent>
      <p:sp>
        <p:nvSpPr>
          <p:cNvPr id="12" name="矩形 11"/>
          <p:cNvSpPr/>
          <p:nvPr/>
        </p:nvSpPr>
        <p:spPr>
          <a:xfrm>
            <a:off x="4382950" y="3109281"/>
            <a:ext cx="4150495" cy="413575"/>
          </a:xfrm>
          <a:prstGeom prst="rect">
            <a:avLst/>
          </a:prstGeom>
        </p:spPr>
        <p:txBody>
          <a:bodyPr wrap="none">
            <a:spAutoFit/>
          </a:bodyPr>
          <a:lstStyle/>
          <a:p>
            <a:pPr marL="285750" indent="-285750">
              <a:lnSpc>
                <a:spcPct val="150000"/>
              </a:lnSpc>
              <a:buFont typeface="Arial" charset="0"/>
              <a:buChar char="•"/>
            </a:pPr>
            <a:r>
              <a:rPr lang="en-US" altLang="zh-CN" sz="1600" b="1" dirty="0" smtClean="0">
                <a:solidFill>
                  <a:srgbClr val="122754"/>
                </a:solidFill>
                <a:latin typeface="Century Gothic" charset="0"/>
                <a:ea typeface="Century Gothic" charset="0"/>
                <a:cs typeface="Century Gothic" charset="0"/>
              </a:rPr>
              <a:t>Transport</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of</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the</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transformation</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matrix</a:t>
            </a:r>
          </a:p>
        </p:txBody>
      </p:sp>
      <mc:AlternateContent xmlns:mc="http://schemas.openxmlformats.org/markup-compatibility/2006" xmlns:a14="http://schemas.microsoft.com/office/drawing/2010/main">
        <mc:Choice Requires="a14">
          <p:sp>
            <p:nvSpPr>
              <p:cNvPr id="13" name="矩形 12"/>
              <p:cNvSpPr/>
              <p:nvPr/>
            </p:nvSpPr>
            <p:spPr>
              <a:xfrm>
                <a:off x="4347065" y="5396114"/>
                <a:ext cx="2464136" cy="1521570"/>
              </a:xfrm>
              <a:prstGeom prst="rect">
                <a:avLst/>
              </a:prstGeom>
            </p:spPr>
            <p:txBody>
              <a:bodyPr wrap="none">
                <a:spAutoFit/>
              </a:bodyPr>
              <a:lstStyle/>
              <a:p>
                <a:pPr marL="285750" indent="-285750">
                  <a:lnSpc>
                    <a:spcPct val="150000"/>
                  </a:lnSpc>
                  <a:buFont typeface="Arial" charset="0"/>
                  <a:buChar char="•"/>
                </a:pPr>
                <a:r>
                  <a:rPr lang="en-US" altLang="zh-CN" sz="1600" b="1" dirty="0" smtClean="0">
                    <a:solidFill>
                      <a:srgbClr val="122754"/>
                    </a:solidFill>
                    <a:latin typeface="Century Gothic" charset="0"/>
                    <a:ea typeface="Century Gothic" charset="0"/>
                    <a:cs typeface="Century Gothic" charset="0"/>
                  </a:rPr>
                  <a:t>Rangeoftheangles</a:t>
                </a:r>
              </a:p>
              <a:p>
                <a:pPr>
                  <a:lnSpc>
                    <a:spcPct val="150000"/>
                  </a:lnSpc>
                </a:pPr>
                <a14:m>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smtClean="0">
                            <a:solidFill>
                              <a:srgbClr val="122754"/>
                            </a:solidFill>
                            <a:latin typeface="Cambria Math" charset="0"/>
                            <a:ea typeface="Century Gothic" charset="0"/>
                            <a:cs typeface="Century Gothic" charset="0"/>
                          </a:rPr>
                          <m:t>   </m:t>
                        </m:r>
                        <m:r>
                          <a:rPr lang="en-US" altLang="zh-CN" sz="1600" b="1" i="1" smtClean="0">
                            <a:solidFill>
                              <a:srgbClr val="122754"/>
                            </a:solidFill>
                            <a:latin typeface="Cambria Math" charset="0"/>
                            <a:ea typeface="Century Gothic" charset="0"/>
                            <a:cs typeface="Century Gothic" charset="0"/>
                          </a:rPr>
                          <m:t>𝝋</m:t>
                        </m:r>
                      </m:e>
                      <m:sub>
                        <m:r>
                          <a:rPr lang="en-US" altLang="zh-CN" sz="1600" b="1" i="1" smtClean="0">
                            <a:solidFill>
                              <a:srgbClr val="122754"/>
                            </a:solidFill>
                            <a:latin typeface="Cambria Math" charset="0"/>
                            <a:ea typeface="Century Gothic" charset="0"/>
                            <a:cs typeface="Century Gothic" charset="0"/>
                          </a:rPr>
                          <m:t>𝟏</m:t>
                        </m:r>
                      </m:sub>
                    </m:sSub>
                    <m:r>
                      <a:rPr lang="en-US" altLang="zh-CN" sz="1600" b="1" i="1" smtClean="0">
                        <a:solidFill>
                          <a:srgbClr val="122754"/>
                        </a:solidFill>
                        <a:latin typeface="Cambria Math" charset="0"/>
                        <a:ea typeface="Century Gothic" charset="0"/>
                        <a:cs typeface="Century Gothic" charset="0"/>
                      </a:rPr>
                      <m:t>∈</m:t>
                    </m:r>
                    <m:d>
                      <m:dPr>
                        <m:begChr m:val="["/>
                        <m:endChr m:val="]"/>
                        <m:ctrlPr>
                          <a:rPr lang="en-US" altLang="zh-CN" sz="1600" b="1" i="1" smtClean="0">
                            <a:solidFill>
                              <a:srgbClr val="122754"/>
                            </a:solidFill>
                            <a:latin typeface="Cambria Math" charset="0"/>
                            <a:ea typeface="Century Gothic" charset="0"/>
                            <a:cs typeface="Century Gothic" charset="0"/>
                          </a:rPr>
                        </m:ctrlPr>
                      </m:dPr>
                      <m:e>
                        <m:r>
                          <a:rPr lang="en-US" altLang="zh-CN" sz="1600" b="1" i="1" smtClean="0">
                            <a:solidFill>
                              <a:srgbClr val="122754"/>
                            </a:solidFill>
                            <a:latin typeface="Cambria Math" charset="0"/>
                            <a:ea typeface="Century Gothic" charset="0"/>
                            <a:cs typeface="Century Gothic" charset="0"/>
                          </a:rPr>
                          <m:t>𝟎</m:t>
                        </m:r>
                        <m:r>
                          <a:rPr lang="en-US" altLang="zh-CN" sz="1600" b="1" i="1" smtClean="0">
                            <a:solidFill>
                              <a:srgbClr val="122754"/>
                            </a:solidFill>
                            <a:latin typeface="Cambria Math" charset="0"/>
                            <a:ea typeface="Century Gothic" charset="0"/>
                            <a:cs typeface="Century Gothic" charset="0"/>
                          </a:rPr>
                          <m:t>,</m:t>
                        </m:r>
                        <m:r>
                          <a:rPr lang="en-US" altLang="zh-CN" sz="1600" b="1" i="1" smtClean="0">
                            <a:solidFill>
                              <a:srgbClr val="122754"/>
                            </a:solidFill>
                            <a:latin typeface="Cambria Math" charset="0"/>
                            <a:ea typeface="Century Gothic" charset="0"/>
                            <a:cs typeface="Century Gothic" charset="0"/>
                          </a:rPr>
                          <m:t>𝟐</m:t>
                        </m:r>
                        <m:r>
                          <a:rPr lang="en-US" altLang="zh-CN" sz="1600" b="1" i="1" smtClean="0">
                            <a:solidFill>
                              <a:srgbClr val="122754"/>
                            </a:solidFill>
                            <a:latin typeface="Cambria Math" charset="0"/>
                            <a:ea typeface="Century Gothic" charset="0"/>
                            <a:cs typeface="Century Gothic" charset="0"/>
                          </a:rPr>
                          <m:t>𝝅</m:t>
                        </m:r>
                      </m:e>
                    </m:d>
                  </m:oMath>
                </a14:m>
                <a:r>
                  <a:rPr lang="en-US" altLang="zh-CN" sz="1600" b="1" dirty="0" smtClean="0">
                    <a:solidFill>
                      <a:srgbClr val="122754"/>
                    </a:solidFill>
                    <a:latin typeface="Century Gothic" charset="0"/>
                    <a:ea typeface="Century Gothic" charset="0"/>
                    <a:cs typeface="Century Gothic" charset="0"/>
                  </a:rPr>
                  <a:t>,</a:t>
                </a:r>
              </a:p>
              <a:p>
                <a:pPr>
                  <a:lnSpc>
                    <a:spcPct val="150000"/>
                  </a:lnSpc>
                </a:pPr>
                <a14:m>
                  <m:oMathPara xmlns:m="http://schemas.openxmlformats.org/officeDocument/2006/math">
                    <m:oMathParaPr>
                      <m:jc m:val="centerGroup"/>
                    </m:oMathParaPr>
                    <m:oMath xmlns:m="http://schemas.openxmlformats.org/officeDocument/2006/math">
                      <m:r>
                        <a:rPr lang="en-US" altLang="zh-CN" sz="1600" b="1" i="1" smtClean="0">
                          <a:solidFill>
                            <a:srgbClr val="122754"/>
                          </a:solidFill>
                          <a:latin typeface="Cambria Math" charset="0"/>
                          <a:ea typeface="Century Gothic" charset="0"/>
                          <a:cs typeface="Century Gothic" charset="0"/>
                        </a:rPr>
                        <m:t>     </m:t>
                      </m:r>
                    </m:oMath>
                  </m:oMathPara>
                </a14:m>
                <a:endParaRPr lang="en-US" altLang="zh-CN" sz="1600" b="1" i="1" dirty="0" smtClean="0">
                  <a:solidFill>
                    <a:srgbClr val="122754"/>
                  </a:solidFill>
                  <a:latin typeface="Century Gothic" charset="0"/>
                  <a:ea typeface="Century Gothic" charset="0"/>
                  <a:cs typeface="Century Gothic" charset="0"/>
                </a:endParaRPr>
              </a:p>
              <a:p>
                <a:pPr>
                  <a:lnSpc>
                    <a:spcPct val="150000"/>
                  </a:lnSpc>
                </a:pPr>
                <a:endParaRPr lang="en-US" altLang="zh-CN" sz="1600" b="1" dirty="0" smtClean="0">
                  <a:solidFill>
                    <a:srgbClr val="122754"/>
                  </a:solidFill>
                  <a:latin typeface="Century Gothic" charset="0"/>
                  <a:ea typeface="Century Gothic" charset="0"/>
                  <a:cs typeface="Century Gothic"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4347065" y="5396114"/>
                <a:ext cx="2464136" cy="1521570"/>
              </a:xfrm>
              <a:prstGeom prst="rect">
                <a:avLst/>
              </a:prstGeom>
              <a:blipFill rotWithShape="0">
                <a:blip r:embed="rId4"/>
                <a:stretch>
                  <a:fillRect l="-990" r="-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6051709" y="5743644"/>
                <a:ext cx="1119281" cy="417422"/>
              </a:xfrm>
              <a:prstGeom prst="rect">
                <a:avLst/>
              </a:prstGeom>
            </p:spPr>
            <p:txBody>
              <a:bodyPr wrap="none">
                <a:spAutoFit/>
              </a:bodyPr>
              <a:lstStyle/>
              <a:p>
                <a:pPr>
                  <a:lnSpc>
                    <a:spcPct val="150000"/>
                  </a:lnSpc>
                </a:pPr>
                <a14:m>
                  <m:oMath xmlns:m="http://schemas.openxmlformats.org/officeDocument/2006/math">
                    <m:r>
                      <a:rPr lang="en-US" altLang="zh-CN" sz="1600" b="1" i="1" dirty="0" smtClean="0">
                        <a:solidFill>
                          <a:srgbClr val="122754"/>
                        </a:solidFill>
                        <a:latin typeface="Cambria Math" charset="0"/>
                        <a:ea typeface="Century Gothic" charset="0"/>
                        <a:cs typeface="Century Gothic" charset="0"/>
                      </a:rPr>
                      <m:t>𝝓</m:t>
                    </m:r>
                    <m:r>
                      <a:rPr lang="en-US" altLang="zh-CN" sz="1600" b="1" i="1">
                        <a:solidFill>
                          <a:srgbClr val="122754"/>
                        </a:solidFill>
                        <a:latin typeface="Cambria Math" charset="0"/>
                        <a:ea typeface="Century Gothic" charset="0"/>
                        <a:cs typeface="Century Gothic" charset="0"/>
                      </a:rPr>
                      <m:t>∈</m:t>
                    </m:r>
                    <m:d>
                      <m:dPr>
                        <m:begChr m:val="["/>
                        <m:endChr m:val="]"/>
                        <m:ctrlPr>
                          <a:rPr lang="en-US" altLang="zh-CN" sz="1600" b="1" i="1">
                            <a:solidFill>
                              <a:srgbClr val="122754"/>
                            </a:solidFill>
                            <a:latin typeface="Cambria Math" charset="0"/>
                            <a:ea typeface="Century Gothic" charset="0"/>
                            <a:cs typeface="Century Gothic" charset="0"/>
                          </a:rPr>
                        </m:ctrlPr>
                      </m:dPr>
                      <m:e>
                        <m:r>
                          <a:rPr lang="en-US" altLang="zh-CN" sz="1600" b="1" i="1">
                            <a:solidFill>
                              <a:srgbClr val="122754"/>
                            </a:solidFill>
                            <a:latin typeface="Cambria Math" charset="0"/>
                            <a:ea typeface="Century Gothic" charset="0"/>
                            <a:cs typeface="Century Gothic" charset="0"/>
                          </a:rPr>
                          <m:t>𝟎</m:t>
                        </m:r>
                        <m:r>
                          <a:rPr lang="en-US"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𝝅</m:t>
                        </m:r>
                      </m:e>
                    </m:d>
                  </m:oMath>
                </a14:m>
                <a:r>
                  <a:rPr lang="en-US" altLang="zh-CN" sz="1600" b="1" dirty="0">
                    <a:solidFill>
                      <a:srgbClr val="122754"/>
                    </a:solidFill>
                    <a:latin typeface="Century Gothic" charset="0"/>
                    <a:ea typeface="Century Gothic" charset="0"/>
                    <a:cs typeface="Century Gothic" charset="0"/>
                  </a:rPr>
                  <a:t>,</a:t>
                </a:r>
              </a:p>
            </p:txBody>
          </p:sp>
        </mc:Choice>
        <mc:Fallback xmlns="">
          <p:sp>
            <p:nvSpPr>
              <p:cNvPr id="2" name="矩形 1"/>
              <p:cNvSpPr>
                <a:spLocks noRot="1" noChangeAspect="1" noMove="1" noResize="1" noEditPoints="1" noAdjustHandles="1" noChangeArrowheads="1" noChangeShapeType="1" noTextEdit="1"/>
              </p:cNvSpPr>
              <p:nvPr/>
            </p:nvSpPr>
            <p:spPr>
              <a:xfrm>
                <a:off x="6051709" y="5743644"/>
                <a:ext cx="1119281" cy="417422"/>
              </a:xfrm>
              <a:prstGeom prst="rect">
                <a:avLst/>
              </a:prstGeom>
              <a:blipFill rotWithShape="0">
                <a:blip r:embed="rId5"/>
                <a:stretch>
                  <a:fillRect l="-546" r="-2732"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170990" y="5728582"/>
                <a:ext cx="1340046" cy="461665"/>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a:solidFill>
                                <a:srgbClr val="122754"/>
                              </a:solidFill>
                              <a:latin typeface="Cambria Math" charset="0"/>
                              <a:ea typeface="Century Gothic" charset="0"/>
                              <a:cs typeface="Century Gothic" charset="0"/>
                            </a:rPr>
                            <m:t>𝝋</m:t>
                          </m:r>
                        </m:e>
                        <m:sub>
                          <m:r>
                            <a:rPr lang="en-US" altLang="zh-CN" sz="1600" b="1" i="1">
                              <a:solidFill>
                                <a:srgbClr val="122754"/>
                              </a:solidFill>
                              <a:latin typeface="Cambria Math" charset="0"/>
                              <a:ea typeface="Century Gothic" charset="0"/>
                              <a:cs typeface="Century Gothic" charset="0"/>
                            </a:rPr>
                            <m:t>𝟐</m:t>
                          </m:r>
                        </m:sub>
                      </m:sSub>
                      <m:r>
                        <a:rPr lang="en-US"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𝟎</m:t>
                      </m:r>
                      <m:r>
                        <a:rPr lang="en-US"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𝟐</m:t>
                      </m:r>
                      <m:r>
                        <a:rPr lang="en-US" altLang="zh-CN" sz="1600" b="1" i="1">
                          <a:solidFill>
                            <a:srgbClr val="122754"/>
                          </a:solidFill>
                          <a:latin typeface="Cambria Math" charset="0"/>
                          <a:ea typeface="Century Gothic" charset="0"/>
                          <a:cs typeface="Century Gothic" charset="0"/>
                        </a:rPr>
                        <m:t>𝝅</m:t>
                      </m:r>
                      <m:r>
                        <a:rPr lang="en-US" altLang="zh-CN" sz="1600" b="1" i="1">
                          <a:solidFill>
                            <a:srgbClr val="122754"/>
                          </a:solidFill>
                          <a:latin typeface="Cambria Math" charset="0"/>
                          <a:ea typeface="Century Gothic" charset="0"/>
                          <a:cs typeface="Century Gothic" charset="0"/>
                        </a:rPr>
                        <m:t>]</m:t>
                      </m:r>
                    </m:oMath>
                  </m:oMathPara>
                </a14:m>
                <a:endParaRPr lang="en-US" altLang="zh-CN" sz="1600" b="1" dirty="0">
                  <a:solidFill>
                    <a:srgbClr val="122754"/>
                  </a:solidFill>
                  <a:latin typeface="Century Gothic" charset="0"/>
                  <a:ea typeface="Century Gothic" charset="0"/>
                  <a:cs typeface="Century Gothic"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7170990" y="5728582"/>
                <a:ext cx="1340046" cy="461665"/>
              </a:xfrm>
              <a:prstGeom prst="rect">
                <a:avLst/>
              </a:prstGeom>
              <a:blipFill rotWithShape="0">
                <a:blip r:embed="rId6"/>
                <a:stretch>
                  <a:fillRect/>
                </a:stretch>
              </a:blipFill>
            </p:spPr>
            <p:txBody>
              <a:bodyPr/>
              <a:lstStyle/>
              <a:p>
                <a:r>
                  <a:rPr lang="en-US">
                    <a:noFill/>
                  </a:rPr>
                  <a:t> </a:t>
                </a:r>
              </a:p>
            </p:txBody>
          </p:sp>
        </mc:Fallback>
      </mc:AlternateContent>
      <p:sp>
        <p:nvSpPr>
          <p:cNvPr id="14" name="矩形 13"/>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Euler Angles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extLst>
      <p:ext uri="{BB962C8B-B14F-4D97-AF65-F5344CB8AC3E}">
        <p14:creationId xmlns:p14="http://schemas.microsoft.com/office/powerpoint/2010/main" val="11064809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 15"/>
          <p:cNvGrpSpPr/>
          <p:nvPr/>
        </p:nvGrpSpPr>
        <p:grpSpPr>
          <a:xfrm>
            <a:off x="572430" y="2495270"/>
            <a:ext cx="11510388" cy="2998815"/>
            <a:chOff x="706622" y="2080094"/>
            <a:chExt cx="11510388" cy="2998815"/>
          </a:xfrm>
        </p:grpSpPr>
        <p:grpSp>
          <p:nvGrpSpPr>
            <p:cNvPr id="15" name="组 14"/>
            <p:cNvGrpSpPr/>
            <p:nvPr/>
          </p:nvGrpSpPr>
          <p:grpSpPr>
            <a:xfrm>
              <a:off x="706622" y="2080094"/>
              <a:ext cx="11011613" cy="2998815"/>
              <a:chOff x="706622" y="2080094"/>
              <a:chExt cx="11011613" cy="2998815"/>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500"/>
              <a:stretch/>
            </p:blipFill>
            <p:spPr>
              <a:xfrm>
                <a:off x="796877" y="2080094"/>
                <a:ext cx="6526353" cy="2875512"/>
              </a:xfrm>
              <a:prstGeom prst="rect">
                <a:avLst/>
              </a:prstGeom>
            </p:spPr>
          </p:pic>
          <p:sp>
            <p:nvSpPr>
              <p:cNvPr id="8" name="圆角矩形 7"/>
              <p:cNvSpPr/>
              <p:nvPr/>
            </p:nvSpPr>
            <p:spPr>
              <a:xfrm>
                <a:off x="706623" y="2277031"/>
                <a:ext cx="4710204" cy="595554"/>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0" name="圆角矩形 9"/>
              <p:cNvSpPr/>
              <p:nvPr/>
            </p:nvSpPr>
            <p:spPr>
              <a:xfrm>
                <a:off x="706622" y="2995888"/>
                <a:ext cx="2597724" cy="1183727"/>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1" name="圆角矩形 10"/>
              <p:cNvSpPr/>
              <p:nvPr/>
            </p:nvSpPr>
            <p:spPr>
              <a:xfrm>
                <a:off x="706622" y="4316122"/>
                <a:ext cx="6579657" cy="762787"/>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2" name="矩形 11"/>
              <p:cNvSpPr/>
              <p:nvPr/>
            </p:nvSpPr>
            <p:spPr>
              <a:xfrm>
                <a:off x="5416827" y="2344985"/>
                <a:ext cx="6301408" cy="307777"/>
              </a:xfrm>
              <a:prstGeom prst="rect">
                <a:avLst/>
              </a:prstGeom>
            </p:spPr>
            <p:txBody>
              <a:bodyPr wrap="square">
                <a:spAutoFit/>
              </a:bodyPr>
              <a:lstStyle/>
              <a:p>
                <a:pPr algn="just"/>
                <a:r>
                  <a:rPr lang="en-US" altLang="zh-CN" sz="1400" b="1" dirty="0" smtClean="0">
                    <a:solidFill>
                      <a:srgbClr val="122754"/>
                    </a:solidFill>
                    <a:latin typeface="Century Gothic" charset="0"/>
                    <a:ea typeface="Century Gothic" charset="0"/>
                    <a:cs typeface="Century Gothic" charset="0"/>
                  </a:rPr>
                  <a:t>Generate a random value list in the defined range for the Euler angles</a:t>
                </a:r>
                <a:endParaRPr lang="en-US" altLang="zh-CN" sz="1400" b="1" dirty="0">
                  <a:solidFill>
                    <a:srgbClr val="122754"/>
                  </a:solidFill>
                  <a:latin typeface="Century Gothic" charset="0"/>
                  <a:ea typeface="Century Gothic" charset="0"/>
                  <a:cs typeface="Century Gothic" charset="0"/>
                </a:endParaRPr>
              </a:p>
            </p:txBody>
          </p:sp>
          <p:sp>
            <p:nvSpPr>
              <p:cNvPr id="13" name="矩形 12"/>
              <p:cNvSpPr/>
              <p:nvPr/>
            </p:nvSpPr>
            <p:spPr>
              <a:xfrm>
                <a:off x="3394600" y="3347783"/>
                <a:ext cx="4342856" cy="307777"/>
              </a:xfrm>
              <a:prstGeom prst="rect">
                <a:avLst/>
              </a:prstGeom>
            </p:spPr>
            <p:txBody>
              <a:bodyPr wrap="none">
                <a:spAutoFit/>
              </a:bodyPr>
              <a:lstStyle/>
              <a:p>
                <a:r>
                  <a:rPr lang="en-US" altLang="zh-CN" sz="1400" b="1" dirty="0" smtClean="0">
                    <a:solidFill>
                      <a:srgbClr val="122754"/>
                    </a:solidFill>
                    <a:latin typeface="Century Gothic" charset="0"/>
                    <a:ea typeface="Century Gothic" charset="0"/>
                    <a:cs typeface="Century Gothic" charset="0"/>
                  </a:rPr>
                  <a:t>Output the random value list for the Euler angles</a:t>
                </a:r>
                <a:endParaRPr lang="en-US" altLang="zh-CN" sz="1400" b="1" dirty="0">
                  <a:solidFill>
                    <a:srgbClr val="122754"/>
                  </a:solidFill>
                  <a:latin typeface="Century Gothic" charset="0"/>
                  <a:ea typeface="Century Gothic" charset="0"/>
                  <a:cs typeface="Century Gothic" charset="0"/>
                </a:endParaRPr>
              </a:p>
            </p:txBody>
          </p:sp>
        </p:grpSp>
        <p:sp>
          <p:nvSpPr>
            <p:cNvPr id="14" name="矩形 13"/>
            <p:cNvSpPr/>
            <p:nvPr/>
          </p:nvSpPr>
          <p:spPr>
            <a:xfrm>
              <a:off x="7413484" y="4488218"/>
              <a:ext cx="4803526" cy="307777"/>
            </a:xfrm>
            <a:prstGeom prst="rect">
              <a:avLst/>
            </a:prstGeom>
          </p:spPr>
          <p:txBody>
            <a:bodyPr wrap="square">
              <a:spAutoFit/>
            </a:bodyPr>
            <a:lstStyle/>
            <a:p>
              <a:r>
                <a:rPr lang="en-US" altLang="zh-CN" sz="1400" b="1" dirty="0" smtClean="0">
                  <a:solidFill>
                    <a:srgbClr val="122754"/>
                  </a:solidFill>
                  <a:latin typeface="Century Gothic" charset="0"/>
                  <a:ea typeface="Century Gothic" charset="0"/>
                  <a:cs typeface="Century Gothic" charset="0"/>
                </a:rPr>
                <a:t>Spread the values of </a:t>
              </a:r>
              <a:r>
                <a:rPr lang="en-US" altLang="zh-CN" sz="1400" b="1" dirty="0">
                  <a:solidFill>
                    <a:srgbClr val="122754"/>
                  </a:solidFill>
                  <a:latin typeface="Century Gothic" charset="0"/>
                  <a:ea typeface="Century Gothic" charset="0"/>
                  <a:cs typeface="Century Gothic" charset="0"/>
                </a:rPr>
                <a:t>Euler </a:t>
              </a:r>
              <a:r>
                <a:rPr lang="en-US" altLang="zh-CN" sz="1400" b="1" dirty="0" smtClean="0">
                  <a:solidFill>
                    <a:srgbClr val="122754"/>
                  </a:solidFill>
                  <a:latin typeface="Century Gothic" charset="0"/>
                  <a:ea typeface="Century Gothic" charset="0"/>
                  <a:cs typeface="Century Gothic" charset="0"/>
                </a:rPr>
                <a:t>angles on each element</a:t>
              </a:r>
              <a:endParaRPr lang="en-US" altLang="zh-CN" sz="1400" b="1" dirty="0">
                <a:solidFill>
                  <a:srgbClr val="122754"/>
                </a:solidFill>
                <a:latin typeface="Century Gothic" charset="0"/>
                <a:ea typeface="Century Gothic" charset="0"/>
                <a:cs typeface="Century Gothic" charset="0"/>
              </a:endParaRPr>
            </a:p>
          </p:txBody>
        </p:sp>
      </p:grpSp>
      <p:sp>
        <p:nvSpPr>
          <p:cNvPr id="19" name="矩形 18"/>
          <p:cNvSpPr/>
          <p:nvPr/>
        </p:nvSpPr>
        <p:spPr>
          <a:xfrm>
            <a:off x="328788" y="1850932"/>
            <a:ext cx="2379177" cy="453714"/>
          </a:xfrm>
          <a:prstGeom prst="rect">
            <a:avLst/>
          </a:prstGeom>
        </p:spPr>
        <p:txBody>
          <a:bodyPr wrap="none">
            <a:spAutoFit/>
          </a:bodyPr>
          <a:lstStyle/>
          <a:p>
            <a:pPr marL="285750" indent="-285750">
              <a:lnSpc>
                <a:spcPct val="150000"/>
              </a:lnSpc>
              <a:buFont typeface="Arial" charset="0"/>
              <a:buChar char="•"/>
            </a:pPr>
            <a:r>
              <a:rPr lang="en-US" altLang="zh-CN" b="1" dirty="0" smtClean="0">
                <a:solidFill>
                  <a:srgbClr val="122754"/>
                </a:solidFill>
                <a:latin typeface="Century Gothic" charset="0"/>
                <a:ea typeface="Century Gothic" charset="0"/>
                <a:cs typeface="Century Gothic" charset="0"/>
              </a:rPr>
              <a:t>Code in dgibi file</a:t>
            </a:r>
            <a:endParaRPr lang="en-US" altLang="zh-CN" b="1" dirty="0">
              <a:solidFill>
                <a:srgbClr val="122754"/>
              </a:solidFill>
              <a:latin typeface="Century Gothic" charset="0"/>
              <a:ea typeface="Century Gothic" charset="0"/>
              <a:cs typeface="Century Gothic" charset="0"/>
            </a:endParaRPr>
          </a:p>
        </p:txBody>
      </p:sp>
      <p:grpSp>
        <p:nvGrpSpPr>
          <p:cNvPr id="21" name="组 20"/>
          <p:cNvGrpSpPr/>
          <p:nvPr/>
        </p:nvGrpSpPr>
        <p:grpSpPr>
          <a:xfrm>
            <a:off x="328788" y="1101297"/>
            <a:ext cx="4162485" cy="1601404"/>
            <a:chOff x="547152" y="884461"/>
            <a:chExt cx="4162485" cy="1601404"/>
          </a:xfrm>
        </p:grpSpPr>
        <mc:AlternateContent xmlns:mc="http://schemas.openxmlformats.org/markup-compatibility/2006" xmlns:a14="http://schemas.microsoft.com/office/drawing/2010/main">
          <mc:Choice Requires="a14">
            <p:sp>
              <p:nvSpPr>
                <p:cNvPr id="6" name="矩形 5"/>
                <p:cNvSpPr/>
                <p:nvPr/>
              </p:nvSpPr>
              <p:spPr>
                <a:xfrm>
                  <a:off x="852470" y="1293487"/>
                  <a:ext cx="1345818" cy="1192378"/>
                </a:xfrm>
                <a:prstGeom prst="rect">
                  <a:avLst/>
                </a:prstGeom>
              </p:spPr>
              <p:txBody>
                <a:bodyPr wrap="none">
                  <a:spAutoFit/>
                </a:bodyPr>
                <a:lstStyle/>
                <a:p>
                  <a:pPr>
                    <a:lnSpc>
                      <a:spcPct val="150000"/>
                    </a:lnSpc>
                  </a:pPr>
                  <a14:m>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smtClean="0">
                              <a:solidFill>
                                <a:srgbClr val="122754"/>
                              </a:solidFill>
                              <a:latin typeface="Cambria Math" charset="0"/>
                              <a:ea typeface="Century Gothic" charset="0"/>
                              <a:cs typeface="Century Gothic" charset="0"/>
                            </a:rPr>
                            <m:t>𝝋</m:t>
                          </m:r>
                        </m:e>
                        <m:sub>
                          <m:r>
                            <a:rPr lang="en-US" altLang="zh-CN" sz="1600" b="1" i="1" smtClean="0">
                              <a:solidFill>
                                <a:srgbClr val="122754"/>
                              </a:solidFill>
                              <a:latin typeface="Cambria Math" charset="0"/>
                              <a:ea typeface="Century Gothic" charset="0"/>
                              <a:cs typeface="Century Gothic" charset="0"/>
                            </a:rPr>
                            <m:t>𝟏</m:t>
                          </m:r>
                        </m:sub>
                      </m:sSub>
                      <m:r>
                        <a:rPr lang="en-US" altLang="zh-CN" sz="1600" b="1" i="1" smtClean="0">
                          <a:solidFill>
                            <a:srgbClr val="122754"/>
                          </a:solidFill>
                          <a:latin typeface="Cambria Math" charset="0"/>
                          <a:ea typeface="Century Gothic" charset="0"/>
                          <a:cs typeface="Century Gothic" charset="0"/>
                        </a:rPr>
                        <m:t>∈</m:t>
                      </m:r>
                      <m:d>
                        <m:dPr>
                          <m:begChr m:val="["/>
                          <m:endChr m:val="]"/>
                          <m:ctrlPr>
                            <a:rPr lang="en-US" altLang="zh-CN" sz="1600" b="1" i="1" smtClean="0">
                              <a:solidFill>
                                <a:srgbClr val="122754"/>
                              </a:solidFill>
                              <a:latin typeface="Cambria Math" charset="0"/>
                              <a:ea typeface="Century Gothic" charset="0"/>
                              <a:cs typeface="Century Gothic" charset="0"/>
                            </a:rPr>
                          </m:ctrlPr>
                        </m:dPr>
                        <m:e>
                          <m:r>
                            <a:rPr lang="en-US" altLang="zh-CN" sz="1600" b="1" i="1" smtClean="0">
                              <a:solidFill>
                                <a:srgbClr val="122754"/>
                              </a:solidFill>
                              <a:latin typeface="Cambria Math" charset="0"/>
                              <a:ea typeface="Century Gothic" charset="0"/>
                              <a:cs typeface="Century Gothic" charset="0"/>
                            </a:rPr>
                            <m:t>𝟎</m:t>
                          </m:r>
                          <m:r>
                            <a:rPr lang="en-US" altLang="zh-CN" sz="1600" b="1" i="1" smtClean="0">
                              <a:solidFill>
                                <a:srgbClr val="122754"/>
                              </a:solidFill>
                              <a:latin typeface="Cambria Math" charset="0"/>
                              <a:ea typeface="Century Gothic" charset="0"/>
                              <a:cs typeface="Century Gothic" charset="0"/>
                            </a:rPr>
                            <m:t>,</m:t>
                          </m:r>
                          <m:r>
                            <a:rPr lang="en-US" altLang="zh-CN" sz="1600" b="1" i="1" smtClean="0">
                              <a:solidFill>
                                <a:srgbClr val="122754"/>
                              </a:solidFill>
                              <a:latin typeface="Cambria Math" charset="0"/>
                              <a:ea typeface="Century Gothic" charset="0"/>
                              <a:cs typeface="Century Gothic" charset="0"/>
                            </a:rPr>
                            <m:t>𝟐</m:t>
                          </m:r>
                          <m:r>
                            <a:rPr lang="en-US" altLang="zh-CN" sz="1600" b="1" i="1" smtClean="0">
                              <a:solidFill>
                                <a:srgbClr val="122754"/>
                              </a:solidFill>
                              <a:latin typeface="Cambria Math" charset="0"/>
                              <a:ea typeface="Century Gothic" charset="0"/>
                              <a:cs typeface="Century Gothic" charset="0"/>
                            </a:rPr>
                            <m:t>𝝅</m:t>
                          </m:r>
                        </m:e>
                      </m:d>
                    </m:oMath>
                  </a14:m>
                  <a:r>
                    <a:rPr lang="en-US" altLang="zh-CN" sz="1600" b="1" dirty="0" smtClean="0">
                      <a:solidFill>
                        <a:srgbClr val="122754"/>
                      </a:solidFill>
                      <a:latin typeface="Century Gothic" charset="0"/>
                      <a:ea typeface="Century Gothic" charset="0"/>
                      <a:cs typeface="Century Gothic" charset="0"/>
                    </a:rPr>
                    <a:t>,</a:t>
                  </a:r>
                </a:p>
                <a:p>
                  <a:pPr>
                    <a:lnSpc>
                      <a:spcPct val="150000"/>
                    </a:lnSpc>
                  </a:pPr>
                  <a14:m>
                    <m:oMathPara xmlns:m="http://schemas.openxmlformats.org/officeDocument/2006/math">
                      <m:oMathParaPr>
                        <m:jc m:val="centerGroup"/>
                      </m:oMathParaPr>
                      <m:oMath xmlns:m="http://schemas.openxmlformats.org/officeDocument/2006/math">
                        <m:r>
                          <a:rPr lang="en-US" altLang="zh-CN" sz="1600" b="1" i="1" smtClean="0">
                            <a:solidFill>
                              <a:srgbClr val="122754"/>
                            </a:solidFill>
                            <a:latin typeface="Cambria Math" charset="0"/>
                            <a:ea typeface="Century Gothic" charset="0"/>
                            <a:cs typeface="Century Gothic" charset="0"/>
                          </a:rPr>
                          <m:t>    </m:t>
                        </m:r>
                      </m:oMath>
                    </m:oMathPara>
                  </a14:m>
                  <a:endParaRPr lang="en-US" altLang="zh-CN" sz="1600" b="1" i="1" dirty="0" smtClean="0">
                    <a:solidFill>
                      <a:srgbClr val="122754"/>
                    </a:solidFill>
                    <a:latin typeface="Century Gothic" charset="0"/>
                    <a:ea typeface="Century Gothic" charset="0"/>
                    <a:cs typeface="Century Gothic" charset="0"/>
                  </a:endParaRPr>
                </a:p>
                <a:p>
                  <a:pPr>
                    <a:lnSpc>
                      <a:spcPct val="150000"/>
                    </a:lnSpc>
                  </a:pPr>
                  <a:endParaRPr lang="en-US" altLang="zh-CN" b="1" dirty="0" smtClean="0">
                    <a:solidFill>
                      <a:srgbClr val="122754"/>
                    </a:solidFill>
                    <a:latin typeface="Century Gothic" charset="0"/>
                    <a:ea typeface="Century Gothic" charset="0"/>
                    <a:cs typeface="Century Gothic"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852470" y="1293487"/>
                  <a:ext cx="1339406" cy="1246495"/>
                </a:xfrm>
                <a:prstGeom prst="rect">
                  <a:avLst/>
                </a:prstGeom>
                <a:blipFill rotWithShape="0">
                  <a:blip r:embed="rId3"/>
                  <a:stretch>
                    <a:fillRect r="-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2191876" y="1367168"/>
                  <a:ext cx="1119281" cy="584775"/>
                </a:xfrm>
                <a:prstGeom prst="rect">
                  <a:avLst/>
                </a:prstGeom>
              </p:spPr>
              <p:txBody>
                <a:bodyPr wrap="none">
                  <a:spAutoFit/>
                </a:bodyPr>
                <a:lstStyle/>
                <a:p>
                  <a14:m>
                    <m:oMath xmlns:m="http://schemas.openxmlformats.org/officeDocument/2006/math">
                      <m:r>
                        <a:rPr lang="en-US" altLang="zh-CN" sz="1600" b="1" i="1" dirty="0" smtClean="0">
                          <a:solidFill>
                            <a:srgbClr val="122754"/>
                          </a:solidFill>
                          <a:latin typeface="Cambria Math" charset="0"/>
                          <a:ea typeface="Century Gothic" charset="0"/>
                          <a:cs typeface="Century Gothic" charset="0"/>
                        </a:rPr>
                        <m:t>𝝓</m:t>
                      </m:r>
                      <m:r>
                        <a:rPr lang="en-US" altLang="zh-CN" sz="1600" b="1" i="1">
                          <a:solidFill>
                            <a:srgbClr val="122754"/>
                          </a:solidFill>
                          <a:latin typeface="Cambria Math" charset="0"/>
                          <a:ea typeface="Century Gothic" charset="0"/>
                          <a:cs typeface="Century Gothic" charset="0"/>
                        </a:rPr>
                        <m:t>∈</m:t>
                      </m:r>
                      <m:d>
                        <m:dPr>
                          <m:begChr m:val="["/>
                          <m:endChr m:val="]"/>
                          <m:ctrlPr>
                            <a:rPr lang="en-US" altLang="zh-CN" sz="1600" b="1" i="1">
                              <a:solidFill>
                                <a:srgbClr val="122754"/>
                              </a:solidFill>
                              <a:latin typeface="Cambria Math" charset="0"/>
                              <a:ea typeface="Century Gothic" charset="0"/>
                              <a:cs typeface="Century Gothic" charset="0"/>
                            </a:rPr>
                          </m:ctrlPr>
                        </m:dPr>
                        <m:e>
                          <m:r>
                            <a:rPr lang="en-US" altLang="zh-CN" sz="1600" b="1" i="1">
                              <a:solidFill>
                                <a:srgbClr val="122754"/>
                              </a:solidFill>
                              <a:latin typeface="Cambria Math" charset="0"/>
                              <a:ea typeface="Century Gothic" charset="0"/>
                              <a:cs typeface="Century Gothic" charset="0"/>
                            </a:rPr>
                            <m:t>𝟎</m:t>
                          </m:r>
                          <m:r>
                            <a:rPr lang="en-US"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𝝅</m:t>
                          </m:r>
                        </m:e>
                      </m:d>
                    </m:oMath>
                  </a14:m>
                  <a:r>
                    <a:rPr lang="en-US" altLang="zh-CN" sz="1600" b="1" dirty="0">
                      <a:solidFill>
                        <a:srgbClr val="122754"/>
                      </a:solidFill>
                      <a:latin typeface="Century Gothic" charset="0"/>
                      <a:ea typeface="Century Gothic" charset="0"/>
                      <a:cs typeface="Century Gothic" charset="0"/>
                    </a:rPr>
                    <a:t>,</a:t>
                  </a:r>
                </a:p>
                <a:p>
                  <a:endParaRPr lang="en-US" sz="1600" dirty="0">
                    <a:solidFill>
                      <a:srgbClr val="122754"/>
                    </a:solidFill>
                    <a:latin typeface="Century Gothic" charset="0"/>
                    <a:ea typeface="Century Gothic" charset="0"/>
                    <a:cs typeface="Century Gothic"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2191876" y="1367168"/>
                  <a:ext cx="1119281" cy="584775"/>
                </a:xfrm>
                <a:prstGeom prst="rect">
                  <a:avLst/>
                </a:prstGeom>
                <a:blipFill rotWithShape="0">
                  <a:blip r:embed="rId4"/>
                  <a:stretch>
                    <a:fillRect l="-546" t="-3125" r="-21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3369590" y="1277596"/>
                  <a:ext cx="1340047" cy="461665"/>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a:solidFill>
                                  <a:srgbClr val="122754"/>
                                </a:solidFill>
                                <a:latin typeface="Cambria Math" charset="0"/>
                                <a:ea typeface="Century Gothic" charset="0"/>
                                <a:cs typeface="Century Gothic" charset="0"/>
                              </a:rPr>
                              <m:t>𝝋</m:t>
                            </m:r>
                          </m:e>
                          <m:sub>
                            <m:r>
                              <a:rPr lang="en-US" altLang="zh-CN" sz="1600" b="1" i="1">
                                <a:solidFill>
                                  <a:srgbClr val="122754"/>
                                </a:solidFill>
                                <a:latin typeface="Cambria Math" charset="0"/>
                                <a:ea typeface="Century Gothic" charset="0"/>
                                <a:cs typeface="Century Gothic" charset="0"/>
                              </a:rPr>
                              <m:t>𝟐</m:t>
                            </m:r>
                          </m:sub>
                        </m:sSub>
                        <m:r>
                          <a:rPr lang="en-US"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𝟎</m:t>
                        </m:r>
                        <m:r>
                          <a:rPr lang="en-US"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𝟐</m:t>
                        </m:r>
                        <m:r>
                          <a:rPr lang="en-US" altLang="zh-CN" sz="1600" b="1" i="1">
                            <a:solidFill>
                              <a:srgbClr val="122754"/>
                            </a:solidFill>
                            <a:latin typeface="Cambria Math" charset="0"/>
                            <a:ea typeface="Century Gothic" charset="0"/>
                            <a:cs typeface="Century Gothic" charset="0"/>
                          </a:rPr>
                          <m:t>𝝅</m:t>
                        </m:r>
                        <m:r>
                          <a:rPr lang="en-US" altLang="zh-CN" sz="1600" b="1" i="1">
                            <a:solidFill>
                              <a:srgbClr val="122754"/>
                            </a:solidFill>
                            <a:latin typeface="Cambria Math" charset="0"/>
                            <a:ea typeface="Century Gothic" charset="0"/>
                            <a:cs typeface="Century Gothic" charset="0"/>
                          </a:rPr>
                          <m:t>]</m:t>
                        </m:r>
                      </m:oMath>
                    </m:oMathPara>
                  </a14:m>
                  <a:endParaRPr lang="en-US" altLang="zh-CN" sz="1600" b="1" dirty="0">
                    <a:solidFill>
                      <a:srgbClr val="122754"/>
                    </a:solidFill>
                    <a:latin typeface="Century Gothic" charset="0"/>
                    <a:ea typeface="Century Gothic" charset="0"/>
                    <a:cs typeface="Century Gothic"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3369590" y="1277596"/>
                  <a:ext cx="1340047" cy="461665"/>
                </a:xfrm>
                <a:prstGeom prst="rect">
                  <a:avLst/>
                </a:prstGeom>
                <a:blipFill rotWithShape="0">
                  <a:blip r:embed="rId5"/>
                  <a:stretch>
                    <a:fillRect/>
                  </a:stretch>
                </a:blipFill>
              </p:spPr>
              <p:txBody>
                <a:bodyPr/>
                <a:lstStyle/>
                <a:p>
                  <a:r>
                    <a:rPr lang="en-US">
                      <a:noFill/>
                    </a:rPr>
                    <a:t> </a:t>
                  </a:r>
                </a:p>
              </p:txBody>
            </p:sp>
          </mc:Fallback>
        </mc:AlternateContent>
        <p:sp>
          <p:nvSpPr>
            <p:cNvPr id="20" name="矩形 19"/>
            <p:cNvSpPr/>
            <p:nvPr/>
          </p:nvSpPr>
          <p:spPr>
            <a:xfrm>
              <a:off x="547152" y="884461"/>
              <a:ext cx="2702984" cy="453714"/>
            </a:xfrm>
            <a:prstGeom prst="rect">
              <a:avLst/>
            </a:prstGeom>
          </p:spPr>
          <p:txBody>
            <a:bodyPr wrap="none">
              <a:spAutoFit/>
            </a:bodyPr>
            <a:lstStyle/>
            <a:p>
              <a:pPr marL="285750" indent="-285750">
                <a:lnSpc>
                  <a:spcPct val="150000"/>
                </a:lnSpc>
                <a:buFont typeface="Arial" charset="0"/>
                <a:buChar char="•"/>
              </a:pPr>
              <a:r>
                <a:rPr lang="en-US" altLang="zh-CN" b="1" dirty="0">
                  <a:solidFill>
                    <a:srgbClr val="122754"/>
                  </a:solidFill>
                  <a:latin typeface="Century Gothic" charset="0"/>
                  <a:ea typeface="Century Gothic" charset="0"/>
                  <a:cs typeface="Century Gothic" charset="0"/>
                </a:rPr>
                <a:t>Range</a:t>
              </a:r>
              <a:r>
                <a:rPr lang="zh-CN" altLang="en-US" b="1" dirty="0">
                  <a:solidFill>
                    <a:srgbClr val="122754"/>
                  </a:solidFill>
                  <a:latin typeface="Century Gothic" charset="0"/>
                  <a:ea typeface="Century Gothic" charset="0"/>
                  <a:cs typeface="Century Gothic" charset="0"/>
                </a:rPr>
                <a:t> </a:t>
              </a:r>
              <a:r>
                <a:rPr lang="en-US" altLang="zh-CN" b="1" dirty="0">
                  <a:solidFill>
                    <a:srgbClr val="122754"/>
                  </a:solidFill>
                  <a:latin typeface="Century Gothic" charset="0"/>
                  <a:ea typeface="Century Gothic" charset="0"/>
                  <a:cs typeface="Century Gothic" charset="0"/>
                </a:rPr>
                <a:t>of</a:t>
              </a:r>
              <a:r>
                <a:rPr lang="zh-CN" altLang="en-US" b="1" dirty="0">
                  <a:solidFill>
                    <a:srgbClr val="122754"/>
                  </a:solidFill>
                  <a:latin typeface="Century Gothic" charset="0"/>
                  <a:ea typeface="Century Gothic" charset="0"/>
                  <a:cs typeface="Century Gothic" charset="0"/>
                </a:rPr>
                <a:t> </a:t>
              </a:r>
              <a:r>
                <a:rPr lang="en-US" altLang="zh-CN" b="1" dirty="0">
                  <a:solidFill>
                    <a:srgbClr val="122754"/>
                  </a:solidFill>
                  <a:latin typeface="Century Gothic" charset="0"/>
                  <a:ea typeface="Century Gothic" charset="0"/>
                  <a:cs typeface="Century Gothic" charset="0"/>
                </a:rPr>
                <a:t>the</a:t>
              </a:r>
              <a:r>
                <a:rPr lang="zh-CN" altLang="en-US" b="1" dirty="0">
                  <a:solidFill>
                    <a:srgbClr val="122754"/>
                  </a:solidFill>
                  <a:latin typeface="Century Gothic" charset="0"/>
                  <a:ea typeface="Century Gothic" charset="0"/>
                  <a:cs typeface="Century Gothic" charset="0"/>
                </a:rPr>
                <a:t> </a:t>
              </a:r>
              <a:r>
                <a:rPr lang="en-US" altLang="zh-CN" b="1" dirty="0">
                  <a:solidFill>
                    <a:srgbClr val="122754"/>
                  </a:solidFill>
                  <a:latin typeface="Century Gothic" charset="0"/>
                  <a:ea typeface="Century Gothic" charset="0"/>
                  <a:cs typeface="Century Gothic" charset="0"/>
                </a:rPr>
                <a:t>angles</a:t>
              </a:r>
            </a:p>
          </p:txBody>
        </p:sp>
      </p:grpSp>
      <p:sp>
        <p:nvSpPr>
          <p:cNvPr id="22" name="矩形 21"/>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R</a:t>
            </a:r>
            <a:r>
              <a:rPr lang="en-US" altLang="zh-CN" dirty="0" smtClean="0">
                <a:solidFill>
                  <a:sysClr val="window" lastClr="FFFFFF"/>
                </a:solidFill>
                <a:latin typeface="Century Gothic" panose="020F0302020204030204"/>
                <a:ea typeface=""/>
                <a:cs typeface=""/>
              </a:rPr>
              <a:t>andom</a:t>
            </a:r>
            <a:r>
              <a:rPr lang="zh-CN" altLang="en-US" dirty="0" smtClean="0">
                <a:solidFill>
                  <a:sysClr val="window" lastClr="FFFFFF"/>
                </a:solidFill>
                <a:latin typeface="Century Gothic" panose="020F0302020204030204"/>
                <a:ea typeface=""/>
                <a:cs typeface=""/>
              </a:rPr>
              <a:t> </a:t>
            </a:r>
            <a:r>
              <a:rPr lang="en-US" altLang="zh-CN" dirty="0" smtClean="0">
                <a:solidFill>
                  <a:sysClr val="window" lastClr="FFFFFF"/>
                </a:solidFill>
                <a:latin typeface="Century Gothic" panose="020F0302020204030204"/>
                <a:ea typeface=""/>
                <a:cs typeface=""/>
              </a:rPr>
              <a:t>Orientation</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extLst>
      <p:ext uri="{BB962C8B-B14F-4D97-AF65-F5344CB8AC3E}">
        <p14:creationId xmlns:p14="http://schemas.microsoft.com/office/powerpoint/2010/main" val="1564780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61" y="1429579"/>
            <a:ext cx="1727200" cy="10668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22" y="3208166"/>
            <a:ext cx="10312923" cy="1189952"/>
          </a:xfrm>
          <a:prstGeom prst="rect">
            <a:avLst/>
          </a:prstGeom>
        </p:spPr>
      </p:pic>
      <p:sp>
        <p:nvSpPr>
          <p:cNvPr id="7" name="矩形 6"/>
          <p:cNvSpPr/>
          <p:nvPr/>
        </p:nvSpPr>
        <p:spPr>
          <a:xfrm>
            <a:off x="292405" y="899681"/>
            <a:ext cx="10685939" cy="453714"/>
          </a:xfrm>
          <a:prstGeom prst="rect">
            <a:avLst/>
          </a:prstGeom>
        </p:spPr>
        <p:txBody>
          <a:bodyPr wrap="none">
            <a:spAutoFit/>
          </a:bodyPr>
          <a:lstStyle/>
          <a:p>
            <a:pPr marL="285750" indent="-285750">
              <a:lnSpc>
                <a:spcPct val="150000"/>
              </a:lnSpc>
              <a:buFont typeface="Arial" charset="0"/>
              <a:buChar char="•"/>
            </a:pPr>
            <a:r>
              <a:rPr lang="en-US" altLang="zh-CN" b="1" dirty="0" smtClean="0">
                <a:solidFill>
                  <a:srgbClr val="122754"/>
                </a:solidFill>
                <a:latin typeface="Century Gothic" charset="0"/>
                <a:ea typeface="Century Gothic" charset="0"/>
                <a:cs typeface="Century Gothic" charset="0"/>
              </a:rPr>
              <a:t>Generate pole figure from Euler angles (to check the orientations generated by simulations)</a:t>
            </a:r>
            <a:endParaRPr lang="en-US" altLang="zh-CN" b="1" dirty="0">
              <a:solidFill>
                <a:srgbClr val="122754"/>
              </a:solidFill>
              <a:latin typeface="Century Gothic" charset="0"/>
              <a:ea typeface="Century Gothic" charset="0"/>
              <a:cs typeface="Century Gothic" charset="0"/>
            </a:endParaRPr>
          </a:p>
        </p:txBody>
      </p:sp>
      <p:sp>
        <p:nvSpPr>
          <p:cNvPr id="8" name="矩形 7"/>
          <p:cNvSpPr/>
          <p:nvPr/>
        </p:nvSpPr>
        <p:spPr>
          <a:xfrm>
            <a:off x="292405" y="2571056"/>
            <a:ext cx="2212465" cy="453714"/>
          </a:xfrm>
          <a:prstGeom prst="rect">
            <a:avLst/>
          </a:prstGeom>
        </p:spPr>
        <p:txBody>
          <a:bodyPr wrap="none">
            <a:spAutoFit/>
          </a:bodyPr>
          <a:lstStyle/>
          <a:p>
            <a:pPr marL="285750" indent="-285750">
              <a:lnSpc>
                <a:spcPct val="150000"/>
              </a:lnSpc>
              <a:buFont typeface="Arial" charset="0"/>
              <a:buChar char="•"/>
            </a:pPr>
            <a:r>
              <a:rPr lang="en-US" altLang="zh-CN" b="1" dirty="0" smtClean="0">
                <a:solidFill>
                  <a:srgbClr val="122754"/>
                </a:solidFill>
                <a:latin typeface="Century Gothic" charset="0"/>
                <a:ea typeface="Century Gothic" charset="0"/>
                <a:cs typeface="Century Gothic" charset="0"/>
              </a:rPr>
              <a:t>Code in </a:t>
            </a:r>
            <a:r>
              <a:rPr lang="en-US" altLang="zh-CN" b="1" dirty="0" err="1" smtClean="0">
                <a:solidFill>
                  <a:srgbClr val="122754"/>
                </a:solidFill>
                <a:latin typeface="Century Gothic" charset="0"/>
                <a:ea typeface="Century Gothic" charset="0"/>
                <a:cs typeface="Century Gothic" charset="0"/>
              </a:rPr>
              <a:t>Matlab</a:t>
            </a:r>
            <a:endParaRPr lang="en-US" altLang="zh-CN" b="1" dirty="0">
              <a:solidFill>
                <a:srgbClr val="122754"/>
              </a:solidFill>
              <a:latin typeface="Century Gothic" charset="0"/>
              <a:ea typeface="Century Gothic" charset="0"/>
              <a:cs typeface="Century Gothic" charset="0"/>
            </a:endParaRPr>
          </a:p>
        </p:txBody>
      </p:sp>
      <p:sp>
        <p:nvSpPr>
          <p:cNvPr id="9" name="矩形 8"/>
          <p:cNvSpPr/>
          <p:nvPr/>
        </p:nvSpPr>
        <p:spPr>
          <a:xfrm>
            <a:off x="616777" y="4634883"/>
            <a:ext cx="5934638" cy="1890902"/>
          </a:xfrm>
          <a:prstGeom prst="rect">
            <a:avLst/>
          </a:prstGeom>
        </p:spPr>
        <p:txBody>
          <a:bodyPr wrap="none">
            <a:spAutoFit/>
          </a:bodyPr>
          <a:lstStyle/>
          <a:p>
            <a:pPr marL="342900" indent="-342900">
              <a:lnSpc>
                <a:spcPct val="150000"/>
              </a:lnSpc>
              <a:buAutoNum type="arabicPeriod"/>
            </a:pPr>
            <a:r>
              <a:rPr lang="en-US" altLang="zh-CN" sz="1600" b="1" dirty="0" smtClean="0">
                <a:solidFill>
                  <a:srgbClr val="122754"/>
                </a:solidFill>
                <a:latin typeface="Century Gothic" charset="0"/>
                <a:ea typeface="Century Gothic" charset="0"/>
                <a:cs typeface="Century Gothic" charset="0"/>
              </a:rPr>
              <a:t>Define the symmetry of crystal and specimen</a:t>
            </a:r>
          </a:p>
          <a:p>
            <a:pPr marL="342900" indent="-342900">
              <a:lnSpc>
                <a:spcPct val="150000"/>
              </a:lnSpc>
              <a:buAutoNum type="arabicPeriod"/>
            </a:pPr>
            <a:r>
              <a:rPr lang="en-US" altLang="zh-CN" sz="1600" b="1" dirty="0" smtClean="0">
                <a:solidFill>
                  <a:srgbClr val="122754"/>
                </a:solidFill>
                <a:latin typeface="Century Gothic" charset="0"/>
                <a:ea typeface="Century Gothic" charset="0"/>
                <a:cs typeface="Century Gothic" charset="0"/>
              </a:rPr>
              <a:t>Input the Euler angles in the form of txt file.</a:t>
            </a:r>
          </a:p>
          <a:p>
            <a:pPr marL="342900" indent="-342900">
              <a:lnSpc>
                <a:spcPct val="150000"/>
              </a:lnSpc>
              <a:buAutoNum type="arabicPeriod"/>
            </a:pPr>
            <a:r>
              <a:rPr lang="en-US" altLang="zh-CN" sz="1600" b="1" dirty="0" smtClean="0">
                <a:solidFill>
                  <a:srgbClr val="122754"/>
                </a:solidFill>
                <a:latin typeface="Century Gothic" charset="0"/>
                <a:ea typeface="Century Gothic" charset="0"/>
                <a:cs typeface="Century Gothic" charset="0"/>
              </a:rPr>
              <a:t>Read the txt file as orientations</a:t>
            </a:r>
          </a:p>
          <a:p>
            <a:pPr marL="342900" indent="-342900">
              <a:lnSpc>
                <a:spcPct val="150000"/>
              </a:lnSpc>
              <a:buAutoNum type="arabicPeriod"/>
            </a:pPr>
            <a:r>
              <a:rPr lang="en-US" altLang="zh-CN" sz="1600" b="1" dirty="0" smtClean="0">
                <a:solidFill>
                  <a:srgbClr val="122754"/>
                </a:solidFill>
                <a:latin typeface="Century Gothic" charset="0"/>
                <a:ea typeface="Century Gothic" charset="0"/>
                <a:cs typeface="Century Gothic" charset="0"/>
              </a:rPr>
              <a:t>Set the direction for the pole figure</a:t>
            </a:r>
          </a:p>
          <a:p>
            <a:pPr marL="342900" indent="-342900">
              <a:lnSpc>
                <a:spcPct val="150000"/>
              </a:lnSpc>
              <a:buAutoNum type="arabicPeriod"/>
            </a:pPr>
            <a:r>
              <a:rPr lang="en-US" altLang="zh-CN" sz="1600" b="1" dirty="0" smtClean="0">
                <a:solidFill>
                  <a:srgbClr val="122754"/>
                </a:solidFill>
                <a:latin typeface="Century Gothic" charset="0"/>
                <a:ea typeface="Century Gothic" charset="0"/>
                <a:cs typeface="Century Gothic" charset="0"/>
              </a:rPr>
              <a:t>Plot the pole figure in the crystallographic orientations </a:t>
            </a:r>
            <a:endParaRPr lang="en-US" altLang="zh-CN" sz="1600" b="1" dirty="0">
              <a:solidFill>
                <a:srgbClr val="122754"/>
              </a:solidFill>
              <a:latin typeface="Century Gothic" charset="0"/>
              <a:ea typeface="Century Gothic" charset="0"/>
              <a:cs typeface="Century Gothic" charset="0"/>
            </a:endParaRPr>
          </a:p>
        </p:txBody>
      </p:sp>
      <p:sp>
        <p:nvSpPr>
          <p:cNvPr id="10" name="矩形 9"/>
          <p:cNvSpPr/>
          <p:nvPr/>
        </p:nvSpPr>
        <p:spPr>
          <a:xfrm>
            <a:off x="3011835" y="1651951"/>
            <a:ext cx="1967270" cy="338554"/>
          </a:xfrm>
          <a:prstGeom prst="rect">
            <a:avLst/>
          </a:prstGeom>
        </p:spPr>
        <p:txBody>
          <a:bodyPr wrap="none">
            <a:spAutoFit/>
          </a:bodyPr>
          <a:lstStyle/>
          <a:p>
            <a:r>
              <a:rPr lang="en-US" altLang="zh-CN" sz="1600" b="1" smtClean="0">
                <a:solidFill>
                  <a:srgbClr val="122754"/>
                </a:solidFill>
                <a:latin typeface="Century Gothic" charset="0"/>
                <a:ea typeface="Century Gothic" charset="0"/>
                <a:cs typeface="Century Gothic" charset="0"/>
              </a:rPr>
              <a:t>Use MTEX Toolbox</a:t>
            </a:r>
            <a:endParaRPr lang="en-US" altLang="zh-CN" sz="1600" b="1" dirty="0">
              <a:solidFill>
                <a:srgbClr val="122754"/>
              </a:solidFill>
              <a:latin typeface="Century Gothic" charset="0"/>
              <a:ea typeface="Century Gothic" charset="0"/>
              <a:cs typeface="Century Gothic" charset="0"/>
            </a:endParaRPr>
          </a:p>
        </p:txBody>
      </p:sp>
      <p:sp>
        <p:nvSpPr>
          <p:cNvPr id="11" name="矩形 10"/>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R</a:t>
            </a:r>
            <a:r>
              <a:rPr lang="en-US" altLang="zh-CN" dirty="0" smtClean="0">
                <a:solidFill>
                  <a:sysClr val="window" lastClr="FFFFFF"/>
                </a:solidFill>
                <a:latin typeface="Century Gothic" panose="020F0302020204030204"/>
                <a:ea typeface=""/>
                <a:cs typeface=""/>
              </a:rPr>
              <a:t>andom</a:t>
            </a:r>
            <a:r>
              <a:rPr lang="zh-CN" altLang="en-US" dirty="0" smtClean="0">
                <a:solidFill>
                  <a:sysClr val="window" lastClr="FFFFFF"/>
                </a:solidFill>
                <a:latin typeface="Century Gothic" panose="020F0302020204030204"/>
                <a:ea typeface=""/>
                <a:cs typeface=""/>
              </a:rPr>
              <a:t> </a:t>
            </a:r>
            <a:r>
              <a:rPr lang="en-US" altLang="zh-CN" dirty="0" smtClean="0">
                <a:solidFill>
                  <a:sysClr val="window" lastClr="FFFFFF"/>
                </a:solidFill>
                <a:latin typeface="Century Gothic" panose="020F0302020204030204"/>
                <a:ea typeface=""/>
                <a:cs typeface=""/>
              </a:rPr>
              <a:t>Orientation</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extLst>
      <p:ext uri="{BB962C8B-B14F-4D97-AF65-F5344CB8AC3E}">
        <p14:creationId xmlns:p14="http://schemas.microsoft.com/office/powerpoint/2010/main" val="1176483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54" y="3132702"/>
            <a:ext cx="6281530" cy="2754278"/>
          </a:xfrm>
          <a:prstGeom prst="rect">
            <a:avLst/>
          </a:prstGeom>
        </p:spPr>
      </p:pic>
      <p:sp>
        <p:nvSpPr>
          <p:cNvPr id="5" name="文本框 4"/>
          <p:cNvSpPr txBox="1"/>
          <p:nvPr/>
        </p:nvSpPr>
        <p:spPr>
          <a:xfrm>
            <a:off x="349331" y="1538984"/>
            <a:ext cx="2355574" cy="338554"/>
          </a:xfrm>
          <a:prstGeom prst="rect">
            <a:avLst/>
          </a:prstGeom>
          <a:noFill/>
        </p:spPr>
        <p:txBody>
          <a:bodyPr wrap="square" rtlCol="0">
            <a:spAutoFit/>
          </a:bodyPr>
          <a:lstStyle/>
          <a:p>
            <a:r>
              <a:rPr lang="en-US" altLang="zh-CN" sz="1600" b="1" dirty="0" smtClean="0">
                <a:solidFill>
                  <a:srgbClr val="122754"/>
                </a:solidFill>
                <a:latin typeface="Century Gothic" charset="0"/>
                <a:ea typeface="Century Gothic" charset="0"/>
                <a:cs typeface="Century Gothic" charset="0"/>
              </a:rPr>
              <a:t>=&gt;</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[111],</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[1-10],</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[11-2]</a:t>
            </a:r>
            <a:endParaRPr lang="en-US" sz="1600" b="1" dirty="0">
              <a:solidFill>
                <a:srgbClr val="122754"/>
              </a:solidFill>
              <a:latin typeface="Century Gothic" charset="0"/>
              <a:ea typeface="Century Gothic" charset="0"/>
              <a:cs typeface="Century Gothic" charset="0"/>
            </a:endParaRPr>
          </a:p>
        </p:txBody>
      </p:sp>
      <mc:AlternateContent xmlns:mc="http://schemas.openxmlformats.org/markup-compatibility/2006" xmlns:a14="http://schemas.microsoft.com/office/drawing/2010/main">
        <mc:Choice Requires="a14">
          <p:sp>
            <p:nvSpPr>
              <p:cNvPr id="6" name="矩形 5"/>
              <p:cNvSpPr/>
              <p:nvPr/>
            </p:nvSpPr>
            <p:spPr>
              <a:xfrm>
                <a:off x="349331" y="2041906"/>
                <a:ext cx="5540188" cy="861774"/>
              </a:xfrm>
              <a:prstGeom prst="rect">
                <a:avLst/>
              </a:prstGeom>
            </p:spPr>
            <p:txBody>
              <a:bodyPr wrap="square">
                <a:spAutoFit/>
              </a:bodyPr>
              <a:lstStyle/>
              <a:p>
                <a:r>
                  <a:rPr lang="en-US" altLang="zh-CN" sz="1600" b="1" dirty="0" smtClean="0">
                    <a:solidFill>
                      <a:srgbClr val="122754"/>
                    </a:solidFill>
                    <a:latin typeface="Century Gothic" charset="0"/>
                    <a:ea typeface="Century Gothic" charset="0"/>
                    <a:cs typeface="Century Gothic" charset="0"/>
                  </a:rPr>
                  <a:t>=&gt;</a:t>
                </a:r>
                <a14:m>
                  <m:oMath xmlns:m="http://schemas.openxmlformats.org/officeDocument/2006/math">
                    <m:sSub>
                      <m:sSubPr>
                        <m:ctrlPr>
                          <a:rPr lang="en-US" altLang="zh-CN" sz="1600" b="1" i="1">
                            <a:solidFill>
                              <a:srgbClr val="122754"/>
                            </a:solidFill>
                            <a:latin typeface="Cambria Math" charset="0"/>
                            <a:ea typeface="Century Gothic" charset="0"/>
                            <a:cs typeface="Century Gothic" charset="0"/>
                          </a:rPr>
                        </m:ctrlPr>
                      </m:sSubPr>
                      <m:e>
                        <m:r>
                          <a:rPr lang="en-US" altLang="zh-CN" sz="1600" b="1" i="1">
                            <a:solidFill>
                              <a:srgbClr val="122754"/>
                            </a:solidFill>
                            <a:latin typeface="Cambria Math" charset="0"/>
                            <a:ea typeface="Century Gothic" charset="0"/>
                            <a:cs typeface="Century Gothic" charset="0"/>
                          </a:rPr>
                          <m:t> </m:t>
                        </m:r>
                        <m:r>
                          <a:rPr lang="en-US" altLang="zh-CN" sz="1600" b="1" i="1">
                            <a:solidFill>
                              <a:srgbClr val="122754"/>
                            </a:solidFill>
                            <a:latin typeface="Cambria Math" charset="0"/>
                            <a:ea typeface="Century Gothic" charset="0"/>
                            <a:cs typeface="Century Gothic" charset="0"/>
                          </a:rPr>
                          <m:t>𝝋</m:t>
                        </m:r>
                      </m:e>
                      <m:sub>
                        <m:r>
                          <a:rPr lang="en-US" altLang="zh-CN" sz="1600" b="1" i="1">
                            <a:solidFill>
                              <a:srgbClr val="122754"/>
                            </a:solidFill>
                            <a:latin typeface="Cambria Math" charset="0"/>
                            <a:ea typeface="Century Gothic" charset="0"/>
                            <a:cs typeface="Century Gothic" charset="0"/>
                          </a:rPr>
                          <m:t>𝟏</m:t>
                        </m:r>
                      </m:sub>
                    </m:sSub>
                    <m:r>
                      <a:rPr lang="en-US" altLang="zh-CN" sz="1600" b="1" i="0" smtClean="0">
                        <a:solidFill>
                          <a:srgbClr val="122754"/>
                        </a:solidFill>
                        <a:latin typeface="Cambria Math" charset="0"/>
                        <a:ea typeface="Century Gothic" charset="0"/>
                        <a:cs typeface="Century Gothic" charset="0"/>
                      </a:rPr>
                      <m:t>=</m:t>
                    </m:r>
                  </m:oMath>
                </a14:m>
                <a:r>
                  <a:rPr lang="en-US" altLang="zh-CN" sz="1600" b="1" dirty="0" smtClean="0">
                    <a:solidFill>
                      <a:srgbClr val="122754"/>
                    </a:solidFill>
                    <a:latin typeface="Century Gothic" charset="0"/>
                    <a:ea typeface="Century Gothic" charset="0"/>
                    <a:cs typeface="Century Gothic" charset="0"/>
                  </a:rPr>
                  <a:t>0,</a:t>
                </a:r>
                <a14:m>
                  <m:oMath xmlns:m="http://schemas.openxmlformats.org/officeDocument/2006/math">
                    <m:r>
                      <a:rPr lang="en-US" altLang="zh-CN" sz="1600" b="1" i="1" dirty="0">
                        <a:solidFill>
                          <a:srgbClr val="122754"/>
                        </a:solidFill>
                        <a:latin typeface="Cambria Math" charset="0"/>
                        <a:ea typeface="Century Gothic" charset="0"/>
                        <a:cs typeface="Century Gothic" charset="0"/>
                      </a:rPr>
                      <m:t>𝝓</m:t>
                    </m:r>
                  </m:oMath>
                </a14:m>
                <a:r>
                  <a:rPr lang="en-US" altLang="zh-CN" sz="1600" b="1" dirty="0" smtClean="0">
                    <a:solidFill>
                      <a:srgbClr val="122754"/>
                    </a:solidFill>
                    <a:latin typeface="Century Gothic" charset="0"/>
                    <a:ea typeface="Century Gothic" charset="0"/>
                    <a:cs typeface="Century Gothic" charset="0"/>
                  </a:rPr>
                  <a:t>=55</a:t>
                </a:r>
                <a14:m>
                  <m:oMath xmlns:m="http://schemas.openxmlformats.org/officeDocument/2006/math">
                    <m:r>
                      <a:rPr lang="it-IT" altLang="zh-CN" sz="1600" b="1" i="1">
                        <a:solidFill>
                          <a:srgbClr val="122754"/>
                        </a:solidFill>
                        <a:latin typeface="Cambria Math" charset="0"/>
                        <a:ea typeface="Century Gothic" charset="0"/>
                        <a:cs typeface="Century Gothic" charset="0"/>
                      </a:rPr>
                      <m:t>°</m:t>
                    </m:r>
                  </m:oMath>
                </a14:m>
                <a:r>
                  <a:rPr lang="en-US" altLang="zh-CN" sz="1600" b="1" dirty="0" smtClean="0">
                    <a:solidFill>
                      <a:srgbClr val="122754"/>
                    </a:solidFill>
                    <a:latin typeface="Century Gothic" charset="0"/>
                    <a:ea typeface="Century Gothic" charset="0"/>
                    <a:cs typeface="Century Gothic" charset="0"/>
                  </a:rPr>
                  <a:t>,</a:t>
                </a:r>
                <a14:m>
                  <m:oMath xmlns:m="http://schemas.openxmlformats.org/officeDocument/2006/math">
                    <m:sSub>
                      <m:sSubPr>
                        <m:ctrlPr>
                          <a:rPr lang="en-US" altLang="zh-CN" sz="1600" b="1" i="1">
                            <a:solidFill>
                              <a:srgbClr val="122754"/>
                            </a:solidFill>
                            <a:latin typeface="Cambria Math" charset="0"/>
                            <a:ea typeface="Century Gothic" charset="0"/>
                            <a:cs typeface="Century Gothic" charset="0"/>
                          </a:rPr>
                        </m:ctrlPr>
                      </m:sSubPr>
                      <m:e>
                        <m:r>
                          <a:rPr lang="en-US" altLang="zh-CN" sz="1600" b="1" i="1">
                            <a:solidFill>
                              <a:srgbClr val="122754"/>
                            </a:solidFill>
                            <a:latin typeface="Cambria Math" charset="0"/>
                            <a:ea typeface="Century Gothic" charset="0"/>
                            <a:cs typeface="Century Gothic" charset="0"/>
                          </a:rPr>
                          <m:t>𝝋</m:t>
                        </m:r>
                      </m:e>
                      <m:sub>
                        <m:r>
                          <a:rPr lang="en-US" altLang="zh-CN" sz="1600" b="1" i="1">
                            <a:solidFill>
                              <a:srgbClr val="122754"/>
                            </a:solidFill>
                            <a:latin typeface="Cambria Math" charset="0"/>
                            <a:ea typeface="Century Gothic" charset="0"/>
                            <a:cs typeface="Century Gothic" charset="0"/>
                          </a:rPr>
                          <m:t>𝟐</m:t>
                        </m:r>
                      </m:sub>
                    </m:sSub>
                    <m:r>
                      <a:rPr lang="en-US" altLang="zh-CN" sz="1600" b="1" i="1">
                        <a:solidFill>
                          <a:srgbClr val="122754"/>
                        </a:solidFill>
                        <a:latin typeface="Cambria Math" charset="0"/>
                        <a:ea typeface="Century Gothic" charset="0"/>
                        <a:cs typeface="Century Gothic" charset="0"/>
                      </a:rPr>
                      <m:t>=</m:t>
                    </m:r>
                    <m:r>
                      <a:rPr lang="zh-CN" altLang="en-US" sz="1600" b="1" i="1" smtClean="0">
                        <a:solidFill>
                          <a:srgbClr val="122754"/>
                        </a:solidFill>
                        <a:latin typeface="Cambria Math" charset="0"/>
                        <a:ea typeface="Century Gothic" charset="0"/>
                        <a:cs typeface="Century Gothic" charset="0"/>
                      </a:rPr>
                      <m:t> </m:t>
                    </m:r>
                  </m:oMath>
                </a14:m>
                <a:r>
                  <a:rPr lang="en-US" altLang="zh-CN" sz="1600" b="1" dirty="0" smtClean="0">
                    <a:solidFill>
                      <a:srgbClr val="122754"/>
                    </a:solidFill>
                    <a:latin typeface="Century Gothic" charset="0"/>
                    <a:ea typeface="Century Gothic" charset="0"/>
                    <a:cs typeface="Century Gothic" charset="0"/>
                  </a:rPr>
                  <a:t>45</a:t>
                </a:r>
                <a14:m>
                  <m:oMath xmlns:m="http://schemas.openxmlformats.org/officeDocument/2006/math">
                    <m:r>
                      <a:rPr lang="it-IT" altLang="zh-CN" sz="1600" b="1" i="1">
                        <a:solidFill>
                          <a:srgbClr val="122754"/>
                        </a:solidFill>
                        <a:latin typeface="Cambria Math" charset="0"/>
                        <a:ea typeface="Century Gothic" charset="0"/>
                        <a:cs typeface="Century Gothic" charset="0"/>
                      </a:rPr>
                      <m:t>°</m:t>
                    </m:r>
                  </m:oMath>
                </a14:m>
                <a:endParaRPr lang="en-US" altLang="zh-CN" sz="1600" b="1" dirty="0">
                  <a:solidFill>
                    <a:srgbClr val="122754"/>
                  </a:solidFill>
                  <a:latin typeface="Century Gothic" charset="0"/>
                  <a:ea typeface="Century Gothic" charset="0"/>
                  <a:cs typeface="Century Gothic" charset="0"/>
                </a:endParaRPr>
              </a:p>
              <a:p>
                <a:endParaRPr lang="en-US" altLang="zh-CN" sz="1600" b="1" dirty="0">
                  <a:solidFill>
                    <a:srgbClr val="122754"/>
                  </a:solidFill>
                  <a:latin typeface="Century Gothic" charset="0"/>
                  <a:ea typeface="Century Gothic" charset="0"/>
                  <a:cs typeface="Century Gothic" charset="0"/>
                </a:endParaRPr>
              </a:p>
              <a:p>
                <a:endParaRPr lang="en-US" sz="1600" dirty="0">
                  <a:solidFill>
                    <a:srgbClr val="122754"/>
                  </a:solidFill>
                  <a:latin typeface="Century Gothic" charset="0"/>
                  <a:ea typeface="Century Gothic" charset="0"/>
                  <a:cs typeface="Century Gothic"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349331" y="2041906"/>
                <a:ext cx="5540188" cy="861774"/>
              </a:xfrm>
              <a:prstGeom prst="rect">
                <a:avLst/>
              </a:prstGeom>
              <a:blipFill rotWithShape="0">
                <a:blip r:embed="rId3"/>
                <a:stretch>
                  <a:fillRect l="-550" t="-33333"/>
                </a:stretch>
              </a:blipFill>
            </p:spPr>
            <p:txBody>
              <a:bodyPr/>
              <a:lstStyle/>
              <a:p>
                <a:r>
                  <a:rPr lang="en-US">
                    <a:noFill/>
                  </a:rPr>
                  <a:t> </a:t>
                </a:r>
              </a:p>
            </p:txBody>
          </p:sp>
        </mc:Fallback>
      </mc:AlternateContent>
      <p:sp>
        <p:nvSpPr>
          <p:cNvPr id="7" name="右箭头 6"/>
          <p:cNvSpPr/>
          <p:nvPr/>
        </p:nvSpPr>
        <p:spPr>
          <a:xfrm>
            <a:off x="4332848" y="1915905"/>
            <a:ext cx="1504900" cy="367748"/>
          </a:xfrm>
          <a:prstGeom prst="rightArrow">
            <a:avLst/>
          </a:prstGeom>
          <a:ln w="19050">
            <a:solidFill>
              <a:srgbClr val="3E5765"/>
            </a:solidFill>
            <a:prstDash val="solid"/>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solidFill>
                <a:srgbClr val="122754"/>
              </a:solidFill>
              <a:latin typeface="Century Gothic" charset="0"/>
              <a:ea typeface="Century Gothic" charset="0"/>
              <a:cs typeface="Century Gothic" charset="0"/>
            </a:endParaRPr>
          </a:p>
        </p:txBody>
      </p:sp>
      <p:sp>
        <p:nvSpPr>
          <p:cNvPr id="9" name="矩形 8"/>
          <p:cNvSpPr/>
          <p:nvPr/>
        </p:nvSpPr>
        <p:spPr>
          <a:xfrm>
            <a:off x="3390224" y="1494901"/>
            <a:ext cx="3943708" cy="338554"/>
          </a:xfrm>
          <a:prstGeom prst="rect">
            <a:avLst/>
          </a:prstGeom>
        </p:spPr>
        <p:txBody>
          <a:bodyPr wrap="none">
            <a:spAutoFit/>
          </a:bodyPr>
          <a:lstStyle/>
          <a:p>
            <a:r>
              <a:rPr lang="en-US" altLang="zh-CN" sz="1600" b="1" dirty="0" smtClean="0">
                <a:solidFill>
                  <a:srgbClr val="122754"/>
                </a:solidFill>
                <a:latin typeface="Century Gothic" charset="0"/>
                <a:ea typeface="Century Gothic" charset="0"/>
                <a:cs typeface="Century Gothic" charset="0"/>
              </a:rPr>
              <a:t>consider</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wobble</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angle</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for</a:t>
            </a:r>
            <a:r>
              <a:rPr lang="zh-CN" altLang="en-US" sz="1600" b="1" dirty="0" smtClean="0">
                <a:solidFill>
                  <a:srgbClr val="122754"/>
                </a:solidFill>
                <a:latin typeface="Century Gothic" charset="0"/>
                <a:ea typeface="Century Gothic" charset="0"/>
                <a:cs typeface="Century Gothic" charset="0"/>
              </a:rPr>
              <a:t> </a:t>
            </a:r>
            <a:r>
              <a:rPr lang="en-US" altLang="zh-CN" sz="1600" b="1" dirty="0" smtClean="0">
                <a:solidFill>
                  <a:srgbClr val="122754"/>
                </a:solidFill>
                <a:latin typeface="Century Gothic" charset="0"/>
                <a:ea typeface="Century Gothic" charset="0"/>
                <a:cs typeface="Century Gothic" charset="0"/>
              </a:rPr>
              <a:t>polycrystal</a:t>
            </a:r>
            <a:endParaRPr lang="en-US" altLang="zh-CN" sz="1600" b="1" dirty="0">
              <a:solidFill>
                <a:srgbClr val="122754"/>
              </a:solidFill>
              <a:latin typeface="Century Gothic" charset="0"/>
              <a:ea typeface="Century Gothic" charset="0"/>
              <a:cs typeface="Century Gothic" charset="0"/>
            </a:endParaRPr>
          </a:p>
        </p:txBody>
      </p:sp>
      <p:sp>
        <p:nvSpPr>
          <p:cNvPr id="11" name="圆角矩形 10"/>
          <p:cNvSpPr/>
          <p:nvPr/>
        </p:nvSpPr>
        <p:spPr>
          <a:xfrm>
            <a:off x="427383" y="3307559"/>
            <a:ext cx="4555044" cy="578640"/>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2" name="矩形 11"/>
          <p:cNvSpPr/>
          <p:nvPr/>
        </p:nvSpPr>
        <p:spPr>
          <a:xfrm>
            <a:off x="5085298" y="3384376"/>
            <a:ext cx="7122463" cy="338554"/>
          </a:xfrm>
          <a:prstGeom prst="rect">
            <a:avLst/>
          </a:prstGeom>
        </p:spPr>
        <p:txBody>
          <a:bodyPr wrap="none">
            <a:spAutoFit/>
          </a:bodyPr>
          <a:lstStyle/>
          <a:p>
            <a:r>
              <a:rPr lang="en-US" altLang="zh-CN" sz="1600" b="1" dirty="0" smtClean="0">
                <a:solidFill>
                  <a:srgbClr val="C00000"/>
                </a:solidFill>
                <a:latin typeface="Century Gothic" charset="0"/>
                <a:ea typeface="Century Gothic" charset="0"/>
                <a:cs typeface="Century Gothic" charset="0"/>
              </a:rPr>
              <a:t>Generate a random value list in the defined range for the Euler angles</a:t>
            </a:r>
            <a:endParaRPr lang="en-US" altLang="zh-CN" sz="1600" b="1" dirty="0">
              <a:solidFill>
                <a:srgbClr val="C00000"/>
              </a:solidFill>
              <a:latin typeface="Century Gothic" charset="0"/>
              <a:ea typeface="Century Gothic" charset="0"/>
              <a:cs typeface="Century Gothic" charset="0"/>
            </a:endParaRPr>
          </a:p>
        </p:txBody>
      </p:sp>
      <p:sp>
        <p:nvSpPr>
          <p:cNvPr id="13" name="圆角矩形 12"/>
          <p:cNvSpPr/>
          <p:nvPr/>
        </p:nvSpPr>
        <p:spPr>
          <a:xfrm>
            <a:off x="427383" y="4042896"/>
            <a:ext cx="2441490" cy="757704"/>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4" name="矩形 13"/>
          <p:cNvSpPr/>
          <p:nvPr/>
        </p:nvSpPr>
        <p:spPr>
          <a:xfrm>
            <a:off x="2971744" y="4173826"/>
            <a:ext cx="4947188" cy="338554"/>
          </a:xfrm>
          <a:prstGeom prst="rect">
            <a:avLst/>
          </a:prstGeom>
        </p:spPr>
        <p:txBody>
          <a:bodyPr wrap="none">
            <a:spAutoFit/>
          </a:bodyPr>
          <a:lstStyle/>
          <a:p>
            <a:r>
              <a:rPr lang="en-US" altLang="zh-CN" sz="1600" b="1" dirty="0" smtClean="0">
                <a:solidFill>
                  <a:srgbClr val="C00000"/>
                </a:solidFill>
                <a:latin typeface="Century Gothic" charset="0"/>
                <a:ea typeface="Century Gothic" charset="0"/>
                <a:cs typeface="Century Gothic" charset="0"/>
              </a:rPr>
              <a:t>Output the random value list for the Euler angles</a:t>
            </a:r>
            <a:endParaRPr lang="en-US" altLang="zh-CN" sz="1600" b="1" dirty="0">
              <a:solidFill>
                <a:srgbClr val="C00000"/>
              </a:solidFill>
              <a:latin typeface="Century Gothic" charset="0"/>
              <a:ea typeface="Century Gothic" charset="0"/>
              <a:cs typeface="Century Gothic" charset="0"/>
            </a:endParaRPr>
          </a:p>
        </p:txBody>
      </p:sp>
      <p:sp>
        <p:nvSpPr>
          <p:cNvPr id="15" name="圆角矩形 14"/>
          <p:cNvSpPr/>
          <p:nvPr/>
        </p:nvSpPr>
        <p:spPr>
          <a:xfrm>
            <a:off x="427383" y="5240988"/>
            <a:ext cx="6301408" cy="645992"/>
          </a:xfrm>
          <a:prstGeom prst="roundRect">
            <a:avLst/>
          </a:prstGeom>
          <a:ln w="19050">
            <a:solidFill>
              <a:srgbClr val="C00000"/>
            </a:solidFill>
            <a:prstDash val="dash"/>
            <a:headEnd type="triangle"/>
            <a:tailEnd type="triangle"/>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16" name="矩形 15"/>
          <p:cNvSpPr/>
          <p:nvPr/>
        </p:nvSpPr>
        <p:spPr>
          <a:xfrm>
            <a:off x="6821723" y="5320500"/>
            <a:ext cx="4803526" cy="584775"/>
          </a:xfrm>
          <a:prstGeom prst="rect">
            <a:avLst/>
          </a:prstGeom>
        </p:spPr>
        <p:txBody>
          <a:bodyPr wrap="square">
            <a:spAutoFit/>
          </a:bodyPr>
          <a:lstStyle/>
          <a:p>
            <a:r>
              <a:rPr lang="en-US" altLang="zh-CN" sz="1600" b="1" dirty="0" smtClean="0">
                <a:solidFill>
                  <a:srgbClr val="C00000"/>
                </a:solidFill>
                <a:latin typeface="Century Gothic" charset="0"/>
                <a:ea typeface="Century Gothic" charset="0"/>
                <a:cs typeface="Century Gothic" charset="0"/>
              </a:rPr>
              <a:t>Spread the values of </a:t>
            </a:r>
            <a:r>
              <a:rPr lang="en-US" altLang="zh-CN" sz="1600" b="1" dirty="0">
                <a:solidFill>
                  <a:srgbClr val="C00000"/>
                </a:solidFill>
                <a:latin typeface="Century Gothic" charset="0"/>
                <a:ea typeface="Century Gothic" charset="0"/>
                <a:cs typeface="Century Gothic" charset="0"/>
              </a:rPr>
              <a:t>Euler </a:t>
            </a:r>
            <a:r>
              <a:rPr lang="en-US" altLang="zh-CN" sz="1600" b="1" dirty="0" smtClean="0">
                <a:solidFill>
                  <a:srgbClr val="C00000"/>
                </a:solidFill>
                <a:latin typeface="Century Gothic" charset="0"/>
                <a:ea typeface="Century Gothic" charset="0"/>
                <a:cs typeface="Century Gothic" charset="0"/>
              </a:rPr>
              <a:t>angles on each element</a:t>
            </a:r>
            <a:endParaRPr lang="en-US" altLang="zh-CN" sz="1600" b="1" dirty="0">
              <a:solidFill>
                <a:srgbClr val="C00000"/>
              </a:solidFill>
              <a:latin typeface="Century Gothic" charset="0"/>
              <a:ea typeface="Century Gothic" charset="0"/>
              <a:cs typeface="Century Gothic" charset="0"/>
            </a:endParaRPr>
          </a:p>
        </p:txBody>
      </p:sp>
      <p:sp>
        <p:nvSpPr>
          <p:cNvPr id="17" name="矩形 16"/>
          <p:cNvSpPr/>
          <p:nvPr/>
        </p:nvSpPr>
        <p:spPr>
          <a:xfrm>
            <a:off x="235551" y="872770"/>
            <a:ext cx="5670311" cy="453714"/>
          </a:xfrm>
          <a:prstGeom prst="rect">
            <a:avLst/>
          </a:prstGeom>
        </p:spPr>
        <p:txBody>
          <a:bodyPr wrap="square">
            <a:spAutoFit/>
          </a:bodyPr>
          <a:lstStyle/>
          <a:p>
            <a:pPr marL="285750" indent="-285750">
              <a:lnSpc>
                <a:spcPct val="150000"/>
              </a:lnSpc>
              <a:buFont typeface="Wingdings" charset="2"/>
              <a:buChar char="n"/>
            </a:pPr>
            <a:r>
              <a:rPr lang="en-US" altLang="zh-CN" b="1" dirty="0">
                <a:solidFill>
                  <a:srgbClr val="122754"/>
                </a:solidFill>
                <a:latin typeface="Century Gothic" charset="0"/>
                <a:ea typeface="Century Gothic" charset="0"/>
                <a:cs typeface="Century Gothic" charset="0"/>
              </a:rPr>
              <a:t>Range</a:t>
            </a:r>
            <a:r>
              <a:rPr lang="zh-CN" altLang="en-US" b="1" dirty="0">
                <a:solidFill>
                  <a:srgbClr val="122754"/>
                </a:solidFill>
                <a:latin typeface="Century Gothic" charset="0"/>
                <a:ea typeface="Century Gothic" charset="0"/>
                <a:cs typeface="Century Gothic" charset="0"/>
              </a:rPr>
              <a:t> </a:t>
            </a:r>
            <a:r>
              <a:rPr lang="en-US" altLang="zh-CN" b="1" dirty="0">
                <a:solidFill>
                  <a:srgbClr val="122754"/>
                </a:solidFill>
                <a:latin typeface="Century Gothic" charset="0"/>
                <a:ea typeface="Century Gothic" charset="0"/>
                <a:cs typeface="Century Gothic" charset="0"/>
              </a:rPr>
              <a:t>of</a:t>
            </a:r>
            <a:r>
              <a:rPr lang="zh-CN" altLang="en-US" b="1" dirty="0">
                <a:solidFill>
                  <a:srgbClr val="122754"/>
                </a:solidFill>
                <a:latin typeface="Century Gothic" charset="0"/>
                <a:ea typeface="Century Gothic" charset="0"/>
                <a:cs typeface="Century Gothic" charset="0"/>
              </a:rPr>
              <a:t> </a:t>
            </a:r>
            <a:r>
              <a:rPr lang="en-US" altLang="zh-CN" b="1" dirty="0">
                <a:solidFill>
                  <a:srgbClr val="122754"/>
                </a:solidFill>
                <a:latin typeface="Century Gothic" charset="0"/>
                <a:ea typeface="Century Gothic" charset="0"/>
                <a:cs typeface="Century Gothic" charset="0"/>
              </a:rPr>
              <a:t>the</a:t>
            </a:r>
            <a:r>
              <a:rPr lang="zh-CN" altLang="en-US" b="1" dirty="0">
                <a:solidFill>
                  <a:srgbClr val="122754"/>
                </a:solidFill>
                <a:latin typeface="Century Gothic" charset="0"/>
                <a:ea typeface="Century Gothic" charset="0"/>
                <a:cs typeface="Century Gothic" charset="0"/>
              </a:rPr>
              <a:t> </a:t>
            </a:r>
            <a:r>
              <a:rPr lang="en-US" altLang="zh-CN" b="1" dirty="0" smtClean="0">
                <a:solidFill>
                  <a:srgbClr val="122754"/>
                </a:solidFill>
                <a:latin typeface="Century Gothic" charset="0"/>
                <a:ea typeface="Century Gothic" charset="0"/>
                <a:cs typeface="Century Gothic" charset="0"/>
              </a:rPr>
              <a:t>angles  (&lt;</a:t>
            </a:r>
            <a:r>
              <a:rPr lang="en-US" altLang="zh-CN" b="1" dirty="0">
                <a:solidFill>
                  <a:srgbClr val="122754"/>
                </a:solidFill>
                <a:latin typeface="Century Gothic" charset="0"/>
                <a:ea typeface="Century Gothic" charset="0"/>
                <a:cs typeface="Century Gothic" charset="0"/>
              </a:rPr>
              <a:t>111&gt;{1-10}</a:t>
            </a:r>
            <a:r>
              <a:rPr lang="zh-CN" altLang="en-US" b="1" dirty="0">
                <a:solidFill>
                  <a:srgbClr val="122754"/>
                </a:solidFill>
                <a:latin typeface="Century Gothic" charset="0"/>
                <a:ea typeface="Century Gothic" charset="0"/>
                <a:cs typeface="Century Gothic" charset="0"/>
              </a:rPr>
              <a:t> </a:t>
            </a:r>
            <a:r>
              <a:rPr lang="en-US" altLang="zh-CN" b="1" dirty="0" smtClean="0">
                <a:solidFill>
                  <a:srgbClr val="122754"/>
                </a:solidFill>
                <a:latin typeface="Century Gothic" charset="0"/>
                <a:ea typeface="Century Gothic" charset="0"/>
                <a:cs typeface="Century Gothic" charset="0"/>
              </a:rPr>
              <a:t>texture)</a:t>
            </a:r>
            <a:endParaRPr lang="en-US" altLang="zh-CN" b="1" dirty="0">
              <a:solidFill>
                <a:srgbClr val="122754"/>
              </a:solidFill>
              <a:latin typeface="Century Gothic" charset="0"/>
              <a:ea typeface="Century Gothic" charset="0"/>
              <a:cs typeface="Century Gothic" charset="0"/>
            </a:endParaRPr>
          </a:p>
        </p:txBody>
      </p:sp>
      <p:sp>
        <p:nvSpPr>
          <p:cNvPr id="18" name="矩形 17"/>
          <p:cNvSpPr/>
          <p:nvPr/>
        </p:nvSpPr>
        <p:spPr>
          <a:xfrm>
            <a:off x="235551" y="2546522"/>
            <a:ext cx="2379177" cy="453714"/>
          </a:xfrm>
          <a:prstGeom prst="rect">
            <a:avLst/>
          </a:prstGeom>
        </p:spPr>
        <p:txBody>
          <a:bodyPr wrap="none">
            <a:spAutoFit/>
          </a:bodyPr>
          <a:lstStyle/>
          <a:p>
            <a:pPr marL="285750" indent="-285750">
              <a:lnSpc>
                <a:spcPct val="150000"/>
              </a:lnSpc>
              <a:buFont typeface="Wingdings" charset="2"/>
              <a:buChar char="n"/>
            </a:pPr>
            <a:r>
              <a:rPr lang="en-US" altLang="zh-CN" b="1" dirty="0" smtClean="0">
                <a:solidFill>
                  <a:srgbClr val="122754"/>
                </a:solidFill>
                <a:latin typeface="Century Gothic" charset="0"/>
                <a:ea typeface="Century Gothic" charset="0"/>
                <a:cs typeface="Century Gothic" charset="0"/>
              </a:rPr>
              <a:t>Code in dgibi file</a:t>
            </a:r>
            <a:endParaRPr lang="en-US" altLang="zh-CN" b="1" dirty="0">
              <a:solidFill>
                <a:srgbClr val="122754"/>
              </a:solidFill>
              <a:latin typeface="Century Gothic" charset="0"/>
              <a:ea typeface="Century Gothic" charset="0"/>
              <a:cs typeface="Century Gothic" charset="0"/>
            </a:endParaRPr>
          </a:p>
        </p:txBody>
      </p:sp>
      <p:grpSp>
        <p:nvGrpSpPr>
          <p:cNvPr id="22" name="组 21"/>
          <p:cNvGrpSpPr/>
          <p:nvPr/>
        </p:nvGrpSpPr>
        <p:grpSpPr>
          <a:xfrm>
            <a:off x="6843990" y="1768165"/>
            <a:ext cx="3652438" cy="1302943"/>
            <a:chOff x="6843990" y="1652962"/>
            <a:chExt cx="3652438" cy="1302943"/>
          </a:xfrm>
        </p:grpSpPr>
        <mc:AlternateContent xmlns:mc="http://schemas.openxmlformats.org/markup-compatibility/2006" xmlns:a14="http://schemas.microsoft.com/office/drawing/2010/main">
          <mc:Choice Requires="a14">
            <p:sp>
              <p:nvSpPr>
                <p:cNvPr id="19" name="矩形 18"/>
                <p:cNvSpPr/>
                <p:nvPr/>
              </p:nvSpPr>
              <p:spPr>
                <a:xfrm>
                  <a:off x="6843990" y="1677222"/>
                  <a:ext cx="1528560" cy="1278683"/>
                </a:xfrm>
                <a:prstGeom prst="rect">
                  <a:avLst/>
                </a:prstGeom>
              </p:spPr>
              <p:txBody>
                <a:bodyPr wrap="none">
                  <a:spAutoFit/>
                </a:bodyPr>
                <a:lstStyle/>
                <a:p>
                  <a:pPr>
                    <a:lnSpc>
                      <a:spcPct val="150000"/>
                    </a:lnSpc>
                  </a:pPr>
                  <a14:m>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smtClean="0">
                              <a:solidFill>
                                <a:srgbClr val="122754"/>
                              </a:solidFill>
                              <a:latin typeface="Cambria Math" charset="0"/>
                              <a:ea typeface="Century Gothic" charset="0"/>
                              <a:cs typeface="Century Gothic" charset="0"/>
                            </a:rPr>
                            <m:t>𝝋</m:t>
                          </m:r>
                        </m:e>
                        <m:sub>
                          <m:r>
                            <a:rPr lang="en-US" altLang="zh-CN" sz="1600" b="1" i="1" smtClean="0">
                              <a:solidFill>
                                <a:srgbClr val="122754"/>
                              </a:solidFill>
                              <a:latin typeface="Cambria Math" charset="0"/>
                              <a:ea typeface="Century Gothic" charset="0"/>
                              <a:cs typeface="Century Gothic" charset="0"/>
                            </a:rPr>
                            <m:t>𝟏</m:t>
                          </m:r>
                        </m:sub>
                      </m:sSub>
                      <m:r>
                        <a:rPr lang="en-US" altLang="zh-CN" sz="1600" b="1" i="1" smtClean="0">
                          <a:solidFill>
                            <a:srgbClr val="122754"/>
                          </a:solidFill>
                          <a:latin typeface="Cambria Math" charset="0"/>
                          <a:ea typeface="Century Gothic" charset="0"/>
                          <a:cs typeface="Century Gothic" charset="0"/>
                        </a:rPr>
                        <m:t>∈</m:t>
                      </m:r>
                      <m:d>
                        <m:dPr>
                          <m:begChr m:val="["/>
                          <m:endChr m:val="]"/>
                          <m:ctrlPr>
                            <a:rPr lang="en-US" altLang="zh-CN" sz="1600" b="1" i="1" smtClean="0">
                              <a:solidFill>
                                <a:srgbClr val="122754"/>
                              </a:solidFill>
                              <a:latin typeface="Cambria Math" charset="0"/>
                              <a:ea typeface="Century Gothic" charset="0"/>
                              <a:cs typeface="Century Gothic" charset="0"/>
                            </a:rPr>
                          </m:ctrlPr>
                        </m:dPr>
                        <m:e>
                          <m:r>
                            <a:rPr lang="en-US" altLang="zh-CN" sz="1600" b="1" i="1" smtClean="0">
                              <a:solidFill>
                                <a:srgbClr val="122754"/>
                              </a:solidFill>
                              <a:latin typeface="Cambria Math" charset="0"/>
                              <a:ea typeface="Century Gothic" charset="0"/>
                              <a:cs typeface="Century Gothic" charset="0"/>
                            </a:rPr>
                            <m:t>𝟎</m:t>
                          </m:r>
                          <m:r>
                            <a:rPr lang="en-US" altLang="zh-CN" sz="1600" b="1" i="1" smtClean="0">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𝟑𝟔𝟎</m:t>
                          </m:r>
                          <m:r>
                            <a:rPr lang="it-IT" altLang="zh-CN" sz="1600" b="1" i="1">
                              <a:solidFill>
                                <a:srgbClr val="122754"/>
                              </a:solidFill>
                              <a:latin typeface="Cambria Math" charset="0"/>
                              <a:ea typeface="Century Gothic" charset="0"/>
                              <a:cs typeface="Century Gothic" charset="0"/>
                            </a:rPr>
                            <m:t>°</m:t>
                          </m:r>
                        </m:e>
                      </m:d>
                    </m:oMath>
                  </a14:m>
                  <a:r>
                    <a:rPr lang="en-US" altLang="zh-CN" sz="1600" b="1" dirty="0" smtClean="0">
                      <a:solidFill>
                        <a:srgbClr val="122754"/>
                      </a:solidFill>
                      <a:latin typeface="Century Gothic" charset="0"/>
                      <a:ea typeface="Century Gothic" charset="0"/>
                      <a:cs typeface="Century Gothic" charset="0"/>
                    </a:rPr>
                    <a:t>,</a:t>
                  </a:r>
                </a:p>
                <a:p>
                  <a:pPr>
                    <a:lnSpc>
                      <a:spcPct val="150000"/>
                    </a:lnSpc>
                  </a:pPr>
                  <a14:m>
                    <m:oMathPara xmlns:m="http://schemas.openxmlformats.org/officeDocument/2006/math">
                      <m:oMathParaPr>
                        <m:jc m:val="centerGroup"/>
                      </m:oMathParaPr>
                      <m:oMath xmlns:m="http://schemas.openxmlformats.org/officeDocument/2006/math">
                        <m:r>
                          <a:rPr lang="en-US" altLang="zh-CN" b="1" i="1" smtClean="0">
                            <a:solidFill>
                              <a:srgbClr val="122754"/>
                            </a:solidFill>
                            <a:latin typeface="Cambria Math" charset="0"/>
                            <a:ea typeface="Century Gothic" charset="0"/>
                            <a:cs typeface="Century Gothic" charset="0"/>
                          </a:rPr>
                          <m:t>    </m:t>
                        </m:r>
                      </m:oMath>
                    </m:oMathPara>
                  </a14:m>
                  <a:endParaRPr lang="en-US" altLang="zh-CN" b="1" i="1" dirty="0" smtClean="0">
                    <a:solidFill>
                      <a:srgbClr val="122754"/>
                    </a:solidFill>
                    <a:latin typeface="Century Gothic" charset="0"/>
                    <a:ea typeface="Century Gothic" charset="0"/>
                    <a:cs typeface="Century Gothic" charset="0"/>
                  </a:endParaRPr>
                </a:p>
                <a:p>
                  <a:pPr>
                    <a:lnSpc>
                      <a:spcPct val="150000"/>
                    </a:lnSpc>
                  </a:pPr>
                  <a:endParaRPr lang="en-US" altLang="zh-CN" sz="2000" b="1" dirty="0" smtClean="0">
                    <a:solidFill>
                      <a:srgbClr val="122754"/>
                    </a:solidFill>
                    <a:latin typeface="Century Gothic" charset="0"/>
                    <a:ea typeface="Century Gothic" charset="0"/>
                    <a:cs typeface="Century Gothic"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6843990" y="1677222"/>
                  <a:ext cx="1581459" cy="138499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8282829" y="1664312"/>
                  <a:ext cx="1377493" cy="785343"/>
                </a:xfrm>
                <a:prstGeom prst="rect">
                  <a:avLst/>
                </a:prstGeom>
              </p:spPr>
              <p:txBody>
                <a:bodyPr wrap="none">
                  <a:spAutoFit/>
                </a:bodyPr>
                <a:lstStyle/>
                <a:p>
                  <a:pPr>
                    <a:lnSpc>
                      <a:spcPct val="150000"/>
                    </a:lnSpc>
                  </a:pPr>
                  <a14:m>
                    <m:oMath xmlns:m="http://schemas.openxmlformats.org/officeDocument/2006/math">
                      <m:r>
                        <a:rPr lang="en-US" altLang="zh-CN" sz="1400" b="1" i="1" dirty="0" smtClean="0">
                          <a:solidFill>
                            <a:srgbClr val="122754"/>
                          </a:solidFill>
                          <a:latin typeface="Cambria Math" charset="0"/>
                          <a:ea typeface="Century Gothic" charset="0"/>
                          <a:cs typeface="Century Gothic" charset="0"/>
                        </a:rPr>
                        <m:t>𝝓</m:t>
                      </m:r>
                      <m:r>
                        <a:rPr lang="en-US" altLang="zh-CN" sz="1400" b="1" i="1" dirty="0" smtClean="0">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𝟓𝟓</m:t>
                      </m:r>
                      <m:r>
                        <a:rPr lang="it-IT" altLang="zh-CN" sz="1600" b="1" i="1">
                          <a:solidFill>
                            <a:srgbClr val="122754"/>
                          </a:solidFill>
                          <a:latin typeface="Cambria Math" charset="0"/>
                          <a:ea typeface="Century Gothic" charset="0"/>
                          <a:cs typeface="Century Gothic" charset="0"/>
                        </a:rPr>
                        <m:t>°±</m:t>
                      </m:r>
                      <m:r>
                        <a:rPr lang="en-US" altLang="zh-CN" sz="1600" b="1" i="1">
                          <a:solidFill>
                            <a:srgbClr val="122754"/>
                          </a:solidFill>
                          <a:latin typeface="Cambria Math" charset="0"/>
                          <a:ea typeface="Century Gothic" charset="0"/>
                          <a:cs typeface="Century Gothic" charset="0"/>
                        </a:rPr>
                        <m:t>𝟓</m:t>
                      </m:r>
                      <m:r>
                        <a:rPr lang="it-IT" altLang="zh-CN" sz="1600" b="1" i="1">
                          <a:solidFill>
                            <a:srgbClr val="122754"/>
                          </a:solidFill>
                          <a:latin typeface="Cambria Math" charset="0"/>
                          <a:ea typeface="Century Gothic" charset="0"/>
                          <a:cs typeface="Century Gothic" charset="0"/>
                        </a:rPr>
                        <m:t>°</m:t>
                      </m:r>
                    </m:oMath>
                  </a14:m>
                  <a:r>
                    <a:rPr lang="en-US" altLang="zh-CN" sz="1600" b="1" dirty="0">
                      <a:solidFill>
                        <a:srgbClr val="122754"/>
                      </a:solidFill>
                      <a:latin typeface="Century Gothic" charset="0"/>
                      <a:ea typeface="Century Gothic" charset="0"/>
                      <a:cs typeface="Century Gothic" charset="0"/>
                    </a:rPr>
                    <a:t>,</a:t>
                  </a:r>
                </a:p>
                <a:p>
                  <a:pPr>
                    <a:lnSpc>
                      <a:spcPct val="150000"/>
                    </a:lnSpc>
                  </a:pPr>
                  <a:endParaRPr lang="en-US" altLang="zh-CN" sz="1600" b="1" i="1" dirty="0">
                    <a:solidFill>
                      <a:srgbClr val="122754"/>
                    </a:solidFill>
                    <a:latin typeface="Century Gothic" charset="0"/>
                    <a:ea typeface="Century Gothic" charset="0"/>
                    <a:cs typeface="Century Gothic"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8282829" y="1664312"/>
                  <a:ext cx="1377493" cy="785343"/>
                </a:xfrm>
                <a:prstGeom prst="rect">
                  <a:avLst/>
                </a:prstGeom>
                <a:blipFill rotWithShape="0">
                  <a:blip r:embed="rId5"/>
                  <a:stretch>
                    <a:fillRect r="-8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9617148" y="1652962"/>
                  <a:ext cx="879280" cy="786754"/>
                </a:xfrm>
                <a:prstGeom prst="rect">
                  <a:avLst/>
                </a:prstGeom>
              </p:spPr>
              <p:txBody>
                <a:bodyPr wrap="none">
                  <a:spAutoFit/>
                </a:bodyPr>
                <a:lstStyle/>
                <a:p>
                  <a:pPr>
                    <a:lnSpc>
                      <a:spcPct val="150000"/>
                    </a:lnSpc>
                  </a:pPr>
                  <a14:m>
                    <m:oMath xmlns:m="http://schemas.openxmlformats.org/officeDocument/2006/math">
                      <m:sSub>
                        <m:sSubPr>
                          <m:ctrlPr>
                            <a:rPr lang="en-US" altLang="zh-CN" sz="1600" b="1" i="1" smtClean="0">
                              <a:solidFill>
                                <a:srgbClr val="122754"/>
                              </a:solidFill>
                              <a:latin typeface="Cambria Math" charset="0"/>
                              <a:ea typeface="Century Gothic" charset="0"/>
                              <a:cs typeface="Century Gothic" charset="0"/>
                            </a:rPr>
                          </m:ctrlPr>
                        </m:sSubPr>
                        <m:e>
                          <m:r>
                            <a:rPr lang="en-US" altLang="zh-CN" sz="1600" b="1" i="1">
                              <a:solidFill>
                                <a:srgbClr val="122754"/>
                              </a:solidFill>
                              <a:latin typeface="Cambria Math" charset="0"/>
                              <a:ea typeface="Century Gothic" charset="0"/>
                              <a:cs typeface="Century Gothic" charset="0"/>
                            </a:rPr>
                            <m:t>𝝋</m:t>
                          </m:r>
                        </m:e>
                        <m:sub>
                          <m:r>
                            <a:rPr lang="en-US" altLang="zh-CN" sz="1600" b="1" i="1">
                              <a:solidFill>
                                <a:srgbClr val="122754"/>
                              </a:solidFill>
                              <a:latin typeface="Cambria Math" charset="0"/>
                              <a:ea typeface="Century Gothic" charset="0"/>
                              <a:cs typeface="Century Gothic" charset="0"/>
                            </a:rPr>
                            <m:t>𝟐</m:t>
                          </m:r>
                        </m:sub>
                      </m:sSub>
                    </m:oMath>
                  </a14:m>
                  <a:r>
                    <a:rPr lang="en-US" altLang="zh-CN" sz="1600" b="1" dirty="0" smtClean="0">
                      <a:solidFill>
                        <a:srgbClr val="122754"/>
                      </a:solidFill>
                      <a:latin typeface="Century Gothic" charset="0"/>
                      <a:ea typeface="Century Gothic" charset="0"/>
                      <a:cs typeface="Century Gothic" charset="0"/>
                    </a:rPr>
                    <a:t>=</a:t>
                  </a:r>
                  <a14:m>
                    <m:oMath xmlns:m="http://schemas.openxmlformats.org/officeDocument/2006/math">
                      <m:r>
                        <a:rPr lang="en-US" altLang="zh-CN" sz="1600" b="1" i="1">
                          <a:solidFill>
                            <a:srgbClr val="122754"/>
                          </a:solidFill>
                          <a:latin typeface="Cambria Math" charset="0"/>
                          <a:ea typeface="Century Gothic" charset="0"/>
                          <a:cs typeface="Century Gothic" charset="0"/>
                        </a:rPr>
                        <m:t>𝟒𝟓</m:t>
                      </m:r>
                      <m:r>
                        <a:rPr lang="it-IT" altLang="zh-CN" sz="1600" b="1" i="1">
                          <a:solidFill>
                            <a:srgbClr val="122754"/>
                          </a:solidFill>
                          <a:latin typeface="Cambria Math" charset="0"/>
                          <a:ea typeface="Century Gothic" charset="0"/>
                          <a:cs typeface="Century Gothic" charset="0"/>
                        </a:rPr>
                        <m:t>°</m:t>
                      </m:r>
                    </m:oMath>
                  </a14:m>
                  <a:endParaRPr lang="en-US" altLang="zh-CN" sz="1600" b="1" dirty="0">
                    <a:solidFill>
                      <a:srgbClr val="122754"/>
                    </a:solidFill>
                    <a:latin typeface="Century Gothic" charset="0"/>
                    <a:ea typeface="Century Gothic" charset="0"/>
                    <a:cs typeface="Century Gothic" charset="0"/>
                  </a:endParaRPr>
                </a:p>
                <a:p>
                  <a:pPr>
                    <a:lnSpc>
                      <a:spcPct val="150000"/>
                    </a:lnSpc>
                  </a:pPr>
                  <a:endParaRPr lang="en-US" altLang="zh-CN" sz="1600" b="1" dirty="0">
                    <a:solidFill>
                      <a:srgbClr val="122754"/>
                    </a:solidFill>
                    <a:latin typeface="Century Gothic" charset="0"/>
                    <a:ea typeface="Century Gothic" charset="0"/>
                    <a:cs typeface="Century Gothic"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9617148" y="1652962"/>
                  <a:ext cx="879280" cy="786754"/>
                </a:xfrm>
                <a:prstGeom prst="rect">
                  <a:avLst/>
                </a:prstGeom>
                <a:blipFill rotWithShape="0">
                  <a:blip r:embed="rId6"/>
                  <a:stretch>
                    <a:fillRect/>
                  </a:stretch>
                </a:blipFill>
              </p:spPr>
              <p:txBody>
                <a:bodyPr/>
                <a:lstStyle/>
                <a:p>
                  <a:r>
                    <a:rPr lang="en-US">
                      <a:noFill/>
                    </a:rPr>
                    <a:t> </a:t>
                  </a:r>
                </a:p>
              </p:txBody>
            </p:sp>
          </mc:Fallback>
        </mc:AlternateContent>
      </p:grpSp>
      <p:sp>
        <p:nvSpPr>
          <p:cNvPr id="24" name="矩形 23"/>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Texture</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Tree>
    <p:extLst>
      <p:ext uri="{BB962C8B-B14F-4D97-AF65-F5344CB8AC3E}">
        <p14:creationId xmlns:p14="http://schemas.microsoft.com/office/powerpoint/2010/main" val="1278028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solidFill>
                  <a:prstClr val="black">
                    <a:tint val="75000"/>
                  </a:prstClr>
                </a:solidFill>
              </a:rPr>
              <a:pPr/>
              <a:t>4</a:t>
            </a:fld>
            <a:endParaRPr lang="en-US">
              <a:solidFill>
                <a:prstClr val="black">
                  <a:tint val="75000"/>
                </a:prstClr>
              </a:solidFill>
            </a:endParaRPr>
          </a:p>
        </p:txBody>
      </p:sp>
      <p:sp>
        <p:nvSpPr>
          <p:cNvPr id="47"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a:defRPr/>
            </a:pPr>
            <a:r>
              <a:rPr lang="en-US" dirty="0" smtClean="0">
                <a:solidFill>
                  <a:sysClr val="window" lastClr="FFFFFF"/>
                </a:solidFill>
                <a:latin typeface="Century Gothic" panose="020F0302020204030204"/>
              </a:rPr>
              <a:t>Backgrounds </a:t>
            </a:r>
            <a:r>
              <a:rPr lang="mr-IN" dirty="0" smtClean="0">
                <a:solidFill>
                  <a:sysClr val="window" lastClr="FFFFFF"/>
                </a:solidFill>
                <a:latin typeface="Century Gothic" panose="020F0302020204030204"/>
              </a:rPr>
              <a:t>–</a:t>
            </a:r>
            <a:r>
              <a:rPr lang="en-US" dirty="0" smtClean="0">
                <a:solidFill>
                  <a:sysClr val="window" lastClr="FFFFFF"/>
                </a:solidFill>
                <a:latin typeface="Century Gothic" panose="020F0302020204030204"/>
              </a:rPr>
              <a:t> Ine</a:t>
            </a:r>
            <a:r>
              <a:rPr lang="en-US" altLang="zh-CN" dirty="0" smtClean="0">
                <a:solidFill>
                  <a:sysClr val="window" lastClr="FFFFFF"/>
                </a:solidFill>
                <a:latin typeface="Century Gothic" panose="020F0302020204030204"/>
              </a:rPr>
              <a:t>la</a:t>
            </a:r>
            <a:r>
              <a:rPr lang="en-US" dirty="0" smtClean="0">
                <a:solidFill>
                  <a:sysClr val="window" lastClr="FFFFFF"/>
                </a:solidFill>
                <a:latin typeface="Century Gothic" panose="020F0302020204030204"/>
              </a:rPr>
              <a:t>stic M</a:t>
            </a:r>
            <a:r>
              <a:rPr lang="en-US" altLang="zh-CN" dirty="0" smtClean="0">
                <a:solidFill>
                  <a:sysClr val="window" lastClr="FFFFFF"/>
                </a:solidFill>
                <a:latin typeface="Century Gothic" panose="020F0302020204030204"/>
              </a:rPr>
              <a:t>echanisms</a:t>
            </a:r>
            <a:endParaRPr lang="fr-FR" dirty="0">
              <a:solidFill>
                <a:sysClr val="window" lastClr="FFFFFF"/>
              </a:solidFill>
              <a:latin typeface="Century Gothic" panose="020F0302020204030204"/>
            </a:endParaRPr>
          </a:p>
        </p:txBody>
      </p:sp>
      <p:sp>
        <p:nvSpPr>
          <p:cNvPr id="33" name="矩形 32"/>
          <p:cNvSpPr/>
          <p:nvPr/>
        </p:nvSpPr>
        <p:spPr>
          <a:xfrm>
            <a:off x="83460" y="1033546"/>
            <a:ext cx="8955201" cy="984885"/>
          </a:xfrm>
          <a:prstGeom prst="rect">
            <a:avLst/>
          </a:prstGeom>
        </p:spPr>
        <p:txBody>
          <a:bodyPr wrap="square">
            <a:spAutoFit/>
          </a:bodyPr>
          <a:lstStyle/>
          <a:p>
            <a:pPr marL="285750" indent="-285750">
              <a:buFont typeface="Wingdings" charset="2"/>
              <a:buChar char="n"/>
            </a:pPr>
            <a:r>
              <a:rPr kumimoji="1" lang="en-US" altLang="zh-CN" b="1" dirty="0" smtClean="0">
                <a:solidFill>
                  <a:srgbClr val="122754"/>
                </a:solidFill>
                <a:latin typeface="Century Gothic" charset="0"/>
                <a:ea typeface="Century Gothic" charset="0"/>
                <a:cs typeface="Century Gothic" charset="0"/>
              </a:rPr>
              <a:t>Martensitic Transformation</a:t>
            </a:r>
          </a:p>
          <a:p>
            <a:pPr>
              <a:spcBef>
                <a:spcPts val="600"/>
              </a:spcBef>
              <a:spcAft>
                <a:spcPts val="600"/>
              </a:spcAft>
            </a:pPr>
            <a:r>
              <a:rPr kumimoji="1" lang="zh-CN" altLang="en-US" sz="1400" dirty="0" smtClean="0">
                <a:solidFill>
                  <a:srgbClr val="3E5765"/>
                </a:solidFill>
                <a:latin typeface="Century Gothic" charset="0"/>
                <a:ea typeface="Century Gothic" charset="0"/>
                <a:cs typeface="Century Gothic" charset="0"/>
              </a:rPr>
              <a:t> </a:t>
            </a:r>
            <a:r>
              <a:rPr kumimoji="1" lang="zh-CN" altLang="en-US" sz="1400" dirty="0" smtClean="0">
                <a:solidFill>
                  <a:srgbClr val="122754"/>
                </a:solidFill>
                <a:latin typeface="Century Gothic" charset="0"/>
                <a:ea typeface="Century Gothic" charset="0"/>
                <a:cs typeface="Century Gothic" charset="0"/>
              </a:rPr>
              <a:t>     </a:t>
            </a:r>
            <a:r>
              <a:rPr kumimoji="1" lang="en-US" altLang="zh-CN" sz="1600" dirty="0" smtClean="0">
                <a:solidFill>
                  <a:srgbClr val="122754"/>
                </a:solidFill>
                <a:latin typeface="Century Gothic" charset="0"/>
                <a:ea typeface="Century Gothic" charset="0"/>
                <a:cs typeface="Century Gothic" charset="0"/>
              </a:rPr>
              <a:t>A solid-solid</a:t>
            </a:r>
            <a:r>
              <a:rPr kumimoji="1" lang="zh-CN" altLang="en-US" sz="1600" dirty="0" smtClean="0">
                <a:solidFill>
                  <a:srgbClr val="122754"/>
                </a:solidFill>
                <a:latin typeface="Century Gothic" charset="0"/>
                <a:ea typeface="Century Gothic" charset="0"/>
                <a:cs typeface="Century Gothic" charset="0"/>
              </a:rPr>
              <a:t> </a:t>
            </a:r>
            <a:r>
              <a:rPr kumimoji="1" lang="en-US" altLang="zh-CN" sz="1600" b="1" dirty="0" smtClean="0">
                <a:solidFill>
                  <a:srgbClr val="122754"/>
                </a:solidFill>
                <a:latin typeface="Century Gothic" charset="0"/>
                <a:ea typeface="Century Gothic" charset="0"/>
                <a:cs typeface="Century Gothic" charset="0"/>
              </a:rPr>
              <a:t>phase</a:t>
            </a:r>
            <a:r>
              <a:rPr kumimoji="1" lang="zh-CN" altLang="en-US" sz="1600" b="1" dirty="0" smtClean="0">
                <a:solidFill>
                  <a:srgbClr val="122754"/>
                </a:solidFill>
                <a:latin typeface="Century Gothic" charset="0"/>
                <a:ea typeface="Century Gothic" charset="0"/>
                <a:cs typeface="Century Gothic" charset="0"/>
              </a:rPr>
              <a:t> </a:t>
            </a:r>
            <a:r>
              <a:rPr kumimoji="1" lang="en-US" altLang="zh-CN" sz="1600" b="1" dirty="0" smtClean="0">
                <a:solidFill>
                  <a:srgbClr val="122754"/>
                </a:solidFill>
                <a:latin typeface="Century Gothic" charset="0"/>
                <a:ea typeface="Century Gothic" charset="0"/>
                <a:cs typeface="Century Gothic" charset="0"/>
              </a:rPr>
              <a:t>change </a:t>
            </a:r>
            <a:r>
              <a:rPr kumimoji="1" lang="en-US" altLang="zh-CN" sz="1600" dirty="0" smtClean="0">
                <a:solidFill>
                  <a:srgbClr val="122754"/>
                </a:solidFill>
                <a:latin typeface="Century Gothic" charset="0"/>
                <a:ea typeface="Century Gothic" charset="0"/>
                <a:cs typeface="Century Gothic" charset="0"/>
              </a:rPr>
              <a:t>between cubic </a:t>
            </a:r>
            <a:r>
              <a:rPr kumimoji="1" lang="en-US" altLang="zh-CN" sz="1600" b="1" dirty="0" smtClean="0">
                <a:solidFill>
                  <a:srgbClr val="122754"/>
                </a:solidFill>
                <a:latin typeface="Century Gothic" charset="0"/>
                <a:ea typeface="Century Gothic" charset="0"/>
                <a:cs typeface="Century Gothic" charset="0"/>
              </a:rPr>
              <a:t>austenite </a:t>
            </a:r>
            <a:r>
              <a:rPr kumimoji="1" lang="en-US" altLang="zh-CN" sz="1600" dirty="0" smtClean="0">
                <a:solidFill>
                  <a:srgbClr val="122754"/>
                </a:solidFill>
                <a:latin typeface="Century Gothic" charset="0"/>
                <a:ea typeface="Century Gothic" charset="0"/>
                <a:cs typeface="Century Gothic" charset="0"/>
              </a:rPr>
              <a:t>and </a:t>
            </a:r>
            <a:r>
              <a:rPr kumimoji="1" lang="en-US" altLang="zh-CN" sz="1600" b="1" dirty="0" smtClean="0">
                <a:solidFill>
                  <a:srgbClr val="122754"/>
                </a:solidFill>
                <a:latin typeface="Century Gothic" charset="0"/>
                <a:ea typeface="Century Gothic" charset="0"/>
                <a:cs typeface="Century Gothic" charset="0"/>
              </a:rPr>
              <a:t>martensitic </a:t>
            </a:r>
            <a:r>
              <a:rPr kumimoji="1" lang="en-US" altLang="zh-CN" sz="1600" dirty="0" smtClean="0">
                <a:solidFill>
                  <a:srgbClr val="122754"/>
                </a:solidFill>
                <a:latin typeface="Century Gothic" charset="0"/>
                <a:ea typeface="Century Gothic" charset="0"/>
                <a:cs typeface="Century Gothic" charset="0"/>
              </a:rPr>
              <a:t>phase</a:t>
            </a:r>
            <a:r>
              <a:rPr kumimoji="1" lang="en-US" altLang="zh-CN" sz="1600" b="1" dirty="0" smtClean="0">
                <a:solidFill>
                  <a:srgbClr val="122754"/>
                </a:solidFill>
                <a:latin typeface="Century Gothic" charset="0"/>
                <a:ea typeface="Century Gothic" charset="0"/>
                <a:cs typeface="Century Gothic" charset="0"/>
              </a:rPr>
              <a:t> </a:t>
            </a:r>
            <a:endParaRPr kumimoji="1" lang="en-US" altLang="zh-CN" sz="1400" dirty="0" smtClean="0">
              <a:solidFill>
                <a:srgbClr val="122754"/>
              </a:solidFill>
              <a:latin typeface="Century Gothic" charset="0"/>
              <a:ea typeface="Century Gothic" charset="0"/>
              <a:cs typeface="Century Gothic" charset="0"/>
            </a:endParaRP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b="1" dirty="0">
              <a:solidFill>
                <a:srgbClr val="122754"/>
              </a:solidFill>
              <a:latin typeface="Century Gothic" charset="0"/>
              <a:ea typeface="Century Gothic" charset="0"/>
              <a:cs typeface="Century Gothic" charset="0"/>
            </a:endParaRPr>
          </a:p>
        </p:txBody>
      </p:sp>
      <mc:AlternateContent xmlns:mc="http://schemas.openxmlformats.org/markup-compatibility/2006" xmlns:a14="http://schemas.microsoft.com/office/drawing/2010/main">
        <mc:Choice Requires="a14">
          <p:sp>
            <p:nvSpPr>
              <p:cNvPr id="38" name="文本框 37"/>
              <p:cNvSpPr txBox="1"/>
              <p:nvPr/>
            </p:nvSpPr>
            <p:spPr>
              <a:xfrm>
                <a:off x="356661" y="1851340"/>
                <a:ext cx="3937000" cy="392352"/>
              </a:xfrm>
              <a:prstGeom prst="rect">
                <a:avLst/>
              </a:prstGeom>
              <a:noFill/>
            </p:spPr>
            <p:txBody>
              <a:bodyPr wrap="square" rtlCol="0">
                <a:spAutoFit/>
              </a:bodyPr>
              <a:lstStyle/>
              <a:p>
                <a:r>
                  <a:rPr kumimoji="1" lang="en-US" altLang="zh-CN" sz="1600" b="1" dirty="0" smtClean="0">
                    <a:solidFill>
                      <a:srgbClr val="122754"/>
                    </a:solidFill>
                    <a:latin typeface="Century Gothic" charset="0"/>
                    <a:ea typeface="Century Gothic" charset="0"/>
                    <a:cs typeface="Century Gothic" charset="0"/>
                  </a:rPr>
                  <a:t>Pseudoelasticity: T&gt;</a:t>
                </a:r>
                <a14:m>
                  <m:oMath xmlns:m="http://schemas.openxmlformats.org/officeDocument/2006/math">
                    <m:sSubSup>
                      <m:sSubSupPr>
                        <m:ctrlPr>
                          <a:rPr kumimoji="1" lang="en-US" altLang="zh-CN" sz="1600" b="1" i="1" smtClean="0">
                            <a:solidFill>
                              <a:srgbClr val="122754"/>
                            </a:solidFill>
                            <a:latin typeface="Cambria Math" charset="0"/>
                            <a:ea typeface="Century Gothic" charset="0"/>
                            <a:cs typeface="Century Gothic" charset="0"/>
                          </a:rPr>
                        </m:ctrlPr>
                      </m:sSubSupPr>
                      <m:e>
                        <m:r>
                          <a:rPr kumimoji="1" lang="en-US" altLang="zh-CN" sz="1600" b="1" i="1" smtClean="0">
                            <a:solidFill>
                              <a:srgbClr val="122754"/>
                            </a:solidFill>
                            <a:latin typeface="Cambria Math" charset="0"/>
                            <a:ea typeface="Century Gothic" charset="0"/>
                            <a:cs typeface="Century Gothic" charset="0"/>
                          </a:rPr>
                          <m:t>𝑨</m:t>
                        </m:r>
                      </m:e>
                      <m:sub>
                        <m:r>
                          <a:rPr kumimoji="1" lang="en-US" altLang="zh-CN" sz="1600" b="1" i="1" smtClean="0">
                            <a:solidFill>
                              <a:srgbClr val="122754"/>
                            </a:solidFill>
                            <a:latin typeface="Cambria Math" charset="0"/>
                            <a:ea typeface="Century Gothic" charset="0"/>
                            <a:cs typeface="Century Gothic" charset="0"/>
                          </a:rPr>
                          <m:t>𝒇</m:t>
                        </m:r>
                      </m:sub>
                      <m:sup>
                        <m:r>
                          <a:rPr kumimoji="1" lang="en-US" altLang="zh-CN" sz="1600" b="1" i="1" smtClean="0">
                            <a:solidFill>
                              <a:srgbClr val="122754"/>
                            </a:solidFill>
                            <a:latin typeface="Cambria Math" charset="0"/>
                            <a:ea typeface="Century Gothic" charset="0"/>
                            <a:cs typeface="Century Gothic" charset="0"/>
                          </a:rPr>
                          <m:t>𝟎</m:t>
                        </m:r>
                      </m:sup>
                    </m:sSubSup>
                  </m:oMath>
                </a14:m>
                <a:endParaRPr kumimoji="1" lang="zh-CN" altLang="en-US" sz="1600" b="1" dirty="0">
                  <a:solidFill>
                    <a:srgbClr val="122754"/>
                  </a:solidFill>
                  <a:latin typeface="Century Gothic" charset="0"/>
                  <a:ea typeface="Century Gothic" charset="0"/>
                  <a:cs typeface="Century Gothic" charset="0"/>
                </a:endParaRPr>
              </a:p>
            </p:txBody>
          </p:sp>
        </mc:Choice>
        <mc:Fallback xmlns="">
          <p:sp>
            <p:nvSpPr>
              <p:cNvPr id="38" name="文本框 37"/>
              <p:cNvSpPr txBox="1">
                <a:spLocks noRot="1" noChangeAspect="1" noMove="1" noResize="1" noEditPoints="1" noAdjustHandles="1" noChangeArrowheads="1" noChangeShapeType="1" noTextEdit="1"/>
              </p:cNvSpPr>
              <p:nvPr/>
            </p:nvSpPr>
            <p:spPr>
              <a:xfrm>
                <a:off x="356661" y="1851340"/>
                <a:ext cx="3937000" cy="392352"/>
              </a:xfrm>
              <a:prstGeom prst="rect">
                <a:avLst/>
              </a:prstGeom>
              <a:blipFill rotWithShape="0">
                <a:blip r:embed="rId4"/>
                <a:stretch>
                  <a:fillRect l="-930" t="-1563" b="-9375"/>
                </a:stretch>
              </a:blipFill>
            </p:spPr>
            <p:txBody>
              <a:bodyPr/>
              <a:lstStyle/>
              <a:p>
                <a:r>
                  <a:rPr lang="en-US">
                    <a:noFill/>
                  </a:rPr>
                  <a:t> </a:t>
                </a:r>
              </a:p>
            </p:txBody>
          </p:sp>
        </mc:Fallback>
      </mc:AlternateContent>
      <p:pic>
        <p:nvPicPr>
          <p:cNvPr id="3" name="图片 2"/>
          <p:cNvPicPr>
            <a:picLocks noChangeAspect="1"/>
          </p:cNvPicPr>
          <p:nvPr/>
        </p:nvPicPr>
        <p:blipFill>
          <a:blip r:embed="rId5"/>
          <a:stretch>
            <a:fillRect/>
          </a:stretch>
        </p:blipFill>
        <p:spPr>
          <a:xfrm>
            <a:off x="1004017" y="1946484"/>
            <a:ext cx="5423593" cy="3866400"/>
          </a:xfrm>
          <a:prstGeom prst="rect">
            <a:avLst/>
          </a:prstGeom>
        </p:spPr>
      </p:pic>
      <p:pic>
        <p:nvPicPr>
          <p:cNvPr id="4" name="图片 3"/>
          <p:cNvPicPr>
            <a:picLocks noChangeAspect="1"/>
          </p:cNvPicPr>
          <p:nvPr/>
        </p:nvPicPr>
        <p:blipFill>
          <a:blip r:embed="rId6"/>
          <a:stretch>
            <a:fillRect/>
          </a:stretch>
        </p:blipFill>
        <p:spPr>
          <a:xfrm>
            <a:off x="6659702" y="2719362"/>
            <a:ext cx="4763688" cy="2908800"/>
          </a:xfrm>
          <a:prstGeom prst="rect">
            <a:avLst/>
          </a:prstGeom>
        </p:spPr>
      </p:pic>
      <p:pic>
        <p:nvPicPr>
          <p:cNvPr id="10" name="图片 9"/>
          <p:cNvPicPr>
            <a:picLocks noChangeAspect="1"/>
          </p:cNvPicPr>
          <p:nvPr/>
        </p:nvPicPr>
        <p:blipFill>
          <a:blip r:embed="rId7"/>
          <a:stretch>
            <a:fillRect/>
          </a:stretch>
        </p:blipFill>
        <p:spPr>
          <a:xfrm>
            <a:off x="6660303" y="2719362"/>
            <a:ext cx="4753148" cy="2908800"/>
          </a:xfrm>
          <a:prstGeom prst="rect">
            <a:avLst/>
          </a:prstGeom>
        </p:spPr>
      </p:pic>
      <p:sp>
        <p:nvSpPr>
          <p:cNvPr id="15" name="文本框 14"/>
          <p:cNvSpPr txBox="1"/>
          <p:nvPr/>
        </p:nvSpPr>
        <p:spPr>
          <a:xfrm>
            <a:off x="134714" y="6017796"/>
            <a:ext cx="4535280" cy="338554"/>
          </a:xfrm>
          <a:prstGeom prst="rect">
            <a:avLst/>
          </a:prstGeom>
          <a:noFill/>
        </p:spPr>
        <p:txBody>
          <a:bodyPr wrap="square" rtlCol="0">
            <a:spAutoFit/>
          </a:bodyPr>
          <a:lstStyle/>
          <a:p>
            <a:pPr marL="285750" indent="-285750">
              <a:buFont typeface="Wingdings" charset="2"/>
              <a:buChar char="n"/>
            </a:pPr>
            <a:r>
              <a:rPr kumimoji="1" lang="en-US" altLang="zh-CN" sz="1600" b="1" dirty="0" smtClean="0">
                <a:solidFill>
                  <a:srgbClr val="122754"/>
                </a:solidFill>
                <a:latin typeface="Century Gothic" charset="0"/>
                <a:ea typeface="Century Gothic" charset="0"/>
                <a:cs typeface="Century Gothic" charset="0"/>
              </a:rPr>
              <a:t>Thermomechanical Coupling Effect</a:t>
            </a:r>
            <a:endParaRPr kumimoji="1" lang="zh-CN" altLang="en-US" sz="1600" b="1" dirty="0">
              <a:solidFill>
                <a:srgbClr val="122754"/>
              </a:solidFill>
              <a:latin typeface="Century Gothic" charset="0"/>
              <a:ea typeface="Century Gothic" charset="0"/>
              <a:cs typeface="Century Gothic" charset="0"/>
            </a:endParaRPr>
          </a:p>
        </p:txBody>
      </p:sp>
      <p:sp>
        <p:nvSpPr>
          <p:cNvPr id="16" name="文本框 15"/>
          <p:cNvSpPr txBox="1"/>
          <p:nvPr/>
        </p:nvSpPr>
        <p:spPr>
          <a:xfrm>
            <a:off x="7913860" y="2344092"/>
            <a:ext cx="3937000" cy="338554"/>
          </a:xfrm>
          <a:prstGeom prst="rect">
            <a:avLst/>
          </a:prstGeom>
          <a:noFill/>
        </p:spPr>
        <p:txBody>
          <a:bodyPr wrap="square" rtlCol="0">
            <a:spAutoFit/>
          </a:bodyPr>
          <a:lstStyle/>
          <a:p>
            <a:r>
              <a:rPr kumimoji="1" lang="en-US" altLang="zh-CN" sz="1600" b="1" dirty="0" smtClean="0">
                <a:solidFill>
                  <a:srgbClr val="122754"/>
                </a:solidFill>
                <a:latin typeface="Century Gothic" charset="0"/>
                <a:ea typeface="Century Gothic" charset="0"/>
                <a:cs typeface="Century Gothic" charset="0"/>
              </a:rPr>
              <a:t>Mechanical Response</a:t>
            </a:r>
            <a:endParaRPr kumimoji="1" lang="zh-CN" altLang="en-US" sz="1600" b="1" dirty="0">
              <a:solidFill>
                <a:srgbClr val="122754"/>
              </a:solidFill>
              <a:latin typeface="Century Gothic" charset="0"/>
              <a:ea typeface="Century Gothic" charset="0"/>
              <a:cs typeface="Century Gothic" charset="0"/>
            </a:endParaRPr>
          </a:p>
        </p:txBody>
      </p:sp>
      <p:pic>
        <p:nvPicPr>
          <p:cNvPr id="2" name="图片 1"/>
          <p:cNvPicPr>
            <a:picLocks noChangeAspect="1"/>
          </p:cNvPicPr>
          <p:nvPr/>
        </p:nvPicPr>
        <p:blipFill>
          <a:blip r:embed="rId8"/>
          <a:stretch>
            <a:fillRect/>
          </a:stretch>
        </p:blipFill>
        <p:spPr>
          <a:xfrm>
            <a:off x="1004017" y="1948350"/>
            <a:ext cx="5423594" cy="3866400"/>
          </a:xfrm>
          <a:prstGeom prst="rect">
            <a:avLst/>
          </a:prstGeom>
        </p:spPr>
      </p:pic>
    </p:spTree>
    <p:custDataLst>
      <p:tags r:id="rId1"/>
    </p:custDataLst>
    <p:extLst>
      <p:ext uri="{BB962C8B-B14F-4D97-AF65-F5344CB8AC3E}">
        <p14:creationId xmlns:p14="http://schemas.microsoft.com/office/powerpoint/2010/main" val="56241607"/>
      </p:ext>
    </p:extLst>
  </p:cSld>
  <p:clrMapOvr>
    <a:masterClrMapping/>
  </p:clrMapOvr>
  <mc:AlternateContent xmlns:mc="http://schemas.openxmlformats.org/markup-compatibility/2006" xmlns:p14="http://schemas.microsoft.com/office/powerpoint/2010/main">
    <mc:Choice Requires="p14">
      <p:transition spd="slow" p14:dur="2000" advTm="138183"/>
    </mc:Choice>
    <mc:Fallback xmlns="">
      <p:transition spd="slow" advTm="138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40</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3" name="矩形 12"/>
          <p:cNvSpPr/>
          <p:nvPr/>
        </p:nvSpPr>
        <p:spPr>
          <a:xfrm>
            <a:off x="3355224" y="6489905"/>
            <a:ext cx="8609236" cy="276999"/>
          </a:xfrm>
          <a:prstGeom prst="rect">
            <a:avLst/>
          </a:prstGeom>
        </p:spPr>
        <p:txBody>
          <a:bodyPr wrap="square">
            <a:spAutoFit/>
          </a:bodyPr>
          <a:lstStyle/>
          <a:p>
            <a:pPr algn="just"/>
            <a:r>
              <a:rPr lang="en-US" altLang="zh-CN" sz="1200" dirty="0">
                <a:solidFill>
                  <a:srgbClr val="122754"/>
                </a:solidFill>
                <a:latin typeface="Century Gothic" charset="0"/>
                <a:ea typeface="Century Gothic" charset="0"/>
                <a:cs typeface="Century Gothic" charset="0"/>
              </a:rPr>
              <a:t>Ju X, Moumni Z, Zhang Y, et al. International Journal of Plasticity, 2022.</a:t>
            </a:r>
            <a:endParaRPr lang="en-US" sz="1200" dirty="0">
              <a:solidFill>
                <a:srgbClr val="122754"/>
              </a:solidFill>
              <a:latin typeface="Century Gothic" charset="0"/>
              <a:ea typeface="Century Gothic" charset="0"/>
              <a:cs typeface="Century Gothic" charset="0"/>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150" y="4052629"/>
            <a:ext cx="3022892" cy="2395735"/>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0364" y="4029972"/>
            <a:ext cx="3136335" cy="2406045"/>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9400" y="1649370"/>
            <a:ext cx="3141410" cy="2409938"/>
          </a:xfrm>
          <a:prstGeom prst="rect">
            <a:avLst/>
          </a:prstGeom>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6987" y="1676929"/>
            <a:ext cx="3040473" cy="2332505"/>
          </a:xfrm>
          <a:prstGeom prst="rect">
            <a:avLst/>
          </a:prstGeom>
        </p:spPr>
      </p:pic>
      <p:sp>
        <p:nvSpPr>
          <p:cNvPr id="16" name="矩形 15"/>
          <p:cNvSpPr/>
          <p:nvPr/>
        </p:nvSpPr>
        <p:spPr>
          <a:xfrm>
            <a:off x="2011599" y="1645981"/>
            <a:ext cx="43633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(a)</a:t>
            </a:r>
            <a:endParaRPr lang="en-US" sz="1600" dirty="0">
              <a:latin typeface="Times New Roman" charset="0"/>
              <a:ea typeface="Times New Roman" charset="0"/>
              <a:cs typeface="Times New Roman" charset="0"/>
            </a:endParaRPr>
          </a:p>
        </p:txBody>
      </p:sp>
      <p:sp>
        <p:nvSpPr>
          <p:cNvPr id="17" name="矩形 16"/>
          <p:cNvSpPr/>
          <p:nvPr/>
        </p:nvSpPr>
        <p:spPr>
          <a:xfrm>
            <a:off x="5927057" y="1626257"/>
            <a:ext cx="44755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(b)</a:t>
            </a:r>
            <a:endParaRPr lang="en-US" sz="1600" dirty="0">
              <a:latin typeface="Times New Roman" charset="0"/>
              <a:ea typeface="Times New Roman" charset="0"/>
              <a:cs typeface="Times New Roman" charset="0"/>
            </a:endParaRPr>
          </a:p>
        </p:txBody>
      </p:sp>
      <p:sp>
        <p:nvSpPr>
          <p:cNvPr id="18" name="矩形 17"/>
          <p:cNvSpPr/>
          <p:nvPr/>
        </p:nvSpPr>
        <p:spPr>
          <a:xfrm>
            <a:off x="5927057" y="3942737"/>
            <a:ext cx="447558" cy="338554"/>
          </a:xfrm>
          <a:prstGeom prst="rect">
            <a:avLst/>
          </a:prstGeom>
        </p:spPr>
        <p:txBody>
          <a:bodyPr wrap="none">
            <a:spAutoFit/>
          </a:bodyPr>
          <a:lstStyle/>
          <a:p>
            <a:r>
              <a:rPr lang="en-US" sz="1600" b="1" smtClean="0">
                <a:latin typeface="Times New Roman" charset="0"/>
                <a:ea typeface="Times New Roman" charset="0"/>
                <a:cs typeface="Times New Roman" charset="0"/>
              </a:rPr>
              <a:t>(d)</a:t>
            </a:r>
            <a:endParaRPr lang="en-US" sz="1600" dirty="0">
              <a:latin typeface="Times New Roman" charset="0"/>
              <a:ea typeface="Times New Roman" charset="0"/>
              <a:cs typeface="Times New Roman" charset="0"/>
            </a:endParaRPr>
          </a:p>
        </p:txBody>
      </p:sp>
      <p:sp>
        <p:nvSpPr>
          <p:cNvPr id="19" name="矩形 18"/>
          <p:cNvSpPr/>
          <p:nvPr/>
        </p:nvSpPr>
        <p:spPr>
          <a:xfrm>
            <a:off x="1963189" y="3942737"/>
            <a:ext cx="413896"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(c)</a:t>
            </a:r>
            <a:endParaRPr lang="en-US" sz="1600" dirty="0">
              <a:latin typeface="Times New Roman" charset="0"/>
              <a:ea typeface="Times New Roman" charset="0"/>
              <a:cs typeface="Times New Roman" charset="0"/>
            </a:endParaRPr>
          </a:p>
        </p:txBody>
      </p:sp>
      <p:sp>
        <p:nvSpPr>
          <p:cNvPr id="20" name="矩形 19"/>
          <p:cNvSpPr/>
          <p:nvPr/>
        </p:nvSpPr>
        <p:spPr>
          <a:xfrm>
            <a:off x="134714" y="1051958"/>
            <a:ext cx="5974713"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Deformation slip in austenite at high temperature</a:t>
            </a:r>
          </a:p>
        </p:txBody>
      </p:sp>
      <p:pic>
        <p:nvPicPr>
          <p:cNvPr id="21" name="图片 20"/>
          <p:cNvPicPr>
            <a:picLocks noChangeAspect="1"/>
          </p:cNvPicPr>
          <p:nvPr/>
        </p:nvPicPr>
        <p:blipFill rotWithShape="1">
          <a:blip r:embed="rId8">
            <a:extLst>
              <a:ext uri="{28A0092B-C50C-407E-A947-70E740481C1C}">
                <a14:useLocalDpi xmlns:a14="http://schemas.microsoft.com/office/drawing/2010/main" val="0"/>
              </a:ext>
            </a:extLst>
          </a:blip>
          <a:srcRect l="50596" t="67970" r="6239" b="23267"/>
          <a:stretch/>
        </p:blipFill>
        <p:spPr>
          <a:xfrm>
            <a:off x="3949749" y="5641542"/>
            <a:ext cx="1312433" cy="204395"/>
          </a:xfrm>
          <a:prstGeom prst="rect">
            <a:avLst/>
          </a:prstGeom>
        </p:spPr>
      </p:pic>
      <p:pic>
        <p:nvPicPr>
          <p:cNvPr id="22" name="图片 21"/>
          <p:cNvPicPr>
            <a:picLocks noChangeAspect="1"/>
          </p:cNvPicPr>
          <p:nvPr/>
        </p:nvPicPr>
        <p:blipFill rotWithShape="1">
          <a:blip r:embed="rId7">
            <a:extLst>
              <a:ext uri="{28A0092B-C50C-407E-A947-70E740481C1C}">
                <a14:useLocalDpi xmlns:a14="http://schemas.microsoft.com/office/drawing/2010/main" val="0"/>
              </a:ext>
            </a:extLst>
          </a:blip>
          <a:srcRect l="51024" t="68714" r="5485" b="21912"/>
          <a:stretch/>
        </p:blipFill>
        <p:spPr>
          <a:xfrm>
            <a:off x="7907019" y="5549820"/>
            <a:ext cx="1366222" cy="225912"/>
          </a:xfrm>
          <a:prstGeom prst="rect">
            <a:avLst/>
          </a:prstGeom>
        </p:spPr>
      </p:pic>
      <p:sp>
        <p:nvSpPr>
          <p:cNvPr id="3" name="矩形 2"/>
          <p:cNvSpPr/>
          <p:nvPr/>
        </p:nvSpPr>
        <p:spPr>
          <a:xfrm>
            <a:off x="7659842" y="1413316"/>
            <a:ext cx="715260" cy="338554"/>
          </a:xfrm>
          <a:prstGeom prst="rect">
            <a:avLst/>
          </a:prstGeom>
        </p:spPr>
        <p:txBody>
          <a:bodyPr wrap="none">
            <a:spAutoFit/>
          </a:bodyPr>
          <a:lstStyle/>
          <a:p>
            <a:r>
              <a:rPr lang="en-US" altLang="zh-CN" sz="1600" b="1" smtClean="0">
                <a:solidFill>
                  <a:srgbClr val="C00000"/>
                </a:solidFill>
                <a:latin typeface="Century Gothic" panose="020F0302020204030204"/>
                <a:ea typeface="宋体" charset="-122"/>
              </a:rPr>
              <a:t>323 K</a:t>
            </a:r>
            <a:endParaRPr lang="en-US" sz="1600" dirty="0">
              <a:solidFill>
                <a:srgbClr val="C00000"/>
              </a:solidFill>
            </a:endParaRPr>
          </a:p>
        </p:txBody>
      </p:sp>
      <p:sp>
        <p:nvSpPr>
          <p:cNvPr id="23" name="矩形 22"/>
          <p:cNvSpPr/>
          <p:nvPr/>
        </p:nvSpPr>
        <p:spPr>
          <a:xfrm>
            <a:off x="3661382" y="1413316"/>
            <a:ext cx="715260" cy="338554"/>
          </a:xfrm>
          <a:prstGeom prst="rect">
            <a:avLst/>
          </a:prstGeom>
        </p:spPr>
        <p:txBody>
          <a:bodyPr wrap="none">
            <a:spAutoFit/>
          </a:bodyPr>
          <a:lstStyle/>
          <a:p>
            <a:r>
              <a:rPr lang="en-US" altLang="zh-CN" sz="1600" b="1" dirty="0" smtClean="0">
                <a:solidFill>
                  <a:srgbClr val="C00000"/>
                </a:solidFill>
                <a:latin typeface="Century Gothic" panose="020F0302020204030204"/>
                <a:ea typeface="宋体" charset="-122"/>
              </a:rPr>
              <a:t>298 K</a:t>
            </a:r>
            <a:endParaRPr lang="en-US" sz="1600" dirty="0">
              <a:solidFill>
                <a:srgbClr val="C00000"/>
              </a:solidFill>
            </a:endParaRPr>
          </a:p>
        </p:txBody>
      </p:sp>
      <p:cxnSp>
        <p:nvCxnSpPr>
          <p:cNvPr id="7" name="直线连接符 6"/>
          <p:cNvCxnSpPr/>
          <p:nvPr/>
        </p:nvCxnSpPr>
        <p:spPr>
          <a:xfrm>
            <a:off x="5775161" y="1532545"/>
            <a:ext cx="0" cy="4639655"/>
          </a:xfrm>
          <a:prstGeom prst="line">
            <a:avLst/>
          </a:prstGeom>
          <a:ln w="19050">
            <a:solidFill>
              <a:srgbClr val="122754"/>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61767948"/>
      </p:ext>
    </p:extLst>
  </p:cSld>
  <p:clrMapOvr>
    <a:masterClrMapping/>
  </p:clrMapOvr>
  <mc:AlternateContent xmlns:mc="http://schemas.openxmlformats.org/markup-compatibility/2006" xmlns:p14="http://schemas.microsoft.com/office/powerpoint/2010/main">
    <mc:Choice Requires="p14">
      <p:transition spd="slow" p14:dur="2000" advTm="10298"/>
    </mc:Choice>
    <mc:Fallback xmlns="">
      <p:transition spd="slow" advTm="1029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41</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7" name="矩形 6"/>
          <p:cNvSpPr/>
          <p:nvPr/>
        </p:nvSpPr>
        <p:spPr>
          <a:xfrm>
            <a:off x="134714" y="1074818"/>
            <a:ext cx="5920210"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Deformation twinning in martensite at large strain</a:t>
            </a:r>
          </a:p>
        </p:txBody>
      </p:sp>
      <p:sp>
        <p:nvSpPr>
          <p:cNvPr id="13" name="矩形 12"/>
          <p:cNvSpPr/>
          <p:nvPr/>
        </p:nvSpPr>
        <p:spPr>
          <a:xfrm>
            <a:off x="3355224" y="6489905"/>
            <a:ext cx="8609236" cy="276999"/>
          </a:xfrm>
          <a:prstGeom prst="rect">
            <a:avLst/>
          </a:prstGeom>
        </p:spPr>
        <p:txBody>
          <a:bodyPr wrap="square">
            <a:spAutoFit/>
          </a:bodyPr>
          <a:lstStyle/>
          <a:p>
            <a:pPr algn="just"/>
            <a:r>
              <a:rPr lang="en-US" altLang="zh-CN" sz="1200" dirty="0">
                <a:solidFill>
                  <a:srgbClr val="122754"/>
                </a:solidFill>
                <a:latin typeface="Century Gothic" charset="0"/>
                <a:ea typeface="Century Gothic" charset="0"/>
                <a:cs typeface="Century Gothic" charset="0"/>
              </a:rPr>
              <a:t>Ju X, Moumni Z, Zhang Y, et al. International Journal of Plasticity, 2022.</a:t>
            </a:r>
            <a:endParaRPr lang="en-US" sz="1200" dirty="0">
              <a:solidFill>
                <a:srgbClr val="122754"/>
              </a:solidFill>
              <a:latin typeface="Century Gothic" charset="0"/>
              <a:ea typeface="Century Gothic" charset="0"/>
              <a:cs typeface="Century Gothic" charset="0"/>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006" y="3961024"/>
            <a:ext cx="3024336" cy="2334135"/>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713" y="3888972"/>
            <a:ext cx="3159983" cy="2406045"/>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3392" y="1440954"/>
            <a:ext cx="3146242" cy="2498679"/>
          </a:xfrm>
          <a:prstGeom prst="rect">
            <a:avLst/>
          </a:prstGeom>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6485" y="1532545"/>
            <a:ext cx="3151502" cy="2332505"/>
          </a:xfrm>
          <a:prstGeom prst="rect">
            <a:avLst/>
          </a:prstGeom>
        </p:spPr>
      </p:pic>
      <p:sp>
        <p:nvSpPr>
          <p:cNvPr id="16" name="矩形 15"/>
          <p:cNvSpPr/>
          <p:nvPr/>
        </p:nvSpPr>
        <p:spPr>
          <a:xfrm>
            <a:off x="2396611" y="1501597"/>
            <a:ext cx="43633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(a)</a:t>
            </a:r>
            <a:endParaRPr lang="en-US" sz="1600" dirty="0">
              <a:latin typeface="Times New Roman" charset="0"/>
              <a:ea typeface="Times New Roman" charset="0"/>
              <a:cs typeface="Times New Roman" charset="0"/>
            </a:endParaRPr>
          </a:p>
        </p:txBody>
      </p:sp>
      <p:sp>
        <p:nvSpPr>
          <p:cNvPr id="17" name="矩形 16"/>
          <p:cNvSpPr/>
          <p:nvPr/>
        </p:nvSpPr>
        <p:spPr>
          <a:xfrm>
            <a:off x="5722520" y="1481873"/>
            <a:ext cx="447558"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(b)</a:t>
            </a:r>
            <a:endParaRPr lang="en-US" sz="1600" dirty="0">
              <a:latin typeface="Times New Roman" charset="0"/>
              <a:ea typeface="Times New Roman" charset="0"/>
              <a:cs typeface="Times New Roman" charset="0"/>
            </a:endParaRPr>
          </a:p>
        </p:txBody>
      </p:sp>
      <p:sp>
        <p:nvSpPr>
          <p:cNvPr id="18" name="矩形 17"/>
          <p:cNvSpPr/>
          <p:nvPr/>
        </p:nvSpPr>
        <p:spPr>
          <a:xfrm>
            <a:off x="5755310" y="3893379"/>
            <a:ext cx="447558" cy="338554"/>
          </a:xfrm>
          <a:prstGeom prst="rect">
            <a:avLst/>
          </a:prstGeom>
        </p:spPr>
        <p:txBody>
          <a:bodyPr wrap="none">
            <a:spAutoFit/>
          </a:bodyPr>
          <a:lstStyle/>
          <a:p>
            <a:r>
              <a:rPr lang="en-US" sz="1600" b="1" smtClean="0">
                <a:latin typeface="Times New Roman" charset="0"/>
                <a:ea typeface="Times New Roman" charset="0"/>
                <a:cs typeface="Times New Roman" charset="0"/>
              </a:rPr>
              <a:t>(d)</a:t>
            </a:r>
            <a:endParaRPr lang="en-US" sz="1600" dirty="0">
              <a:latin typeface="Times New Roman" charset="0"/>
              <a:ea typeface="Times New Roman" charset="0"/>
              <a:cs typeface="Times New Roman" charset="0"/>
            </a:endParaRPr>
          </a:p>
        </p:txBody>
      </p:sp>
      <p:sp>
        <p:nvSpPr>
          <p:cNvPr id="19" name="矩形 18"/>
          <p:cNvSpPr/>
          <p:nvPr/>
        </p:nvSpPr>
        <p:spPr>
          <a:xfrm>
            <a:off x="2348201" y="3798353"/>
            <a:ext cx="413896" cy="338554"/>
          </a:xfrm>
          <a:prstGeom prst="rect">
            <a:avLst/>
          </a:prstGeom>
        </p:spPr>
        <p:txBody>
          <a:bodyPr wrap="none">
            <a:spAutoFit/>
          </a:bodyPr>
          <a:lstStyle/>
          <a:p>
            <a:r>
              <a:rPr lang="en-US" sz="1600" b="1" dirty="0" smtClean="0">
                <a:latin typeface="Times New Roman" charset="0"/>
                <a:ea typeface="Times New Roman" charset="0"/>
                <a:cs typeface="Times New Roman" charset="0"/>
              </a:rPr>
              <a:t>(c)</a:t>
            </a:r>
            <a:endParaRPr lang="en-US" sz="1600" dirty="0">
              <a:latin typeface="Times New Roman" charset="0"/>
              <a:ea typeface="Times New Roman" charset="0"/>
              <a:cs typeface="Times New Roman" charset="0"/>
            </a:endParaRPr>
          </a:p>
        </p:txBody>
      </p:sp>
    </p:spTree>
    <p:custDataLst>
      <p:tags r:id="rId1"/>
    </p:custDataLst>
    <p:extLst>
      <p:ext uri="{BB962C8B-B14F-4D97-AF65-F5344CB8AC3E}">
        <p14:creationId xmlns:p14="http://schemas.microsoft.com/office/powerpoint/2010/main" val="1015354905"/>
      </p:ext>
    </p:extLst>
  </p:cSld>
  <p:clrMapOvr>
    <a:masterClrMapping/>
  </p:clrMapOvr>
  <mc:AlternateContent xmlns:mc="http://schemas.openxmlformats.org/markup-compatibility/2006" xmlns:p14="http://schemas.microsoft.com/office/powerpoint/2010/main">
    <mc:Choice Requires="p14">
      <p:transition spd="slow" p14:dur="2000" advTm="557"/>
    </mc:Choice>
    <mc:Fallback xmlns="">
      <p:transition spd="slow" advTm="55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42</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3695242"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T</a:t>
            </a:r>
            <a:r>
              <a:rPr lang="en-US" altLang="zh-CN" b="1" dirty="0" smtClean="0">
                <a:solidFill>
                  <a:srgbClr val="122754"/>
                </a:solidFill>
                <a:latin typeface="Century Gothic" panose="020F0302020204030204"/>
                <a:ea typeface="宋体" charset="-122"/>
              </a:rPr>
              <a:t>hermomechanical coupling</a:t>
            </a:r>
            <a:endParaRPr lang="en-US" b="1" dirty="0" smtClean="0">
              <a:solidFill>
                <a:srgbClr val="122754"/>
              </a:solidFill>
              <a:latin typeface="Century Gothic" panose="020F0302020204030204"/>
              <a:ea typeface="宋体" charset="-122"/>
            </a:endParaRPr>
          </a:p>
        </p:txBody>
      </p:sp>
      <p:sp>
        <p:nvSpPr>
          <p:cNvPr id="11" name="矩形 10"/>
          <p:cNvSpPr/>
          <p:nvPr/>
        </p:nvSpPr>
        <p:spPr>
          <a:xfrm>
            <a:off x="3140743" y="6519226"/>
            <a:ext cx="8609236" cy="276999"/>
          </a:xfrm>
          <a:prstGeom prst="rect">
            <a:avLst/>
          </a:prstGeom>
        </p:spPr>
        <p:txBody>
          <a:bodyPr wrap="square">
            <a:spAutoFit/>
          </a:bodyPr>
          <a:lstStyle/>
          <a:p>
            <a:pPr algn="just"/>
            <a:r>
              <a:rPr lang="en-US" altLang="zh-CN" sz="1200" dirty="0">
                <a:solidFill>
                  <a:srgbClr val="122754"/>
                </a:solidFill>
                <a:latin typeface="Century Gothic" charset="0"/>
                <a:ea typeface="Century Gothic" charset="0"/>
                <a:cs typeface="Century Gothic" charset="0"/>
              </a:rPr>
              <a:t>Ju X, Moumni Z, Zhang Y, et al. International Journal of Plasticity, 2022.</a:t>
            </a:r>
            <a:endParaRPr lang="en-US" sz="1200" dirty="0">
              <a:solidFill>
                <a:srgbClr val="122754"/>
              </a:solidFill>
              <a:latin typeface="Century Gothic" charset="0"/>
              <a:ea typeface="Century Gothic" charset="0"/>
              <a:cs typeface="Century Gothic"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499" y="1514586"/>
            <a:ext cx="6734286" cy="4931956"/>
          </a:xfrm>
          <a:prstGeom prst="rect">
            <a:avLst/>
          </a:prstGeom>
        </p:spPr>
      </p:pic>
    </p:spTree>
    <p:extLst>
      <p:ext uri="{BB962C8B-B14F-4D97-AF65-F5344CB8AC3E}">
        <p14:creationId xmlns:p14="http://schemas.microsoft.com/office/powerpoint/2010/main" val="359712953"/>
      </p:ext>
    </p:extLst>
  </p:cSld>
  <p:clrMapOvr>
    <a:masterClrMapping/>
  </p:clrMapOvr>
  <mc:AlternateContent xmlns:mc="http://schemas.openxmlformats.org/markup-compatibility/2006" xmlns:p14="http://schemas.microsoft.com/office/powerpoint/2010/main">
    <mc:Choice Requires="p14">
      <p:transition spd="slow" p14:dur="2000" advTm="629"/>
    </mc:Choice>
    <mc:Fallback xmlns="">
      <p:transition spd="slow" advTm="629"/>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8" name="幻灯片编号占位符 7"/>
          <p:cNvSpPr>
            <a:spLocks noGrp="1"/>
          </p:cNvSpPr>
          <p:nvPr>
            <p:ph type="sldNum" sz="quarter" idx="12"/>
          </p:nvPr>
        </p:nvSpPr>
        <p:spPr/>
        <p:txBody>
          <a:bodyPr/>
          <a:lstStyle/>
          <a:p>
            <a:fld id="{F33CE84B-A60F-F342-A7B9-676E224D475E}" type="slidenum">
              <a:rPr lang="en-US" smtClean="0"/>
              <a:pPr/>
              <a:t>43</a:t>
            </a:fld>
            <a:endParaRPr lang="en-US"/>
          </a:p>
        </p:txBody>
      </p:sp>
      <p:sp>
        <p:nvSpPr>
          <p:cNvPr id="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Results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10" name="矩形 9"/>
          <p:cNvSpPr/>
          <p:nvPr/>
        </p:nvSpPr>
        <p:spPr>
          <a:xfrm>
            <a:off x="134714" y="1095838"/>
            <a:ext cx="2073003" cy="369332"/>
          </a:xfrm>
          <a:prstGeom prst="rect">
            <a:avLst/>
          </a:prstGeom>
        </p:spPr>
        <p:txBody>
          <a:bodyPr wrap="none">
            <a:spAutoFit/>
          </a:bodyPr>
          <a:lstStyle/>
          <a:p>
            <a:pPr marL="285750" indent="-285750">
              <a:buFont typeface="Wingdings" charset="2"/>
              <a:buChar char="n"/>
            </a:pPr>
            <a:r>
              <a:rPr lang="en-US" b="1" dirty="0" smtClean="0">
                <a:solidFill>
                  <a:srgbClr val="122754"/>
                </a:solidFill>
                <a:latin typeface="Century Gothic" panose="020F0302020204030204"/>
                <a:ea typeface="宋体" charset="-122"/>
              </a:rPr>
              <a:t>P</a:t>
            </a:r>
            <a:r>
              <a:rPr lang="en-US" altLang="zh-CN" b="1" dirty="0" smtClean="0">
                <a:solidFill>
                  <a:srgbClr val="122754"/>
                </a:solidFill>
                <a:latin typeface="Century Gothic" panose="020F0302020204030204"/>
                <a:ea typeface="宋体" charset="-122"/>
              </a:rPr>
              <a:t>olycrystalline</a:t>
            </a:r>
            <a:endParaRPr lang="en-US" b="1" dirty="0" smtClean="0">
              <a:solidFill>
                <a:srgbClr val="122754"/>
              </a:solidFill>
              <a:latin typeface="Century Gothic" panose="020F0302020204030204"/>
              <a:ea typeface="宋体"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84" y="1485722"/>
            <a:ext cx="5834629" cy="433813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083" y="1665796"/>
            <a:ext cx="2926442" cy="3094035"/>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8722" y="1769904"/>
            <a:ext cx="2471102" cy="2380174"/>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1922" y="4942359"/>
            <a:ext cx="2789101" cy="973739"/>
          </a:xfrm>
          <a:prstGeom prst="rect">
            <a:avLst/>
          </a:prstGeom>
        </p:spPr>
      </p:pic>
      <p:sp>
        <p:nvSpPr>
          <p:cNvPr id="14" name="矩形 13"/>
          <p:cNvSpPr/>
          <p:nvPr/>
        </p:nvSpPr>
        <p:spPr>
          <a:xfrm>
            <a:off x="6958443" y="1192881"/>
            <a:ext cx="1327585" cy="338554"/>
          </a:xfrm>
          <a:prstGeom prst="rect">
            <a:avLst/>
          </a:prstGeom>
        </p:spPr>
        <p:txBody>
          <a:bodyPr wrap="square">
            <a:spAutoFit/>
          </a:bodyPr>
          <a:lstStyle/>
          <a:p>
            <a:r>
              <a:rPr lang="en-US" altLang="zh-CN" sz="1600" b="1" dirty="0" smtClean="0">
                <a:solidFill>
                  <a:srgbClr val="C00000"/>
                </a:solidFill>
                <a:latin typeface="Century Gothic" panose="020F0302020204030204"/>
                <a:ea typeface="宋体" charset="-122"/>
              </a:rPr>
              <a:t>[111] // RD</a:t>
            </a:r>
            <a:endParaRPr lang="en-US" sz="1600" dirty="0">
              <a:solidFill>
                <a:srgbClr val="C00000"/>
              </a:solidFill>
            </a:endParaRPr>
          </a:p>
        </p:txBody>
      </p:sp>
      <p:sp>
        <p:nvSpPr>
          <p:cNvPr id="15" name="矩形 14"/>
          <p:cNvSpPr/>
          <p:nvPr/>
        </p:nvSpPr>
        <p:spPr>
          <a:xfrm>
            <a:off x="9908130" y="1203458"/>
            <a:ext cx="1327585" cy="338554"/>
          </a:xfrm>
          <a:prstGeom prst="rect">
            <a:avLst/>
          </a:prstGeom>
        </p:spPr>
        <p:txBody>
          <a:bodyPr wrap="square">
            <a:spAutoFit/>
          </a:bodyPr>
          <a:lstStyle/>
          <a:p>
            <a:r>
              <a:rPr lang="en-US" altLang="zh-CN" sz="1600" b="1" dirty="0" smtClean="0">
                <a:solidFill>
                  <a:srgbClr val="C00000"/>
                </a:solidFill>
                <a:latin typeface="Century Gothic" panose="020F0302020204030204"/>
                <a:ea typeface="宋体" charset="-122"/>
              </a:rPr>
              <a:t>[111] </a:t>
            </a:r>
            <a:r>
              <a:rPr lang="en-US" altLang="zh-CN" sz="1600" b="1" smtClean="0">
                <a:solidFill>
                  <a:srgbClr val="C00000"/>
                </a:solidFill>
                <a:latin typeface="Century Gothic" panose="020F0302020204030204"/>
                <a:ea typeface="宋体" charset="-122"/>
              </a:rPr>
              <a:t>// ND</a:t>
            </a:r>
            <a:endParaRPr lang="en-US" sz="1600" dirty="0">
              <a:solidFill>
                <a:srgbClr val="C00000"/>
              </a:solidFill>
            </a:endParaRPr>
          </a:p>
        </p:txBody>
      </p:sp>
      <p:sp>
        <p:nvSpPr>
          <p:cNvPr id="16" name="矩形 15"/>
          <p:cNvSpPr/>
          <p:nvPr/>
        </p:nvSpPr>
        <p:spPr>
          <a:xfrm>
            <a:off x="6391024" y="5225515"/>
            <a:ext cx="2877698" cy="338554"/>
          </a:xfrm>
          <a:prstGeom prst="rect">
            <a:avLst/>
          </a:prstGeom>
        </p:spPr>
        <p:txBody>
          <a:bodyPr wrap="square">
            <a:spAutoFit/>
          </a:bodyPr>
          <a:lstStyle/>
          <a:p>
            <a:r>
              <a:rPr lang="en-US" sz="1600" b="1" smtClean="0">
                <a:solidFill>
                  <a:srgbClr val="C00000"/>
                </a:solidFill>
                <a:latin typeface="Century Gothic" panose="020F0302020204030204"/>
                <a:ea typeface="宋体" charset="-122"/>
              </a:rPr>
              <a:t>Random Orientation</a:t>
            </a:r>
            <a:endParaRPr lang="en-US" sz="1600" dirty="0">
              <a:solidFill>
                <a:srgbClr val="C00000"/>
              </a:solidFill>
            </a:endParaRPr>
          </a:p>
        </p:txBody>
      </p:sp>
      <p:sp>
        <p:nvSpPr>
          <p:cNvPr id="17" name="文本框 16"/>
          <p:cNvSpPr txBox="1"/>
          <p:nvPr/>
        </p:nvSpPr>
        <p:spPr>
          <a:xfrm>
            <a:off x="6457263" y="1458219"/>
            <a:ext cx="611539" cy="307777"/>
          </a:xfrm>
          <a:prstGeom prst="rect">
            <a:avLst/>
          </a:prstGeom>
          <a:solidFill>
            <a:schemeClr val="bg1"/>
          </a:solidFill>
        </p:spPr>
        <p:txBody>
          <a:bodyPr wrap="square" rtlCol="0">
            <a:spAutoFit/>
          </a:bodyPr>
          <a:lstStyle/>
          <a:p>
            <a:r>
              <a:rPr lang="en-US" sz="1400" dirty="0" smtClean="0">
                <a:latin typeface="Times New Roman" charset="0"/>
                <a:ea typeface="Times New Roman" charset="0"/>
                <a:cs typeface="Times New Roman" charset="0"/>
              </a:rPr>
              <a:t>(100)</a:t>
            </a:r>
            <a:endParaRPr lang="en-US" sz="1400" dirty="0">
              <a:latin typeface="Times New Roman" charset="0"/>
              <a:ea typeface="Times New Roman" charset="0"/>
              <a:cs typeface="Times New Roman" charset="0"/>
            </a:endParaRPr>
          </a:p>
        </p:txBody>
      </p:sp>
      <p:sp>
        <p:nvSpPr>
          <p:cNvPr id="18" name="文本框 17"/>
          <p:cNvSpPr txBox="1"/>
          <p:nvPr/>
        </p:nvSpPr>
        <p:spPr>
          <a:xfrm>
            <a:off x="7371211" y="1471375"/>
            <a:ext cx="611539" cy="307777"/>
          </a:xfrm>
          <a:prstGeom prst="rect">
            <a:avLst/>
          </a:prstGeom>
          <a:solidFill>
            <a:schemeClr val="bg1"/>
          </a:solidFill>
        </p:spPr>
        <p:txBody>
          <a:bodyPr wrap="square" rtlCol="0">
            <a:spAutoFit/>
          </a:bodyPr>
          <a:lstStyle/>
          <a:p>
            <a:r>
              <a:rPr lang="en-US" sz="1400" dirty="0" smtClean="0">
                <a:latin typeface="Times New Roman" charset="0"/>
                <a:ea typeface="Times New Roman" charset="0"/>
                <a:cs typeface="Times New Roman" charset="0"/>
              </a:rPr>
              <a:t>(111)</a:t>
            </a:r>
            <a:endParaRPr lang="en-US" sz="1400" dirty="0">
              <a:latin typeface="Times New Roman" charset="0"/>
              <a:ea typeface="Times New Roman" charset="0"/>
              <a:cs typeface="Times New Roman" charset="0"/>
            </a:endParaRPr>
          </a:p>
        </p:txBody>
      </p:sp>
      <p:sp>
        <p:nvSpPr>
          <p:cNvPr id="19" name="文本框 18"/>
          <p:cNvSpPr txBox="1"/>
          <p:nvPr/>
        </p:nvSpPr>
        <p:spPr>
          <a:xfrm>
            <a:off x="8292421" y="1453995"/>
            <a:ext cx="611539" cy="307777"/>
          </a:xfrm>
          <a:prstGeom prst="rect">
            <a:avLst/>
          </a:prstGeom>
          <a:solidFill>
            <a:schemeClr val="bg1"/>
          </a:solidFill>
        </p:spPr>
        <p:txBody>
          <a:bodyPr wrap="square" rtlCol="0">
            <a:spAutoFit/>
          </a:bodyPr>
          <a:lstStyle/>
          <a:p>
            <a:r>
              <a:rPr lang="en-US" sz="1400" dirty="0" smtClean="0">
                <a:latin typeface="Times New Roman" charset="0"/>
                <a:ea typeface="Times New Roman" charset="0"/>
                <a:cs typeface="Times New Roman" charset="0"/>
              </a:rPr>
              <a:t>(110)</a:t>
            </a:r>
            <a:endParaRPr lang="en-US" sz="1400" dirty="0">
              <a:latin typeface="Times New Roman" charset="0"/>
              <a:ea typeface="Times New Roman" charset="0"/>
              <a:cs typeface="Times New Roman" charset="0"/>
            </a:endParaRPr>
          </a:p>
        </p:txBody>
      </p:sp>
      <p:sp>
        <p:nvSpPr>
          <p:cNvPr id="22" name="文本框 21"/>
          <p:cNvSpPr txBox="1"/>
          <p:nvPr/>
        </p:nvSpPr>
        <p:spPr>
          <a:xfrm>
            <a:off x="9960384" y="4679114"/>
            <a:ext cx="611539" cy="307777"/>
          </a:xfrm>
          <a:prstGeom prst="rect">
            <a:avLst/>
          </a:prstGeom>
          <a:solidFill>
            <a:schemeClr val="bg1"/>
          </a:solidFill>
        </p:spPr>
        <p:txBody>
          <a:bodyPr wrap="square" rtlCol="0">
            <a:spAutoFit/>
          </a:bodyPr>
          <a:lstStyle/>
          <a:p>
            <a:r>
              <a:rPr lang="en-US" sz="1400" dirty="0" smtClean="0">
                <a:latin typeface="Times New Roman" charset="0"/>
                <a:ea typeface="Times New Roman" charset="0"/>
                <a:cs typeface="Times New Roman" charset="0"/>
              </a:rPr>
              <a:t>(111)</a:t>
            </a:r>
            <a:endParaRPr lang="en-US" sz="1400" dirty="0">
              <a:latin typeface="Times New Roman" charset="0"/>
              <a:ea typeface="Times New Roman" charset="0"/>
              <a:cs typeface="Times New Roman" charset="0"/>
            </a:endParaRPr>
          </a:p>
        </p:txBody>
      </p:sp>
      <p:sp>
        <p:nvSpPr>
          <p:cNvPr id="23" name="文本框 22"/>
          <p:cNvSpPr txBox="1"/>
          <p:nvPr/>
        </p:nvSpPr>
        <p:spPr>
          <a:xfrm>
            <a:off x="10900920" y="4675202"/>
            <a:ext cx="611539" cy="307777"/>
          </a:xfrm>
          <a:prstGeom prst="rect">
            <a:avLst/>
          </a:prstGeom>
          <a:solidFill>
            <a:schemeClr val="bg1"/>
          </a:solidFill>
        </p:spPr>
        <p:txBody>
          <a:bodyPr wrap="square" rtlCol="0">
            <a:spAutoFit/>
          </a:bodyPr>
          <a:lstStyle/>
          <a:p>
            <a:r>
              <a:rPr lang="en-US" sz="1400" dirty="0" smtClean="0">
                <a:latin typeface="Times New Roman" charset="0"/>
                <a:ea typeface="Times New Roman" charset="0"/>
                <a:cs typeface="Times New Roman" charset="0"/>
              </a:rPr>
              <a:t>(110)</a:t>
            </a:r>
            <a:endParaRPr lang="en-US" sz="1400" dirty="0">
              <a:latin typeface="Times New Roman" charset="0"/>
              <a:ea typeface="Times New Roman" charset="0"/>
              <a:cs typeface="Times New Roman" charset="0"/>
            </a:endParaRPr>
          </a:p>
        </p:txBody>
      </p:sp>
      <p:sp>
        <p:nvSpPr>
          <p:cNvPr id="21" name="文本框 20"/>
          <p:cNvSpPr txBox="1"/>
          <p:nvPr/>
        </p:nvSpPr>
        <p:spPr>
          <a:xfrm>
            <a:off x="9028557" y="4678328"/>
            <a:ext cx="611539" cy="307777"/>
          </a:xfrm>
          <a:prstGeom prst="rect">
            <a:avLst/>
          </a:prstGeom>
          <a:solidFill>
            <a:schemeClr val="bg1"/>
          </a:solidFill>
        </p:spPr>
        <p:txBody>
          <a:bodyPr wrap="square" rtlCol="0">
            <a:spAutoFit/>
          </a:bodyPr>
          <a:lstStyle/>
          <a:p>
            <a:r>
              <a:rPr lang="en-US" sz="1400" dirty="0" smtClean="0">
                <a:latin typeface="Times New Roman" charset="0"/>
                <a:ea typeface="Times New Roman" charset="0"/>
                <a:cs typeface="Times New Roman" charset="0"/>
              </a:rPr>
              <a:t>(100)</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69567337"/>
      </p:ext>
    </p:extLst>
  </p:cSld>
  <p:clrMapOvr>
    <a:masterClrMapping/>
  </p:clrMapOvr>
  <mc:AlternateContent xmlns:mc="http://schemas.openxmlformats.org/markup-compatibility/2006" xmlns:p14="http://schemas.microsoft.com/office/powerpoint/2010/main">
    <mc:Choice Requires="p14">
      <p:transition spd="slow" p14:dur="2000" advTm="24184"/>
    </mc:Choice>
    <mc:Fallback xmlns="">
      <p:transition spd="slow" advTm="2418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solidFill>
                  <a:prstClr val="black">
                    <a:tint val="75000"/>
                  </a:prstClr>
                </a:solidFill>
              </a:rPr>
              <a:pPr/>
              <a:t>5</a:t>
            </a:fld>
            <a:endParaRPr lang="en-US">
              <a:solidFill>
                <a:prstClr val="black">
                  <a:tint val="75000"/>
                </a:prstClr>
              </a:solidFill>
            </a:endParaRPr>
          </a:p>
        </p:txBody>
      </p:sp>
      <p:sp>
        <p:nvSpPr>
          <p:cNvPr id="47"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a:defRPr/>
            </a:pPr>
            <a:r>
              <a:rPr lang="en-US" dirty="0" smtClean="0">
                <a:solidFill>
                  <a:sysClr val="window" lastClr="FFFFFF"/>
                </a:solidFill>
                <a:latin typeface="Century Gothic" panose="020F0302020204030204"/>
              </a:rPr>
              <a:t>Backgrounds</a:t>
            </a:r>
            <a:r>
              <a:rPr lang="mr-IN" altLang="zh-CN" dirty="0">
                <a:solidFill>
                  <a:sysClr val="window" lastClr="FFFFFF"/>
                </a:solidFill>
                <a:latin typeface="Century Gothic" panose="020F0302020204030204"/>
              </a:rPr>
              <a:t> –</a:t>
            </a:r>
            <a:r>
              <a:rPr lang="en-US" altLang="zh-CN" dirty="0">
                <a:solidFill>
                  <a:sysClr val="window" lastClr="FFFFFF"/>
                </a:solidFill>
                <a:latin typeface="Century Gothic" panose="020F0302020204030204"/>
              </a:rPr>
              <a:t> Inelastic Mechanisms</a:t>
            </a:r>
            <a:endParaRPr lang="fr-FR" dirty="0">
              <a:solidFill>
                <a:sysClr val="window" lastClr="FFFFFF"/>
              </a:solidFill>
              <a:latin typeface="Century Gothic" panose="020F0302020204030204"/>
            </a:endParaRPr>
          </a:p>
        </p:txBody>
      </p:sp>
      <p:sp>
        <p:nvSpPr>
          <p:cNvPr id="33" name="矩形 32"/>
          <p:cNvSpPr/>
          <p:nvPr/>
        </p:nvSpPr>
        <p:spPr>
          <a:xfrm>
            <a:off x="247233" y="1333797"/>
            <a:ext cx="8955201" cy="584775"/>
          </a:xfrm>
          <a:prstGeom prst="rect">
            <a:avLst/>
          </a:prstGeom>
        </p:spPr>
        <p:txBody>
          <a:bodyPr wrap="square">
            <a:spAutoFit/>
          </a:bodyPr>
          <a:lstStyle/>
          <a:p>
            <a:pPr marL="285750" indent="-285750">
              <a:buFont typeface="Wingdings" charset="2"/>
              <a:buChar char="n"/>
            </a:pPr>
            <a:r>
              <a:rPr kumimoji="1" lang="en-US" altLang="zh-CN" b="1" dirty="0">
                <a:solidFill>
                  <a:srgbClr val="122754"/>
                </a:solidFill>
                <a:latin typeface="Century Gothic" charset="0"/>
                <a:ea typeface="Century Gothic" charset="0"/>
                <a:cs typeface="Century Gothic" charset="0"/>
              </a:rPr>
              <a:t>Deformation Slip </a:t>
            </a:r>
            <a:r>
              <a:rPr kumimoji="1" lang="en-US" altLang="zh-CN" b="1" dirty="0" smtClean="0">
                <a:solidFill>
                  <a:srgbClr val="122754"/>
                </a:solidFill>
                <a:latin typeface="Century Gothic" charset="0"/>
                <a:ea typeface="Century Gothic" charset="0"/>
                <a:cs typeface="Century Gothic" charset="0"/>
              </a:rPr>
              <a:t>in Austenite</a:t>
            </a: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b="1" dirty="0">
              <a:solidFill>
                <a:srgbClr val="122754"/>
              </a:solidFill>
              <a:latin typeface="Century Gothic" charset="0"/>
              <a:ea typeface="Century Gothic" charset="0"/>
              <a:cs typeface="Century Gothic" charset="0"/>
            </a:endParaRPr>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b="11882"/>
          <a:stretch/>
        </p:blipFill>
        <p:spPr>
          <a:xfrm>
            <a:off x="448613" y="2125282"/>
            <a:ext cx="4205274" cy="3079221"/>
          </a:xfrm>
          <a:prstGeom prst="rect">
            <a:avLst/>
          </a:prstGeom>
        </p:spPr>
      </p:pic>
      <p:sp>
        <p:nvSpPr>
          <p:cNvPr id="17" name="矩形 16"/>
          <p:cNvSpPr/>
          <p:nvPr/>
        </p:nvSpPr>
        <p:spPr>
          <a:xfrm>
            <a:off x="6214486" y="1333797"/>
            <a:ext cx="8955201" cy="584775"/>
          </a:xfrm>
          <a:prstGeom prst="rect">
            <a:avLst/>
          </a:prstGeom>
        </p:spPr>
        <p:txBody>
          <a:bodyPr wrap="square">
            <a:spAutoFit/>
          </a:bodyPr>
          <a:lstStyle/>
          <a:p>
            <a:pPr marL="285750" indent="-285750">
              <a:buFont typeface="Wingdings" charset="2"/>
              <a:buChar char="n"/>
            </a:pPr>
            <a:r>
              <a:rPr kumimoji="1" lang="en-US" altLang="zh-CN" b="1" dirty="0" smtClean="0">
                <a:solidFill>
                  <a:srgbClr val="122754"/>
                </a:solidFill>
                <a:latin typeface="Century Gothic" charset="0"/>
                <a:ea typeface="Century Gothic" charset="0"/>
                <a:cs typeface="Century Gothic" charset="0"/>
              </a:rPr>
              <a:t>Deformation Twinning in Martensite</a:t>
            </a: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b="1" dirty="0">
              <a:solidFill>
                <a:srgbClr val="122754"/>
              </a:solidFill>
              <a:latin typeface="Century Gothic" charset="0"/>
              <a:ea typeface="Century Gothic" charset="0"/>
              <a:cs typeface="Century Gothic" charset="0"/>
            </a:endParaRPr>
          </a:p>
        </p:txBody>
      </p:sp>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49473" t="63016" r="3443" b="6053"/>
          <a:stretch/>
        </p:blipFill>
        <p:spPr>
          <a:xfrm>
            <a:off x="6547686" y="2179874"/>
            <a:ext cx="4125828" cy="3002137"/>
          </a:xfrm>
          <a:prstGeom prst="rect">
            <a:avLst/>
          </a:prstGeom>
        </p:spPr>
      </p:pic>
      <p:sp>
        <p:nvSpPr>
          <p:cNvPr id="19" name="矩形 18"/>
          <p:cNvSpPr/>
          <p:nvPr/>
        </p:nvSpPr>
        <p:spPr>
          <a:xfrm>
            <a:off x="247233" y="5369698"/>
            <a:ext cx="7363211" cy="276999"/>
          </a:xfrm>
          <a:prstGeom prst="rect">
            <a:avLst/>
          </a:prstGeom>
        </p:spPr>
        <p:txBody>
          <a:bodyPr wrap="square">
            <a:spAutoFit/>
          </a:bodyPr>
          <a:lstStyle/>
          <a:p>
            <a:pPr algn="just"/>
            <a:r>
              <a:rPr lang="en-US" altLang="zh-CN" sz="1200" dirty="0" smtClean="0">
                <a:solidFill>
                  <a:srgbClr val="122754"/>
                </a:solidFill>
                <a:latin typeface="Century Gothic" charset="0"/>
                <a:ea typeface="Century Gothic" charset="0"/>
                <a:cs typeface="Century Gothic" charset="0"/>
              </a:rPr>
              <a:t>Xiao </a:t>
            </a:r>
            <a:r>
              <a:rPr lang="en-US" altLang="zh-CN" sz="1200" dirty="0">
                <a:solidFill>
                  <a:srgbClr val="122754"/>
                </a:solidFill>
                <a:latin typeface="Century Gothic" charset="0"/>
                <a:ea typeface="Century Gothic" charset="0"/>
                <a:cs typeface="Century Gothic" charset="0"/>
              </a:rPr>
              <a:t>Y, Zeng P, Lei L, et </a:t>
            </a:r>
            <a:r>
              <a:rPr lang="en-US" altLang="zh-CN" sz="1200" dirty="0" smtClean="0">
                <a:solidFill>
                  <a:srgbClr val="122754"/>
                </a:solidFill>
                <a:latin typeface="Century Gothic" charset="0"/>
                <a:ea typeface="Century Gothic" charset="0"/>
                <a:cs typeface="Century Gothic" charset="0"/>
              </a:rPr>
              <a:t>al. </a:t>
            </a:r>
            <a:r>
              <a:rPr lang="en-US" altLang="zh-CN" sz="1200" dirty="0">
                <a:solidFill>
                  <a:srgbClr val="122754"/>
                </a:solidFill>
                <a:latin typeface="Century Gothic" charset="0"/>
                <a:ea typeface="Century Gothic" charset="0"/>
                <a:cs typeface="Century Gothic" charset="0"/>
              </a:rPr>
              <a:t>Shape Memory and </a:t>
            </a:r>
            <a:r>
              <a:rPr lang="en-US" altLang="zh-CN" sz="1200" dirty="0" err="1">
                <a:solidFill>
                  <a:srgbClr val="122754"/>
                </a:solidFill>
                <a:latin typeface="Century Gothic" charset="0"/>
                <a:ea typeface="Century Gothic" charset="0"/>
                <a:cs typeface="Century Gothic" charset="0"/>
              </a:rPr>
              <a:t>Superelasticity</a:t>
            </a:r>
            <a:r>
              <a:rPr lang="en-US" altLang="zh-CN" sz="1200" dirty="0">
                <a:solidFill>
                  <a:srgbClr val="122754"/>
                </a:solidFill>
                <a:latin typeface="Century Gothic" charset="0"/>
                <a:ea typeface="Century Gothic" charset="0"/>
                <a:cs typeface="Century Gothic" charset="0"/>
              </a:rPr>
              <a:t>, </a:t>
            </a:r>
            <a:r>
              <a:rPr lang="en-US" altLang="zh-CN" sz="1200" dirty="0" smtClean="0">
                <a:solidFill>
                  <a:srgbClr val="122754"/>
                </a:solidFill>
                <a:latin typeface="Century Gothic" charset="0"/>
                <a:ea typeface="Century Gothic" charset="0"/>
                <a:cs typeface="Century Gothic" charset="0"/>
              </a:rPr>
              <a:t>2015</a:t>
            </a:r>
            <a:endParaRPr lang="en-US" altLang="zh-CN" sz="1200" dirty="0">
              <a:solidFill>
                <a:srgbClr val="122754"/>
              </a:solidFill>
              <a:latin typeface="Century Gothic" charset="0"/>
              <a:ea typeface="Century Gothic" charset="0"/>
              <a:cs typeface="Century Gothic" charset="0"/>
            </a:endParaRPr>
          </a:p>
        </p:txBody>
      </p:sp>
      <p:sp>
        <p:nvSpPr>
          <p:cNvPr id="20" name="矩形 19"/>
          <p:cNvSpPr/>
          <p:nvPr/>
        </p:nvSpPr>
        <p:spPr>
          <a:xfrm>
            <a:off x="6547686" y="5369698"/>
            <a:ext cx="7567961" cy="276999"/>
          </a:xfrm>
          <a:prstGeom prst="rect">
            <a:avLst/>
          </a:prstGeom>
        </p:spPr>
        <p:txBody>
          <a:bodyPr wrap="square">
            <a:spAutoFit/>
          </a:bodyPr>
          <a:lstStyle/>
          <a:p>
            <a:pPr algn="just"/>
            <a:r>
              <a:rPr lang="en-US" altLang="zh-CN" sz="1200" smtClean="0">
                <a:solidFill>
                  <a:srgbClr val="122754"/>
                </a:solidFill>
                <a:latin typeface="Century Gothic" charset="0"/>
                <a:ea typeface="Century Gothic" charset="0"/>
                <a:cs typeface="Century Gothic" charset="0"/>
              </a:rPr>
              <a:t>Wang </a:t>
            </a:r>
            <a:r>
              <a:rPr lang="en-US" altLang="zh-CN" sz="1200" dirty="0">
                <a:solidFill>
                  <a:srgbClr val="122754"/>
                </a:solidFill>
                <a:latin typeface="Century Gothic" charset="0"/>
                <a:ea typeface="Century Gothic" charset="0"/>
                <a:cs typeface="Century Gothic" charset="0"/>
              </a:rPr>
              <a:t>X, Xu B, Yue Z. Journal of Alloys and Compounds, </a:t>
            </a:r>
            <a:r>
              <a:rPr lang="en-US" altLang="zh-CN" sz="1200" dirty="0" smtClean="0">
                <a:solidFill>
                  <a:srgbClr val="122754"/>
                </a:solidFill>
                <a:latin typeface="Century Gothic" charset="0"/>
                <a:ea typeface="Century Gothic" charset="0"/>
                <a:cs typeface="Century Gothic" charset="0"/>
              </a:rPr>
              <a:t>2008</a:t>
            </a:r>
            <a:endParaRPr lang="en-US" altLang="zh-CN" sz="1200" dirty="0">
              <a:solidFill>
                <a:srgbClr val="122754"/>
              </a:solidFill>
              <a:latin typeface="Century Gothic" charset="0"/>
              <a:ea typeface="Century Gothic" charset="0"/>
              <a:cs typeface="Century Gothic" charset="0"/>
            </a:endParaRPr>
          </a:p>
        </p:txBody>
      </p:sp>
      <p:sp>
        <p:nvSpPr>
          <p:cNvPr id="7" name="矩形 6"/>
          <p:cNvSpPr/>
          <p:nvPr/>
        </p:nvSpPr>
        <p:spPr>
          <a:xfrm>
            <a:off x="1694621" y="1960087"/>
            <a:ext cx="1952779" cy="338554"/>
          </a:xfrm>
          <a:prstGeom prst="rect">
            <a:avLst/>
          </a:prstGeom>
        </p:spPr>
        <p:txBody>
          <a:bodyPr wrap="none">
            <a:spAutoFit/>
          </a:bodyPr>
          <a:lstStyle/>
          <a:p>
            <a:r>
              <a:rPr kumimoji="1" lang="en-US" altLang="zh-CN" sz="1600" b="1" smtClean="0">
                <a:solidFill>
                  <a:srgbClr val="122754"/>
                </a:solidFill>
                <a:latin typeface="Century Gothic" charset="0"/>
                <a:ea typeface="Century Gothic" charset="0"/>
                <a:cs typeface="Century Gothic" charset="0"/>
              </a:rPr>
              <a:t>High Temperature</a:t>
            </a:r>
            <a:endParaRPr lang="en-US" sz="1600" dirty="0"/>
          </a:p>
        </p:txBody>
      </p:sp>
      <p:sp>
        <p:nvSpPr>
          <p:cNvPr id="21" name="矩形 20"/>
          <p:cNvSpPr/>
          <p:nvPr/>
        </p:nvSpPr>
        <p:spPr>
          <a:xfrm>
            <a:off x="7937980" y="1916754"/>
            <a:ext cx="1345240" cy="338554"/>
          </a:xfrm>
          <a:prstGeom prst="rect">
            <a:avLst/>
          </a:prstGeom>
        </p:spPr>
        <p:txBody>
          <a:bodyPr wrap="none">
            <a:spAutoFit/>
          </a:bodyPr>
          <a:lstStyle/>
          <a:p>
            <a:r>
              <a:rPr kumimoji="1" lang="en-US" altLang="zh-CN" sz="1600" b="1" dirty="0" smtClean="0">
                <a:solidFill>
                  <a:srgbClr val="122754"/>
                </a:solidFill>
                <a:latin typeface="Century Gothic" charset="0"/>
                <a:ea typeface="Century Gothic" charset="0"/>
                <a:cs typeface="Century Gothic" charset="0"/>
              </a:rPr>
              <a:t>Large Strain</a:t>
            </a:r>
            <a:endParaRPr lang="en-US" sz="1600" dirty="0"/>
          </a:p>
        </p:txBody>
      </p:sp>
    </p:spTree>
    <p:custDataLst>
      <p:tags r:id="rId1"/>
    </p:custDataLst>
    <p:extLst>
      <p:ext uri="{BB962C8B-B14F-4D97-AF65-F5344CB8AC3E}">
        <p14:creationId xmlns:p14="http://schemas.microsoft.com/office/powerpoint/2010/main" val="1025336711"/>
      </p:ext>
    </p:extLst>
  </p:cSld>
  <p:clrMapOvr>
    <a:masterClrMapping/>
  </p:clrMapOvr>
  <mc:AlternateContent xmlns:mc="http://schemas.openxmlformats.org/markup-compatibility/2006" xmlns:p14="http://schemas.microsoft.com/office/powerpoint/2010/main">
    <mc:Choice Requires="p14">
      <p:transition spd="slow" p14:dur="2000" advTm="53065"/>
    </mc:Choice>
    <mc:Fallback xmlns="">
      <p:transition spd="slow" advTm="5306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solidFill>
                  <a:prstClr val="black">
                    <a:tint val="75000"/>
                  </a:prstClr>
                </a:solidFill>
              </a:rPr>
              <a:pPr/>
              <a:t>6</a:t>
            </a:fld>
            <a:endParaRPr lang="en-US">
              <a:solidFill>
                <a:prstClr val="black">
                  <a:tint val="75000"/>
                </a:prstClr>
              </a:solidFill>
            </a:endParaRPr>
          </a:p>
        </p:txBody>
      </p:sp>
      <p:sp>
        <p:nvSpPr>
          <p:cNvPr id="47"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a:defRPr/>
            </a:pPr>
            <a:r>
              <a:rPr lang="en-US" dirty="0" smtClean="0">
                <a:solidFill>
                  <a:sysClr val="window" lastClr="FFFFFF"/>
                </a:solidFill>
                <a:latin typeface="Century Gothic" panose="020F0302020204030204"/>
              </a:rPr>
              <a:t>Backgrounds</a:t>
            </a:r>
            <a:r>
              <a:rPr lang="mr-IN" altLang="zh-CN" dirty="0">
                <a:solidFill>
                  <a:sysClr val="window" lastClr="FFFFFF"/>
                </a:solidFill>
                <a:latin typeface="Century Gothic" panose="020F0302020204030204"/>
              </a:rPr>
              <a:t> –</a:t>
            </a:r>
            <a:r>
              <a:rPr lang="en-US" altLang="zh-CN" dirty="0">
                <a:solidFill>
                  <a:sysClr val="window" lastClr="FFFFFF"/>
                </a:solidFill>
                <a:latin typeface="Century Gothic" panose="020F0302020204030204"/>
              </a:rPr>
              <a:t> Inelastic Mechanisms</a:t>
            </a:r>
            <a:endParaRPr lang="fr-FR" dirty="0">
              <a:solidFill>
                <a:sysClr val="window" lastClr="FFFFFF"/>
              </a:solidFill>
              <a:latin typeface="Century Gothic" panose="020F0302020204030204"/>
            </a:endParaRPr>
          </a:p>
        </p:txBody>
      </p:sp>
      <p:sp>
        <p:nvSpPr>
          <p:cNvPr id="33" name="矩形 32"/>
          <p:cNvSpPr/>
          <p:nvPr/>
        </p:nvSpPr>
        <p:spPr>
          <a:xfrm>
            <a:off x="134714" y="1211368"/>
            <a:ext cx="8955201" cy="584775"/>
          </a:xfrm>
          <a:prstGeom prst="rect">
            <a:avLst/>
          </a:prstGeom>
        </p:spPr>
        <p:txBody>
          <a:bodyPr wrap="square">
            <a:spAutoFit/>
          </a:bodyPr>
          <a:lstStyle/>
          <a:p>
            <a:pPr marL="285750" indent="-285750">
              <a:buFont typeface="Wingdings" charset="2"/>
              <a:buChar char="n"/>
            </a:pPr>
            <a:r>
              <a:rPr kumimoji="1" lang="en-US" altLang="zh-CN" b="1" dirty="0" smtClean="0">
                <a:solidFill>
                  <a:srgbClr val="122754"/>
                </a:solidFill>
                <a:latin typeface="Century Gothic" charset="0"/>
                <a:ea typeface="Century Gothic" charset="0"/>
                <a:cs typeface="Century Gothic" charset="0"/>
              </a:rPr>
              <a:t>Transformation-induced Plasticity (TRIP)</a:t>
            </a: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b="1" dirty="0">
              <a:solidFill>
                <a:srgbClr val="122754"/>
              </a:solidFill>
              <a:latin typeface="Century Gothic" charset="0"/>
              <a:ea typeface="Century Gothic" charset="0"/>
              <a:cs typeface="Century Gothic"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00" y="1796143"/>
            <a:ext cx="5141489" cy="37801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489" y="2230418"/>
            <a:ext cx="6367332" cy="2075733"/>
          </a:xfrm>
          <a:prstGeom prst="rect">
            <a:avLst/>
          </a:prstGeom>
        </p:spPr>
      </p:pic>
      <p:sp>
        <p:nvSpPr>
          <p:cNvPr id="2" name="矩形 1"/>
          <p:cNvSpPr/>
          <p:nvPr/>
        </p:nvSpPr>
        <p:spPr>
          <a:xfrm>
            <a:off x="332095" y="6185844"/>
            <a:ext cx="6096000" cy="276999"/>
          </a:xfrm>
          <a:prstGeom prst="rect">
            <a:avLst/>
          </a:prstGeom>
        </p:spPr>
        <p:txBody>
          <a:bodyPr>
            <a:spAutoFit/>
          </a:bodyPr>
          <a:lstStyle/>
          <a:p>
            <a:pPr algn="just"/>
            <a:r>
              <a:rPr lang="en-US" altLang="zh-CN" sz="1200" dirty="0">
                <a:solidFill>
                  <a:srgbClr val="122754"/>
                </a:solidFill>
                <a:latin typeface="Century Gothic" charset="0"/>
                <a:ea typeface="Century Gothic" charset="0"/>
                <a:cs typeface="Century Gothic" charset="0"/>
              </a:rPr>
              <a:t>Zhang Y, Moumni Z, You Y, et al. International Journal of Plasticity, </a:t>
            </a:r>
            <a:r>
              <a:rPr lang="en-US" altLang="zh-CN" sz="1200" dirty="0" smtClean="0">
                <a:solidFill>
                  <a:srgbClr val="122754"/>
                </a:solidFill>
                <a:latin typeface="Century Gothic" charset="0"/>
                <a:ea typeface="Century Gothic" charset="0"/>
                <a:cs typeface="Century Gothic" charset="0"/>
              </a:rPr>
              <a:t>2019</a:t>
            </a:r>
            <a:endParaRPr lang="en-US" altLang="zh-CN" sz="1200" dirty="0">
              <a:solidFill>
                <a:srgbClr val="122754"/>
              </a:solidFill>
              <a:latin typeface="Century Gothic" charset="0"/>
              <a:ea typeface="Century Gothic" charset="0"/>
              <a:cs typeface="Century Gothic" charset="0"/>
            </a:endParaRPr>
          </a:p>
        </p:txBody>
      </p:sp>
    </p:spTree>
    <p:custDataLst>
      <p:tags r:id="rId1"/>
    </p:custDataLst>
    <p:extLst>
      <p:ext uri="{BB962C8B-B14F-4D97-AF65-F5344CB8AC3E}">
        <p14:creationId xmlns:p14="http://schemas.microsoft.com/office/powerpoint/2010/main" val="1187700620"/>
      </p:ext>
    </p:extLst>
  </p:cSld>
  <p:clrMapOvr>
    <a:masterClrMapping/>
  </p:clrMapOvr>
  <mc:AlternateContent xmlns:mc="http://schemas.openxmlformats.org/markup-compatibility/2006" xmlns:p14="http://schemas.microsoft.com/office/powerpoint/2010/main">
    <mc:Choice Requires="p14">
      <p:transition spd="slow" p14:dur="2000" advTm="31696"/>
    </mc:Choice>
    <mc:Fallback xmlns="">
      <p:transition spd="slow" advTm="3169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14" y="5823861"/>
            <a:ext cx="682184" cy="999628"/>
          </a:xfrm>
          <a:prstGeom prst="rect">
            <a:avLst/>
          </a:prstGeom>
        </p:spPr>
      </p:pic>
      <p:sp>
        <p:nvSpPr>
          <p:cNvPr id="7"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Motivations - Originality</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7</a:t>
            </a:fld>
            <a:endParaRPr lang="en-US"/>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818" y="958539"/>
            <a:ext cx="9102036" cy="5640011"/>
          </a:xfrm>
          <a:prstGeom prst="rect">
            <a:avLst/>
          </a:prstGeom>
        </p:spPr>
      </p:pic>
      <p:sp>
        <p:nvSpPr>
          <p:cNvPr id="3" name="矩形 2"/>
          <p:cNvSpPr/>
          <p:nvPr/>
        </p:nvSpPr>
        <p:spPr>
          <a:xfrm>
            <a:off x="1302026" y="5933661"/>
            <a:ext cx="8597348" cy="159026"/>
          </a:xfrm>
          <a:prstGeom prst="rect">
            <a:avLst/>
          </a:prstGeom>
          <a:solidFill>
            <a:srgbClr val="C0000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1302026" y="1832113"/>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1302026" y="2175289"/>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1298162" y="2359439"/>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1298162" y="2740164"/>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1298162" y="4146550"/>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1298162" y="4527275"/>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矩形 14"/>
          <p:cNvSpPr/>
          <p:nvPr/>
        </p:nvSpPr>
        <p:spPr>
          <a:xfrm>
            <a:off x="1298162" y="4870451"/>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1298162" y="5570607"/>
            <a:ext cx="8597348" cy="159026"/>
          </a:xfrm>
          <a:prstGeom prst="rect">
            <a:avLst/>
          </a:prstGeom>
          <a:solidFill>
            <a:srgbClr val="FFC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Tree>
    <p:custDataLst>
      <p:tags r:id="rId1"/>
    </p:custDataLst>
    <p:extLst>
      <p:ext uri="{BB962C8B-B14F-4D97-AF65-F5344CB8AC3E}">
        <p14:creationId xmlns:p14="http://schemas.microsoft.com/office/powerpoint/2010/main" val="1881589773"/>
      </p:ext>
    </p:extLst>
  </p:cSld>
  <p:clrMapOvr>
    <a:masterClrMapping/>
  </p:clrMapOvr>
  <mc:AlternateContent xmlns:mc="http://schemas.openxmlformats.org/markup-compatibility/2006" xmlns:p14="http://schemas.microsoft.com/office/powerpoint/2010/main">
    <mc:Choice Requires="p14">
      <p:transition spd="slow" p14:dur="2000" advTm="89321"/>
    </mc:Choice>
    <mc:Fallback xmlns="">
      <p:transition spd="slow" advTm="89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p:txBody>
          <a:bodyPr/>
          <a:lstStyle/>
          <a:p>
            <a:fld id="{F33CE84B-A60F-F342-A7B9-676E224D475E}" type="slidenum">
              <a:rPr lang="en-US" smtClean="0"/>
              <a:pPr/>
              <a:t>8</a:t>
            </a:fld>
            <a:endParaRPr lang="en-US"/>
          </a:p>
        </p:txBody>
      </p:sp>
      <p:sp>
        <p:nvSpPr>
          <p:cNvPr id="5" name="矩形 4"/>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8">
            <a:extLst>
              <a:ext uri="{FF2B5EF4-FFF2-40B4-BE49-F238E27FC236}">
                <a16:creationId xmlns="" xmlns:a16="http://schemas.microsoft.com/office/drawing/2014/main" id="{9C35797E-4E9C-4FA3-BB73-36D7EAE4426A}"/>
              </a:ext>
            </a:extLst>
          </p:cNvPr>
          <p:cNvSpPr txBox="1">
            <a:spLocks/>
          </p:cNvSpPr>
          <p:nvPr/>
        </p:nvSpPr>
        <p:spPr>
          <a:xfrm>
            <a:off x="134714"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solidFill>
                  <a:sysClr val="window" lastClr="FFFFFF"/>
                </a:solidFill>
                <a:latin typeface="Century Gothic" panose="020F0302020204030204"/>
                <a:ea typeface=""/>
                <a:cs typeface=""/>
              </a:rPr>
              <a:t>C</a:t>
            </a:r>
            <a:r>
              <a:rPr lang="en-US" altLang="zh-CN" dirty="0" smtClean="0">
                <a:solidFill>
                  <a:sysClr val="window" lastClr="FFFFFF"/>
                </a:solidFill>
                <a:latin typeface="Century Gothic" panose="020F0302020204030204"/>
                <a:ea typeface=""/>
                <a:cs typeface=""/>
              </a:rPr>
              <a:t>ontents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grpSp>
        <p:nvGrpSpPr>
          <p:cNvPr id="7" name="组 6"/>
          <p:cNvGrpSpPr/>
          <p:nvPr/>
        </p:nvGrpSpPr>
        <p:grpSpPr>
          <a:xfrm>
            <a:off x="2714368" y="1454670"/>
            <a:ext cx="6017947" cy="472040"/>
            <a:chOff x="2074621" y="1373987"/>
            <a:chExt cx="6017947" cy="472040"/>
          </a:xfrm>
        </p:grpSpPr>
        <p:grpSp>
          <p:nvGrpSpPr>
            <p:cNvPr id="8" name="组合 2"/>
            <p:cNvGrpSpPr/>
            <p:nvPr/>
          </p:nvGrpSpPr>
          <p:grpSpPr>
            <a:xfrm>
              <a:off x="2074621" y="1402800"/>
              <a:ext cx="843427" cy="443227"/>
              <a:chOff x="666810" y="2586037"/>
              <a:chExt cx="468000" cy="245937"/>
            </a:xfrm>
          </p:grpSpPr>
          <p:sp>
            <p:nvSpPr>
              <p:cNvPr id="11"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12" name="文本框 11"/>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1</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9" name="直接连接符 6"/>
            <p:cNvCxnSpPr>
              <a:stCxn id="14" idx="6"/>
            </p:cNvCxnSpPr>
            <p:nvPr/>
          </p:nvCxnSpPr>
          <p:spPr>
            <a:xfrm>
              <a:off x="2767119" y="1749506"/>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148155" y="1373987"/>
              <a:ext cx="4387392" cy="461665"/>
            </a:xfrm>
            <a:prstGeom prst="rect">
              <a:avLst/>
            </a:prstGeom>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122754"/>
                  </a:solidFill>
                  <a:latin typeface="Century Gothic" charset="0"/>
                  <a:ea typeface="Century Gothic" charset="0"/>
                  <a:cs typeface="Century Gothic" charset="0"/>
                </a:rPr>
                <a:t>Backgrounds</a:t>
              </a:r>
              <a:endParaRPr lang="zh-CN" altLang="en-US" sz="2000" dirty="0">
                <a:solidFill>
                  <a:srgbClr val="122754"/>
                </a:solidFill>
                <a:latin typeface="Century Gothic" charset="0"/>
                <a:ea typeface="Century Gothic" charset="0"/>
                <a:cs typeface="Century Gothic" charset="0"/>
              </a:endParaRPr>
            </a:p>
          </p:txBody>
        </p:sp>
      </p:grpSp>
      <p:grpSp>
        <p:nvGrpSpPr>
          <p:cNvPr id="19" name="组 18"/>
          <p:cNvGrpSpPr/>
          <p:nvPr/>
        </p:nvGrpSpPr>
        <p:grpSpPr>
          <a:xfrm>
            <a:off x="2707461" y="3820573"/>
            <a:ext cx="6017947" cy="476101"/>
            <a:chOff x="2074621" y="2937728"/>
            <a:chExt cx="6017947" cy="476101"/>
          </a:xfrm>
        </p:grpSpPr>
        <p:grpSp>
          <p:nvGrpSpPr>
            <p:cNvPr id="20" name="组合 16"/>
            <p:cNvGrpSpPr/>
            <p:nvPr/>
          </p:nvGrpSpPr>
          <p:grpSpPr>
            <a:xfrm>
              <a:off x="2074621" y="2970602"/>
              <a:ext cx="843427" cy="443227"/>
              <a:chOff x="666810" y="2586037"/>
              <a:chExt cx="468000" cy="245937"/>
            </a:xfrm>
          </p:grpSpPr>
          <p:sp>
            <p:nvSpPr>
              <p:cNvPr id="23"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24" name="文本框 23"/>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3</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1" name="直接连接符 24"/>
            <p:cNvCxnSpPr/>
            <p:nvPr/>
          </p:nvCxnSpPr>
          <p:spPr>
            <a:xfrm>
              <a:off x="2767119" y="3400382"/>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161601" y="2937728"/>
              <a:ext cx="3600271" cy="461665"/>
            </a:xfrm>
            <a:prstGeom prst="rect">
              <a:avLst/>
            </a:prstGeom>
          </p:spPr>
          <p:txBody>
            <a:bodyPr vert="horz" lIns="91440" tIns="45720" rIns="91440" bIns="45720" rtlCol="0" anchor="ctr">
              <a:noAutofit/>
            </a:bodyPr>
            <a:lstStyle/>
            <a:p>
              <a:pPr defTabSz="1219170">
                <a:spcBef>
                  <a:spcPct val="0"/>
                </a:spcBef>
              </a:pPr>
              <a:r>
                <a:rPr lang="en-US" altLang="zh-CN" sz="2000" b="1" dirty="0" smtClean="0">
                  <a:solidFill>
                    <a:srgbClr val="122754"/>
                  </a:solidFill>
                  <a:latin typeface="Century Gothic" charset="0"/>
                  <a:ea typeface="Century Gothic" charset="0"/>
                  <a:cs typeface="Century Gothic" charset="0"/>
                </a:rPr>
                <a:t>Numerical Implementation</a:t>
              </a:r>
              <a:endParaRPr lang="en-US" altLang="zh-CN" sz="2000" b="1" dirty="0">
                <a:solidFill>
                  <a:srgbClr val="122754"/>
                </a:solidFill>
                <a:latin typeface="Century Gothic" charset="0"/>
                <a:ea typeface="Century Gothic" charset="0"/>
                <a:cs typeface="Century Gothic" charset="0"/>
              </a:endParaRPr>
            </a:p>
          </p:txBody>
        </p:sp>
      </p:grpSp>
      <p:grpSp>
        <p:nvGrpSpPr>
          <p:cNvPr id="25" name="组 24"/>
          <p:cNvGrpSpPr/>
          <p:nvPr/>
        </p:nvGrpSpPr>
        <p:grpSpPr>
          <a:xfrm>
            <a:off x="2725749" y="4993399"/>
            <a:ext cx="6017947" cy="443227"/>
            <a:chOff x="2074621" y="2970602"/>
            <a:chExt cx="6017947" cy="443227"/>
          </a:xfrm>
        </p:grpSpPr>
        <p:grpSp>
          <p:nvGrpSpPr>
            <p:cNvPr id="26" name="组合 16"/>
            <p:cNvGrpSpPr/>
            <p:nvPr/>
          </p:nvGrpSpPr>
          <p:grpSpPr>
            <a:xfrm>
              <a:off x="2074621" y="2970602"/>
              <a:ext cx="843427" cy="443227"/>
              <a:chOff x="666810" y="2586037"/>
              <a:chExt cx="468000" cy="245937"/>
            </a:xfrm>
          </p:grpSpPr>
          <p:sp>
            <p:nvSpPr>
              <p:cNvPr id="29"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122754"/>
              </a:solidFill>
              <a:ln>
                <a:solidFill>
                  <a:srgbClr val="122754"/>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0" name="文本框 29"/>
              <p:cNvSpPr txBox="1"/>
              <p:nvPr/>
            </p:nvSpPr>
            <p:spPr>
              <a:xfrm>
                <a:off x="794494" y="2586037"/>
                <a:ext cx="212633" cy="245937"/>
              </a:xfrm>
              <a:prstGeom prst="rect">
                <a:avLst/>
              </a:prstGeom>
              <a:noFill/>
            </p:spPr>
            <p:txBody>
              <a:bodyPr wrap="none" rtlCol="0" anchor="ctr">
                <a:no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4</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27" name="直接连接符 24"/>
            <p:cNvCxnSpPr/>
            <p:nvPr/>
          </p:nvCxnSpPr>
          <p:spPr>
            <a:xfrm>
              <a:off x="2767119" y="3400382"/>
              <a:ext cx="5325449" cy="0"/>
            </a:xfrm>
            <a:prstGeom prst="line">
              <a:avLst/>
            </a:prstGeom>
            <a:ln>
              <a:solidFill>
                <a:srgbClr val="122754"/>
              </a:solidFill>
            </a:ln>
          </p:spPr>
          <p:style>
            <a:lnRef idx="1">
              <a:schemeClr val="accent1"/>
            </a:lnRef>
            <a:fillRef idx="0">
              <a:schemeClr val="accent1"/>
            </a:fillRef>
            <a:effectRef idx="0">
              <a:schemeClr val="accent1"/>
            </a:effectRef>
            <a:fontRef idx="minor">
              <a:schemeClr val="tx1"/>
            </a:fontRef>
          </p:style>
        </p:cxnSp>
      </p:grpSp>
      <p:grpSp>
        <p:nvGrpSpPr>
          <p:cNvPr id="31" name="组 30"/>
          <p:cNvGrpSpPr/>
          <p:nvPr/>
        </p:nvGrpSpPr>
        <p:grpSpPr>
          <a:xfrm>
            <a:off x="2714368" y="2619672"/>
            <a:ext cx="6017947" cy="472041"/>
            <a:chOff x="2074621" y="2141556"/>
            <a:chExt cx="6017947" cy="472041"/>
          </a:xfrm>
        </p:grpSpPr>
        <p:grpSp>
          <p:nvGrpSpPr>
            <p:cNvPr id="32" name="组合 11"/>
            <p:cNvGrpSpPr/>
            <p:nvPr/>
          </p:nvGrpSpPr>
          <p:grpSpPr>
            <a:xfrm>
              <a:off x="2074621" y="2170370"/>
              <a:ext cx="843427" cy="443227"/>
              <a:chOff x="666810" y="2586037"/>
              <a:chExt cx="468000" cy="245937"/>
            </a:xfrm>
          </p:grpSpPr>
          <p:sp>
            <p:nvSpPr>
              <p:cNvPr id="35" name="Freeform 10"/>
              <p:cNvSpPr>
                <a:spLocks/>
              </p:cNvSpPr>
              <p:nvPr/>
            </p:nvSpPr>
            <p:spPr bwMode="auto">
              <a:xfrm>
                <a:off x="666810" y="2621442"/>
                <a:ext cx="468000" cy="190800"/>
              </a:xfrm>
              <a:custGeom>
                <a:avLst/>
                <a:gdLst>
                  <a:gd name="T0" fmla="*/ 3120 w 3800"/>
                  <a:gd name="T1" fmla="*/ 0 h 1532"/>
                  <a:gd name="T2" fmla="*/ 682 w 3800"/>
                  <a:gd name="T3" fmla="*/ 0 h 1532"/>
                  <a:gd name="T4" fmla="*/ 682 w 3800"/>
                  <a:gd name="T5" fmla="*/ 284 h 1532"/>
                  <a:gd name="T6" fmla="*/ 0 w 3800"/>
                  <a:gd name="T7" fmla="*/ 766 h 1532"/>
                  <a:gd name="T8" fmla="*/ 682 w 3800"/>
                  <a:gd name="T9" fmla="*/ 1248 h 1532"/>
                  <a:gd name="T10" fmla="*/ 682 w 3800"/>
                  <a:gd name="T11" fmla="*/ 1532 h 1532"/>
                  <a:gd name="T12" fmla="*/ 3120 w 3800"/>
                  <a:gd name="T13" fmla="*/ 1532 h 1532"/>
                  <a:gd name="T14" fmla="*/ 3120 w 3800"/>
                  <a:gd name="T15" fmla="*/ 1248 h 1532"/>
                  <a:gd name="T16" fmla="*/ 3800 w 3800"/>
                  <a:gd name="T17" fmla="*/ 766 h 1532"/>
                  <a:gd name="T18" fmla="*/ 3120 w 3800"/>
                  <a:gd name="T19" fmla="*/ 284 h 1532"/>
                  <a:gd name="T20" fmla="*/ 3120 w 3800"/>
                  <a:gd name="T21" fmla="*/ 0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0" h="1532">
                    <a:moveTo>
                      <a:pt x="3120" y="0"/>
                    </a:moveTo>
                    <a:lnTo>
                      <a:pt x="682" y="0"/>
                    </a:lnTo>
                    <a:lnTo>
                      <a:pt x="682" y="284"/>
                    </a:lnTo>
                    <a:lnTo>
                      <a:pt x="0" y="766"/>
                    </a:lnTo>
                    <a:lnTo>
                      <a:pt x="682" y="1248"/>
                    </a:lnTo>
                    <a:lnTo>
                      <a:pt x="682" y="1532"/>
                    </a:lnTo>
                    <a:lnTo>
                      <a:pt x="3120" y="1532"/>
                    </a:lnTo>
                    <a:lnTo>
                      <a:pt x="3120" y="1248"/>
                    </a:lnTo>
                    <a:lnTo>
                      <a:pt x="3800" y="766"/>
                    </a:lnTo>
                    <a:lnTo>
                      <a:pt x="3120" y="284"/>
                    </a:lnTo>
                    <a:lnTo>
                      <a:pt x="3120" y="0"/>
                    </a:lnTo>
                    <a:close/>
                  </a:path>
                </a:pathLst>
              </a:custGeom>
              <a:solidFill>
                <a:srgbClr val="C00000"/>
              </a:solidFill>
              <a:ln>
                <a:solidFill>
                  <a:srgbClr val="C00000"/>
                </a:solid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122754"/>
                  </a:solidFill>
                  <a:ea typeface="微软雅黑" panose="020B0503020204020204" pitchFamily="34" charset="-122"/>
                </a:endParaRPr>
              </a:p>
            </p:txBody>
          </p:sp>
          <p:sp>
            <p:nvSpPr>
              <p:cNvPr id="36" name="文本框 35"/>
              <p:cNvSpPr txBox="1"/>
              <p:nvPr/>
            </p:nvSpPr>
            <p:spPr>
              <a:xfrm>
                <a:off x="794494" y="2586037"/>
                <a:ext cx="212633" cy="245937"/>
              </a:xfrm>
              <a:prstGeom prst="rect">
                <a:avLst/>
              </a:prstGeom>
              <a:noFill/>
            </p:spPr>
            <p:txBody>
              <a:bodyPr wrap="none" rtlCol="0" anchor="ctr">
                <a:no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cxnSp>
          <p:nvCxnSpPr>
            <p:cNvPr id="33" name="直接连接符 14"/>
            <p:cNvCxnSpPr/>
            <p:nvPr/>
          </p:nvCxnSpPr>
          <p:spPr>
            <a:xfrm>
              <a:off x="2767119" y="2612869"/>
              <a:ext cx="532544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148155" y="2141556"/>
              <a:ext cx="4387392" cy="461665"/>
            </a:xfrm>
            <a:prstGeom prst="rect">
              <a:avLst/>
            </a:prstGeom>
          </p:spPr>
          <p:txBody>
            <a:bodyPr vert="horz" lIns="91440" tIns="45720" rIns="91440" bIns="45720" rtlCol="0" anchor="ctr">
              <a:noAutofit/>
            </a:bodyPr>
            <a:lstStyle>
              <a:lvl1pPr defTabSz="1219170">
                <a:spcBef>
                  <a:spcPct val="0"/>
                </a:spcBef>
                <a:buNone/>
                <a:defRPr sz="2400" b="1">
                  <a:solidFill>
                    <a:srgbClr val="3E5765"/>
                  </a:solidFill>
                  <a:latin typeface="Times New Roman" charset="0"/>
                  <a:ea typeface="Times New Roman" charset="0"/>
                  <a:cs typeface="Times New Roman" charset="0"/>
                </a:defRPr>
              </a:lvl1pPr>
            </a:lstStyle>
            <a:p>
              <a:r>
                <a:rPr lang="en-US" altLang="zh-CN" sz="2000" dirty="0" smtClean="0">
                  <a:solidFill>
                    <a:srgbClr val="C00000"/>
                  </a:solidFill>
                  <a:latin typeface="Century Gothic" charset="0"/>
                  <a:ea typeface="Century Gothic" charset="0"/>
                  <a:cs typeface="Century Gothic" charset="0"/>
                </a:rPr>
                <a:t>Constitutive Equations</a:t>
              </a:r>
              <a:endParaRPr lang="zh-CN" altLang="en-US" sz="2000" dirty="0">
                <a:solidFill>
                  <a:srgbClr val="C00000"/>
                </a:solidFill>
                <a:latin typeface="Century Gothic" charset="0"/>
                <a:ea typeface="Century Gothic" charset="0"/>
                <a:cs typeface="Century Gothic" charset="0"/>
              </a:endParaRPr>
            </a:p>
          </p:txBody>
        </p:sp>
      </p:grpSp>
      <p:sp>
        <p:nvSpPr>
          <p:cNvPr id="37" name="矩形 36"/>
          <p:cNvSpPr/>
          <p:nvPr/>
        </p:nvSpPr>
        <p:spPr>
          <a:xfrm>
            <a:off x="3812730" y="4960525"/>
            <a:ext cx="2713390" cy="461665"/>
          </a:xfrm>
          <a:prstGeom prst="rect">
            <a:avLst/>
          </a:prstGeom>
        </p:spPr>
        <p:txBody>
          <a:bodyPr vert="horz" lIns="91440" tIns="45720" rIns="91440" bIns="45720" rtlCol="0" anchor="ctr">
            <a:noAutofit/>
          </a:bodyPr>
          <a:lstStyle/>
          <a:p>
            <a:pPr defTabSz="1219170">
              <a:spcBef>
                <a:spcPct val="0"/>
              </a:spcBef>
            </a:pPr>
            <a:r>
              <a:rPr lang="en-US" altLang="zh-CN" sz="2000" b="1" smtClean="0">
                <a:solidFill>
                  <a:srgbClr val="122754"/>
                </a:solidFill>
                <a:latin typeface="Century Gothic" charset="0"/>
                <a:ea typeface="Century Gothic" charset="0"/>
                <a:cs typeface="Century Gothic" charset="0"/>
              </a:rPr>
              <a:t>Selected </a:t>
            </a:r>
            <a:r>
              <a:rPr lang="en-US" altLang="zh-CN" sz="2000" b="1" dirty="0" smtClean="0">
                <a:solidFill>
                  <a:srgbClr val="122754"/>
                </a:solidFill>
                <a:latin typeface="Century Gothic" charset="0"/>
                <a:ea typeface="Century Gothic" charset="0"/>
                <a:cs typeface="Century Gothic" charset="0"/>
              </a:rPr>
              <a:t>Results</a:t>
            </a:r>
            <a:endParaRPr lang="en-US" altLang="zh-CN" sz="2000" b="1" dirty="0">
              <a:solidFill>
                <a:srgbClr val="122754"/>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849086770"/>
      </p:ext>
    </p:extLst>
  </p:cSld>
  <p:clrMapOvr>
    <a:masterClrMapping/>
  </p:clrMapOvr>
  <mc:AlternateContent xmlns:mc="http://schemas.openxmlformats.org/markup-compatibility/2006" xmlns:p14="http://schemas.microsoft.com/office/powerpoint/2010/main">
    <mc:Choice Requires="p14">
      <p:transition spd="slow" p14:dur="2000" advTm="3544"/>
    </mc:Choice>
    <mc:Fallback xmlns="">
      <p:transition spd="slow" advTm="354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179681"/>
            <a:ext cx="11966712" cy="760532"/>
          </a:xfrm>
          <a:prstGeom prst="rect">
            <a:avLst/>
          </a:prstGeom>
          <a:solidFill>
            <a:srgbClr val="122754"/>
          </a:solidFill>
          <a:ln>
            <a:solidFill>
              <a:srgbClr val="12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4" y="5874661"/>
            <a:ext cx="682184" cy="999628"/>
          </a:xfrm>
          <a:prstGeom prst="rect">
            <a:avLst/>
          </a:prstGeom>
        </p:spPr>
      </p:pic>
      <p:sp>
        <p:nvSpPr>
          <p:cNvPr id="7" name="Titre 8">
            <a:extLst>
              <a:ext uri="{FF2B5EF4-FFF2-40B4-BE49-F238E27FC236}">
                <a16:creationId xmlns:a16="http://schemas.microsoft.com/office/drawing/2014/main" xmlns="" id="{9C35797E-4E9C-4FA3-BB73-36D7EAE4426A}"/>
              </a:ext>
            </a:extLst>
          </p:cNvPr>
          <p:cNvSpPr txBox="1">
            <a:spLocks/>
          </p:cNvSpPr>
          <p:nvPr/>
        </p:nvSpPr>
        <p:spPr>
          <a:xfrm>
            <a:off x="3979511" y="161355"/>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sp>
        <p:nvSpPr>
          <p:cNvPr id="8" name="幻灯片编号占位符 7"/>
          <p:cNvSpPr>
            <a:spLocks noGrp="1"/>
          </p:cNvSpPr>
          <p:nvPr>
            <p:ph type="sldNum" sz="quarter" idx="12"/>
          </p:nvPr>
        </p:nvSpPr>
        <p:spPr/>
        <p:txBody>
          <a:bodyPr/>
          <a:lstStyle/>
          <a:p>
            <a:fld id="{F33CE84B-A60F-F342-A7B9-676E224D475E}" type="slidenum">
              <a:rPr lang="en-US" smtClean="0"/>
              <a:pPr/>
              <a:t>9</a:t>
            </a:fld>
            <a:endParaRPr lang="en-US"/>
          </a:p>
        </p:txBody>
      </p:sp>
      <p:sp>
        <p:nvSpPr>
          <p:cNvPr id="17" name="文本框 16"/>
          <p:cNvSpPr txBox="1"/>
          <p:nvPr/>
        </p:nvSpPr>
        <p:spPr>
          <a:xfrm>
            <a:off x="1612900" y="6731000"/>
            <a:ext cx="184731" cy="369332"/>
          </a:xfrm>
          <a:prstGeom prst="rect">
            <a:avLst/>
          </a:prstGeom>
          <a:noFill/>
        </p:spPr>
        <p:txBody>
          <a:bodyPr wrap="none" rtlCol="0">
            <a:spAutoFit/>
          </a:bodyPr>
          <a:lstStyle/>
          <a:p>
            <a:endParaRPr lang="en-US"/>
          </a:p>
        </p:txBody>
      </p:sp>
      <p:sp>
        <p:nvSpPr>
          <p:cNvPr id="9" name="矩形 8"/>
          <p:cNvSpPr/>
          <p:nvPr/>
        </p:nvSpPr>
        <p:spPr>
          <a:xfrm>
            <a:off x="83460" y="1033546"/>
            <a:ext cx="11606032" cy="1138773"/>
          </a:xfrm>
          <a:prstGeom prst="rect">
            <a:avLst/>
          </a:prstGeom>
        </p:spPr>
        <p:txBody>
          <a:bodyPr wrap="square">
            <a:spAutoFit/>
          </a:bodyPr>
          <a:lstStyle/>
          <a:p>
            <a:pPr marL="285750" indent="-285750">
              <a:buFont typeface="Wingdings" charset="2"/>
              <a:buChar char="n"/>
            </a:pPr>
            <a:r>
              <a:rPr lang="en-US" altLang="zh-CN" b="1" dirty="0" smtClean="0">
                <a:solidFill>
                  <a:srgbClr val="122754"/>
                </a:solidFill>
                <a:latin typeface="Century Gothic" charset="0"/>
                <a:ea typeface="Century Gothic" charset="0"/>
                <a:cs typeface="Century Gothic" charset="0"/>
              </a:rPr>
              <a:t>Main </a:t>
            </a:r>
            <a:r>
              <a:rPr lang="en-US" altLang="zh-CN" b="1" dirty="0">
                <a:solidFill>
                  <a:srgbClr val="122754"/>
                </a:solidFill>
                <a:latin typeface="Century Gothic" charset="0"/>
                <a:ea typeface="Century Gothic" charset="0"/>
                <a:cs typeface="Century Gothic" charset="0"/>
              </a:rPr>
              <a:t>Equations</a:t>
            </a:r>
            <a:endParaRPr lang="en-US" altLang="zh-CN" dirty="0"/>
          </a:p>
          <a:p>
            <a:pPr marL="285750" indent="-285750">
              <a:buFont typeface="Wingdings" charset="2"/>
              <a:buChar char="n"/>
            </a:pPr>
            <a:endParaRPr lang="en-US" altLang="zh-CN" b="1" dirty="0">
              <a:solidFill>
                <a:srgbClr val="122754"/>
              </a:solidFill>
              <a:latin typeface="Century Gothic" charset="0"/>
              <a:ea typeface="Century Gothic" charset="0"/>
              <a:cs typeface="Century Gothic" charset="0"/>
            </a:endParaRPr>
          </a:p>
          <a:p>
            <a:pPr marL="285750" indent="-285750">
              <a:buFont typeface="Wingdings" charset="2"/>
              <a:buChar char="n"/>
            </a:pPr>
            <a:endParaRPr lang="en-US" altLang="zh-CN" b="1" dirty="0" smtClean="0">
              <a:solidFill>
                <a:srgbClr val="122754"/>
              </a:solidFill>
              <a:latin typeface="Century Gothic" charset="0"/>
              <a:ea typeface="Century Gothic" charset="0"/>
              <a:cs typeface="Century Gothic" charset="0"/>
            </a:endParaRPr>
          </a:p>
          <a:p>
            <a:pPr>
              <a:spcAft>
                <a:spcPts val="600"/>
              </a:spcAft>
            </a:pPr>
            <a:r>
              <a:rPr kumimoji="1" lang="en-US" altLang="zh-CN" sz="1400" dirty="0" smtClean="0">
                <a:solidFill>
                  <a:srgbClr val="122754"/>
                </a:solidFill>
                <a:latin typeface="Century Gothic" charset="0"/>
                <a:ea typeface="Century Gothic" charset="0"/>
                <a:cs typeface="Century Gothic" charset="0"/>
              </a:rPr>
              <a:t>      </a:t>
            </a:r>
            <a:endParaRPr kumimoji="1" lang="en-US" altLang="zh-CN" dirty="0">
              <a:solidFill>
                <a:srgbClr val="122754"/>
              </a:solidFill>
              <a:latin typeface="Century Gothic" charset="0"/>
              <a:ea typeface="Century Gothic" charset="0"/>
              <a:cs typeface="Century Gothic" charset="0"/>
            </a:endParaRPr>
          </a:p>
        </p:txBody>
      </p:sp>
      <p:grpSp>
        <p:nvGrpSpPr>
          <p:cNvPr id="44" name="组 43"/>
          <p:cNvGrpSpPr/>
          <p:nvPr/>
        </p:nvGrpSpPr>
        <p:grpSpPr>
          <a:xfrm>
            <a:off x="7442328" y="1814904"/>
            <a:ext cx="2801752" cy="2090291"/>
            <a:chOff x="5743690" y="938849"/>
            <a:chExt cx="2801752" cy="2090291"/>
          </a:xfrm>
        </p:grpSpPr>
        <p:sp>
          <p:nvSpPr>
            <p:cNvPr id="24" name="矩形 23"/>
            <p:cNvSpPr/>
            <p:nvPr/>
          </p:nvSpPr>
          <p:spPr>
            <a:xfrm>
              <a:off x="5743690" y="938849"/>
              <a:ext cx="1874231"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Hooke’s </a:t>
              </a:r>
              <a:r>
                <a:rPr kumimoji="1" lang="en-US" altLang="zh-CN" b="1" dirty="0">
                  <a:solidFill>
                    <a:srgbClr val="122754"/>
                  </a:solidFill>
                  <a:latin typeface="Century Gothic" charset="0"/>
                  <a:ea typeface="Century Gothic" charset="0"/>
                  <a:cs typeface="Century Gothic" charset="0"/>
                </a:rPr>
                <a:t>L</a:t>
              </a:r>
              <a:r>
                <a:rPr kumimoji="1" lang="en-US" altLang="zh-CN" b="1" dirty="0" smtClean="0">
                  <a:solidFill>
                    <a:srgbClr val="122754"/>
                  </a:solidFill>
                  <a:latin typeface="Century Gothic" charset="0"/>
                  <a:ea typeface="Century Gothic" charset="0"/>
                  <a:cs typeface="Century Gothic" charset="0"/>
                </a:rPr>
                <a:t>aw</a:t>
              </a:r>
              <a:endParaRPr lang="zh-CN" altLang="en-US" b="1" dirty="0">
                <a:solidFill>
                  <a:srgbClr val="122754"/>
                </a:solidFill>
                <a:latin typeface="Century Gothic" charset="0"/>
                <a:ea typeface="Century Gothic" charset="0"/>
                <a:cs typeface="Century Gothic" charset="0"/>
              </a:endParaRPr>
            </a:p>
          </p:txBody>
        </p:sp>
        <mc:AlternateContent xmlns:mc="http://schemas.openxmlformats.org/markup-compatibility/2006" xmlns:a14="http://schemas.microsoft.com/office/drawing/2010/main">
          <mc:Choice Requires="a14">
            <p:sp>
              <p:nvSpPr>
                <p:cNvPr id="27" name="矩形 26"/>
                <p:cNvSpPr/>
                <p:nvPr/>
              </p:nvSpPr>
              <p:spPr>
                <a:xfrm>
                  <a:off x="5743690" y="1988107"/>
                  <a:ext cx="2249334"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Cauchy Stress</a:t>
                  </a:r>
                  <a14:m>
                    <m:oMath xmlns:m="http://schemas.openxmlformats.org/officeDocument/2006/math">
                      <m:r>
                        <a:rPr lang="en-US" altLang="zh-CN" b="1" i="1">
                          <a:solidFill>
                            <a:srgbClr val="122754"/>
                          </a:solidFill>
                          <a:latin typeface="Cambria Math" charset="0"/>
                          <a:ea typeface="Cambria Math" charset="0"/>
                          <a:cs typeface="Cambria Math" charset="0"/>
                        </a:rPr>
                        <m:t>𝝈</m:t>
                      </m:r>
                    </m:oMath>
                  </a14:m>
                  <a:endParaRPr lang="zh-CN" altLang="en-US" b="1" dirty="0">
                    <a:solidFill>
                      <a:srgbClr val="122754"/>
                    </a:solidFill>
                    <a:latin typeface="Century Gothic" charset="0"/>
                    <a:ea typeface="Century Gothic" charset="0"/>
                    <a:cs typeface="Century Gothic" charset="0"/>
                  </a:endParaRPr>
                </a:p>
              </p:txBody>
            </p:sp>
          </mc:Choice>
          <mc:Fallback xmlns="">
            <p:sp>
              <p:nvSpPr>
                <p:cNvPr id="27" name="矩形 26"/>
                <p:cNvSpPr>
                  <a:spLocks noRot="1" noChangeAspect="1" noMove="1" noResize="1" noEditPoints="1" noAdjustHandles="1" noChangeArrowheads="1" noChangeShapeType="1" noTextEdit="1"/>
                </p:cNvSpPr>
                <p:nvPr/>
              </p:nvSpPr>
              <p:spPr>
                <a:xfrm>
                  <a:off x="5743690" y="1988107"/>
                  <a:ext cx="2249334" cy="369332"/>
                </a:xfrm>
                <a:prstGeom prst="rect">
                  <a:avLst/>
                </a:prstGeom>
                <a:blipFill rotWithShape="0">
                  <a:blip r:embed="rId5"/>
                  <a:stretch>
                    <a:fillRect l="-1897"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152680" y="1338066"/>
                  <a:ext cx="13015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1" i="1" smtClean="0">
                            <a:solidFill>
                              <a:srgbClr val="122754"/>
                            </a:solidFill>
                            <a:latin typeface="Cambria Math" charset="0"/>
                          </a:rPr>
                          <m:t>𝑻</m:t>
                        </m:r>
                        <m:r>
                          <a:rPr lang="en-US" altLang="zh-CN" sz="2000" b="0" i="0">
                            <a:solidFill>
                              <a:srgbClr val="122754"/>
                            </a:solidFill>
                            <a:latin typeface="Cambria Math" charset="0"/>
                          </a:rPr>
                          <m:t>=</m:t>
                        </m:r>
                        <m:r>
                          <a:rPr lang="en-US" altLang="zh-CN" sz="2000" b="0" i="0">
                            <a:solidFill>
                              <a:srgbClr val="122754"/>
                            </a:solidFill>
                            <a:latin typeface="Cambria Math" charset="0"/>
                          </a:rPr>
                          <m:t>ℂ</m:t>
                        </m:r>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𝑬</m:t>
                            </m:r>
                          </m:e>
                          <m:sub>
                            <m:r>
                              <a:rPr lang="en-US" altLang="zh-CN" sz="2000" b="0" i="1">
                                <a:solidFill>
                                  <a:srgbClr val="122754"/>
                                </a:solidFill>
                                <a:latin typeface="Cambria Math" charset="0"/>
                              </a:rPr>
                              <m:t>𝑒</m:t>
                            </m:r>
                          </m:sub>
                        </m:sSub>
                      </m:oMath>
                    </m:oMathPara>
                  </a14:m>
                  <a:endParaRPr lang="en-US" sz="2000" dirty="0">
                    <a:solidFill>
                      <a:srgbClr val="122754"/>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6152680" y="1338066"/>
                  <a:ext cx="1301510" cy="40011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6138436" y="2304005"/>
                  <a:ext cx="2407006" cy="7251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1" i="1" smtClean="0">
                            <a:solidFill>
                              <a:srgbClr val="122754"/>
                            </a:solidFill>
                            <a:latin typeface="Cambria Math" charset="0"/>
                            <a:ea typeface="Cambria Math" charset="0"/>
                            <a:cs typeface="Cambria Math" charset="0"/>
                          </a:rPr>
                          <m:t>𝝈</m:t>
                        </m:r>
                        <m:r>
                          <a:rPr lang="en-US" altLang="zh-CN" sz="2000">
                            <a:solidFill>
                              <a:srgbClr val="122754"/>
                            </a:solidFill>
                            <a:latin typeface="Cambria Math" charset="0"/>
                          </a:rPr>
                          <m:t>=</m:t>
                        </m:r>
                        <m:f>
                          <m:fPr>
                            <m:ctrlPr>
                              <a:rPr lang="en-US" altLang="zh-CN" sz="2000" i="1">
                                <a:solidFill>
                                  <a:srgbClr val="122754"/>
                                </a:solidFill>
                                <a:latin typeface="Cambria Math" charset="0"/>
                              </a:rPr>
                            </m:ctrlPr>
                          </m:fPr>
                          <m:num>
                            <m:r>
                              <a:rPr lang="en-US" altLang="zh-CN" sz="2000">
                                <a:solidFill>
                                  <a:srgbClr val="122754"/>
                                </a:solidFill>
                                <a:latin typeface="Cambria Math" charset="0"/>
                              </a:rPr>
                              <m:t>1</m:t>
                            </m:r>
                          </m:num>
                          <m:den>
                            <m:d>
                              <m:dPr>
                                <m:begChr m:val=""/>
                                <m:ctrlPr>
                                  <a:rPr lang="en-US" altLang="zh-CN" sz="2000" i="1">
                                    <a:solidFill>
                                      <a:srgbClr val="122754"/>
                                    </a:solidFill>
                                    <a:latin typeface="Cambria Math" charset="0"/>
                                  </a:rPr>
                                </m:ctrlPr>
                              </m:dPr>
                              <m:e>
                                <m:r>
                                  <a:rPr lang="en-US" altLang="zh-CN" sz="2000" i="1">
                                    <a:solidFill>
                                      <a:srgbClr val="122754"/>
                                    </a:solidFill>
                                    <a:latin typeface="Cambria Math" charset="0"/>
                                  </a:rPr>
                                  <m:t>𝑑𝑒𝑡</m:t>
                                </m:r>
                                <m:r>
                                  <a:rPr lang="en-US" altLang="zh-CN" sz="2000" i="0">
                                    <a:solidFill>
                                      <a:srgbClr val="122754"/>
                                    </a:solidFill>
                                    <a:latin typeface="Cambria Math" charset="0"/>
                                  </a:rPr>
                                  <m:t>(</m:t>
                                </m:r>
                                <m:sSub>
                                  <m:sSubPr>
                                    <m:ctrlPr>
                                      <a:rPr lang="en-US" altLang="zh-CN" sz="2000" i="1">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Sub>
                              </m:e>
                            </m:d>
                          </m:den>
                        </m:f>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Sub>
                        <m:r>
                          <a:rPr lang="en-US" altLang="zh-CN" sz="2000" b="1" i="1">
                            <a:solidFill>
                              <a:srgbClr val="122754"/>
                            </a:solidFill>
                            <a:latin typeface="Cambria Math" charset="0"/>
                          </a:rPr>
                          <m:t>𝑻</m:t>
                        </m:r>
                        <m:sSubSup>
                          <m:sSubSupPr>
                            <m:ctrlPr>
                              <a:rPr lang="en-US" altLang="zh-CN" sz="2000" b="1" i="1">
                                <a:solidFill>
                                  <a:srgbClr val="122754"/>
                                </a:solidFill>
                                <a:latin typeface="Cambria Math" charset="0"/>
                              </a:rPr>
                            </m:ctrlPr>
                          </m:sSubSup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up>
                            <m:r>
                              <a:rPr lang="en-US" altLang="zh-CN" sz="2000" b="0" i="1">
                                <a:solidFill>
                                  <a:srgbClr val="122754"/>
                                </a:solidFill>
                                <a:latin typeface="Cambria Math" charset="0"/>
                              </a:rPr>
                              <m:t>𝑇</m:t>
                            </m:r>
                          </m:sup>
                        </m:sSubSup>
                      </m:oMath>
                    </m:oMathPara>
                  </a14:m>
                  <a:endParaRPr lang="en-US" sz="2000" dirty="0">
                    <a:solidFill>
                      <a:srgbClr val="122754"/>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6138436" y="2304005"/>
                  <a:ext cx="2407006" cy="725135"/>
                </a:xfrm>
                <a:prstGeom prst="rect">
                  <a:avLst/>
                </a:prstGeom>
                <a:blipFill rotWithShape="0">
                  <a:blip r:embed="rId7"/>
                  <a:stretch>
                    <a:fillRect/>
                  </a:stretch>
                </a:blipFill>
              </p:spPr>
              <p:txBody>
                <a:bodyPr/>
                <a:lstStyle/>
                <a:p>
                  <a:r>
                    <a:rPr lang="en-US">
                      <a:noFill/>
                    </a:rPr>
                    <a:t> </a:t>
                  </a:r>
                </a:p>
              </p:txBody>
            </p:sp>
          </mc:Fallback>
        </mc:AlternateContent>
      </p:grpSp>
      <p:sp>
        <p:nvSpPr>
          <p:cNvPr id="16" name="矩形 15"/>
          <p:cNvSpPr/>
          <p:nvPr/>
        </p:nvSpPr>
        <p:spPr>
          <a:xfrm>
            <a:off x="255562" y="1577319"/>
            <a:ext cx="473206" cy="338554"/>
          </a:xfrm>
          <a:prstGeom prst="rect">
            <a:avLst/>
          </a:prstGeom>
        </p:spPr>
        <p:txBody>
          <a:bodyPr wrap="none">
            <a:spAutoFit/>
          </a:bodyPr>
          <a:lstStyle/>
          <a:p>
            <a:pPr marL="285750" indent="-285750">
              <a:buFont typeface="Wingdings" charset="2"/>
              <a:buChar char="p"/>
            </a:pPr>
            <a:endParaRPr lang="en-US" sz="1600" dirty="0"/>
          </a:p>
        </p:txBody>
      </p:sp>
      <mc:AlternateContent xmlns:mc="http://schemas.openxmlformats.org/markup-compatibility/2006" xmlns:a14="http://schemas.microsoft.com/office/drawing/2010/main">
        <mc:Choice Requires="a14">
          <p:sp>
            <p:nvSpPr>
              <p:cNvPr id="20" name="矩形 19"/>
              <p:cNvSpPr/>
              <p:nvPr/>
            </p:nvSpPr>
            <p:spPr>
              <a:xfrm>
                <a:off x="1722611" y="4834890"/>
                <a:ext cx="1559932" cy="4300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smtClean="0">
                          <a:solidFill>
                            <a:srgbClr val="122754"/>
                          </a:solidFill>
                          <a:latin typeface="Cambria Math" charset="0"/>
                        </a:rPr>
                        <m:t>𝑭</m:t>
                      </m:r>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Sub>
                      <m:sSub>
                        <m:sSubPr>
                          <m:ctrlPr>
                            <a:rPr lang="en-US" altLang="zh-CN" sz="2000" b="0" i="1">
                              <a:solidFill>
                                <a:srgbClr val="122754"/>
                              </a:solidFill>
                              <a:latin typeface="Cambria Math" charset="0"/>
                            </a:rPr>
                          </m:ctrlPr>
                        </m:sSubPr>
                        <m:e>
                          <m:sSub>
                            <m:sSubPr>
                              <m:ctrlPr>
                                <a:rPr lang="en-US" altLang="zh-CN" sz="2000" b="0" i="1" smtClean="0">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smtClean="0">
                                  <a:solidFill>
                                    <a:srgbClr val="122754"/>
                                  </a:solidFill>
                                  <a:latin typeface="Cambria Math" charset="0"/>
                                </a:rPr>
                                <m:t>𝑖𝑛</m:t>
                              </m:r>
                              <m:r>
                                <a:rPr lang="en-US" altLang="zh-CN" sz="2000" b="0" i="1">
                                  <a:solidFill>
                                    <a:srgbClr val="122754"/>
                                  </a:solidFill>
                                  <a:latin typeface="Cambria Math" charset="0"/>
                                </a:rPr>
                                <m:t>𝑒</m:t>
                              </m:r>
                              <m:r>
                                <a:rPr lang="en-US" altLang="zh-CN" sz="2000" b="0" i="1" smtClean="0">
                                  <a:solidFill>
                                    <a:srgbClr val="122754"/>
                                  </a:solidFill>
                                  <a:latin typeface="Cambria Math" charset="0"/>
                                </a:rPr>
                                <m:t>𝑙</m:t>
                              </m:r>
                            </m:sub>
                          </m:sSub>
                        </m:e>
                        <m:sub>
                          <m:r>
                            <m:rPr>
                              <m:nor/>
                            </m:rPr>
                            <a:rPr lang="en-US" altLang="zh-CN" sz="2000" b="1" i="1">
                              <a:solidFill>
                                <a:srgbClr val="122754"/>
                              </a:solidFill>
                              <a:latin typeface="Cambria Math" charset="0"/>
                            </a:rPr>
                            <m:t> </m:t>
                          </m:r>
                        </m:sub>
                      </m:sSub>
                    </m:oMath>
                  </m:oMathPara>
                </a14:m>
                <a:endParaRPr lang="en-US" sz="2000" dirty="0">
                  <a:solidFill>
                    <a:srgbClr val="122754"/>
                  </a:solidFill>
                </a:endParaRPr>
              </a:p>
            </p:txBody>
          </p:sp>
        </mc:Choice>
        <mc:Fallback xmlns="">
          <p:sp>
            <p:nvSpPr>
              <p:cNvPr id="20" name="矩形 19"/>
              <p:cNvSpPr>
                <a:spLocks noRot="1" noChangeAspect="1" noMove="1" noResize="1" noEditPoints="1" noAdjustHandles="1" noChangeArrowheads="1" noChangeShapeType="1" noTextEdit="1"/>
              </p:cNvSpPr>
              <p:nvPr/>
            </p:nvSpPr>
            <p:spPr>
              <a:xfrm>
                <a:off x="1722611" y="4834890"/>
                <a:ext cx="1559932" cy="430054"/>
              </a:xfrm>
              <a:prstGeom prst="rect">
                <a:avLst/>
              </a:prstGeom>
              <a:blipFill rotWithShape="0">
                <a:blip r:embed="rId8"/>
                <a:stretch>
                  <a:fillRect t="-67606" r="-1961" b="-1323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1212511" y="4447828"/>
                <a:ext cx="3169457"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Deformation Gradient </a:t>
                </a:r>
                <a14:m>
                  <m:oMath xmlns:m="http://schemas.openxmlformats.org/officeDocument/2006/math">
                    <m:r>
                      <a:rPr lang="en-US" altLang="zh-CN" b="1" i="1">
                        <a:solidFill>
                          <a:srgbClr val="122754"/>
                        </a:solidFill>
                        <a:latin typeface="Cambria Math" charset="0"/>
                      </a:rPr>
                      <m:t>𝑭</m:t>
                    </m:r>
                  </m:oMath>
                </a14:m>
                <a:endParaRPr lang="zh-CN" altLang="en-US" b="1" dirty="0">
                  <a:solidFill>
                    <a:srgbClr val="122754"/>
                  </a:solidFill>
                  <a:latin typeface="Century Gothic" charset="0"/>
                  <a:ea typeface="Century Gothic" charset="0"/>
                  <a:cs typeface="Century Gothic" charset="0"/>
                </a:endParaRPr>
              </a:p>
            </p:txBody>
          </p:sp>
        </mc:Choice>
        <mc:Fallback xmlns="">
          <p:sp>
            <p:nvSpPr>
              <p:cNvPr id="23" name="矩形 22"/>
              <p:cNvSpPr>
                <a:spLocks noRot="1" noChangeAspect="1" noMove="1" noResize="1" noEditPoints="1" noAdjustHandles="1" noChangeArrowheads="1" noChangeShapeType="1" noTextEdit="1"/>
              </p:cNvSpPr>
              <p:nvPr/>
            </p:nvSpPr>
            <p:spPr>
              <a:xfrm>
                <a:off x="1212511" y="4447828"/>
                <a:ext cx="3169457" cy="369332"/>
              </a:xfrm>
              <a:prstGeom prst="rect">
                <a:avLst/>
              </a:prstGeom>
              <a:blipFill rotWithShape="0">
                <a:blip r:embed="rId9"/>
                <a:stretch>
                  <a:fillRect l="-134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1212511" y="5417956"/>
                <a:ext cx="2930546"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Elastic Green Strain </a:t>
                </a:r>
                <a14:m>
                  <m:oMath xmlns:m="http://schemas.openxmlformats.org/officeDocument/2006/math">
                    <m:sSub>
                      <m:sSubPr>
                        <m:ctrlPr>
                          <a:rPr lang="en-US" altLang="zh-CN" b="1" i="1" smtClean="0">
                            <a:solidFill>
                              <a:srgbClr val="122754"/>
                            </a:solidFill>
                            <a:latin typeface="Cambria Math" charset="0"/>
                          </a:rPr>
                        </m:ctrlPr>
                      </m:sSubPr>
                      <m:e>
                        <m:r>
                          <a:rPr lang="en-US" altLang="zh-CN" b="1" i="1">
                            <a:solidFill>
                              <a:srgbClr val="122754"/>
                            </a:solidFill>
                            <a:latin typeface="Cambria Math" charset="0"/>
                          </a:rPr>
                          <m:t>𝑬</m:t>
                        </m:r>
                      </m:e>
                      <m:sub>
                        <m:r>
                          <a:rPr lang="en-US" altLang="zh-CN" b="1" i="1">
                            <a:solidFill>
                              <a:srgbClr val="122754"/>
                            </a:solidFill>
                            <a:latin typeface="Cambria Math" charset="0"/>
                          </a:rPr>
                          <m:t>𝒆</m:t>
                        </m:r>
                      </m:sub>
                    </m:sSub>
                  </m:oMath>
                </a14:m>
                <a:endParaRPr lang="zh-CN" altLang="en-US" b="1" baseline="-25000" dirty="0">
                  <a:solidFill>
                    <a:srgbClr val="122754"/>
                  </a:solidFill>
                  <a:latin typeface="Century Gothic" charset="0"/>
                  <a:ea typeface="Century Gothic" charset="0"/>
                  <a:cs typeface="Century Gothic"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1212511" y="5417956"/>
                <a:ext cx="2930546" cy="369332"/>
              </a:xfrm>
              <a:prstGeom prst="rect">
                <a:avLst/>
              </a:prstGeom>
              <a:blipFill rotWithShape="0">
                <a:blip r:embed="rId10"/>
                <a:stretch>
                  <a:fillRect l="-1455" t="-10000" b="-26667"/>
                </a:stretch>
              </a:blipFill>
            </p:spPr>
            <p:txBody>
              <a:bodyPr/>
              <a:lstStyle/>
              <a:p>
                <a:r>
                  <a:rPr lang="en-US">
                    <a:noFill/>
                  </a:rPr>
                  <a:t> </a:t>
                </a:r>
              </a:p>
            </p:txBody>
          </p:sp>
        </mc:Fallback>
      </mc:AlternateContent>
      <p:grpSp>
        <p:nvGrpSpPr>
          <p:cNvPr id="2" name="组 1"/>
          <p:cNvGrpSpPr/>
          <p:nvPr/>
        </p:nvGrpSpPr>
        <p:grpSpPr>
          <a:xfrm>
            <a:off x="1612900" y="5751741"/>
            <a:ext cx="4242694" cy="668516"/>
            <a:chOff x="1808019" y="5760872"/>
            <a:chExt cx="4242694" cy="668516"/>
          </a:xfrm>
        </p:grpSpPr>
        <mc:AlternateContent xmlns:mc="http://schemas.openxmlformats.org/markup-compatibility/2006" xmlns:a14="http://schemas.microsoft.com/office/drawing/2010/main">
          <mc:Choice Requires="a14">
            <p:sp>
              <p:nvSpPr>
                <p:cNvPr id="3" name="矩形 2"/>
                <p:cNvSpPr/>
                <p:nvPr/>
              </p:nvSpPr>
              <p:spPr>
                <a:xfrm>
                  <a:off x="1808019" y="5760872"/>
                  <a:ext cx="2171492"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122754"/>
                                </a:solidFill>
                                <a:latin typeface="Cambria Math" charset="0"/>
                              </a:rPr>
                            </m:ctrlPr>
                          </m:sSubPr>
                          <m:e>
                            <m:r>
                              <a:rPr lang="en-US" altLang="zh-CN" sz="2000" b="1" i="1">
                                <a:solidFill>
                                  <a:srgbClr val="122754"/>
                                </a:solidFill>
                                <a:latin typeface="Cambria Math" charset="0"/>
                              </a:rPr>
                              <m:t>𝑬</m:t>
                            </m:r>
                          </m:e>
                          <m:sub>
                            <m:r>
                              <a:rPr lang="en-US" altLang="zh-CN" sz="2000" b="0" i="1">
                                <a:solidFill>
                                  <a:srgbClr val="122754"/>
                                </a:solidFill>
                                <a:latin typeface="Cambria Math" charset="0"/>
                              </a:rPr>
                              <m:t>𝑒</m:t>
                            </m:r>
                          </m:sub>
                        </m:sSub>
                        <m:r>
                          <a:rPr lang="en-US" altLang="zh-CN" sz="2000" b="0" i="0">
                            <a:solidFill>
                              <a:srgbClr val="122754"/>
                            </a:solidFill>
                            <a:latin typeface="Cambria Math" charset="0"/>
                          </a:rPr>
                          <m:t>=</m:t>
                        </m:r>
                        <m:f>
                          <m:fPr>
                            <m:ctrlPr>
                              <a:rPr lang="en-US" altLang="zh-CN" sz="2000" b="0" i="1">
                                <a:solidFill>
                                  <a:srgbClr val="122754"/>
                                </a:solidFill>
                                <a:latin typeface="Cambria Math" charset="0"/>
                              </a:rPr>
                            </m:ctrlPr>
                          </m:fPr>
                          <m:num>
                            <m:r>
                              <a:rPr lang="en-US" altLang="zh-CN" sz="2000" b="0" i="0">
                                <a:solidFill>
                                  <a:srgbClr val="122754"/>
                                </a:solidFill>
                                <a:latin typeface="Cambria Math" charset="0"/>
                              </a:rPr>
                              <m:t>1</m:t>
                            </m:r>
                          </m:num>
                          <m:den>
                            <m:r>
                              <a:rPr lang="en-US" altLang="zh-CN" sz="2000" b="0" i="0">
                                <a:solidFill>
                                  <a:srgbClr val="122754"/>
                                </a:solidFill>
                                <a:latin typeface="Cambria Math" charset="0"/>
                              </a:rPr>
                              <m:t>2</m:t>
                            </m:r>
                          </m:den>
                        </m:f>
                        <m:d>
                          <m:dPr>
                            <m:ctrlPr>
                              <a:rPr lang="en-US" altLang="zh-CN" sz="2000" b="0" i="1">
                                <a:solidFill>
                                  <a:srgbClr val="122754"/>
                                </a:solidFill>
                                <a:latin typeface="Cambria Math" charset="0"/>
                              </a:rPr>
                            </m:ctrlPr>
                          </m:dPr>
                          <m:e>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𝑼</m:t>
                                </m:r>
                              </m:e>
                              <m:sub>
                                <m:r>
                                  <a:rPr lang="en-US" altLang="zh-CN" sz="2000" b="0" i="1">
                                    <a:solidFill>
                                      <a:srgbClr val="122754"/>
                                    </a:solidFill>
                                    <a:latin typeface="Cambria Math" charset="0"/>
                                  </a:rPr>
                                  <m:t>𝑒</m:t>
                                </m:r>
                              </m:sub>
                            </m:sSub>
                            <m:sSup>
                              <m:sSupPr>
                                <m:ctrlPr>
                                  <a:rPr lang="en-US" altLang="zh-CN" sz="2000" b="0" i="1">
                                    <a:solidFill>
                                      <a:srgbClr val="122754"/>
                                    </a:solidFill>
                                    <a:latin typeface="Cambria Math" charset="0"/>
                                  </a:rPr>
                                </m:ctrlPr>
                              </m:sSupPr>
                              <m:e>
                                <m:r>
                                  <a:rPr lang="en-US" altLang="zh-CN" sz="2000" b="0" i="0">
                                    <a:solidFill>
                                      <a:srgbClr val="122754"/>
                                    </a:solidFill>
                                    <a:latin typeface="Cambria Math" charset="0"/>
                                  </a:rPr>
                                  <m:t> </m:t>
                                </m:r>
                              </m:e>
                              <m:sup>
                                <m:r>
                                  <a:rPr lang="en-US" altLang="zh-CN" sz="2000" b="0" i="0">
                                    <a:solidFill>
                                      <a:srgbClr val="122754"/>
                                    </a:solidFill>
                                    <a:latin typeface="Cambria Math" charset="0"/>
                                  </a:rPr>
                                  <m:t>2</m:t>
                                </m:r>
                              </m:sup>
                            </m:sSup>
                            <m:r>
                              <a:rPr lang="en-US" altLang="zh-CN" sz="2000" b="0" i="0">
                                <a:solidFill>
                                  <a:srgbClr val="122754"/>
                                </a:solidFill>
                                <a:latin typeface="Cambria Math" charset="0"/>
                              </a:rPr>
                              <m:t>−</m:t>
                            </m:r>
                            <m:r>
                              <a:rPr lang="en-US" altLang="zh-CN" sz="2000" b="1" i="1">
                                <a:solidFill>
                                  <a:srgbClr val="122754"/>
                                </a:solidFill>
                                <a:latin typeface="Cambria Math" charset="0"/>
                              </a:rPr>
                              <m:t>𝑰</m:t>
                            </m:r>
                          </m:e>
                        </m:d>
                      </m:oMath>
                    </m:oMathPara>
                  </a14:m>
                  <a:endParaRPr lang="en-US" sz="2000" dirty="0">
                    <a:solidFill>
                      <a:srgbClr val="122754"/>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1808019" y="5760872"/>
                  <a:ext cx="2171492" cy="668516"/>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矩形 35"/>
                <p:cNvSpPr/>
                <p:nvPr/>
              </p:nvSpPr>
              <p:spPr>
                <a:xfrm>
                  <a:off x="4581465" y="5903467"/>
                  <a:ext cx="146924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Sub>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𝑹</m:t>
                            </m:r>
                          </m:e>
                          <m:sub>
                            <m:r>
                              <a:rPr lang="en-US" altLang="zh-CN" sz="2000" b="0" i="1">
                                <a:solidFill>
                                  <a:srgbClr val="122754"/>
                                </a:solidFill>
                                <a:latin typeface="Cambria Math" charset="0"/>
                              </a:rPr>
                              <m:t>𝑒</m:t>
                            </m:r>
                          </m:sub>
                        </m:sSub>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𝑼</m:t>
                            </m:r>
                          </m:e>
                          <m:sub>
                            <m:r>
                              <a:rPr lang="en-US" altLang="zh-CN" sz="2000" b="0" i="1">
                                <a:solidFill>
                                  <a:srgbClr val="122754"/>
                                </a:solidFill>
                                <a:latin typeface="Cambria Math" charset="0"/>
                              </a:rPr>
                              <m:t>𝑒</m:t>
                            </m:r>
                          </m:sub>
                        </m:sSub>
                      </m:oMath>
                    </m:oMathPara>
                  </a14:m>
                  <a:endParaRPr lang="en-US" sz="2000" dirty="0">
                    <a:solidFill>
                      <a:srgbClr val="122754"/>
                    </a:solidFill>
                  </a:endParaRPr>
                </a:p>
              </p:txBody>
            </p:sp>
          </mc:Choice>
          <mc:Fallback xmlns="">
            <p:sp>
              <p:nvSpPr>
                <p:cNvPr id="36" name="矩形 35"/>
                <p:cNvSpPr>
                  <a:spLocks noRot="1" noChangeAspect="1" noMove="1" noResize="1" noEditPoints="1" noAdjustHandles="1" noChangeArrowheads="1" noChangeShapeType="1" noTextEdit="1"/>
                </p:cNvSpPr>
                <p:nvPr/>
              </p:nvSpPr>
              <p:spPr>
                <a:xfrm>
                  <a:off x="4581465" y="5903467"/>
                  <a:ext cx="1469248" cy="400110"/>
                </a:xfrm>
                <a:prstGeom prst="rect">
                  <a:avLst/>
                </a:prstGeom>
                <a:blipFill rotWithShape="0">
                  <a:blip r:embed="rId12"/>
                  <a:stretch>
                    <a:fillRect/>
                  </a:stretch>
                </a:blipFill>
              </p:spPr>
              <p:txBody>
                <a:bodyPr/>
                <a:lstStyle/>
                <a:p>
                  <a:r>
                    <a:rPr lang="en-US">
                      <a:noFill/>
                    </a:rPr>
                    <a:t> </a:t>
                  </a:r>
                </a:p>
              </p:txBody>
            </p:sp>
          </mc:Fallback>
        </mc:AlternateContent>
        <p:sp>
          <p:nvSpPr>
            <p:cNvPr id="37" name="矩形 36"/>
            <p:cNvSpPr/>
            <p:nvPr/>
          </p:nvSpPr>
          <p:spPr>
            <a:xfrm>
              <a:off x="3920251" y="5948947"/>
              <a:ext cx="761747" cy="369332"/>
            </a:xfrm>
            <a:prstGeom prst="rect">
              <a:avLst/>
            </a:prstGeom>
          </p:spPr>
          <p:txBody>
            <a:bodyPr wrap="none">
              <a:spAutoFit/>
            </a:bodyPr>
            <a:lstStyle/>
            <a:p>
              <a:r>
                <a:rPr kumimoji="1" lang="en-US" dirty="0" smtClean="0">
                  <a:solidFill>
                    <a:srgbClr val="122754"/>
                  </a:solidFill>
                  <a:latin typeface="Century Gothic" charset="0"/>
                  <a:ea typeface="Century Gothic" charset="0"/>
                  <a:cs typeface="Century Gothic" charset="0"/>
                </a:rPr>
                <a:t>while</a:t>
              </a:r>
              <a:endParaRPr lang="en-US" dirty="0"/>
            </a:p>
          </p:txBody>
        </p:sp>
      </p:grpSp>
      <p:sp>
        <p:nvSpPr>
          <p:cNvPr id="79" name="Titre 8">
            <a:extLst>
              <a:ext uri="{FF2B5EF4-FFF2-40B4-BE49-F238E27FC236}">
                <a16:creationId xmlns="" xmlns:a16="http://schemas.microsoft.com/office/drawing/2014/main" id="{9C35797E-4E9C-4FA3-BB73-36D7EAE4426A}"/>
              </a:ext>
            </a:extLst>
          </p:cNvPr>
          <p:cNvSpPr txBox="1">
            <a:spLocks/>
          </p:cNvSpPr>
          <p:nvPr/>
        </p:nvSpPr>
        <p:spPr>
          <a:xfrm>
            <a:off x="134714" y="179681"/>
            <a:ext cx="11831998" cy="720000"/>
          </a:xfrm>
          <a:prstGeom prst="rect">
            <a:avLst/>
          </a:prstGeom>
        </p:spPr>
        <p:txBody>
          <a:bodyPr vert="horz" lIns="72000" tIns="72000" rIns="72000" bIns="72000" rtlCol="0" anchor="ctr">
            <a:normAutofit/>
          </a:bodyPr>
          <a:lstStyle>
            <a:lvl1pPr algn="l" defTabSz="914400" rtl="0" eaLnBrk="1" latinLnBrk="0" hangingPunct="1">
              <a:lnSpc>
                <a:spcPct val="100000"/>
              </a:lnSpc>
              <a:spcBef>
                <a:spcPct val="0"/>
              </a:spcBef>
              <a:buNone/>
              <a:defRPr sz="3200" b="1" i="0" kern="1200" cap="none" spc="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 lastClr="FFFFFF"/>
                </a:solidFill>
                <a:effectLst/>
                <a:uLnTx/>
                <a:uFillTx/>
                <a:latin typeface="Century Gothic" panose="020F0302020204030204"/>
                <a:ea typeface=""/>
                <a:cs typeface=""/>
              </a:rPr>
              <a:t>Constitutive Equations</a:t>
            </a:r>
            <a:endParaRPr kumimoji="0" lang="fr-FR" sz="3200" b="1" i="0" u="none" strike="noStrike" kern="1200" cap="none" spc="0" normalizeH="0" baseline="0" noProof="0" dirty="0">
              <a:ln>
                <a:noFill/>
              </a:ln>
              <a:solidFill>
                <a:sysClr val="window" lastClr="FFFFFF"/>
              </a:solidFill>
              <a:effectLst/>
              <a:uLnTx/>
              <a:uFillTx/>
              <a:latin typeface="Century Gothic" panose="020F0302020204030204"/>
              <a:ea typeface=""/>
              <a:cs typeface=""/>
            </a:endParaRPr>
          </a:p>
        </p:txBody>
      </p:sp>
      <p:pic>
        <p:nvPicPr>
          <p:cNvPr id="82" name="图片 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67" y="1503896"/>
            <a:ext cx="6440307" cy="2658248"/>
          </a:xfrm>
          <a:prstGeom prst="rect">
            <a:avLst/>
          </a:prstGeom>
        </p:spPr>
      </p:pic>
      <mc:AlternateContent xmlns:mc="http://schemas.openxmlformats.org/markup-compatibility/2006" xmlns:a14="http://schemas.microsoft.com/office/drawing/2010/main">
        <mc:Choice Requires="a14">
          <p:sp>
            <p:nvSpPr>
              <p:cNvPr id="105" name="矩形 104"/>
              <p:cNvSpPr/>
              <p:nvPr/>
            </p:nvSpPr>
            <p:spPr>
              <a:xfrm>
                <a:off x="7442328" y="4265109"/>
                <a:ext cx="2634054"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Velocity </a:t>
                </a:r>
                <a:r>
                  <a:rPr kumimoji="1" lang="en-US" altLang="zh-CN" b="1" dirty="0">
                    <a:solidFill>
                      <a:srgbClr val="122754"/>
                    </a:solidFill>
                    <a:latin typeface="Century Gothic" charset="0"/>
                    <a:ea typeface="Century Gothic" charset="0"/>
                    <a:cs typeface="Century Gothic" charset="0"/>
                  </a:rPr>
                  <a:t>G</a:t>
                </a:r>
                <a:r>
                  <a:rPr kumimoji="1" lang="en-US" altLang="zh-CN" b="1" dirty="0" smtClean="0">
                    <a:solidFill>
                      <a:srgbClr val="122754"/>
                    </a:solidFill>
                    <a:latin typeface="Century Gothic" charset="0"/>
                    <a:ea typeface="Century Gothic" charset="0"/>
                    <a:cs typeface="Century Gothic" charset="0"/>
                  </a:rPr>
                  <a:t>radient </a:t>
                </a:r>
                <a14:m>
                  <m:oMath xmlns:m="http://schemas.openxmlformats.org/officeDocument/2006/math">
                    <m:r>
                      <a:rPr lang="en-US" altLang="zh-CN" b="1" i="1">
                        <a:solidFill>
                          <a:srgbClr val="122754"/>
                        </a:solidFill>
                        <a:latin typeface="Cambria Math" charset="0"/>
                        <a:ea typeface="Century Gothic" charset="0"/>
                        <a:cs typeface="Century Gothic" charset="0"/>
                      </a:rPr>
                      <m:t>𝑳</m:t>
                    </m:r>
                  </m:oMath>
                </a14:m>
                <a:endParaRPr lang="zh-CN" altLang="en-US" b="1" dirty="0">
                  <a:solidFill>
                    <a:srgbClr val="122754"/>
                  </a:solidFill>
                  <a:latin typeface="Century Gothic" charset="0"/>
                  <a:ea typeface="Century Gothic" charset="0"/>
                  <a:cs typeface="Century Gothic" charset="0"/>
                </a:endParaRPr>
              </a:p>
            </p:txBody>
          </p:sp>
        </mc:Choice>
        <mc:Fallback xmlns="">
          <p:sp>
            <p:nvSpPr>
              <p:cNvPr id="105" name="矩形 104"/>
              <p:cNvSpPr>
                <a:spLocks noRot="1" noChangeAspect="1" noMove="1" noResize="1" noEditPoints="1" noAdjustHandles="1" noChangeArrowheads="1" noChangeShapeType="1" noTextEdit="1"/>
              </p:cNvSpPr>
              <p:nvPr/>
            </p:nvSpPr>
            <p:spPr>
              <a:xfrm>
                <a:off x="7442328" y="4265109"/>
                <a:ext cx="2634054" cy="369332"/>
              </a:xfrm>
              <a:prstGeom prst="rect">
                <a:avLst/>
              </a:prstGeom>
              <a:blipFill rotWithShape="0">
                <a:blip r:embed="rId14"/>
                <a:stretch>
                  <a:fillRect l="-162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矩形 105"/>
              <p:cNvSpPr/>
              <p:nvPr/>
            </p:nvSpPr>
            <p:spPr>
              <a:xfrm>
                <a:off x="7442328" y="5381196"/>
                <a:ext cx="2427268" cy="369332"/>
              </a:xfrm>
              <a:prstGeom prst="rect">
                <a:avLst/>
              </a:prstGeom>
            </p:spPr>
            <p:txBody>
              <a:bodyPr wrap="none">
                <a:spAutoFit/>
              </a:bodyPr>
              <a:lstStyle/>
              <a:p>
                <a:pPr marL="285750" indent="-285750">
                  <a:buFont typeface="Arial" charset="0"/>
                  <a:buChar char="•"/>
                </a:pPr>
                <a:r>
                  <a:rPr kumimoji="1" lang="en-US" altLang="zh-CN" b="1" dirty="0" smtClean="0">
                    <a:solidFill>
                      <a:srgbClr val="122754"/>
                    </a:solidFill>
                    <a:latin typeface="Century Gothic" charset="0"/>
                    <a:ea typeface="Century Gothic" charset="0"/>
                    <a:cs typeface="Century Gothic" charset="0"/>
                  </a:rPr>
                  <a:t>Inelastic Part of </a:t>
                </a:r>
                <a14:m>
                  <m:oMath xmlns:m="http://schemas.openxmlformats.org/officeDocument/2006/math">
                    <m:r>
                      <a:rPr lang="en-US" altLang="zh-CN" b="1" i="1">
                        <a:solidFill>
                          <a:srgbClr val="122754"/>
                        </a:solidFill>
                        <a:latin typeface="Cambria Math" charset="0"/>
                        <a:ea typeface="Century Gothic" charset="0"/>
                        <a:cs typeface="Century Gothic" charset="0"/>
                      </a:rPr>
                      <m:t>𝑳</m:t>
                    </m:r>
                  </m:oMath>
                </a14:m>
                <a:endParaRPr lang="zh-CN" altLang="en-US" b="1" dirty="0">
                  <a:solidFill>
                    <a:srgbClr val="122754"/>
                  </a:solidFill>
                  <a:latin typeface="Century Gothic" charset="0"/>
                  <a:ea typeface="Century Gothic" charset="0"/>
                  <a:cs typeface="Century Gothic" charset="0"/>
                </a:endParaRPr>
              </a:p>
            </p:txBody>
          </p:sp>
        </mc:Choice>
        <mc:Fallback xmlns="">
          <p:sp>
            <p:nvSpPr>
              <p:cNvPr id="106" name="矩形 105"/>
              <p:cNvSpPr>
                <a:spLocks noRot="1" noChangeAspect="1" noMove="1" noResize="1" noEditPoints="1" noAdjustHandles="1" noChangeArrowheads="1" noChangeShapeType="1" noTextEdit="1"/>
              </p:cNvSpPr>
              <p:nvPr/>
            </p:nvSpPr>
            <p:spPr>
              <a:xfrm>
                <a:off x="7442328" y="5381196"/>
                <a:ext cx="2427268" cy="369332"/>
              </a:xfrm>
              <a:prstGeom prst="rect">
                <a:avLst/>
              </a:prstGeom>
              <a:blipFill rotWithShape="0">
                <a:blip r:embed="rId15"/>
                <a:stretch>
                  <a:fillRect l="-1759"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矩形 106"/>
              <p:cNvSpPr/>
              <p:nvPr/>
            </p:nvSpPr>
            <p:spPr>
              <a:xfrm>
                <a:off x="7837074" y="4683703"/>
                <a:ext cx="3680688" cy="446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b="1" i="1" smtClean="0">
                          <a:solidFill>
                            <a:srgbClr val="122754"/>
                          </a:solidFill>
                          <a:latin typeface="Cambria Math" charset="0"/>
                        </a:rPr>
                        <m:t>𝑳</m:t>
                      </m:r>
                      <m:r>
                        <a:rPr lang="en-US" altLang="zh-CN" sz="2000" b="0" i="0">
                          <a:solidFill>
                            <a:srgbClr val="122754"/>
                          </a:solidFill>
                          <a:latin typeface="Cambria Math" charset="0"/>
                        </a:rPr>
                        <m:t>=</m:t>
                      </m:r>
                      <m:acc>
                        <m:accPr>
                          <m:chr m:val="̇"/>
                          <m:ctrlPr>
                            <a:rPr lang="en-US" altLang="zh-CN" sz="2000" b="0" i="1">
                              <a:solidFill>
                                <a:srgbClr val="122754"/>
                              </a:solidFill>
                              <a:latin typeface="Cambria Math" charset="0"/>
                            </a:rPr>
                          </m:ctrlPr>
                        </m:accPr>
                        <m:e>
                          <m:r>
                            <a:rPr lang="en-US" altLang="zh-CN" sz="2000" b="1" i="1">
                              <a:solidFill>
                                <a:srgbClr val="122754"/>
                              </a:solidFill>
                              <a:latin typeface="Cambria Math" charset="0"/>
                            </a:rPr>
                            <m:t>𝑭</m:t>
                          </m:r>
                        </m:e>
                      </m:acc>
                      <m:sSup>
                        <m:sSupPr>
                          <m:ctrlPr>
                            <a:rPr lang="en-US" altLang="zh-CN" sz="2000" b="0" i="1">
                              <a:solidFill>
                                <a:srgbClr val="122754"/>
                              </a:solidFill>
                              <a:latin typeface="Cambria Math" charset="0"/>
                            </a:rPr>
                          </m:ctrlPr>
                        </m:sSupPr>
                        <m:e>
                          <m:r>
                            <a:rPr lang="en-US" altLang="zh-CN" sz="2000" b="1" i="1">
                              <a:solidFill>
                                <a:srgbClr val="122754"/>
                              </a:solidFill>
                              <a:latin typeface="Cambria Math" charset="0"/>
                            </a:rPr>
                            <m:t>𝑭</m:t>
                          </m:r>
                        </m:e>
                        <m:sup>
                          <m:r>
                            <a:rPr lang="en-US" altLang="zh-CN" sz="2000" b="0" i="0">
                              <a:solidFill>
                                <a:srgbClr val="122754"/>
                              </a:solidFill>
                              <a:latin typeface="Cambria Math" charset="0"/>
                            </a:rPr>
                            <m:t>−1</m:t>
                          </m:r>
                        </m:sup>
                      </m:sSup>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𝑒</m:t>
                          </m:r>
                        </m:sub>
                      </m:sSub>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Sub>
                      <m:sSub>
                        <m:sSubPr>
                          <m:ctrlPr>
                            <a:rPr lang="en-US" altLang="zh-CN" sz="2000" b="0" i="1" smtClean="0">
                              <a:solidFill>
                                <a:srgbClr val="122754"/>
                              </a:solidFill>
                              <a:latin typeface="Cambria Math" charset="0"/>
                            </a:rPr>
                          </m:ctrlPr>
                        </m:sSubPr>
                        <m:e>
                          <m:sSub>
                            <m:sSubPr>
                              <m:ctrlPr>
                                <a:rPr lang="en-US" altLang="zh-CN" sz="2000" b="0" i="1" smtClean="0">
                                  <a:solidFill>
                                    <a:srgbClr val="122754"/>
                                  </a:solidFill>
                                  <a:latin typeface="Cambria Math" charset="0"/>
                                </a:rPr>
                              </m:ctrlPr>
                            </m:sSubPr>
                            <m:e>
                              <m:r>
                                <a:rPr lang="en-US" altLang="zh-CN" sz="2000" b="1" i="1" smtClean="0">
                                  <a:solidFill>
                                    <a:srgbClr val="122754"/>
                                  </a:solidFill>
                                  <a:latin typeface="Cambria Math" charset="0"/>
                                </a:rPr>
                                <m:t>𝑳</m:t>
                              </m:r>
                            </m:e>
                            <m:sub>
                              <m:r>
                                <a:rPr lang="en-US" altLang="zh-CN" sz="2000" b="0" i="1" smtClean="0">
                                  <a:solidFill>
                                    <a:srgbClr val="122754"/>
                                  </a:solidFill>
                                  <a:latin typeface="Cambria Math" charset="0"/>
                                </a:rPr>
                                <m:t>𝑖𝑛</m:t>
                              </m:r>
                              <m:r>
                                <a:rPr lang="en-US" altLang="zh-CN" sz="2000" b="0" i="1">
                                  <a:solidFill>
                                    <a:srgbClr val="122754"/>
                                  </a:solidFill>
                                  <a:latin typeface="Cambria Math" charset="0"/>
                                </a:rPr>
                                <m:t>𝑒</m:t>
                              </m:r>
                              <m:r>
                                <a:rPr lang="en-US" altLang="zh-CN" sz="2000" b="0" i="1" smtClean="0">
                                  <a:solidFill>
                                    <a:srgbClr val="122754"/>
                                  </a:solidFill>
                                  <a:latin typeface="Cambria Math" charset="0"/>
                                </a:rPr>
                                <m:t>𝑙</m:t>
                              </m:r>
                            </m:sub>
                          </m:sSub>
                        </m:e>
                        <m:sub>
                          <m:r>
                            <m:rPr>
                              <m:nor/>
                            </m:rPr>
                            <a:rPr lang="en-US" altLang="zh-CN" sz="2000" b="1" i="1">
                              <a:solidFill>
                                <a:srgbClr val="122754"/>
                              </a:solidFill>
                              <a:latin typeface="Cambria Math" charset="0"/>
                            </a:rPr>
                            <m:t> </m:t>
                          </m:r>
                        </m:sub>
                      </m:sSub>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𝑭</m:t>
                          </m:r>
                        </m:e>
                        <m:sub>
                          <m:r>
                            <a:rPr lang="en-US" altLang="zh-CN" sz="2000" b="0" i="1">
                              <a:solidFill>
                                <a:srgbClr val="122754"/>
                              </a:solidFill>
                              <a:latin typeface="Cambria Math" charset="0"/>
                            </a:rPr>
                            <m:t>𝑒</m:t>
                          </m:r>
                        </m:sub>
                      </m:sSub>
                      <m:sSup>
                        <m:sSupPr>
                          <m:ctrlPr>
                            <a:rPr lang="en-US" altLang="zh-CN" sz="2000" b="0" i="1">
                              <a:solidFill>
                                <a:srgbClr val="122754"/>
                              </a:solidFill>
                              <a:latin typeface="Cambria Math" charset="0"/>
                            </a:rPr>
                          </m:ctrlPr>
                        </m:sSupPr>
                        <m:e>
                          <m:r>
                            <a:rPr lang="en-US" altLang="zh-CN" sz="2000" b="0" i="0">
                              <a:solidFill>
                                <a:srgbClr val="122754"/>
                              </a:solidFill>
                              <a:latin typeface="Cambria Math" charset="0"/>
                            </a:rPr>
                            <m:t> </m:t>
                          </m:r>
                        </m:e>
                        <m:sup>
                          <m:r>
                            <a:rPr lang="en-US" altLang="zh-CN" sz="2000" b="0" i="0">
                              <a:solidFill>
                                <a:srgbClr val="122754"/>
                              </a:solidFill>
                              <a:latin typeface="Cambria Math" charset="0"/>
                            </a:rPr>
                            <m:t>−1</m:t>
                          </m:r>
                        </m:sup>
                      </m:sSup>
                    </m:oMath>
                  </m:oMathPara>
                </a14:m>
                <a:endParaRPr lang="en-US" sz="2000" dirty="0">
                  <a:solidFill>
                    <a:srgbClr val="122754"/>
                  </a:solidFill>
                </a:endParaRPr>
              </a:p>
            </p:txBody>
          </p:sp>
        </mc:Choice>
        <mc:Fallback xmlns="">
          <p:sp>
            <p:nvSpPr>
              <p:cNvPr id="107" name="矩形 106"/>
              <p:cNvSpPr>
                <a:spLocks noRot="1" noChangeAspect="1" noMove="1" noResize="1" noEditPoints="1" noAdjustHandles="1" noChangeArrowheads="1" noChangeShapeType="1" noTextEdit="1"/>
              </p:cNvSpPr>
              <p:nvPr/>
            </p:nvSpPr>
            <p:spPr>
              <a:xfrm>
                <a:off x="7837074" y="4683703"/>
                <a:ext cx="3680688" cy="446917"/>
              </a:xfrm>
              <a:prstGeom prst="rect">
                <a:avLst/>
              </a:prstGeom>
              <a:blipFill rotWithShape="0">
                <a:blip r:embed="rId16"/>
                <a:stretch>
                  <a:fillRect t="-83784" b="-1256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矩形 107"/>
              <p:cNvSpPr/>
              <p:nvPr/>
            </p:nvSpPr>
            <p:spPr>
              <a:xfrm>
                <a:off x="7851318" y="5866433"/>
                <a:ext cx="3506344" cy="431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122754"/>
                              </a:solidFill>
                              <a:latin typeface="Cambria Math" charset="0"/>
                            </a:rPr>
                          </m:ctrlPr>
                        </m:sSubPr>
                        <m:e>
                          <m:r>
                            <a:rPr lang="en-US" altLang="zh-CN" sz="2000" b="1" i="1" smtClean="0">
                              <a:solidFill>
                                <a:srgbClr val="122754"/>
                              </a:solidFill>
                              <a:latin typeface="Cambria Math" charset="0"/>
                            </a:rPr>
                            <m:t>𝑳</m:t>
                          </m:r>
                        </m:e>
                        <m:sub>
                          <m:r>
                            <a:rPr lang="en-US" altLang="zh-CN" sz="2000" b="0" i="1" smtClean="0">
                              <a:solidFill>
                                <a:srgbClr val="122754"/>
                              </a:solidFill>
                              <a:latin typeface="Cambria Math" charset="0"/>
                            </a:rPr>
                            <m:t>𝑖𝑛</m:t>
                          </m:r>
                          <m:r>
                            <a:rPr lang="en-US" altLang="zh-CN" sz="2000" b="0" i="1">
                              <a:solidFill>
                                <a:srgbClr val="122754"/>
                              </a:solidFill>
                              <a:latin typeface="Cambria Math" charset="0"/>
                            </a:rPr>
                            <m:t>𝑒</m:t>
                          </m:r>
                          <m:r>
                            <a:rPr lang="en-US" altLang="zh-CN" sz="2000" b="0" i="1" smtClean="0">
                              <a:solidFill>
                                <a:srgbClr val="122754"/>
                              </a:solidFill>
                              <a:latin typeface="Cambria Math" charset="0"/>
                            </a:rPr>
                            <m:t>𝑙</m:t>
                          </m:r>
                        </m:sub>
                      </m:sSub>
                      <m:r>
                        <a:rPr lang="en-US" altLang="zh-CN" sz="2000" b="0" i="0">
                          <a:solidFill>
                            <a:srgbClr val="122754"/>
                          </a:solidFill>
                          <a:latin typeface="Cambria Math" charset="0"/>
                        </a:rPr>
                        <m:t>≈</m:t>
                      </m:r>
                      <m:sSubSup>
                        <m:sSubSupPr>
                          <m:ctrlPr>
                            <a:rPr lang="en-US" altLang="zh-CN" sz="2000" b="0" i="1">
                              <a:solidFill>
                                <a:srgbClr val="122754"/>
                              </a:solidFill>
                              <a:latin typeface="Cambria Math" charset="0"/>
                            </a:rPr>
                          </m:ctrlPr>
                        </m:sSubSup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𝑝</m:t>
                          </m:r>
                        </m:sub>
                        <m:sup>
                          <m:r>
                            <a:rPr lang="en-US" altLang="zh-CN" sz="2000" b="0" i="1">
                              <a:solidFill>
                                <a:srgbClr val="122754"/>
                              </a:solidFill>
                              <a:latin typeface="Cambria Math" charset="0"/>
                            </a:rPr>
                            <m:t>𝐴</m:t>
                          </m:r>
                        </m:sup>
                      </m:sSubSup>
                      <m:r>
                        <a:rPr lang="en-US" altLang="zh-CN" sz="2000" b="0" i="0">
                          <a:solidFill>
                            <a:srgbClr val="122754"/>
                          </a:solidFill>
                          <a:latin typeface="Cambria Math" charset="0"/>
                        </a:rPr>
                        <m:t>+</m:t>
                      </m:r>
                      <m:sSub>
                        <m:sSubPr>
                          <m:ctrlPr>
                            <a:rPr lang="en-US" altLang="zh-CN" sz="2000" b="0" i="1">
                              <a:solidFill>
                                <a:srgbClr val="122754"/>
                              </a:solidFill>
                              <a:latin typeface="Cambria Math" charset="0"/>
                            </a:rPr>
                          </m:ctrlPr>
                        </m:sSub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𝑡𝑟</m:t>
                          </m:r>
                        </m:sub>
                      </m:sSub>
                      <m:r>
                        <a:rPr lang="en-US" altLang="zh-CN" sz="2000" b="0" i="0">
                          <a:solidFill>
                            <a:srgbClr val="122754"/>
                          </a:solidFill>
                          <a:latin typeface="Cambria Math" charset="0"/>
                        </a:rPr>
                        <m:t>+</m:t>
                      </m:r>
                      <m:sSub>
                        <m:sSubPr>
                          <m:ctrlPr>
                            <a:rPr lang="en-US" altLang="zh-CN" sz="2000" b="0" i="1" smtClean="0">
                              <a:solidFill>
                                <a:srgbClr val="122754"/>
                              </a:solidFill>
                              <a:latin typeface="Cambria Math" charset="0"/>
                            </a:rPr>
                          </m:ctrlPr>
                        </m:sSubPr>
                        <m:e>
                          <m:r>
                            <a:rPr lang="en-US" altLang="zh-CN" sz="2000" b="1" i="1" smtClean="0">
                              <a:solidFill>
                                <a:srgbClr val="122754"/>
                              </a:solidFill>
                              <a:latin typeface="Cambria Math" charset="0"/>
                            </a:rPr>
                            <m:t>𝑳</m:t>
                          </m:r>
                        </m:e>
                        <m:sub>
                          <m:r>
                            <a:rPr lang="en-US" altLang="zh-CN" sz="2000" b="0" i="1" smtClean="0">
                              <a:solidFill>
                                <a:srgbClr val="122754"/>
                              </a:solidFill>
                              <a:latin typeface="Cambria Math" charset="0"/>
                            </a:rPr>
                            <m:t>𝑡𝑟𝑖𝑝</m:t>
                          </m:r>
                        </m:sub>
                      </m:sSub>
                      <m:r>
                        <a:rPr lang="en-US" altLang="zh-CN" sz="2000" b="0" i="0">
                          <a:solidFill>
                            <a:srgbClr val="122754"/>
                          </a:solidFill>
                          <a:latin typeface="Cambria Math" charset="0"/>
                        </a:rPr>
                        <m:t>+</m:t>
                      </m:r>
                      <m:sSubSup>
                        <m:sSubSupPr>
                          <m:ctrlPr>
                            <a:rPr lang="en-US" altLang="zh-CN" sz="2000" b="0" i="1">
                              <a:solidFill>
                                <a:srgbClr val="122754"/>
                              </a:solidFill>
                              <a:latin typeface="Cambria Math" charset="0"/>
                            </a:rPr>
                          </m:ctrlPr>
                        </m:sSubSupPr>
                        <m:e>
                          <m:r>
                            <a:rPr lang="en-US" altLang="zh-CN" sz="2000" b="1" i="1">
                              <a:solidFill>
                                <a:srgbClr val="122754"/>
                              </a:solidFill>
                              <a:latin typeface="Cambria Math" charset="0"/>
                            </a:rPr>
                            <m:t>𝑳</m:t>
                          </m:r>
                        </m:e>
                        <m:sub>
                          <m:r>
                            <a:rPr lang="en-US" altLang="zh-CN" sz="2000" b="0" i="1">
                              <a:solidFill>
                                <a:srgbClr val="122754"/>
                              </a:solidFill>
                              <a:latin typeface="Cambria Math" charset="0"/>
                            </a:rPr>
                            <m:t>𝑝</m:t>
                          </m:r>
                        </m:sub>
                        <m:sup>
                          <m:r>
                            <a:rPr lang="en-US" altLang="zh-CN" sz="2000" b="0" i="1">
                              <a:solidFill>
                                <a:srgbClr val="122754"/>
                              </a:solidFill>
                              <a:latin typeface="Cambria Math" charset="0"/>
                            </a:rPr>
                            <m:t>𝑀</m:t>
                          </m:r>
                        </m:sup>
                      </m:sSubSup>
                    </m:oMath>
                  </m:oMathPara>
                </a14:m>
                <a:endParaRPr lang="en-US" sz="2000" dirty="0">
                  <a:solidFill>
                    <a:srgbClr val="122754"/>
                  </a:solidFill>
                </a:endParaRPr>
              </a:p>
            </p:txBody>
          </p:sp>
        </mc:Choice>
        <mc:Fallback xmlns="">
          <p:sp>
            <p:nvSpPr>
              <p:cNvPr id="108" name="矩形 107"/>
              <p:cNvSpPr>
                <a:spLocks noRot="1" noChangeAspect="1" noMove="1" noResize="1" noEditPoints="1" noAdjustHandles="1" noChangeArrowheads="1" noChangeShapeType="1" noTextEdit="1"/>
              </p:cNvSpPr>
              <p:nvPr/>
            </p:nvSpPr>
            <p:spPr>
              <a:xfrm>
                <a:off x="7851318" y="5866433"/>
                <a:ext cx="3506344" cy="431721"/>
              </a:xfrm>
              <a:prstGeom prst="rect">
                <a:avLst/>
              </a:prstGeom>
              <a:blipFill rotWithShape="0">
                <a:blip r:embed="rId17"/>
                <a:stretch>
                  <a:fillRect b="-985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81296356"/>
      </p:ext>
    </p:extLst>
  </p:cSld>
  <p:clrMapOvr>
    <a:masterClrMapping/>
  </p:clrMapOvr>
  <mc:AlternateContent xmlns:mc="http://schemas.openxmlformats.org/markup-compatibility/2006" xmlns:p14="http://schemas.microsoft.com/office/powerpoint/2010/main">
    <mc:Choice Requires="p14">
      <p:transition spd="slow" p14:dur="2000" advTm="82815"/>
    </mc:Choice>
    <mc:Fallback xmlns="">
      <p:transition spd="slow" advTm="82815"/>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7"/>
</p:tagLst>
</file>

<file path=ppt/tags/tag10.xml><?xml version="1.0" encoding="utf-8"?>
<p:tagLst xmlns:a="http://schemas.openxmlformats.org/drawingml/2006/main" xmlns:r="http://schemas.openxmlformats.org/officeDocument/2006/relationships" xmlns:p="http://schemas.openxmlformats.org/presentationml/2006/main">
  <p:tag name="TIMING" val="|27.5"/>
</p:tagLst>
</file>

<file path=ppt/tags/tag11.xml><?xml version="1.0" encoding="utf-8"?>
<p:tagLst xmlns:a="http://schemas.openxmlformats.org/drawingml/2006/main" xmlns:r="http://schemas.openxmlformats.org/officeDocument/2006/relationships" xmlns:p="http://schemas.openxmlformats.org/presentationml/2006/main">
  <p:tag name="TIMING" val="|54.3|16.9|0.5|7.1|0.7|12.6|0.3|4.4|0.5|5.1"/>
</p:tagLst>
</file>

<file path=ppt/tags/tag12.xml><?xml version="1.0" encoding="utf-8"?>
<p:tagLst xmlns:a="http://schemas.openxmlformats.org/drawingml/2006/main" xmlns:r="http://schemas.openxmlformats.org/officeDocument/2006/relationships" xmlns:p="http://schemas.openxmlformats.org/presentationml/2006/main">
  <p:tag name="TIMING" val="|37.3|10.4|0.8"/>
</p:tagLst>
</file>

<file path=ppt/tags/tag13.xml><?xml version="1.0" encoding="utf-8"?>
<p:tagLst xmlns:a="http://schemas.openxmlformats.org/drawingml/2006/main" xmlns:r="http://schemas.openxmlformats.org/officeDocument/2006/relationships" xmlns:p="http://schemas.openxmlformats.org/presentationml/2006/main">
  <p:tag name="TIMING" val="|37.3|10.4|0.8"/>
</p:tagLst>
</file>

<file path=ppt/tags/tag14.xml><?xml version="1.0" encoding="utf-8"?>
<p:tagLst xmlns:a="http://schemas.openxmlformats.org/drawingml/2006/main" xmlns:r="http://schemas.openxmlformats.org/officeDocument/2006/relationships" xmlns:p="http://schemas.openxmlformats.org/presentationml/2006/main">
  <p:tag name="TIMING" val="|37.3|10.4|0.8"/>
</p:tagLst>
</file>

<file path=ppt/tags/tag15.xml><?xml version="1.0" encoding="utf-8"?>
<p:tagLst xmlns:a="http://schemas.openxmlformats.org/drawingml/2006/main" xmlns:r="http://schemas.openxmlformats.org/officeDocument/2006/relationships" xmlns:p="http://schemas.openxmlformats.org/presentationml/2006/main">
  <p:tag name="TIMING" val="|37.3|10.4|0.8"/>
</p:tagLst>
</file>

<file path=ppt/tags/tag16.xml><?xml version="1.0" encoding="utf-8"?>
<p:tagLst xmlns:a="http://schemas.openxmlformats.org/drawingml/2006/main" xmlns:r="http://schemas.openxmlformats.org/officeDocument/2006/relationships" xmlns:p="http://schemas.openxmlformats.org/presentationml/2006/main">
  <p:tag name="TIMING" val="|11.3"/>
</p:tagLst>
</file>

<file path=ppt/tags/tag17.xml><?xml version="1.0" encoding="utf-8"?>
<p:tagLst xmlns:a="http://schemas.openxmlformats.org/drawingml/2006/main" xmlns:r="http://schemas.openxmlformats.org/officeDocument/2006/relationships" xmlns:p="http://schemas.openxmlformats.org/presentationml/2006/main">
  <p:tag name="TIMING" val="|27.2"/>
</p:tagLst>
</file>

<file path=ppt/tags/tag18.xml><?xml version="1.0" encoding="utf-8"?>
<p:tagLst xmlns:a="http://schemas.openxmlformats.org/drawingml/2006/main" xmlns:r="http://schemas.openxmlformats.org/officeDocument/2006/relationships" xmlns:p="http://schemas.openxmlformats.org/presentationml/2006/main">
  <p:tag name="TIMING" val="|4.3"/>
</p:tagLst>
</file>

<file path=ppt/tags/tag19.xml><?xml version="1.0" encoding="utf-8"?>
<p:tagLst xmlns:a="http://schemas.openxmlformats.org/drawingml/2006/main" xmlns:r="http://schemas.openxmlformats.org/officeDocument/2006/relationships" xmlns:p="http://schemas.openxmlformats.org/presentationml/2006/main">
  <p:tag name="TIMING" val="|11.3"/>
</p:tagLst>
</file>

<file path=ppt/tags/tag2.xml><?xml version="1.0" encoding="utf-8"?>
<p:tagLst xmlns:a="http://schemas.openxmlformats.org/drawingml/2006/main" xmlns:r="http://schemas.openxmlformats.org/officeDocument/2006/relationships" xmlns:p="http://schemas.openxmlformats.org/presentationml/2006/main">
  <p:tag name="TIMING" val="|97.9|12.1|17.1"/>
</p:tagLst>
</file>

<file path=ppt/tags/tag20.xml><?xml version="1.0" encoding="utf-8"?>
<p:tagLst xmlns:a="http://schemas.openxmlformats.org/drawingml/2006/main" xmlns:r="http://schemas.openxmlformats.org/officeDocument/2006/relationships" xmlns:p="http://schemas.openxmlformats.org/presentationml/2006/main">
  <p:tag name="TIMING" val="|106.7"/>
</p:tagLst>
</file>

<file path=ppt/tags/tag21.xml><?xml version="1.0" encoding="utf-8"?>
<p:tagLst xmlns:a="http://schemas.openxmlformats.org/drawingml/2006/main" xmlns:r="http://schemas.openxmlformats.org/officeDocument/2006/relationships" xmlns:p="http://schemas.openxmlformats.org/presentationml/2006/main">
  <p:tag name="TIMING" val="|106.7"/>
</p:tagLst>
</file>

<file path=ppt/tags/tag22.xml><?xml version="1.0" encoding="utf-8"?>
<p:tagLst xmlns:a="http://schemas.openxmlformats.org/drawingml/2006/main" xmlns:r="http://schemas.openxmlformats.org/officeDocument/2006/relationships" xmlns:p="http://schemas.openxmlformats.org/presentationml/2006/main">
  <p:tag name="TIMING" val="|51.8|0.3|1"/>
</p:tagLst>
</file>

<file path=ppt/tags/tag23.xml><?xml version="1.0" encoding="utf-8"?>
<p:tagLst xmlns:a="http://schemas.openxmlformats.org/drawingml/2006/main" xmlns:r="http://schemas.openxmlformats.org/officeDocument/2006/relationships" xmlns:p="http://schemas.openxmlformats.org/presentationml/2006/main">
  <p:tag name="TIMING" val="|0.9|14.4|6"/>
</p:tagLst>
</file>

<file path=ppt/tags/tag24.xml><?xml version="1.0" encoding="utf-8"?>
<p:tagLst xmlns:a="http://schemas.openxmlformats.org/drawingml/2006/main" xmlns:r="http://schemas.openxmlformats.org/officeDocument/2006/relationships" xmlns:p="http://schemas.openxmlformats.org/presentationml/2006/main">
  <p:tag name="TIMING" val="|0.9|14.4|6"/>
</p:tagLst>
</file>

<file path=ppt/tags/tag3.xml><?xml version="1.0" encoding="utf-8"?>
<p:tagLst xmlns:a="http://schemas.openxmlformats.org/drawingml/2006/main" xmlns:r="http://schemas.openxmlformats.org/officeDocument/2006/relationships" xmlns:p="http://schemas.openxmlformats.org/presentationml/2006/main">
  <p:tag name="TIMING" val="|68.2|12.2|21.2"/>
</p:tagLst>
</file>

<file path=ppt/tags/tag4.xml><?xml version="1.0" encoding="utf-8"?>
<p:tagLst xmlns:a="http://schemas.openxmlformats.org/drawingml/2006/main" xmlns:r="http://schemas.openxmlformats.org/officeDocument/2006/relationships" xmlns:p="http://schemas.openxmlformats.org/presentationml/2006/main">
  <p:tag name="TIMING" val="|68.2|12.2|21.2"/>
</p:tagLst>
</file>

<file path=ppt/tags/tag5.xml><?xml version="1.0" encoding="utf-8"?>
<p:tagLst xmlns:a="http://schemas.openxmlformats.org/drawingml/2006/main" xmlns:r="http://schemas.openxmlformats.org/officeDocument/2006/relationships" xmlns:p="http://schemas.openxmlformats.org/presentationml/2006/main">
  <p:tag name="TIMING" val="|43.5|16.7|1.1"/>
</p:tagLst>
</file>

<file path=ppt/tags/tag6.xml><?xml version="1.0" encoding="utf-8"?>
<p:tagLst xmlns:a="http://schemas.openxmlformats.org/drawingml/2006/main" xmlns:r="http://schemas.openxmlformats.org/officeDocument/2006/relationships" xmlns:p="http://schemas.openxmlformats.org/presentationml/2006/main">
  <p:tag name="TIMING" val="|78.4|0.4|57.4"/>
</p:tagLst>
</file>

<file path=ppt/tags/tag7.xml><?xml version="1.0" encoding="utf-8"?>
<p:tagLst xmlns:a="http://schemas.openxmlformats.org/drawingml/2006/main" xmlns:r="http://schemas.openxmlformats.org/officeDocument/2006/relationships" xmlns:p="http://schemas.openxmlformats.org/presentationml/2006/main">
  <p:tag name="TIMING" val="|78.4|0.4|57.4"/>
</p:tagLst>
</file>

<file path=ppt/tags/tag8.xml><?xml version="1.0" encoding="utf-8"?>
<p:tagLst xmlns:a="http://schemas.openxmlformats.org/drawingml/2006/main" xmlns:r="http://schemas.openxmlformats.org/officeDocument/2006/relationships" xmlns:p="http://schemas.openxmlformats.org/presentationml/2006/main">
  <p:tag name="TIMING" val="|0.4|4.1|5.6"/>
</p:tagLst>
</file>

<file path=ppt/tags/tag9.xml><?xml version="1.0" encoding="utf-8"?>
<p:tagLst xmlns:a="http://schemas.openxmlformats.org/drawingml/2006/main" xmlns:r="http://schemas.openxmlformats.org/officeDocument/2006/relationships" xmlns:p="http://schemas.openxmlformats.org/presentationml/2006/main">
  <p:tag name="TIMING" val="|10.2|6.3|16.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8341</TotalTime>
  <Words>5793</Words>
  <Application>Microsoft Macintosh PowerPoint</Application>
  <PresentationFormat>宽屏</PresentationFormat>
  <Paragraphs>683</Paragraphs>
  <Slides>43</Slides>
  <Notes>38</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43</vt:i4>
      </vt:variant>
    </vt:vector>
  </HeadingPairs>
  <TitlesOfParts>
    <vt:vector size="54" baseType="lpstr">
      <vt:lpstr>Cambria Math</vt:lpstr>
      <vt:lpstr>Century Gothic</vt:lpstr>
      <vt:lpstr>DengXian</vt:lpstr>
      <vt:lpstr>DengXian Light</vt:lpstr>
      <vt:lpstr>Mangal</vt:lpstr>
      <vt:lpstr>Times New Roman</vt:lpstr>
      <vt:lpstr>Wingdings</vt:lpstr>
      <vt:lpstr>宋体</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xiaofei</dc:creator>
  <cp:lastModifiedBy>xiaofei</cp:lastModifiedBy>
  <cp:revision>565</cp:revision>
  <cp:lastPrinted>2022-11-24T13:16:17Z</cp:lastPrinted>
  <dcterms:created xsi:type="dcterms:W3CDTF">2022-06-13T12:41:50Z</dcterms:created>
  <dcterms:modified xsi:type="dcterms:W3CDTF">2022-11-24T14:09:52Z</dcterms:modified>
</cp:coreProperties>
</file>