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  <p:sldMasterId id="2147483712" r:id="rId5"/>
    <p:sldMasterId id="2147483724" r:id="rId6"/>
  </p:sldMasterIdLst>
  <p:notesMasterIdLst>
    <p:notesMasterId r:id="rId33"/>
  </p:notesMasterIdLst>
  <p:handoutMasterIdLst>
    <p:handoutMasterId r:id="rId34"/>
  </p:handoutMasterIdLst>
  <p:sldIdLst>
    <p:sldId id="273" r:id="rId7"/>
    <p:sldId id="301" r:id="rId8"/>
    <p:sldId id="302" r:id="rId9"/>
    <p:sldId id="326" r:id="rId10"/>
    <p:sldId id="303" r:id="rId11"/>
    <p:sldId id="324" r:id="rId12"/>
    <p:sldId id="320" r:id="rId13"/>
    <p:sldId id="304" r:id="rId14"/>
    <p:sldId id="308" r:id="rId15"/>
    <p:sldId id="306" r:id="rId16"/>
    <p:sldId id="307" r:id="rId17"/>
    <p:sldId id="325" r:id="rId18"/>
    <p:sldId id="309" r:id="rId19"/>
    <p:sldId id="310" r:id="rId20"/>
    <p:sldId id="311" r:id="rId21"/>
    <p:sldId id="327" r:id="rId22"/>
    <p:sldId id="312" r:id="rId23"/>
    <p:sldId id="313" r:id="rId24"/>
    <p:sldId id="315" r:id="rId25"/>
    <p:sldId id="319" r:id="rId26"/>
    <p:sldId id="323" r:id="rId27"/>
    <p:sldId id="314" r:id="rId28"/>
    <p:sldId id="322" r:id="rId29"/>
    <p:sldId id="318" r:id="rId30"/>
    <p:sldId id="317" r:id="rId31"/>
    <p:sldId id="263" r:id="rId32"/>
  </p:sldIdLst>
  <p:sldSz cx="9144000" cy="6858000" type="screen4x3"/>
  <p:notesSz cx="7099300" cy="10234613"/>
  <p:defaultTextStyle>
    <a:defPPr>
      <a:defRPr lang="en-US"/>
    </a:defPPr>
    <a:lvl1pPr marL="0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4" orient="horz" pos="3083" userDrawn="1">
          <p15:clr>
            <a:srgbClr val="A4A3A4"/>
          </p15:clr>
        </p15:guide>
        <p15:guide id="5" pos="232" userDrawn="1">
          <p15:clr>
            <a:srgbClr val="A4A3A4"/>
          </p15:clr>
        </p15:guide>
        <p15:guide id="8" orient="horz" pos="2074" userDrawn="1">
          <p15:clr>
            <a:srgbClr val="A4A3A4"/>
          </p15:clr>
        </p15:guide>
        <p15:guide id="11" pos="4151" userDrawn="1">
          <p15:clr>
            <a:srgbClr val="A4A3A4"/>
          </p15:clr>
        </p15:guide>
        <p15:guide id="12" pos="4082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14" orient="horz" pos="4111" userDrawn="1">
          <p15:clr>
            <a:srgbClr val="A4A3A4"/>
          </p15:clr>
        </p15:guide>
        <p15:guide id="15" orient="horz" pos="2765" userDrawn="1">
          <p15:clr>
            <a:srgbClr val="A4A3A4"/>
          </p15:clr>
        </p15:guide>
        <p15:guide id="16" pos="2880" userDrawn="1">
          <p15:clr>
            <a:srgbClr val="A4A3A4"/>
          </p15:clr>
        </p15:guide>
        <p15:guide id="17" pos="309" userDrawn="1">
          <p15:clr>
            <a:srgbClr val="A4A3A4"/>
          </p15:clr>
        </p15:guide>
        <p15:guide id="18" pos="5535" userDrawn="1">
          <p15:clr>
            <a:srgbClr val="A4A3A4"/>
          </p15:clr>
        </p15:guide>
        <p15:guide id="19" pos="54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543D29"/>
    <a:srgbClr val="FFCC00"/>
    <a:srgbClr val="A50119"/>
    <a:srgbClr val="71BF44"/>
    <a:srgbClr val="B1021B"/>
    <a:srgbClr val="B9021C"/>
    <a:srgbClr val="C1021D"/>
    <a:srgbClr val="B00A1F"/>
    <a:srgbClr val="B0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1345" autoAdjust="0"/>
  </p:normalViewPr>
  <p:slideViewPr>
    <p:cSldViewPr snapToGrid="0" showGuides="1">
      <p:cViewPr>
        <p:scale>
          <a:sx n="125" d="100"/>
          <a:sy n="125" d="100"/>
        </p:scale>
        <p:origin x="816" y="240"/>
      </p:cViewPr>
      <p:guideLst>
        <p:guide orient="horz" pos="1620"/>
        <p:guide pos="2160"/>
        <p:guide orient="horz" pos="3083"/>
        <p:guide pos="232"/>
        <p:guide orient="horz" pos="2074"/>
        <p:guide pos="4151"/>
        <p:guide pos="4082"/>
        <p:guide orient="horz" pos="2160"/>
        <p:guide orient="horz" pos="4111"/>
        <p:guide orient="horz" pos="2765"/>
        <p:guide pos="2880"/>
        <p:guide pos="309"/>
        <p:guide pos="5535"/>
        <p:guide pos="54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3396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481E118-1CEA-43E8-BD51-A8A2CBD62889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7CB1C5FA-467D-48F3-9F36-205F533C0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20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0389419-4E28-4B58-9AA2-383238311FDA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277938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20" tIns="47960" rIns="95920" bIns="4796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79"/>
          </a:xfrm>
          <a:prstGeom prst="rect">
            <a:avLst/>
          </a:prstGeom>
        </p:spPr>
        <p:txBody>
          <a:bodyPr vert="horz" lIns="95920" tIns="47960" rIns="95920" bIns="4796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39DC57ED-270C-43E3-91AA-48F4CC193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597121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40641"/>
            <a:ext cx="9154160" cy="6011852"/>
          </a:xfrm>
          <a:prstGeom prst="rect">
            <a:avLst/>
          </a:prstGeom>
        </p:spPr>
      </p:pic>
      <p:pic>
        <p:nvPicPr>
          <p:cNvPr id="8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34777" y="6158143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ED1C4103-FF01-4613-BB77-A54429AC18D2}" type="datetime4">
              <a:rPr lang="fr-FR" noProof="0" smtClean="0"/>
              <a:t>20 mai 2019</a:t>
            </a:fld>
            <a:endParaRPr lang="fr-FR" noProof="0" dirty="0"/>
          </a:p>
        </p:txBody>
      </p:sp>
      <p:sp>
        <p:nvSpPr>
          <p:cNvPr id="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834777" y="5469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388946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d'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DA024-CC5C-49D4-9EDE-B13C9CE4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6952101-6F0D-4470-B900-D7C009A83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60769C5C-EDFB-44C6-A754-7FD9C1B5A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8242" y="1358084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6" name="Espace réservé pour une image  4">
            <a:extLst>
              <a:ext uri="{FF2B5EF4-FFF2-40B4-BE49-F238E27FC236}">
                <a16:creationId xmlns:a16="http://schemas.microsoft.com/office/drawing/2014/main" id="{CE83B8F1-3CFD-4C6F-B77B-684EE09D6F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43696" y="1358084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1F07BDA-5AB0-410C-A329-8C06350E1E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1227" y="1358085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95E4514-E62C-42B5-BE1E-5F1CD3D2A789}"/>
              </a:ext>
            </a:extLst>
          </p:cNvPr>
          <p:cNvCxnSpPr/>
          <p:nvPr userDrawn="1"/>
        </p:nvCxnSpPr>
        <p:spPr>
          <a:xfrm flipH="1">
            <a:off x="914402" y="2332809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5C946E34-2083-434D-8404-8F5AEE71F0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23927" y="1358085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653795C-036F-4780-863C-5F5B75D45AC9}"/>
              </a:ext>
            </a:extLst>
          </p:cNvPr>
          <p:cNvCxnSpPr/>
          <p:nvPr userDrawn="1"/>
        </p:nvCxnSpPr>
        <p:spPr>
          <a:xfrm flipH="1">
            <a:off x="4643696" y="2332809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Espace réservé pour une image  4">
            <a:extLst>
              <a:ext uri="{FF2B5EF4-FFF2-40B4-BE49-F238E27FC236}">
                <a16:creationId xmlns:a16="http://schemas.microsoft.com/office/drawing/2014/main" id="{6076C443-2E06-4281-8B05-53A67256EE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98242" y="2628159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id="{AAFC24E1-75A5-4390-A26C-B3DE9FF20EE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43696" y="2628159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67AD350B-6F89-4863-9328-41F1D93BBC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31227" y="2628160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7B1C8393-42C9-4E5B-B22A-7A1C80B3392B}"/>
              </a:ext>
            </a:extLst>
          </p:cNvPr>
          <p:cNvCxnSpPr/>
          <p:nvPr userDrawn="1"/>
        </p:nvCxnSpPr>
        <p:spPr>
          <a:xfrm flipH="1">
            <a:off x="914402" y="3602884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Espace réservé du texte 7">
            <a:extLst>
              <a:ext uri="{FF2B5EF4-FFF2-40B4-BE49-F238E27FC236}">
                <a16:creationId xmlns:a16="http://schemas.microsoft.com/office/drawing/2014/main" id="{EADC8B10-F914-44B6-855C-77AEF500D4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23927" y="2634550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674119E-EE06-45F8-B404-7D969C8F47C0}"/>
              </a:ext>
            </a:extLst>
          </p:cNvPr>
          <p:cNvCxnSpPr/>
          <p:nvPr userDrawn="1"/>
        </p:nvCxnSpPr>
        <p:spPr>
          <a:xfrm flipH="1">
            <a:off x="4643696" y="3602884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Espace réservé pour une image  4">
            <a:extLst>
              <a:ext uri="{FF2B5EF4-FFF2-40B4-BE49-F238E27FC236}">
                <a16:creationId xmlns:a16="http://schemas.microsoft.com/office/drawing/2014/main" id="{2E8B88C5-9DD3-4342-8110-493B6A4046E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98242" y="3878367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0" name="Espace réservé pour une image  4">
            <a:extLst>
              <a:ext uri="{FF2B5EF4-FFF2-40B4-BE49-F238E27FC236}">
                <a16:creationId xmlns:a16="http://schemas.microsoft.com/office/drawing/2014/main" id="{11DFD99F-CCC2-490B-9103-83A0C7B5BF9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43696" y="3878367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1" name="Espace réservé du texte 7">
            <a:extLst>
              <a:ext uri="{FF2B5EF4-FFF2-40B4-BE49-F238E27FC236}">
                <a16:creationId xmlns:a16="http://schemas.microsoft.com/office/drawing/2014/main" id="{105DF51F-34C2-49EC-92D0-D81C49BE61D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1227" y="3878368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A75A8DBD-F5B7-405E-B653-6D5F7E42EB8D}"/>
              </a:ext>
            </a:extLst>
          </p:cNvPr>
          <p:cNvCxnSpPr/>
          <p:nvPr userDrawn="1"/>
        </p:nvCxnSpPr>
        <p:spPr>
          <a:xfrm flipH="1">
            <a:off x="914402" y="4853092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Espace réservé du texte 7">
            <a:extLst>
              <a:ext uri="{FF2B5EF4-FFF2-40B4-BE49-F238E27FC236}">
                <a16:creationId xmlns:a16="http://schemas.microsoft.com/office/drawing/2014/main" id="{A402FF8C-DB59-4608-B517-7FD56431411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23927" y="3866242"/>
            <a:ext cx="2359026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D552D8A-671C-4599-8FC0-D56624B966E2}"/>
              </a:ext>
            </a:extLst>
          </p:cNvPr>
          <p:cNvCxnSpPr/>
          <p:nvPr userDrawn="1"/>
        </p:nvCxnSpPr>
        <p:spPr>
          <a:xfrm flipH="1">
            <a:off x="4643696" y="4853092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Espace réservé pour une image  4">
            <a:extLst>
              <a:ext uri="{FF2B5EF4-FFF2-40B4-BE49-F238E27FC236}">
                <a16:creationId xmlns:a16="http://schemas.microsoft.com/office/drawing/2014/main" id="{979E6621-7EBD-4E8A-9D3F-98667422C62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398242" y="5128574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6" name="Espace réservé pour une image  4">
            <a:extLst>
              <a:ext uri="{FF2B5EF4-FFF2-40B4-BE49-F238E27FC236}">
                <a16:creationId xmlns:a16="http://schemas.microsoft.com/office/drawing/2014/main" id="{4EB9FABD-311A-46B5-803C-4468714878B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643696" y="5128574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7" name="Espace réservé du texte 7">
            <a:extLst>
              <a:ext uri="{FF2B5EF4-FFF2-40B4-BE49-F238E27FC236}">
                <a16:creationId xmlns:a16="http://schemas.microsoft.com/office/drawing/2014/main" id="{B039882E-C7D2-4A10-8D17-525FEF96661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31227" y="5128575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40312D7E-F5FE-4ADB-8526-4D9ED88C5C15}"/>
              </a:ext>
            </a:extLst>
          </p:cNvPr>
          <p:cNvCxnSpPr/>
          <p:nvPr userDrawn="1"/>
        </p:nvCxnSpPr>
        <p:spPr>
          <a:xfrm flipH="1">
            <a:off x="914402" y="6103299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6AD72B51-7D15-4502-B762-932C85FC894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23927" y="5128575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3D9F259-C0D9-40E4-B155-CD1D47C48F43}"/>
              </a:ext>
            </a:extLst>
          </p:cNvPr>
          <p:cNvCxnSpPr/>
          <p:nvPr userDrawn="1"/>
        </p:nvCxnSpPr>
        <p:spPr>
          <a:xfrm flipH="1">
            <a:off x="4643696" y="6103299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18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9144000" cy="5998464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269974" y="2277417"/>
            <a:ext cx="4765976" cy="6247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57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400" kern="1200" dirty="0" smtClean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fr-FR" noProof="0" dirty="0"/>
              <a:t>Merci de votre attention</a:t>
            </a:r>
          </a:p>
        </p:txBody>
      </p:sp>
      <p:sp>
        <p:nvSpPr>
          <p:cNvPr id="10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991769" y="4403563"/>
            <a:ext cx="6848148" cy="267471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1000" b="1" noProof="0" dirty="0">
                <a:solidFill>
                  <a:schemeClr val="tx1"/>
                </a:solidFill>
                <a:latin typeface="Calibri"/>
                <a:cs typeface="Calibri"/>
              </a:rPr>
              <a:t>Crédits photos </a:t>
            </a:r>
            <a:r>
              <a:rPr lang="fr-FR" sz="1000" noProof="0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3269974" y="3140287"/>
            <a:ext cx="4714240" cy="405970"/>
          </a:xfrm>
        </p:spPr>
        <p:txBody>
          <a:bodyPr>
            <a:spAutoFit/>
          </a:bodyPr>
          <a:lstStyle>
            <a:lvl1pPr marL="0" indent="0">
              <a:buFontTx/>
              <a:buNone/>
              <a:defRPr lang="fr-FR" sz="2000" kern="1200" smtClean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fr-FR" sz="2000" kern="1200" noProof="0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Mise à jour 20 mai 2019</a:t>
            </a:r>
            <a:endParaRPr lang="fr-FR" noProof="0" dirty="0"/>
          </a:p>
        </p:txBody>
      </p:sp>
      <p:sp>
        <p:nvSpPr>
          <p:cNvPr id="12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pic>
        <p:nvPicPr>
          <p:cNvPr id="13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4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54937" y="3564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1977181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9144000" cy="5998464"/>
          </a:xfrm>
          <a:prstGeom prst="rect">
            <a:avLst/>
          </a:prstGeom>
        </p:spPr>
      </p:pic>
      <p:pic>
        <p:nvPicPr>
          <p:cNvPr id="13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6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Annexes</a:t>
            </a:r>
          </a:p>
        </p:txBody>
      </p:sp>
      <p:sp>
        <p:nvSpPr>
          <p:cNvPr id="19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20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13 mai 2019</a:t>
            </a:r>
          </a:p>
        </p:txBody>
      </p:sp>
    </p:spTree>
    <p:extLst>
      <p:ext uri="{BB962C8B-B14F-4D97-AF65-F5344CB8AC3E}">
        <p14:creationId xmlns:p14="http://schemas.microsoft.com/office/powerpoint/2010/main" val="9314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" y="597121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40641"/>
            <a:ext cx="9154160" cy="6011852"/>
          </a:xfrm>
          <a:prstGeom prst="rect">
            <a:avLst/>
          </a:prstGeom>
        </p:spPr>
      </p:pic>
      <p:pic>
        <p:nvPicPr>
          <p:cNvPr id="12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20 mai 2019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122334" y="1143001"/>
            <a:ext cx="2751138" cy="23936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4777" y="5469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69958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9144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066800" y="473604"/>
            <a:ext cx="3505200" cy="14380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90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60824" y="1630411"/>
            <a:ext cx="78867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60825" y="1067647"/>
            <a:ext cx="7924376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2348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9144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4572000" y="2824702"/>
            <a:ext cx="3700463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1763" y="1835150"/>
            <a:ext cx="4381500" cy="359029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8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9144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738142" y="617538"/>
            <a:ext cx="3987800" cy="12441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46554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" y="597121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40641"/>
            <a:ext cx="9154160" cy="6011852"/>
          </a:xfrm>
          <a:prstGeom prst="rect">
            <a:avLst/>
          </a:prstGeom>
        </p:spPr>
      </p:pic>
      <p:pic>
        <p:nvPicPr>
          <p:cNvPr id="12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20 mai 2019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122334" y="1143001"/>
            <a:ext cx="2751138" cy="23936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4777" y="5469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85783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9144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066800" y="473604"/>
            <a:ext cx="3505200" cy="14380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066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" y="597121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40641"/>
            <a:ext cx="9154160" cy="6011852"/>
          </a:xfrm>
          <a:prstGeom prst="rect">
            <a:avLst/>
          </a:prstGeom>
        </p:spPr>
      </p:pic>
      <p:pic>
        <p:nvPicPr>
          <p:cNvPr id="12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20 mai 2019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122334" y="1143001"/>
            <a:ext cx="2751138" cy="23936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4777" y="5469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42050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60824" y="1630411"/>
            <a:ext cx="78867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60825" y="1067647"/>
            <a:ext cx="7924376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427964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9144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4572000" y="2824702"/>
            <a:ext cx="3700463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1763" y="1835150"/>
            <a:ext cx="4381500" cy="359029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48433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9144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738142" y="617538"/>
            <a:ext cx="3987800" cy="12441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13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9144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066800" y="473604"/>
            <a:ext cx="3505200" cy="143804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28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60824" y="1630411"/>
            <a:ext cx="78867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smtClean="0"/>
              <a:t>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60825" y="1067647"/>
            <a:ext cx="7924376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51394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60825" y="1067647"/>
            <a:ext cx="7924376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77697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0520F-F2B4-4144-B2A0-D31492DE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90C283F-3F6C-463B-B6FF-C5A1120E75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EA0235D1-1CA4-4813-8F9E-8EA6F5F924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9144000" cy="5808504"/>
          </a:xfrm>
          <a:prstGeom prst="rect">
            <a:avLst/>
          </a:prstGeom>
        </p:spPr>
      </p:pic>
      <p:sp>
        <p:nvSpPr>
          <p:cNvPr id="27" name="Titre 4">
            <a:extLst>
              <a:ext uri="{FF2B5EF4-FFF2-40B4-BE49-F238E27FC236}">
                <a16:creationId xmlns:a16="http://schemas.microsoft.com/office/drawing/2014/main" id="{9EB6429C-6B7C-4EE1-B9DC-E41E0338FCE4}"/>
              </a:ext>
            </a:extLst>
          </p:cNvPr>
          <p:cNvSpPr txBox="1">
            <a:spLocks/>
          </p:cNvSpPr>
          <p:nvPr userDrawn="1"/>
        </p:nvSpPr>
        <p:spPr>
          <a:xfrm>
            <a:off x="4572000" y="2824702"/>
            <a:ext cx="3700463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00B39465-DFB6-4F0B-AD93-34B67A43F556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31444" y="1835212"/>
            <a:ext cx="1521946" cy="1950713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05215E8A-C584-469C-8777-F84DF88AD45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1752037" y="1835212"/>
            <a:ext cx="1478663" cy="119856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F295F236-0258-44BD-A085-BC26E990060E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3334674" y="1835151"/>
            <a:ext cx="1178590" cy="128098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id="{10F23775-F583-446B-ADBA-A32E31D6D2FB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3328279" y="3298825"/>
            <a:ext cx="1184516" cy="1138108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CBB53359-B79D-4793-A0BA-531D16C92DB5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757364" y="3201989"/>
            <a:ext cx="1466941" cy="58393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9" name="Espace réservé pour une image  38">
            <a:extLst>
              <a:ext uri="{FF2B5EF4-FFF2-40B4-BE49-F238E27FC236}">
                <a16:creationId xmlns:a16="http://schemas.microsoft.com/office/drawing/2014/main" id="{7629CC81-1DE8-42E7-8943-496B487C7A1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31763" y="3968619"/>
            <a:ext cx="1517650" cy="52718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id="{3D9A0616-6187-42B8-A49C-5704495AFA0F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131763" y="4673601"/>
            <a:ext cx="1517650" cy="60564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3" name="Espace réservé pour une image  42">
            <a:extLst>
              <a:ext uri="{FF2B5EF4-FFF2-40B4-BE49-F238E27FC236}">
                <a16:creationId xmlns:a16="http://schemas.microsoft.com/office/drawing/2014/main" id="{10BA3FEF-381F-4AA8-9215-136F5361141D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1752037" y="3968619"/>
            <a:ext cx="1466850" cy="1310624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5" name="Espace réservé pour une image  44">
            <a:extLst>
              <a:ext uri="{FF2B5EF4-FFF2-40B4-BE49-F238E27FC236}">
                <a16:creationId xmlns:a16="http://schemas.microsoft.com/office/drawing/2014/main" id="{8FD27BC5-345B-4477-941A-3575E8185B4F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3319464" y="4619627"/>
            <a:ext cx="1193800" cy="65961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2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9144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4572000" y="2824702"/>
            <a:ext cx="3700463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1763" y="1835150"/>
            <a:ext cx="4381500" cy="359029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3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9144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738142" y="617538"/>
            <a:ext cx="3987800" cy="124414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0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1107440" y="196178"/>
            <a:ext cx="8229600" cy="379192"/>
          </a:xfrm>
          <a:prstGeom prst="rect">
            <a:avLst/>
          </a:prstGeom>
        </p:spPr>
        <p:txBody>
          <a:bodyPr vert="horz" lIns="127723" tIns="50285" rIns="127723" bIns="50285" rtlCol="0" anchor="ctr">
            <a:spAutoFit/>
          </a:bodyPr>
          <a:lstStyle>
            <a:lvl1pPr>
              <a:defRPr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7691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293436"/>
            <a:ext cx="78867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7"/>
            <a:ext cx="9144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-25706"/>
            <a:ext cx="9143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3526" y="6627317"/>
            <a:ext cx="970475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8466" y="-25707"/>
            <a:ext cx="970475" cy="783772"/>
          </a:xfrm>
          <a:prstGeom prst="rect">
            <a:avLst/>
          </a:prstGeom>
          <a:solidFill>
            <a:srgbClr val="C11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67891" y="6665909"/>
            <a:ext cx="627944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25" descr="cea_logo_typo2_small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4" y="224966"/>
            <a:ext cx="612339" cy="34648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 userDrawn="1"/>
        </p:nvSpPr>
        <p:spPr>
          <a:xfrm>
            <a:off x="6593653" y="6666681"/>
            <a:ext cx="1583653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27 novembre 2020</a:t>
            </a:r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652" y="6635131"/>
            <a:ext cx="4132448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4475864" y="6658217"/>
            <a:ext cx="1969624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 smtClean="0">
                <a:latin typeface="Calibri" panose="020F0502020204030204" pitchFamily="34" charset="0"/>
              </a:rPr>
              <a:t>M. </a:t>
            </a:r>
            <a:r>
              <a:rPr lang="fr-FR" sz="1100" dirty="0" err="1" smtClean="0">
                <a:latin typeface="Calibri" panose="020F0502020204030204" pitchFamily="34" charset="0"/>
              </a:rPr>
              <a:t>Breuze</a:t>
            </a:r>
            <a:r>
              <a:rPr lang="fr-FR" sz="1100" dirty="0" smtClean="0">
                <a:latin typeface="Calibri" panose="020F0502020204030204" pitchFamily="34" charset="0"/>
              </a:rPr>
              <a:t>, F. Di Paola, B. </a:t>
            </a:r>
            <a:r>
              <a:rPr lang="fr-FR" sz="1100" dirty="0" err="1" smtClean="0">
                <a:latin typeface="Calibri" panose="020F0502020204030204" pitchFamily="34" charset="0"/>
              </a:rPr>
              <a:t>Prabel</a:t>
            </a:r>
            <a:endParaRPr lang="fr-FR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4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4" r:id="rId2"/>
    <p:sldLayoutId id="2147483705" r:id="rId3"/>
    <p:sldLayoutId id="2147483706" r:id="rId4"/>
    <p:sldLayoutId id="2147483709" r:id="rId5"/>
    <p:sldLayoutId id="2147483710" r:id="rId6"/>
    <p:sldLayoutId id="2147483711" r:id="rId7"/>
    <p:sldLayoutId id="2147483708" r:id="rId8"/>
    <p:sldLayoutId id="2147483707" r:id="rId9"/>
    <p:sldLayoutId id="2147483732" r:id="rId10"/>
    <p:sldLayoutId id="2147483701" r:id="rId11"/>
    <p:sldLayoutId id="2147483702" r:id="rId12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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293436"/>
            <a:ext cx="78867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7"/>
            <a:ext cx="9144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-25706"/>
            <a:ext cx="9143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3526" y="6627317"/>
            <a:ext cx="970475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8466" y="-25707"/>
            <a:ext cx="970475" cy="783772"/>
          </a:xfrm>
          <a:prstGeom prst="rect">
            <a:avLst/>
          </a:prstGeom>
          <a:solidFill>
            <a:srgbClr val="C11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67891" y="6665909"/>
            <a:ext cx="627944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25" descr="cea_logo_typo2_small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4" y="224966"/>
            <a:ext cx="612339" cy="34648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 userDrawn="1"/>
        </p:nvSpPr>
        <p:spPr>
          <a:xfrm>
            <a:off x="6593653" y="6666681"/>
            <a:ext cx="1583653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25 novembre 2020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652" y="6635131"/>
            <a:ext cx="4132448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4961466" y="6658217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16194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9" r:id="rId3"/>
    <p:sldLayoutId id="2147483717" r:id="rId4"/>
    <p:sldLayoutId id="2147483718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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293436"/>
            <a:ext cx="78867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7"/>
            <a:ext cx="9144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-25706"/>
            <a:ext cx="9143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3526" y="6627317"/>
            <a:ext cx="970475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8466" y="-25707"/>
            <a:ext cx="970475" cy="783772"/>
          </a:xfrm>
          <a:prstGeom prst="rect">
            <a:avLst/>
          </a:prstGeom>
          <a:solidFill>
            <a:srgbClr val="C11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67891" y="6665909"/>
            <a:ext cx="627944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25" descr="cea_logo_typo2_small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4" y="224966"/>
            <a:ext cx="612339" cy="34648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 userDrawn="1"/>
        </p:nvSpPr>
        <p:spPr>
          <a:xfrm>
            <a:off x="6593653" y="6666681"/>
            <a:ext cx="1583653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25 novembre 2020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652" y="6635131"/>
            <a:ext cx="4132448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4961466" y="6658217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320076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1" r:id="rId3"/>
    <p:sldLayoutId id="2147483729" r:id="rId4"/>
    <p:sldLayoutId id="2147483730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-cast3m.cea.fr/html/Documentation_Cast3M/mecanique.pdf" TargetMode="External"/><Relationship Id="rId2" Type="http://schemas.openxmlformats.org/officeDocument/2006/relationships/hyperlink" Target="http://www-cast3m.cea.fr/html/formations/Formation_DEVELOPPER_dans_Cast3M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843277" y="4077604"/>
            <a:ext cx="6572852" cy="849168"/>
          </a:xfrm>
        </p:spPr>
        <p:txBody>
          <a:bodyPr/>
          <a:lstStyle/>
          <a:p>
            <a:r>
              <a:rPr lang="fr-FR" dirty="0" smtClean="0"/>
              <a:t>Nouveautés dans Cast3M</a:t>
            </a:r>
            <a:br>
              <a:rPr lang="fr-FR" dirty="0" smtClean="0"/>
            </a:br>
            <a:r>
              <a:rPr lang="fr-FR" sz="1800" dirty="0" smtClean="0"/>
              <a:t>depuis le club Cast3M 2019</a:t>
            </a:r>
            <a:endParaRPr lang="fr-FR" sz="1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27 novembre 2020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834776" y="5469234"/>
            <a:ext cx="5127111" cy="378270"/>
          </a:xfrm>
        </p:spPr>
        <p:txBody>
          <a:bodyPr/>
          <a:lstStyle/>
          <a:p>
            <a:r>
              <a:rPr lang="fr-FR" dirty="0" smtClean="0"/>
              <a:t>Matthieu </a:t>
            </a:r>
            <a:r>
              <a:rPr lang="fr-FR" dirty="0" err="1" smtClean="0"/>
              <a:t>Breuzé</a:t>
            </a:r>
            <a:r>
              <a:rPr lang="fr-FR" dirty="0" smtClean="0"/>
              <a:t>, François Di Paola, Benoit </a:t>
            </a:r>
            <a:r>
              <a:rPr lang="fr-FR" dirty="0" err="1" smtClean="0"/>
              <a:t>Prabel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66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Multi-physiques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10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533039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Soudage</a:t>
            </a: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COOR </a:t>
            </a:r>
            <a:r>
              <a:rPr lang="fr-FR" b="1" dirty="0" smtClean="0"/>
              <a:t>Nouvelle syntaxe </a:t>
            </a:r>
            <a:r>
              <a:rPr lang="fr-FR" dirty="0" smtClean="0"/>
              <a:t>:		</a:t>
            </a:r>
            <a:r>
              <a:rPr lang="fr-FR" dirty="0" smtClean="0">
                <a:latin typeface="Consolas" panose="020B0609020204030204" pitchFamily="49" charset="0"/>
              </a:rPr>
              <a:t>CHPO1 </a:t>
            </a:r>
            <a:r>
              <a:rPr lang="fr-FR" dirty="0">
                <a:latin typeface="Consolas" panose="020B0609020204030204" pitchFamily="49" charset="0"/>
              </a:rPr>
              <a:t>=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COOR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CURV’ </a:t>
            </a:r>
            <a:r>
              <a:rPr lang="fr-FR" dirty="0" smtClean="0">
                <a:latin typeface="Consolas" panose="020B0609020204030204" pitchFamily="49" charset="0"/>
              </a:rPr>
              <a:t>LIG1</a:t>
            </a:r>
            <a:r>
              <a:rPr lang="fr-FR" dirty="0">
                <a:latin typeface="Consolas" panose="020B0609020204030204" pitchFamily="49" charset="0"/>
              </a:rPr>
              <a:t> ;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calcul </a:t>
            </a:r>
            <a:r>
              <a:rPr lang="fr-FR" dirty="0" smtClean="0"/>
              <a:t>un </a:t>
            </a:r>
            <a:r>
              <a:rPr lang="fr-FR" dirty="0" smtClean="0">
                <a:solidFill>
                  <a:srgbClr val="7030A0"/>
                </a:solidFill>
              </a:rPr>
              <a:t>CHPOINT</a:t>
            </a:r>
            <a:r>
              <a:rPr lang="fr-FR" dirty="0" smtClean="0"/>
              <a:t> d’</a:t>
            </a:r>
            <a:r>
              <a:rPr lang="fr-FR" b="1" dirty="0" smtClean="0"/>
              <a:t>abscisse </a:t>
            </a:r>
            <a:r>
              <a:rPr lang="fr-FR" b="1" dirty="0"/>
              <a:t>curviligne</a:t>
            </a:r>
            <a:r>
              <a:rPr lang="fr-FR" dirty="0"/>
              <a:t> S(X) des nœuds X d’un maillage </a:t>
            </a:r>
            <a:r>
              <a:rPr lang="fr-FR" dirty="0" smtClean="0"/>
              <a:t>constitué </a:t>
            </a:r>
            <a:r>
              <a:rPr lang="fr-FR" dirty="0"/>
              <a:t>de </a:t>
            </a:r>
            <a:r>
              <a:rPr lang="fr-FR" dirty="0" smtClean="0"/>
              <a:t>SEG2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LIG1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S(X)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IPOL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smtClean="0"/>
              <a:t>Nouvelle syntaxe </a:t>
            </a:r>
            <a:r>
              <a:rPr lang="fr-FR" dirty="0" smtClean="0"/>
              <a:t>:		</a:t>
            </a:r>
            <a:r>
              <a:rPr lang="fr-FR" dirty="0" smtClean="0">
                <a:latin typeface="Consolas" panose="020B0609020204030204" pitchFamily="49" charset="0"/>
              </a:rPr>
              <a:t>POIN1 </a:t>
            </a:r>
            <a:r>
              <a:rPr lang="fr-FR" dirty="0">
                <a:latin typeface="Consolas" panose="020B0609020204030204" pitchFamily="49" charset="0"/>
              </a:rPr>
              <a:t>=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IPOL</a:t>
            </a:r>
            <a:r>
              <a:rPr lang="fr-FR" dirty="0">
                <a:latin typeface="Consolas" panose="020B0609020204030204" pitchFamily="49" charset="0"/>
              </a:rPr>
              <a:t> CHPO1 FLOT1 ;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interpolation d’un </a:t>
            </a:r>
            <a:r>
              <a:rPr lang="fr-FR" dirty="0" smtClean="0">
                <a:solidFill>
                  <a:srgbClr val="7030A0"/>
                </a:solidFill>
              </a:rPr>
              <a:t>POINT</a:t>
            </a:r>
            <a:r>
              <a:rPr lang="fr-FR" dirty="0" smtClean="0"/>
              <a:t> </a:t>
            </a:r>
            <a:r>
              <a:rPr lang="fr-FR" dirty="0"/>
              <a:t>le long </a:t>
            </a:r>
            <a:r>
              <a:rPr lang="fr-FR" dirty="0" smtClean="0"/>
              <a:t>d’une ligne d’après son CHPOINT d’abscisse curviligne </a:t>
            </a:r>
            <a:r>
              <a:rPr lang="fr-FR" dirty="0"/>
              <a:t>S(X)</a:t>
            </a:r>
            <a:br>
              <a:rPr lang="fr-FR" dirty="0"/>
            </a:br>
            <a:r>
              <a:rPr lang="fr-FR" dirty="0" smtClean="0"/>
              <a:t>S(X</a:t>
            </a:r>
            <a:r>
              <a:rPr lang="fr-FR" dirty="0"/>
              <a:t>) ; S0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X   tel que S(X) = S0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CHAR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 smtClean="0"/>
              <a:t>Nouvelle option </a:t>
            </a:r>
            <a:r>
              <a:rPr lang="fr-FR" dirty="0" smtClean="0"/>
              <a:t>:		</a:t>
            </a:r>
            <a:r>
              <a:rPr lang="fr-FR" dirty="0" smtClean="0">
                <a:latin typeface="Consolas" panose="020B0609020204030204" pitchFamily="49" charset="0"/>
              </a:rPr>
              <a:t>CHAR1 </a:t>
            </a:r>
            <a:r>
              <a:rPr lang="fr-FR" dirty="0">
                <a:latin typeface="Consolas" panose="020B0609020204030204" pitchFamily="49" charset="0"/>
              </a:rPr>
              <a:t>=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CHAR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‘TRAJ’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smtClean="0">
                <a:latin typeface="Consolas" panose="020B0609020204030204" pitchFamily="49" charset="0"/>
              </a:rPr>
              <a:t>CHPO1 EVOL1 ;</a:t>
            </a:r>
            <a:r>
              <a:rPr lang="fr-FR" dirty="0">
                <a:latin typeface="Consolas" panose="020B0609020204030204" pitchFamily="49" charset="0"/>
              </a:rPr>
              <a:t/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+mn-lt"/>
              </a:rPr>
              <a:t>Les </a:t>
            </a:r>
            <a:r>
              <a:rPr lang="fr-FR" dirty="0" err="1" smtClean="0">
                <a:solidFill>
                  <a:srgbClr val="7030A0"/>
                </a:solidFill>
              </a:rPr>
              <a:t>CHARGEME</a:t>
            </a:r>
            <a:r>
              <a:rPr lang="fr-FR" dirty="0" err="1" smtClean="0"/>
              <a:t>nts</a:t>
            </a:r>
            <a:r>
              <a:rPr lang="fr-FR" dirty="0" smtClean="0"/>
              <a:t> de </a:t>
            </a:r>
            <a:r>
              <a:rPr lang="fr-FR" dirty="0" smtClean="0"/>
              <a:t>nom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TRAJ’</a:t>
            </a:r>
            <a:r>
              <a:rPr lang="fr-FR" dirty="0" smtClean="0"/>
              <a:t> </a:t>
            </a:r>
            <a:r>
              <a:rPr lang="fr-FR" dirty="0" smtClean="0"/>
              <a:t>contiennent</a:t>
            </a:r>
            <a:br>
              <a:rPr lang="fr-FR" dirty="0" smtClean="0"/>
            </a:br>
            <a:r>
              <a:rPr lang="fr-FR" dirty="0" smtClean="0"/>
              <a:t>un </a:t>
            </a:r>
            <a:r>
              <a:rPr lang="fr-FR" dirty="0" smtClean="0"/>
              <a:t>champ d’abscisse curviligne S(X)</a:t>
            </a:r>
            <a:br>
              <a:rPr lang="fr-FR" dirty="0" smtClean="0"/>
            </a:br>
            <a:r>
              <a:rPr lang="fr-FR" dirty="0" smtClean="0"/>
              <a:t>une évolution temporelle de l’abscisse curviligne S(t)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L’opérateur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TIRE</a:t>
            </a:r>
            <a:r>
              <a:rPr lang="fr-FR" dirty="0" smtClean="0"/>
              <a:t> fournira </a:t>
            </a:r>
            <a:r>
              <a:rPr lang="fr-FR" dirty="0"/>
              <a:t>alors le POINT  X(t)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MODE</a:t>
            </a:r>
            <a:r>
              <a:rPr lang="fr-FR" b="1" dirty="0" smtClean="0">
                <a:latin typeface="Consolas" panose="020B0609020204030204" pitchFamily="49" charset="0"/>
              </a:rPr>
              <a:t> </a:t>
            </a:r>
            <a:r>
              <a:rPr lang="fr-FR" b="1" dirty="0" smtClean="0"/>
              <a:t>Nouveaux modèles de sources de chaleur </a:t>
            </a:r>
            <a:r>
              <a:rPr lang="fr-FR" dirty="0" smtClean="0"/>
              <a:t>utilisant un </a:t>
            </a:r>
            <a:r>
              <a:rPr lang="fr-FR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CHARGEME</a:t>
            </a:r>
            <a:r>
              <a:rPr lang="fr-FR" dirty="0" err="1" smtClean="0"/>
              <a:t>nt</a:t>
            </a:r>
            <a:r>
              <a:rPr lang="fr-FR" dirty="0" smtClean="0"/>
              <a:t> de type </a:t>
            </a:r>
            <a:r>
              <a:rPr lang="fr-FR" dirty="0" smtClean="0">
                <a:latin typeface="Consolas" panose="020B0609020204030204" pitchFamily="49" charset="0"/>
              </a:rPr>
              <a:t>‘</a:t>
            </a:r>
            <a:r>
              <a:rPr lang="fr-FR" dirty="0" err="1" smtClean="0">
                <a:latin typeface="Consolas" panose="020B0609020204030204" pitchFamily="49" charset="0"/>
              </a:rPr>
              <a:t>TRAJ’</a:t>
            </a:r>
            <a:r>
              <a:rPr lang="fr-FR" dirty="0" err="1" smtClean="0"/>
              <a:t>ectoire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b="1" dirty="0" smtClean="0"/>
              <a:t>Exemples </a:t>
            </a:r>
            <a:r>
              <a:rPr lang="fr-FR" dirty="0" smtClean="0"/>
              <a:t>d’application </a:t>
            </a:r>
            <a:r>
              <a:rPr lang="fr-FR" dirty="0"/>
              <a:t>: torche de </a:t>
            </a:r>
            <a:r>
              <a:rPr lang="fr-FR" dirty="0" smtClean="0"/>
              <a:t>soudage</a:t>
            </a:r>
            <a:br>
              <a:rPr lang="fr-FR" dirty="0" smtClean="0"/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waam1.dgibi</a:t>
            </a:r>
            <a:r>
              <a:rPr lang="fr-FR" dirty="0">
                <a:solidFill>
                  <a:srgbClr val="0070C0"/>
                </a:solidFill>
                <a:latin typeface="Consolas" panose="020B0609020204030204" pitchFamily="49" charset="0"/>
              </a:rPr>
              <a:t/>
            </a:r>
            <a:br>
              <a:rPr lang="fr-FR" dirty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waam2.dgibi</a:t>
            </a:r>
            <a:endParaRPr lang="fr-FR" dirty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Multi-physiques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11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837953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Soudage</a:t>
            </a:r>
          </a:p>
          <a:p>
            <a:pPr lvl="1"/>
            <a:r>
              <a:rPr lang="fr-FR" b="1" dirty="0" smtClean="0"/>
              <a:t>Nouveau </a:t>
            </a:r>
            <a:r>
              <a:rPr lang="fr-FR" b="1" dirty="0"/>
              <a:t>cas-test</a:t>
            </a:r>
            <a:r>
              <a:rPr lang="fr-FR" dirty="0"/>
              <a:t> </a:t>
            </a:r>
            <a:r>
              <a:rPr lang="fr-FR" dirty="0" smtClean="0"/>
              <a:t>: soudage </a:t>
            </a:r>
            <a:r>
              <a:rPr lang="fr-FR" dirty="0"/>
              <a:t>avec prise en compte d’un changement de </a:t>
            </a:r>
            <a:r>
              <a:rPr lang="fr-FR" dirty="0" smtClean="0"/>
              <a:t>phase</a:t>
            </a:r>
            <a:br>
              <a:rPr lang="fr-FR" dirty="0" smtClean="0"/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soudage5.dgibi</a:t>
            </a:r>
          </a:p>
          <a:p>
            <a:pPr lvl="1"/>
            <a:endParaRPr lang="fr-FR" dirty="0"/>
          </a:p>
          <a:p>
            <a:pPr lvl="1"/>
            <a:r>
              <a:rPr lang="fr-FR" b="1" dirty="0" smtClean="0"/>
              <a:t>Nouvelles procédures</a:t>
            </a:r>
            <a:br>
              <a:rPr lang="fr-FR" b="1" dirty="0" smtClean="0"/>
            </a:b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SOUDAGE</a:t>
            </a:r>
            <a:r>
              <a:rPr lang="fr-FR" dirty="0"/>
              <a:t> : permet </a:t>
            </a:r>
            <a:r>
              <a:rPr lang="fr-FR" dirty="0" smtClean="0"/>
              <a:t>de</a:t>
            </a:r>
            <a:br>
              <a:rPr lang="fr-FR" dirty="0" smtClean="0"/>
            </a:br>
            <a:r>
              <a:rPr lang="fr-FR" b="1" dirty="0" smtClean="0"/>
              <a:t>définir une séquence de soudage </a:t>
            </a:r>
            <a:r>
              <a:rPr lang="fr-FR" dirty="0" smtClean="0"/>
              <a:t>(vitesse de soudage, puissance, débit de fil) ainsi que</a:t>
            </a:r>
            <a:br>
              <a:rPr lang="fr-FR" dirty="0" smtClean="0"/>
            </a:br>
            <a:r>
              <a:rPr lang="fr-FR" dirty="0" smtClean="0"/>
              <a:t>des </a:t>
            </a:r>
            <a:r>
              <a:rPr lang="fr-FR" b="1" dirty="0" smtClean="0"/>
              <a:t>points</a:t>
            </a:r>
            <a:r>
              <a:rPr lang="fr-FR" dirty="0" smtClean="0"/>
              <a:t> de soudure (option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‘POINT’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/>
              <a:t>des </a:t>
            </a:r>
            <a:r>
              <a:rPr lang="fr-FR" b="1" dirty="0" smtClean="0"/>
              <a:t>passes</a:t>
            </a:r>
            <a:r>
              <a:rPr lang="fr-FR" dirty="0" smtClean="0"/>
              <a:t> de soudage </a:t>
            </a:r>
            <a:r>
              <a:rPr lang="fr-FR" dirty="0"/>
              <a:t>(option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PASSE’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des </a:t>
            </a:r>
            <a:r>
              <a:rPr lang="fr-FR" b="1" dirty="0" smtClean="0"/>
              <a:t>déplacements</a:t>
            </a:r>
            <a:r>
              <a:rPr lang="fr-FR" dirty="0" smtClean="0"/>
              <a:t> de l’outils (option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‘DEPLA’</a:t>
            </a:r>
            <a:r>
              <a:rPr lang="fr-FR" dirty="0" smtClean="0"/>
              <a:t>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WAAM</a:t>
            </a:r>
            <a:r>
              <a:rPr lang="fr-FR" dirty="0"/>
              <a:t> : </a:t>
            </a:r>
            <a:r>
              <a:rPr lang="fr-FR" dirty="0" smtClean="0"/>
              <a:t>permet de</a:t>
            </a:r>
            <a:br>
              <a:rPr lang="fr-FR" dirty="0" smtClean="0"/>
            </a:br>
            <a:r>
              <a:rPr lang="fr-FR" b="1" dirty="0" smtClean="0"/>
              <a:t>mailler </a:t>
            </a:r>
            <a:r>
              <a:rPr lang="fr-FR" b="1" dirty="0"/>
              <a:t>une séquence de soudage </a:t>
            </a:r>
            <a:r>
              <a:rPr lang="fr-FR" dirty="0"/>
              <a:t>(option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‘MAIL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b="1" dirty="0" smtClean="0"/>
              <a:t>visualiser </a:t>
            </a:r>
            <a:r>
              <a:rPr lang="fr-FR" b="1" dirty="0"/>
              <a:t>le séquençage </a:t>
            </a:r>
            <a:r>
              <a:rPr lang="fr-FR" dirty="0"/>
              <a:t>d’apport de matière réalisé (option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‘VISU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>
              <a:solidFill>
                <a:srgbClr val="7030A0"/>
              </a:solidFill>
            </a:endParaRPr>
          </a:p>
          <a:p>
            <a:pPr lvl="1"/>
            <a:endParaRPr lang="fr-FR" dirty="0" smtClean="0">
              <a:solidFill>
                <a:srgbClr val="FF0000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Multi-physiques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12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3145182"/>
          </a:xfrm>
        </p:spPr>
        <p:txBody>
          <a:bodyPr/>
          <a:lstStyle/>
          <a:p>
            <a:r>
              <a:rPr lang="fr-FR" dirty="0" smtClean="0"/>
              <a:t>Thermique</a:t>
            </a:r>
          </a:p>
          <a:p>
            <a:pPr lvl="1"/>
            <a:r>
              <a:rPr lang="fr-FR" b="1" dirty="0" smtClean="0"/>
              <a:t>Modèle </a:t>
            </a:r>
            <a:r>
              <a:rPr lang="fr-FR" b="1" dirty="0"/>
              <a:t>thermiques de</a:t>
            </a:r>
            <a:r>
              <a:rPr lang="fr-FR" dirty="0"/>
              <a:t> </a:t>
            </a:r>
            <a:r>
              <a:rPr lang="fr-FR" b="1" dirty="0">
                <a:latin typeface="Consolas" panose="020B0609020204030204" pitchFamily="49" charset="0"/>
              </a:rPr>
              <a:t>‘CONDUCTION’</a:t>
            </a:r>
            <a:r>
              <a:rPr lang="fr-FR" b="1" dirty="0"/>
              <a:t> </a:t>
            </a:r>
            <a:r>
              <a:rPr lang="fr-FR" dirty="0"/>
              <a:t>: </a:t>
            </a:r>
            <a:r>
              <a:rPr lang="fr-FR" b="1" dirty="0"/>
              <a:t>nouveau paramètre</a:t>
            </a:r>
            <a:br>
              <a:rPr lang="fr-FR" b="1" dirty="0"/>
            </a:b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‘TINI’ </a:t>
            </a:r>
            <a:r>
              <a:rPr lang="fr-FR" dirty="0"/>
              <a:t>(température initiale)	</a:t>
            </a:r>
            <a:r>
              <a:rPr lang="fr-FR" dirty="0">
                <a:sym typeface="Wingdings" panose="05000000000000000000" pitchFamily="2" charset="2"/>
              </a:rPr>
              <a:t> </a:t>
            </a:r>
            <a:r>
              <a:rPr lang="fr-FR" dirty="0"/>
              <a:t> à renseigner avec l’opérateur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MATE</a:t>
            </a:r>
          </a:p>
          <a:p>
            <a:pPr lvl="1"/>
            <a:endParaRPr lang="fr-FR" dirty="0"/>
          </a:p>
          <a:p>
            <a:pPr lvl="1"/>
            <a:r>
              <a:rPr lang="fr-FR" b="1" dirty="0"/>
              <a:t>Modèle thermiques de</a:t>
            </a:r>
            <a:r>
              <a:rPr lang="fr-FR" dirty="0"/>
              <a:t> </a:t>
            </a:r>
            <a:r>
              <a:rPr lang="fr-FR" b="1" dirty="0">
                <a:latin typeface="Consolas" panose="020B0609020204030204" pitchFamily="49" charset="0"/>
              </a:rPr>
              <a:t>‘CONVECTION’</a:t>
            </a:r>
            <a:r>
              <a:rPr lang="fr-FR" b="1" dirty="0"/>
              <a:t> </a:t>
            </a:r>
            <a:r>
              <a:rPr lang="fr-FR" dirty="0"/>
              <a:t>: </a:t>
            </a:r>
            <a:r>
              <a:rPr lang="fr-FR" b="1" dirty="0"/>
              <a:t>nouveau paramètre</a:t>
            </a:r>
            <a:br>
              <a:rPr lang="fr-FR" b="1" dirty="0"/>
            </a:b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‘TE’   </a:t>
            </a:r>
            <a:r>
              <a:rPr lang="fr-FR" dirty="0"/>
              <a:t>(température extérieure)	</a:t>
            </a:r>
            <a:r>
              <a:rPr lang="fr-FR" dirty="0">
                <a:sym typeface="Wingdings" panose="05000000000000000000" pitchFamily="2" charset="2"/>
              </a:rPr>
              <a:t> </a:t>
            </a:r>
            <a:r>
              <a:rPr lang="fr-FR" dirty="0"/>
              <a:t> à renseigner avec l’opérateur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MATE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Changement de phase</a:t>
            </a: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MODE</a:t>
            </a:r>
            <a:r>
              <a:rPr lang="fr-FR" dirty="0"/>
              <a:t> : </a:t>
            </a:r>
            <a:r>
              <a:rPr lang="fr-FR" b="1" dirty="0"/>
              <a:t>nouveau mot clef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‘FUSION’ </a:t>
            </a:r>
            <a:r>
              <a:rPr lang="fr-FR" dirty="0"/>
              <a:t>pour les modèles mécaniques non linéaires</a:t>
            </a:r>
            <a:br>
              <a:rPr lang="fr-FR" dirty="0"/>
            </a:br>
            <a:r>
              <a:rPr lang="fr-FR" dirty="0"/>
              <a:t>Prise en compte la fusion du matériau dans l’intégration du comportement avec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COMP</a:t>
            </a:r>
            <a:r>
              <a:rPr lang="fr-FR" dirty="0"/>
              <a:t> (déformations inélastiques et variables internes mises à 0 pour T &gt; </a:t>
            </a:r>
            <a:r>
              <a:rPr lang="fr-FR" dirty="0" err="1"/>
              <a:t>T_fusion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405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Usure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13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139085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Procédures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@US*</a:t>
            </a:r>
          </a:p>
          <a:p>
            <a:pPr lvl="1"/>
            <a:r>
              <a:rPr lang="fr-FR" b="1" dirty="0" smtClean="0"/>
              <a:t>Nouvelles possibilités</a:t>
            </a:r>
            <a:r>
              <a:rPr lang="fr-FR" dirty="0" smtClean="0"/>
              <a:t> :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 smtClean="0"/>
              <a:t>Utilisation des </a:t>
            </a:r>
            <a:r>
              <a:rPr lang="fr-FR" dirty="0"/>
              <a:t>formulations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‘MESC’ ‘FAIB’</a:t>
            </a:r>
            <a:r>
              <a:rPr lang="fr-FR" dirty="0" smtClean="0"/>
              <a:t> </a:t>
            </a:r>
            <a:r>
              <a:rPr lang="fr-FR" dirty="0"/>
              <a:t>et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‘SYME’ </a:t>
            </a:r>
            <a:r>
              <a:rPr lang="fr-FR" dirty="0"/>
              <a:t>du contact</a:t>
            </a:r>
            <a:br>
              <a:rPr lang="fr-FR" dirty="0"/>
            </a:br>
            <a:r>
              <a:rPr lang="fr-FR" dirty="0" smtClean="0"/>
              <a:t>Traitement de </a:t>
            </a:r>
            <a:r>
              <a:rPr lang="fr-FR" dirty="0"/>
              <a:t>l’usure bilatérale</a:t>
            </a:r>
            <a:br>
              <a:rPr lang="fr-FR" dirty="0"/>
            </a:br>
            <a:r>
              <a:rPr lang="fr-FR" dirty="0" err="1" smtClean="0"/>
              <a:t>Re</a:t>
            </a:r>
            <a:r>
              <a:rPr lang="fr-FR" dirty="0" smtClean="0"/>
              <a:t>-calcul des </a:t>
            </a:r>
            <a:r>
              <a:rPr lang="fr-FR" dirty="0"/>
              <a:t>pas de temps en fin de cycle si </a:t>
            </a:r>
            <a:r>
              <a:rPr lang="fr-FR" dirty="0" smtClean="0"/>
              <a:t>nécessaire</a:t>
            </a:r>
            <a:endParaRPr lang="fr-FR" dirty="0"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Mécanique des fluides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14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3729957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Généralités</a:t>
            </a:r>
          </a:p>
          <a:p>
            <a:pPr lvl="1"/>
            <a:r>
              <a:rPr lang="fr-FR" dirty="0" smtClean="0"/>
              <a:t>Correction de plusieurs anomalies lors </a:t>
            </a:r>
            <a:r>
              <a:rPr lang="fr-FR" dirty="0"/>
              <a:t>d’un couplage implicite de la thermique paroi avec la mécanique des fluides </a:t>
            </a:r>
            <a:r>
              <a:rPr lang="fr-FR" dirty="0" smtClean="0"/>
              <a:t>:</a:t>
            </a:r>
          </a:p>
          <a:p>
            <a:pPr lvl="2"/>
            <a:r>
              <a:rPr lang="fr-FR" dirty="0" smtClean="0"/>
              <a:t>Flux </a:t>
            </a:r>
            <a:r>
              <a:rPr lang="fr-FR" dirty="0"/>
              <a:t>de chaleur pas continu à l’interface </a:t>
            </a:r>
            <a:r>
              <a:rPr lang="fr-FR" dirty="0" smtClean="0"/>
              <a:t>fluide/structure</a:t>
            </a:r>
          </a:p>
          <a:p>
            <a:pPr lvl="2"/>
            <a:r>
              <a:rPr lang="fr-FR" dirty="0" smtClean="0"/>
              <a:t>Erreur </a:t>
            </a:r>
            <a:r>
              <a:rPr lang="fr-FR" dirty="0"/>
              <a:t>lorsque le fluide ne contient pas de vapeur (problème de support de champ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Le </a:t>
            </a:r>
            <a:r>
              <a:rPr lang="fr-FR" dirty="0"/>
              <a:t>flux en paroi est calculé différemment suivant la présence ou non de vapeur. Les résultats obtenus pour les mélanges air / air + (vapeur = 0) </a:t>
            </a:r>
            <a:r>
              <a:rPr lang="fr-FR" dirty="0" smtClean="0"/>
              <a:t>diffèrent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EXECRXT</a:t>
            </a:r>
            <a:r>
              <a:rPr lang="fr-FR" dirty="0"/>
              <a:t> : </a:t>
            </a:r>
            <a:r>
              <a:rPr lang="fr-FR" dirty="0" smtClean="0"/>
              <a:t>nouveau test </a:t>
            </a:r>
            <a:r>
              <a:rPr lang="fr-FR" dirty="0"/>
              <a:t>pour ne tracer le débit de condensation en paroi qu’en présence de vapeur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EXECRXT</a:t>
            </a:r>
            <a:r>
              <a:rPr lang="fr-FR" dirty="0"/>
              <a:t> : Ajout des indices </a:t>
            </a:r>
            <a:r>
              <a:rPr lang="fr-FR" dirty="0" err="1"/>
              <a:t>Hj</a:t>
            </a:r>
            <a:r>
              <a:rPr lang="fr-FR" dirty="0"/>
              <a:t> et </a:t>
            </a:r>
            <a:r>
              <a:rPr lang="fr-FR" dirty="0" err="1"/>
              <a:t>Ej</a:t>
            </a:r>
            <a:r>
              <a:rPr lang="fr-FR" dirty="0"/>
              <a:t> à la table des brèches. Ces indices </a:t>
            </a:r>
            <a:r>
              <a:rPr lang="fr-FR" dirty="0" smtClean="0"/>
              <a:t>correspondent </a:t>
            </a:r>
            <a:r>
              <a:rPr lang="fr-FR" dirty="0"/>
              <a:t>respectivement à l’enthalpie à l’injection et à l’énergie à </a:t>
            </a:r>
            <a:r>
              <a:rPr lang="fr-FR" dirty="0" smtClean="0"/>
              <a:t>l’injection</a:t>
            </a:r>
          </a:p>
          <a:p>
            <a:pPr lvl="1"/>
            <a:endParaRPr lang="fr-FR" dirty="0"/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CLINC</a:t>
            </a:r>
            <a:r>
              <a:rPr lang="fr-FR" dirty="0"/>
              <a:t> : prise en compte des </a:t>
            </a:r>
            <a:r>
              <a:rPr lang="fr-FR" dirty="0" err="1"/>
              <a:t>re</a:t>
            </a:r>
            <a:r>
              <a:rPr lang="fr-FR" dirty="0"/>
              <a:t>-combineurs </a:t>
            </a:r>
            <a:r>
              <a:rPr lang="fr-FR" dirty="0" smtClean="0"/>
              <a:t>catalytiques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09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Post-traitement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15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987638" cy="5607394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TRAC / DESS</a:t>
            </a:r>
          </a:p>
          <a:p>
            <a:pPr lvl="1"/>
            <a:r>
              <a:rPr lang="fr-FR" b="1" dirty="0" smtClean="0"/>
              <a:t>Nouvel </a:t>
            </a:r>
            <a:r>
              <a:rPr lang="fr-FR" b="1" dirty="0"/>
              <a:t>objet </a:t>
            </a:r>
            <a:r>
              <a:rPr lang="fr-FR" b="1" dirty="0">
                <a:solidFill>
                  <a:srgbClr val="7030A0"/>
                </a:solidFill>
                <a:latin typeface="Consolas" panose="020B0609020204030204" pitchFamily="49" charset="0"/>
              </a:rPr>
              <a:t>ANNOTATION</a:t>
            </a:r>
            <a:r>
              <a:rPr lang="fr-FR" b="1" dirty="0"/>
              <a:t> </a:t>
            </a:r>
            <a:r>
              <a:rPr lang="fr-FR" dirty="0"/>
              <a:t>pour ajouter des indications dans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TRAC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ym typeface="Wingdings" panose="05000000000000000000" pitchFamily="2" charset="2"/>
              </a:rPr>
              <a:t> Nouvel opérateur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ANNO	</a:t>
            </a:r>
            <a:r>
              <a:rPr lang="fr-FR" b="1" dirty="0" smtClean="0">
                <a:sym typeface="Wingdings" panose="05000000000000000000" pitchFamily="2" charset="2"/>
              </a:rPr>
              <a:t> Objet utilisable dans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TRAC</a:t>
            </a:r>
            <a:b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/>
            </a:r>
            <a:b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fr-FR" i="1" dirty="0" smtClean="0">
                <a:latin typeface="+mn-lt"/>
                <a:sym typeface="Wingdings" panose="05000000000000000000" pitchFamily="2" charset="2"/>
              </a:rPr>
              <a:t>Exemple :</a:t>
            </a:r>
          </a:p>
          <a:p>
            <a:pPr marL="478963" lvl="1" indent="0">
              <a:buNone/>
            </a:pP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	leg1 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= </a:t>
            </a:r>
            <a:r>
              <a:rPr lang="fr-FR" sz="1400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ANNO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b="1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'CATE' 'BLEU' 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'La vis' </a:t>
            </a: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b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	leg2 = </a:t>
            </a:r>
            <a:r>
              <a:rPr lang="fr-FR" sz="1400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ANNO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b="1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'CATE' 'VERT' 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'L''</a:t>
            </a:r>
            <a:r>
              <a:rPr lang="fr-FR" sz="1400" b="1" dirty="0" err="1">
                <a:latin typeface="Consolas" panose="020B0609020204030204" pitchFamily="49" charset="0"/>
                <a:sym typeface="Wingdings" panose="05000000000000000000" pitchFamily="2" charset="2"/>
              </a:rPr>
              <a:t>ecrou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' ;</a:t>
            </a:r>
            <a:b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</a:br>
            <a:endParaRPr lang="fr-FR" sz="1400" b="1" dirty="0" smtClean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marL="478963" lvl="1" indent="0">
              <a:buNone/>
            </a:pP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	eti1 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= </a:t>
            </a:r>
            <a:r>
              <a:rPr lang="fr-FR" sz="1400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ANNO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b="1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'ETIQ'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(0. 0. 50.)  </a:t>
            </a:r>
            <a:r>
              <a:rPr lang="fr-FR" sz="1400" b="1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'ROUG' 'NE' 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100. VRAI 'Ceci est une vis' </a:t>
            </a: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b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	eti2 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= </a:t>
            </a:r>
            <a:r>
              <a:rPr lang="fr-FR" sz="1400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ANNO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b="1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'ETIQ'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(0. 0. 150.) </a:t>
            </a:r>
            <a:r>
              <a:rPr lang="fr-FR" sz="1400" b="1" dirty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'VIOL' </a:t>
            </a:r>
            <a:r>
              <a:rPr lang="fr-FR" sz="1400" b="1" dirty="0" smtClean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'E'  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75. </a:t>
            </a: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 VRAI 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'Ceci est un </a:t>
            </a:r>
            <a:r>
              <a:rPr lang="fr-FR" sz="1400" b="1" dirty="0" err="1">
                <a:latin typeface="Consolas" panose="020B0609020204030204" pitchFamily="49" charset="0"/>
                <a:sym typeface="Wingdings" panose="05000000000000000000" pitchFamily="2" charset="2"/>
              </a:rPr>
              <a:t>un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sz="1400" b="1" dirty="0" err="1">
                <a:latin typeface="Consolas" panose="020B0609020204030204" pitchFamily="49" charset="0"/>
                <a:sym typeface="Wingdings" panose="05000000000000000000" pitchFamily="2" charset="2"/>
              </a:rPr>
              <a:t>ecrou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' </a:t>
            </a: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b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</a:br>
            <a:endParaRPr lang="fr-FR" sz="1400" b="1" dirty="0" smtClean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marL="478963" lvl="1" indent="0">
              <a:buNone/>
            </a:pP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	</a:t>
            </a:r>
            <a:r>
              <a:rPr lang="fr-FR" sz="1400" b="1" dirty="0" smtClean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TRAC</a:t>
            </a: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 mail (leg1 </a:t>
            </a:r>
            <a:r>
              <a:rPr lang="fr-FR" sz="1400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ET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eti1 </a:t>
            </a:r>
            <a:r>
              <a:rPr lang="fr-FR" sz="1400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ET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leg2 </a:t>
            </a:r>
            <a:r>
              <a:rPr lang="fr-FR" sz="1400" b="1" dirty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ET</a:t>
            </a:r>
            <a:r>
              <a:rPr lang="fr-FR" sz="1400" b="1" dirty="0">
                <a:latin typeface="Consolas" panose="020B0609020204030204" pitchFamily="49" charset="0"/>
                <a:sym typeface="Wingdings" panose="05000000000000000000" pitchFamily="2" charset="2"/>
              </a:rPr>
              <a:t> eti2) </a:t>
            </a:r>
            <a:r>
              <a:rPr lang="fr-FR" sz="1400" b="1" dirty="0" smtClean="0">
                <a:latin typeface="Consolas" panose="020B0609020204030204" pitchFamily="49" charset="0"/>
                <a:sym typeface="Wingdings" panose="05000000000000000000" pitchFamily="2" charset="2"/>
              </a:rPr>
              <a:t>;</a:t>
            </a:r>
            <a:r>
              <a:rPr lang="fr-FR" i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fr-FR" i="1" dirty="0" smtClean="0">
                <a:latin typeface="+mn-lt"/>
                <a:sym typeface="Wingdings" panose="05000000000000000000" pitchFamily="2" charset="2"/>
              </a:rPr>
            </a:br>
            <a:endParaRPr lang="fr-FR" i="1" dirty="0" smtClean="0">
              <a:latin typeface="+mn-lt"/>
              <a:sym typeface="Wingdings" panose="05000000000000000000" pitchFamily="2" charset="2"/>
            </a:endParaRPr>
          </a:p>
          <a:p>
            <a:pPr marL="478963" lvl="1" indent="0">
              <a:buNone/>
            </a:pPr>
            <a:r>
              <a:rPr lang="fr-FR" i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fr-FR" i="1" dirty="0" smtClean="0">
                <a:latin typeface="+mn-lt"/>
                <a:sym typeface="Wingdings" panose="05000000000000000000" pitchFamily="2" charset="2"/>
              </a:rPr>
            </a:br>
            <a:r>
              <a:rPr lang="fr-FR" i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fr-FR" i="1" dirty="0" smtClean="0">
                <a:latin typeface="+mn-lt"/>
                <a:sym typeface="Wingdings" panose="05000000000000000000" pitchFamily="2" charset="2"/>
              </a:rPr>
            </a:br>
            <a:r>
              <a:rPr lang="fr-FR" i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fr-FR" i="1" dirty="0" smtClean="0">
                <a:latin typeface="+mn-lt"/>
                <a:sym typeface="Wingdings" panose="05000000000000000000" pitchFamily="2" charset="2"/>
              </a:rPr>
            </a:br>
            <a:r>
              <a:rPr lang="fr-FR" i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fr-FR" i="1" dirty="0" smtClean="0">
                <a:latin typeface="+mn-lt"/>
                <a:sym typeface="Wingdings" panose="05000000000000000000" pitchFamily="2" charset="2"/>
              </a:rPr>
            </a:br>
            <a:r>
              <a:rPr lang="fr-FR" i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fr-FR" i="1" dirty="0" smtClean="0">
                <a:latin typeface="+mn-lt"/>
                <a:sym typeface="Wingdings" panose="05000000000000000000" pitchFamily="2" charset="2"/>
              </a:rPr>
            </a:br>
            <a:r>
              <a:rPr lang="fr-FR" i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fr-FR" i="1" dirty="0" smtClean="0">
                <a:latin typeface="+mn-lt"/>
                <a:sym typeface="Wingdings" panose="05000000000000000000" pitchFamily="2" charset="2"/>
              </a:rPr>
            </a:br>
            <a:r>
              <a:rPr lang="fr-FR" i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fr-FR" i="1" dirty="0" smtClean="0">
                <a:latin typeface="+mn-lt"/>
                <a:sym typeface="Wingdings" panose="05000000000000000000" pitchFamily="2" charset="2"/>
              </a:rPr>
            </a:br>
            <a:r>
              <a:rPr lang="fr-FR" i="1" dirty="0" smtClean="0">
                <a:latin typeface="+mn-lt"/>
                <a:sym typeface="Wingdings" panose="05000000000000000000" pitchFamily="2" charset="2"/>
              </a:rPr>
              <a:t/>
            </a:r>
            <a:br>
              <a:rPr lang="fr-FR" i="1" dirty="0" smtClean="0">
                <a:latin typeface="+mn-lt"/>
                <a:sym typeface="Wingdings" panose="05000000000000000000" pitchFamily="2" charset="2"/>
              </a:rPr>
            </a:br>
            <a:endParaRPr lang="fr-FR" i="1" dirty="0" smtClean="0">
              <a:latin typeface="+mn-lt"/>
              <a:sym typeface="Wingdings" panose="05000000000000000000" pitchFamily="2" charset="2"/>
            </a:endParaRPr>
          </a:p>
          <a:p>
            <a:pPr marL="478963" lvl="1" indent="0">
              <a:buNone/>
            </a:pPr>
            <a:r>
              <a:rPr lang="fr-FR" dirty="0" smtClean="0">
                <a:latin typeface="+mn-lt"/>
                <a:sym typeface="Wingdings" panose="05000000000000000000" pitchFamily="2" charset="2"/>
              </a:rPr>
              <a:t> Nouveau cas test : </a:t>
            </a:r>
            <a:r>
              <a:rPr lang="fr-FR" dirty="0" err="1" smtClean="0">
                <a:solidFill>
                  <a:srgbClr val="0070C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trac_anno.dgibi</a:t>
            </a:r>
            <a:endParaRPr lang="fr-FR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48937"/>
          <a:stretch/>
        </p:blipFill>
        <p:spPr>
          <a:xfrm>
            <a:off x="5569674" y="3524247"/>
            <a:ext cx="2059851" cy="217688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79870"/>
          <a:stretch/>
        </p:blipFill>
        <p:spPr>
          <a:xfrm>
            <a:off x="7961872" y="3524247"/>
            <a:ext cx="812038" cy="21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Post-traitement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16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837953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TRAC / DESS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DESS</a:t>
            </a:r>
            <a:r>
              <a:rPr lang="fr-FR" dirty="0" smtClean="0"/>
              <a:t> </a:t>
            </a:r>
            <a:r>
              <a:rPr lang="fr-FR" dirty="0"/>
              <a:t>: légende sur 72 caractères (au lieu de 20)</a:t>
            </a:r>
          </a:p>
          <a:p>
            <a:pPr lvl="1"/>
            <a:endParaRPr lang="fr-FR" dirty="0"/>
          </a:p>
          <a:p>
            <a:pPr lvl="1"/>
            <a:r>
              <a:rPr lang="fr-FR" b="1" dirty="0" smtClean="0">
                <a:solidFill>
                  <a:srgbClr val="E7E6E6">
                    <a:lumMod val="50000"/>
                  </a:srgbClr>
                </a:solidFill>
              </a:rPr>
              <a:t>Amélioration </a:t>
            </a:r>
            <a:r>
              <a:rPr lang="fr-FR" b="1" dirty="0">
                <a:solidFill>
                  <a:srgbClr val="E7E6E6">
                    <a:lumMod val="50000"/>
                  </a:srgbClr>
                </a:solidFill>
              </a:rPr>
              <a:t>de l’affichage 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du menu de positionnement de la </a:t>
            </a:r>
            <a:r>
              <a:rPr lang="fr-FR" b="1" dirty="0">
                <a:solidFill>
                  <a:srgbClr val="E7E6E6">
                    <a:lumMod val="50000"/>
                  </a:srgbClr>
                </a:solidFill>
              </a:rPr>
              <a:t>coupe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EXPLORER</a:t>
            </a:r>
            <a:r>
              <a:rPr lang="fr-FR" b="1" dirty="0" smtClean="0"/>
              <a:t> </a:t>
            </a:r>
            <a:r>
              <a:rPr lang="fr-FR" dirty="0" smtClean="0"/>
              <a:t>avec une base modale, </a:t>
            </a:r>
            <a:r>
              <a:rPr lang="fr-FR" b="1" dirty="0" smtClean="0"/>
              <a:t>nouvelles options</a:t>
            </a:r>
            <a:r>
              <a:rPr lang="fr-FR" dirty="0" smtClean="0"/>
              <a:t> :</a:t>
            </a:r>
            <a:br>
              <a:rPr lang="fr-FR" dirty="0" smtClean="0"/>
            </a:b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’FICHIER_VTK’	</a:t>
            </a:r>
            <a:r>
              <a:rPr lang="fr-FR" dirty="0" smtClean="0"/>
              <a:t>: nom de fichier pour sortie VTK</a:t>
            </a:r>
            <a:br>
              <a:rPr lang="fr-FR" dirty="0" smtClean="0"/>
            </a:b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’MAILLAGE_2’	</a:t>
            </a:r>
            <a:r>
              <a:rPr lang="fr-FR" dirty="0" smtClean="0"/>
              <a:t>: maillage supplémentaire à tracer</a:t>
            </a:r>
            <a:br>
              <a:rPr lang="fr-FR" dirty="0" smtClean="0"/>
            </a:b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’MAILLAGE_VECTEUR’	</a:t>
            </a:r>
            <a:r>
              <a:rPr lang="fr-FR" dirty="0" smtClean="0"/>
              <a:t>: pour y tracer le vecteur déplacement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COUL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 : </a:t>
            </a:r>
            <a:r>
              <a:rPr lang="fr-FR" b="1" dirty="0">
                <a:solidFill>
                  <a:srgbClr val="E7E6E6">
                    <a:lumMod val="50000"/>
                  </a:srgbClr>
                </a:solidFill>
              </a:rPr>
              <a:t>nouvelle syntaxe 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avec un numéro</a:t>
            </a:r>
            <a:br>
              <a:rPr lang="fr-FR" dirty="0">
                <a:solidFill>
                  <a:srgbClr val="E7E6E6">
                    <a:lumMod val="50000"/>
                  </a:srgbClr>
                </a:solidFill>
              </a:rPr>
            </a:br>
            <a:r>
              <a:rPr lang="fr-FR" dirty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OBJ2 = OBJ1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COUL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 ENT1 ;</a:t>
            </a:r>
          </a:p>
          <a:p>
            <a:pPr lvl="1"/>
            <a:endParaRPr lang="fr-FR" dirty="0"/>
          </a:p>
          <a:p>
            <a:pPr lvl="1"/>
            <a:r>
              <a:rPr lang="fr-FR" b="1" dirty="0" smtClean="0"/>
              <a:t>Nouvelle procédure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@PALETTE</a:t>
            </a:r>
            <a:r>
              <a:rPr lang="fr-FR" b="1" dirty="0" smtClean="0"/>
              <a:t> </a:t>
            </a:r>
            <a:r>
              <a:rPr lang="fr-FR" dirty="0" smtClean="0"/>
              <a:t>: créé une palette de noms de couleurs</a:t>
            </a:r>
            <a:r>
              <a:rPr lang="fr-FR" dirty="0"/>
              <a:t/>
            </a:r>
            <a:br>
              <a:rPr lang="fr-FR" dirty="0"/>
            </a:br>
            <a:r>
              <a:rPr lang="fr-FR" i="1" dirty="0" smtClean="0"/>
              <a:t>Exemple :</a:t>
            </a:r>
            <a:br>
              <a:rPr lang="fr-FR" i="1" dirty="0" smtClean="0"/>
            </a:br>
            <a:r>
              <a:rPr lang="fr-FR" dirty="0" smtClean="0">
                <a:latin typeface="Consolas" panose="020B0609020204030204" pitchFamily="49" charset="0"/>
              </a:rPr>
              <a:t>	LCOUL =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@PALETTE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latin typeface="Consolas" panose="020B0609020204030204" pitchFamily="49" charset="0"/>
              </a:rPr>
              <a:t>(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DIME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smtClean="0">
                <a:latin typeface="Consolas" panose="020B0609020204030204" pitchFamily="49" charset="0"/>
              </a:rPr>
              <a:t>EVOL1) ;</a:t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EVOL1 </a:t>
            </a:r>
            <a:r>
              <a:rPr lang="fr-FR" dirty="0">
                <a:latin typeface="Consolas" panose="020B0609020204030204" pitchFamily="49" charset="0"/>
              </a:rPr>
              <a:t>= </a:t>
            </a:r>
            <a:r>
              <a:rPr lang="fr-FR" dirty="0" smtClean="0">
                <a:latin typeface="Consolas" panose="020B0609020204030204" pitchFamily="49" charset="0"/>
              </a:rPr>
              <a:t>EVOL1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COUL </a:t>
            </a:r>
            <a:r>
              <a:rPr lang="fr-FR" dirty="0" smtClean="0">
                <a:latin typeface="Consolas" panose="020B0609020204030204" pitchFamily="49" charset="0"/>
              </a:rPr>
              <a:t>LCOUL ;</a:t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DESS</a:t>
            </a:r>
            <a:r>
              <a:rPr lang="fr-FR" dirty="0" smtClean="0">
                <a:latin typeface="Consolas" panose="020B0609020204030204" pitchFamily="49" charset="0"/>
              </a:rPr>
              <a:t> EVOL1 ;</a:t>
            </a:r>
            <a:br>
              <a:rPr lang="fr-FR" dirty="0" smtClean="0">
                <a:latin typeface="Consolas" panose="020B0609020204030204" pitchFamily="49" charset="0"/>
              </a:rPr>
            </a:br>
            <a:endParaRPr lang="fr-FR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Entrées / Sorties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17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099289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LIRE / SORT</a:t>
            </a:r>
          </a:p>
          <a:p>
            <a:pPr lvl="1"/>
            <a:r>
              <a:rPr lang="fr-FR" b="1" dirty="0">
                <a:latin typeface="Consolas" panose="020B0609020204030204" pitchFamily="49" charset="0"/>
              </a:rPr>
              <a:t>LIRE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‘STL’ </a:t>
            </a:r>
            <a:r>
              <a:rPr lang="fr-FR" dirty="0"/>
              <a:t>: modification du test qui détermine s’il s’agit d’un fichier binaire ou ASCII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SORT</a:t>
            </a:r>
            <a:r>
              <a:rPr lang="fr-FR" b="1" dirty="0" smtClean="0">
                <a:latin typeface="Consolas" panose="020B0609020204030204" pitchFamily="49" charset="0"/>
              </a:rPr>
              <a:t>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‘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EXCE’</a:t>
            </a:r>
            <a:r>
              <a:rPr lang="fr-FR" dirty="0" smtClean="0"/>
              <a:t> et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EVOL</a:t>
            </a:r>
            <a:r>
              <a:rPr lang="fr-FR" dirty="0"/>
              <a:t> </a:t>
            </a:r>
            <a:r>
              <a:rPr lang="fr-FR" dirty="0" smtClean="0"/>
              <a:t>avec des </a:t>
            </a:r>
            <a:r>
              <a:rPr lang="fr-FR" dirty="0"/>
              <a:t>objets </a:t>
            </a:r>
            <a:r>
              <a:rPr lang="fr-FR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EVOLUTIO</a:t>
            </a:r>
            <a:r>
              <a:rPr lang="fr-FR" dirty="0" err="1" smtClean="0"/>
              <a:t>ns</a:t>
            </a:r>
            <a:r>
              <a:rPr lang="fr-FR" dirty="0" smtClean="0"/>
              <a:t> 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 smtClean="0"/>
              <a:t>L’affichage </a:t>
            </a:r>
            <a:r>
              <a:rPr lang="fr-FR" dirty="0"/>
              <a:t>des noms n’est plus limité à 4 caractères (</a:t>
            </a:r>
            <a:r>
              <a:rPr lang="fr-FR" dirty="0">
                <a:latin typeface="Consolas" panose="020B0609020204030204" pitchFamily="49" charset="0"/>
              </a:rPr>
              <a:t>LONOM = 24</a:t>
            </a:r>
            <a:r>
              <a:rPr lang="fr-FR" dirty="0"/>
              <a:t>)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LIRE/SORT</a:t>
            </a:r>
            <a:r>
              <a:rPr lang="fr-FR" b="1" dirty="0" smtClean="0">
                <a:latin typeface="Consolas" panose="020B0609020204030204" pitchFamily="49" charset="0"/>
              </a:rPr>
              <a:t>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‘MED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</a:t>
            </a:r>
            <a:r>
              <a:rPr lang="fr-FR" dirty="0" smtClean="0"/>
              <a:t> :  </a:t>
            </a:r>
            <a:r>
              <a:rPr lang="fr-FR" dirty="0"/>
              <a:t>implémentation de la librairie MED </a:t>
            </a:r>
            <a:r>
              <a:rPr lang="fr-FR" dirty="0" smtClean="0"/>
              <a:t>4.1.0</a:t>
            </a:r>
            <a:br>
              <a:rPr lang="fr-FR" dirty="0" smtClean="0"/>
            </a:br>
            <a:r>
              <a:rPr lang="fr-FR" dirty="0" smtClean="0"/>
              <a:t>Idem </a:t>
            </a:r>
            <a:r>
              <a:rPr lang="fr-FR" dirty="0"/>
              <a:t>que Salomé version </a:t>
            </a:r>
            <a:r>
              <a:rPr lang="fr-FR" dirty="0" smtClean="0"/>
              <a:t>9.5.0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SORT</a:t>
            </a:r>
            <a:r>
              <a:rPr lang="fr-FR" b="1" dirty="0" smtClean="0">
                <a:latin typeface="Consolas" panose="020B0609020204030204" pitchFamily="49" charset="0"/>
              </a:rPr>
              <a:t>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‘MED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</a:t>
            </a:r>
            <a:r>
              <a:rPr lang="fr-FR" dirty="0" smtClean="0">
                <a:latin typeface="Consolas" panose="020B0609020204030204" pitchFamily="49" charset="0"/>
              </a:rPr>
              <a:t/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+mn-lt"/>
              </a:rPr>
              <a:t>On ne sort plus les </a:t>
            </a:r>
            <a:r>
              <a:rPr lang="fr-FR" dirty="0" smtClean="0">
                <a:latin typeface="+mn-lt"/>
              </a:rPr>
              <a:t>composantes </a:t>
            </a:r>
            <a:r>
              <a:rPr lang="fr-FR" dirty="0" smtClean="0">
                <a:latin typeface="Consolas" panose="020B0609020204030204" pitchFamily="49" charset="0"/>
              </a:rPr>
              <a:t>‘LX’</a:t>
            </a:r>
            <a:r>
              <a:rPr lang="fr-FR" dirty="0" smtClean="0">
                <a:latin typeface="+mn-lt"/>
              </a:rPr>
              <a:t> </a:t>
            </a:r>
            <a:r>
              <a:rPr lang="fr-FR" dirty="0" smtClean="0">
                <a:latin typeface="+mn-lt"/>
              </a:rPr>
              <a:t>et </a:t>
            </a:r>
            <a:r>
              <a:rPr lang="fr-FR" dirty="0" smtClean="0">
                <a:latin typeface="Consolas" panose="020B0609020204030204" pitchFamily="49" charset="0"/>
              </a:rPr>
              <a:t>‘FLX</a:t>
            </a:r>
            <a:r>
              <a:rPr lang="fr-FR" dirty="0">
                <a:latin typeface="Consolas" panose="020B0609020204030204" pitchFamily="49" charset="0"/>
              </a:rPr>
              <a:t>’</a:t>
            </a:r>
            <a:r>
              <a:rPr lang="fr-FR" dirty="0" smtClean="0">
                <a:latin typeface="+mn-lt"/>
              </a:rPr>
              <a:t> des </a:t>
            </a:r>
            <a:r>
              <a:rPr lang="fr-FR" dirty="0" err="1" smtClean="0">
                <a:solidFill>
                  <a:srgbClr val="7030A0"/>
                </a:solidFill>
                <a:latin typeface="+mn-lt"/>
              </a:rPr>
              <a:t>CHPOINT</a:t>
            </a:r>
            <a:r>
              <a:rPr lang="fr-FR" dirty="0" err="1" smtClean="0">
                <a:latin typeface="+mn-lt"/>
              </a:rPr>
              <a:t>s</a:t>
            </a:r>
            <a:r>
              <a:rPr lang="fr-FR" dirty="0" smtClean="0">
                <a:latin typeface="+mn-lt"/>
              </a:rPr>
              <a:t/>
            </a:r>
            <a:br>
              <a:rPr lang="fr-FR" dirty="0" smtClean="0">
                <a:latin typeface="+mn-lt"/>
              </a:rPr>
            </a:br>
            <a:r>
              <a:rPr lang="fr-FR" dirty="0" smtClean="0">
                <a:latin typeface="+mn-lt"/>
              </a:rPr>
              <a:t>Ajout </a:t>
            </a:r>
            <a:r>
              <a:rPr lang="fr-FR" dirty="0">
                <a:latin typeface="+mn-lt"/>
              </a:rPr>
              <a:t>de la sortie de </a:t>
            </a:r>
            <a:r>
              <a:rPr lang="fr-FR" dirty="0" err="1">
                <a:latin typeface="+mn-lt"/>
              </a:rPr>
              <a:t>TABLEs</a:t>
            </a:r>
            <a:r>
              <a:rPr lang="fr-FR" dirty="0">
                <a:latin typeface="+mn-lt"/>
              </a:rPr>
              <a:t> autres que </a:t>
            </a:r>
            <a:r>
              <a:rPr lang="fr-FR" dirty="0">
                <a:latin typeface="Consolas" panose="020B0609020204030204" pitchFamily="49" charset="0"/>
              </a:rPr>
              <a:t>PASAPAS</a:t>
            </a:r>
            <a:endParaRPr lang="fr-FR" dirty="0" smtClean="0">
              <a:latin typeface="Consolas" panose="020B0609020204030204" pitchFamily="49" charset="0"/>
            </a:endParaRPr>
          </a:p>
          <a:p>
            <a:pPr lvl="1"/>
            <a:endParaRPr lang="fr-FR" dirty="0" smtClean="0">
              <a:solidFill>
                <a:srgbClr val="00B050"/>
              </a:solidFill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LIRE</a:t>
            </a:r>
            <a:r>
              <a:rPr lang="fr-FR" b="1" dirty="0" smtClean="0">
                <a:latin typeface="Consolas" panose="020B0609020204030204" pitchFamily="49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‘CSV’</a:t>
            </a:r>
            <a:r>
              <a:rPr lang="fr-FR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/>
            </a:r>
            <a:br>
              <a:rPr lang="fr-FR" b="1" dirty="0" smtClean="0">
                <a:solidFill>
                  <a:srgbClr val="7030A0"/>
                </a:solidFill>
                <a:latin typeface="Consolas" panose="020B0609020204030204" pitchFamily="49" charset="0"/>
              </a:rPr>
            </a:br>
            <a:r>
              <a:rPr lang="fr-FR" dirty="0" smtClean="0">
                <a:latin typeface="+mn-lt"/>
              </a:rPr>
              <a:t>Lecture </a:t>
            </a:r>
            <a:r>
              <a:rPr lang="fr-FR" dirty="0" smtClean="0">
                <a:latin typeface="+mn-lt"/>
              </a:rPr>
              <a:t>en </a:t>
            </a:r>
            <a:r>
              <a:rPr lang="fr-FR" b="1" dirty="0" smtClean="0">
                <a:latin typeface="+mn-lt"/>
              </a:rPr>
              <a:t>ligne et en </a:t>
            </a:r>
            <a:r>
              <a:rPr lang="fr-FR" b="1" dirty="0" smtClean="0">
                <a:latin typeface="+mn-lt"/>
              </a:rPr>
              <a:t>colonnes</a:t>
            </a:r>
            <a:r>
              <a:rPr lang="fr-FR" dirty="0" smtClean="0">
                <a:latin typeface="+mn-lt"/>
              </a:rPr>
              <a:t/>
            </a:r>
            <a:br>
              <a:rPr lang="fr-FR" dirty="0" smtClean="0">
                <a:latin typeface="+mn-lt"/>
              </a:rPr>
            </a:br>
            <a:r>
              <a:rPr lang="fr-FR" b="1" dirty="0" smtClean="0">
                <a:latin typeface="+mn-lt"/>
              </a:rPr>
              <a:t>Séparateur </a:t>
            </a:r>
            <a:r>
              <a:rPr lang="fr-FR" b="1" dirty="0" smtClean="0">
                <a:latin typeface="+mn-lt"/>
              </a:rPr>
              <a:t>décimal </a:t>
            </a:r>
            <a:r>
              <a:rPr lang="fr-FR" dirty="0" smtClean="0">
                <a:latin typeface="+mn-lt"/>
              </a:rPr>
              <a:t>« . » ou « , »</a:t>
            </a:r>
          </a:p>
        </p:txBody>
      </p:sp>
    </p:spTree>
    <p:extLst>
      <p:ext uri="{BB962C8B-B14F-4D97-AF65-F5344CB8AC3E}">
        <p14:creationId xmlns:p14="http://schemas.microsoft.com/office/powerpoint/2010/main" val="659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Entrées / Sorties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18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3114404"/>
          </a:xfrm>
        </p:spPr>
        <p:txBody>
          <a:bodyPr/>
          <a:lstStyle/>
          <a:p>
            <a:r>
              <a:rPr lang="fr-FR" dirty="0" smtClean="0"/>
              <a:t>Messages et Chaines de caractères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CHAI</a:t>
            </a:r>
            <a:r>
              <a:rPr lang="fr-FR" dirty="0" smtClean="0"/>
              <a:t> </a:t>
            </a:r>
            <a:r>
              <a:rPr lang="fr-FR" dirty="0"/>
              <a:t>: nouvelles tabulations (relatives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i="1" dirty="0" smtClean="0"/>
              <a:t>Exemple :</a:t>
            </a:r>
            <a:r>
              <a:rPr lang="fr-FR" i="1" dirty="0"/>
              <a:t/>
            </a:r>
            <a:br>
              <a:rPr lang="fr-FR" i="1" dirty="0"/>
            </a:br>
            <a:r>
              <a:rPr lang="fr-FR" dirty="0" smtClean="0">
                <a:latin typeface="Consolas" panose="020B0609020204030204" pitchFamily="49" charset="0"/>
              </a:rPr>
              <a:t>	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CHAI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latin typeface="Consolas" panose="020B0609020204030204" pitchFamily="49" charset="0"/>
              </a:rPr>
              <a:t>'ABC' 'DEF'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*</a:t>
            </a:r>
            <a:r>
              <a:rPr lang="fr-FR" dirty="0">
                <a:latin typeface="Consolas" panose="020B0609020204030204" pitchFamily="49" charset="0"/>
              </a:rPr>
              <a:t>10 ; ---&gt; "ABC....DEF" </a:t>
            </a:r>
            <a:r>
              <a:rPr lang="fr-FR" dirty="0" smtClean="0">
                <a:latin typeface="Consolas" panose="020B0609020204030204" pitchFamily="49" charset="0"/>
              </a:rPr>
              <a:t>     (gauche/absolu)</a:t>
            </a:r>
            <a:r>
              <a:rPr lang="fr-FR" dirty="0">
                <a:latin typeface="Consolas" panose="020B0609020204030204" pitchFamily="49" charset="0"/>
              </a:rPr>
              <a:t/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CHAI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latin typeface="Consolas" panose="020B0609020204030204" pitchFamily="49" charset="0"/>
              </a:rPr>
              <a:t>'ABC' 'DEF'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/</a:t>
            </a:r>
            <a:r>
              <a:rPr lang="fr-FR" dirty="0">
                <a:latin typeface="Consolas" panose="020B0609020204030204" pitchFamily="49" charset="0"/>
              </a:rPr>
              <a:t>10 ; ---&gt; "ABC......</a:t>
            </a:r>
            <a:r>
              <a:rPr lang="fr-FR" dirty="0" smtClean="0">
                <a:latin typeface="Consolas" panose="020B0609020204030204" pitchFamily="49" charset="0"/>
              </a:rPr>
              <a:t>DEF"    (</a:t>
            </a:r>
            <a:r>
              <a:rPr lang="fr-FR" dirty="0">
                <a:latin typeface="Consolas" panose="020B0609020204030204" pitchFamily="49" charset="0"/>
              </a:rPr>
              <a:t>droite/absolu</a:t>
            </a:r>
            <a:r>
              <a:rPr lang="fr-FR" dirty="0" smtClean="0">
                <a:latin typeface="Consolas" panose="020B0609020204030204" pitchFamily="49" charset="0"/>
              </a:rPr>
              <a:t>)</a:t>
            </a:r>
            <a:r>
              <a:rPr lang="fr-FR" dirty="0">
                <a:latin typeface="Consolas" panose="020B0609020204030204" pitchFamily="49" charset="0"/>
              </a:rPr>
              <a:t/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CHAI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latin typeface="Consolas" panose="020B0609020204030204" pitchFamily="49" charset="0"/>
              </a:rPr>
              <a:t>'ABC' 'DEF'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&lt;</a:t>
            </a:r>
            <a:r>
              <a:rPr lang="fr-FR" dirty="0">
                <a:latin typeface="Consolas" panose="020B0609020204030204" pitchFamily="49" charset="0"/>
              </a:rPr>
              <a:t>10 ; ---&gt; "ABC.......DEF" </a:t>
            </a:r>
            <a:r>
              <a:rPr lang="fr-FR" dirty="0" smtClean="0">
                <a:latin typeface="Consolas" panose="020B0609020204030204" pitchFamily="49" charset="0"/>
              </a:rPr>
              <a:t>  (</a:t>
            </a:r>
            <a:r>
              <a:rPr lang="fr-FR" dirty="0">
                <a:latin typeface="Consolas" panose="020B0609020204030204" pitchFamily="49" charset="0"/>
              </a:rPr>
              <a:t>gauche/relatif</a:t>
            </a:r>
            <a:r>
              <a:rPr lang="fr-FR" dirty="0" smtClean="0">
                <a:latin typeface="Consolas" panose="020B0609020204030204" pitchFamily="49" charset="0"/>
              </a:rPr>
              <a:t>)</a:t>
            </a:r>
            <a:r>
              <a:rPr lang="fr-FR" dirty="0">
                <a:latin typeface="Consolas" panose="020B0609020204030204" pitchFamily="49" charset="0"/>
              </a:rPr>
              <a:t/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CHAI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latin typeface="Consolas" panose="020B0609020204030204" pitchFamily="49" charset="0"/>
              </a:rPr>
              <a:t>'ABC' 'DEF'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&gt;</a:t>
            </a:r>
            <a:r>
              <a:rPr lang="fr-FR" dirty="0">
                <a:latin typeface="Consolas" panose="020B0609020204030204" pitchFamily="49" charset="0"/>
              </a:rPr>
              <a:t>10 ; ---&gt; "ABC.........DEF" (droite/relatif)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ERRE</a:t>
            </a:r>
            <a:r>
              <a:rPr lang="fr-FR" dirty="0" smtClean="0"/>
              <a:t> </a:t>
            </a:r>
            <a:r>
              <a:rPr lang="fr-FR" dirty="0"/>
              <a:t>avec </a:t>
            </a:r>
            <a:r>
              <a:rPr lang="fr-FR" dirty="0" smtClean="0"/>
              <a:t>un message </a:t>
            </a:r>
            <a:r>
              <a:rPr lang="fr-FR" dirty="0"/>
              <a:t>: chaine de </a:t>
            </a:r>
            <a:r>
              <a:rPr lang="fr-FR" b="1" dirty="0"/>
              <a:t>120 caractères </a:t>
            </a:r>
            <a:r>
              <a:rPr lang="fr-FR" dirty="0"/>
              <a:t>(au lieu de 40)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REMP</a:t>
            </a:r>
            <a:r>
              <a:rPr lang="fr-FR" dirty="0" smtClean="0"/>
              <a:t> : permet désormais de remplacer un </a:t>
            </a:r>
            <a:r>
              <a:rPr lang="fr-FR" dirty="0"/>
              <a:t>motif dans une chaine de </a:t>
            </a:r>
            <a:r>
              <a:rPr lang="fr-FR" dirty="0" smtClean="0"/>
              <a:t>caractères</a:t>
            </a:r>
            <a:endParaRPr lang="fr-FR" dirty="0"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Divers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19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868730"/>
          </a:xfrm>
        </p:spPr>
        <p:txBody>
          <a:bodyPr/>
          <a:lstStyle/>
          <a:p>
            <a:r>
              <a:rPr lang="fr-FR" dirty="0" smtClean="0"/>
              <a:t>Généralités</a:t>
            </a:r>
          </a:p>
          <a:p>
            <a:pPr lvl="1"/>
            <a:r>
              <a:rPr lang="fr-FR" b="1" dirty="0" smtClean="0"/>
              <a:t>Nouveaux cas tests </a:t>
            </a:r>
            <a:r>
              <a:rPr lang="fr-FR" dirty="0" smtClean="0"/>
              <a:t>: exemples </a:t>
            </a:r>
            <a:r>
              <a:rPr lang="fr-FR" dirty="0"/>
              <a:t>d’utilisation de </a:t>
            </a:r>
            <a:r>
              <a:rPr lang="fr-FR" b="1" dirty="0"/>
              <a:t>super-élément en </a:t>
            </a:r>
            <a:r>
              <a:rPr lang="fr-FR" b="1" dirty="0" smtClean="0"/>
              <a:t>thermique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super3.dgibi</a:t>
            </a:r>
            <a:b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super4.dgibi</a:t>
            </a:r>
            <a:endParaRPr lang="fr-FR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lvl="1"/>
            <a:endParaRPr lang="fr-FR" dirty="0" smtClean="0"/>
          </a:p>
          <a:p>
            <a:pPr lvl="1"/>
            <a:r>
              <a:rPr lang="fr-FR" b="1" dirty="0" smtClean="0"/>
              <a:t>Nouveau cas test </a:t>
            </a:r>
            <a:r>
              <a:rPr lang="fr-FR" dirty="0" smtClean="0"/>
              <a:t>: exemple </a:t>
            </a:r>
            <a:r>
              <a:rPr lang="fr-FR" dirty="0"/>
              <a:t>de </a:t>
            </a:r>
            <a:r>
              <a:rPr lang="fr-FR" b="1" dirty="0" smtClean="0"/>
              <a:t>flux </a:t>
            </a:r>
            <a:r>
              <a:rPr lang="fr-FR" b="1" dirty="0"/>
              <a:t>de matière </a:t>
            </a:r>
            <a:r>
              <a:rPr lang="fr-FR" dirty="0"/>
              <a:t>induit par </a:t>
            </a:r>
            <a:r>
              <a:rPr lang="fr-FR" dirty="0" smtClean="0"/>
              <a:t>gradient </a:t>
            </a:r>
            <a:r>
              <a:rPr lang="fr-FR" dirty="0"/>
              <a:t>d'énergie mécanique </a:t>
            </a:r>
            <a:r>
              <a:rPr lang="fr-FR" dirty="0" smtClean="0"/>
              <a:t>élastique</a:t>
            </a:r>
            <a:br>
              <a:rPr lang="fr-FR" dirty="0" smtClean="0"/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diffusion_sous_contraintes_01.dgibi</a:t>
            </a:r>
            <a:b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</a:br>
            <a:endParaRPr lang="fr-FR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lvl="1"/>
            <a:endParaRPr lang="fr-FR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fr-FR" b="1" dirty="0" smtClean="0"/>
              <a:t>Nouveaux </a:t>
            </a:r>
            <a:r>
              <a:rPr lang="fr-FR" b="1" dirty="0" smtClean="0"/>
              <a:t>documents</a:t>
            </a:r>
          </a:p>
          <a:p>
            <a:pPr lvl="1"/>
            <a:r>
              <a:rPr lang="fr-FR" b="1" dirty="0" smtClean="0"/>
              <a:t>Formation « développeur »</a:t>
            </a:r>
            <a:br>
              <a:rPr lang="fr-FR" b="1" dirty="0" smtClean="0"/>
            </a:b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www-cast3m.cea.fr/html/formations</a:t>
            </a:r>
            <a:r>
              <a:rPr lang="fr-FR" dirty="0" smtClean="0">
                <a:hlinkClick r:id="rId2"/>
              </a:rPr>
              <a:t>/</a:t>
            </a:r>
            <a:br>
              <a:rPr lang="fr-FR" dirty="0" smtClean="0">
                <a:hlinkClick r:id="rId2"/>
              </a:rPr>
            </a:br>
            <a:r>
              <a:rPr lang="fr-FR" dirty="0" smtClean="0">
                <a:hlinkClick r:id="rId2"/>
              </a:rPr>
              <a:t>Formation_DEVELOPPER_dans_Cast3M.pdf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latin typeface="+mn-lt"/>
                <a:cs typeface="Arial" panose="020B0604020202020204" pitchFamily="34" charset="0"/>
              </a:rPr>
              <a:t>É</a:t>
            </a:r>
            <a:r>
              <a:rPr lang="fr-FR" b="1" dirty="0" smtClean="0"/>
              <a:t>lément de théorie : statique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hlinkClick r:id="rId3"/>
              </a:rPr>
              <a:t>http</a:t>
            </a:r>
            <a:r>
              <a:rPr lang="fr-FR" dirty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www-cast3m.cea.fr/html/</a:t>
            </a:r>
            <a:br>
              <a:rPr lang="fr-FR" dirty="0" smtClean="0">
                <a:hlinkClick r:id="rId3"/>
              </a:rPr>
            </a:br>
            <a:r>
              <a:rPr lang="fr-FR" dirty="0" smtClean="0">
                <a:hlinkClick r:id="rId3"/>
              </a:rPr>
              <a:t>Documentation_Cast3M/mecanique.pdf</a:t>
            </a:r>
            <a:endParaRPr lang="fr-FR" dirty="0"/>
          </a:p>
          <a:p>
            <a:pPr lvl="1"/>
            <a:endParaRPr lang="fr-FR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2624" y="3030203"/>
            <a:ext cx="3082131" cy="157077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6681" y="4533900"/>
            <a:ext cx="2218459" cy="198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Modèles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099289"/>
          </a:xfrm>
        </p:spPr>
        <p:txBody>
          <a:bodyPr/>
          <a:lstStyle/>
          <a:p>
            <a:r>
              <a:rPr lang="fr-FR" dirty="0" smtClean="0"/>
              <a:t>Généralités</a:t>
            </a:r>
          </a:p>
          <a:p>
            <a:pPr lvl="1"/>
            <a:endParaRPr lang="fr-FR" b="1" dirty="0" smtClean="0"/>
          </a:p>
          <a:p>
            <a:pPr lvl="1"/>
            <a:r>
              <a:rPr lang="fr-FR" b="1" dirty="0" smtClean="0"/>
              <a:t>Extension </a:t>
            </a:r>
            <a:r>
              <a:rPr lang="fr-FR" dirty="0" smtClean="0"/>
              <a:t>des modèles de </a:t>
            </a:r>
            <a:r>
              <a:rPr lang="fr-FR" b="1" dirty="0" smtClean="0"/>
              <a:t>fluage </a:t>
            </a:r>
            <a:r>
              <a:rPr lang="fr-FR" dirty="0" smtClean="0"/>
              <a:t>pour les </a:t>
            </a:r>
            <a:r>
              <a:rPr lang="fr-FR" b="1" dirty="0" smtClean="0"/>
              <a:t>modèles de section </a:t>
            </a:r>
            <a:r>
              <a:rPr lang="fr-FR" dirty="0" smtClean="0"/>
              <a:t>(poutres à fibres)</a:t>
            </a:r>
            <a:br>
              <a:rPr lang="fr-FR" dirty="0" smtClean="0"/>
            </a:br>
            <a:r>
              <a:rPr lang="fr-FR" dirty="0" smtClean="0"/>
              <a:t>Norton, Blackburn, Lemaitre, Polynomial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/>
              <a:t>Dilatation </a:t>
            </a:r>
            <a:r>
              <a:rPr lang="fr-FR" b="1" dirty="0"/>
              <a:t>thermique</a:t>
            </a:r>
            <a:r>
              <a:rPr lang="fr-FR" dirty="0"/>
              <a:t> </a:t>
            </a:r>
            <a:r>
              <a:rPr lang="fr-FR" dirty="0" smtClean="0"/>
              <a:t>(modèles mécaniques) : </a:t>
            </a:r>
            <a:r>
              <a:rPr lang="fr-FR" b="1" dirty="0" smtClean="0"/>
              <a:t>nouvelles composantes</a:t>
            </a:r>
            <a:br>
              <a:rPr lang="fr-FR" b="1" dirty="0" smtClean="0"/>
            </a:b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‘TREF’</a:t>
            </a:r>
            <a:r>
              <a:rPr lang="fr-FR" b="1" dirty="0" smtClean="0"/>
              <a:t> et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‘TALP’ </a:t>
            </a:r>
            <a:r>
              <a:rPr lang="fr-FR" dirty="0" smtClean="0"/>
              <a:t>obligatoires lors d’un chargement thermique</a:t>
            </a:r>
            <a:br>
              <a:rPr lang="fr-FR" dirty="0" smtClean="0"/>
            </a:br>
            <a:r>
              <a:rPr lang="fr-FR" dirty="0" smtClean="0"/>
              <a:t>remplacent les indices de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PASAPAS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TAB1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. ‘TEMPERATURE_REFERENCE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</a:t>
            </a:r>
            <a:b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	TAB1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. ‘TALPHA_REFERENCE’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Les </a:t>
            </a:r>
            <a:r>
              <a:rPr lang="fr-FR" b="1" dirty="0"/>
              <a:t>modèles de MELANGE</a:t>
            </a:r>
            <a:r>
              <a:rPr lang="fr-FR" dirty="0"/>
              <a:t> sont utilisables dans </a:t>
            </a:r>
            <a:r>
              <a:rPr lang="fr-FR" b="1" dirty="0"/>
              <a:t>PASAPAS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Développement toujours en cours …</a:t>
            </a:r>
          </a:p>
          <a:p>
            <a:pPr lvl="1"/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MATE</a:t>
            </a:r>
            <a:r>
              <a:rPr lang="fr-FR" dirty="0" smtClean="0"/>
              <a:t> : </a:t>
            </a:r>
            <a:r>
              <a:rPr lang="fr-FR" b="1" dirty="0" smtClean="0"/>
              <a:t>vérification</a:t>
            </a:r>
            <a:r>
              <a:rPr lang="fr-FR" dirty="0" smtClean="0"/>
              <a:t> que </a:t>
            </a:r>
            <a:r>
              <a:rPr lang="fr-FR" dirty="0"/>
              <a:t>l’utilisateur fournit bien une </a:t>
            </a:r>
            <a:r>
              <a:rPr lang="fr-FR" b="1" dirty="0"/>
              <a:t>courbe </a:t>
            </a:r>
            <a:r>
              <a:rPr lang="fr-FR" b="1" dirty="0" smtClean="0"/>
              <a:t>d’écrouissage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(et </a:t>
            </a:r>
            <a:r>
              <a:rPr lang="fr-FR" dirty="0"/>
              <a:t>non une courbe de </a:t>
            </a:r>
            <a:r>
              <a:rPr lang="fr-FR" dirty="0" smtClean="0"/>
              <a:t>traction) </a:t>
            </a:r>
            <a:r>
              <a:rPr lang="fr-FR" dirty="0"/>
              <a:t>derrière le nom de composante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‘ECRO’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23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Divers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20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5576616"/>
          </a:xfrm>
        </p:spPr>
        <p:txBody>
          <a:bodyPr/>
          <a:lstStyle/>
          <a:p>
            <a:r>
              <a:rPr lang="fr-FR" dirty="0" smtClean="0"/>
              <a:t>Généralités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**</a:t>
            </a:r>
            <a:r>
              <a:rPr lang="fr-FR" dirty="0" smtClean="0"/>
              <a:t> (puissance) : nouveaux types d’arguments	</a:t>
            </a:r>
            <a:r>
              <a:rPr lang="fr-FR" dirty="0" smtClean="0">
                <a:latin typeface="Consolas" panose="020B0609020204030204" pitchFamily="49" charset="0"/>
              </a:rPr>
              <a:t>RESU1 </a:t>
            </a:r>
            <a:r>
              <a:rPr lang="fr-FR" dirty="0">
                <a:latin typeface="Consolas" panose="020B0609020204030204" pitchFamily="49" charset="0"/>
              </a:rPr>
              <a:t>= OBJET1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**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smtClean="0">
                <a:latin typeface="Consolas" panose="020B0609020204030204" pitchFamily="49" charset="0"/>
              </a:rPr>
              <a:t>OBJET2 ;</a:t>
            </a:r>
          </a:p>
          <a:p>
            <a:pPr marL="478963" lvl="1" indent="0">
              <a:buNone/>
            </a:pPr>
            <a:r>
              <a:rPr lang="fr-FR" dirty="0" smtClean="0">
                <a:latin typeface="Consolas" panose="020B0609020204030204" pitchFamily="49" charset="0"/>
              </a:rPr>
              <a:t/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ENTIER   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**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Consolas" panose="020B0609020204030204" pitchFamily="49" charset="0"/>
              </a:rPr>
              <a:t>LISTENTI 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 LISTENTI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/>
            </a:r>
            <a:b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FLOTTANT</a:t>
            </a:r>
            <a:r>
              <a:rPr lang="fr-FR" dirty="0" smtClean="0">
                <a:latin typeface="Consolas" panose="020B0609020204030204" pitchFamily="49" charset="0"/>
              </a:rPr>
              <a:t> 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**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Consolas" panose="020B0609020204030204" pitchFamily="49" charset="0"/>
              </a:rPr>
              <a:t>LISTENTI 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fr-FR" dirty="0" smtClean="0">
                <a:latin typeface="Consolas" panose="020B0609020204030204" pitchFamily="49" charset="0"/>
              </a:rPr>
              <a:t>LISTREEL</a:t>
            </a:r>
          </a:p>
          <a:p>
            <a:pPr marL="478963" lvl="1" indent="0">
              <a:buNone/>
            </a:pPr>
            <a:endParaRPr lang="fr-FR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478963" lvl="1" indent="0">
              <a:buNone/>
            </a:pP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LISTREEL1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**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Consolas" panose="020B0609020204030204" pitchFamily="49" charset="0"/>
              </a:rPr>
              <a:t>LISTREEL2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fr-FR" dirty="0" smtClean="0">
                <a:latin typeface="Consolas" panose="020B0609020204030204" pitchFamily="49" charset="0"/>
              </a:rPr>
              <a:t>LISTREEL3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/>
            </a:r>
            <a:b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 (1. 2.)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**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(3. 4.)      (1. 16.)</a:t>
            </a:r>
          </a:p>
          <a:p>
            <a:pPr marL="478963" lvl="1" indent="0">
              <a:buNone/>
            </a:pPr>
            <a:endParaRPr lang="fr-FR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478963" lvl="1" indent="0">
              <a:buNone/>
            </a:pP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LISTREEL1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**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Consolas" panose="020B0609020204030204" pitchFamily="49" charset="0"/>
              </a:rPr>
              <a:t>LISTENTI 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fr-FR" dirty="0" smtClean="0">
                <a:latin typeface="Consolas" panose="020B0609020204030204" pitchFamily="49" charset="0"/>
              </a:rPr>
              <a:t>LISTREEL2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/>
            </a:r>
            <a:b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(1. 2.) ** (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3  4 )     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(1. 16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.)</a:t>
            </a:r>
          </a:p>
          <a:p>
            <a:pPr marL="478963" lvl="1" indent="0">
              <a:buNone/>
            </a:pPr>
            <a:endParaRPr lang="fr-FR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478963" lvl="1" indent="0">
              <a:buNone/>
            </a:pP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LISTENTI</a:t>
            </a:r>
            <a:r>
              <a:rPr lang="fr-FR" dirty="0" smtClean="0">
                <a:latin typeface="Consolas" panose="020B0609020204030204" pitchFamily="49" charset="0"/>
              </a:rPr>
              <a:t> 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**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Consolas" panose="020B0609020204030204" pitchFamily="49" charset="0"/>
              </a:rPr>
              <a:t>LISTREEL1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fr-FR" dirty="0" smtClean="0">
                <a:latin typeface="Consolas" panose="020B0609020204030204" pitchFamily="49" charset="0"/>
              </a:rPr>
              <a:t>LISTREEL2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/>
            </a:r>
            <a:b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 (1  2 )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** (3. 4.)      (1. 16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.)</a:t>
            </a:r>
          </a:p>
          <a:p>
            <a:pPr marL="478963" lvl="1" indent="0">
              <a:buNone/>
            </a:pPr>
            <a:endParaRPr lang="fr-FR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478963" lvl="1" indent="0">
              <a:buNone/>
            </a:pP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LISTENTI1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**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Consolas" panose="020B0609020204030204" pitchFamily="49" charset="0"/>
              </a:rPr>
              <a:t>LISTENTI2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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LISTENTI3</a:t>
            </a:r>
            <a:r>
              <a:rPr lang="fr-FR" dirty="0" smtClean="0">
                <a:solidFill>
                  <a:srgbClr val="7030A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/>
            </a:r>
            <a:br>
              <a:rPr lang="fr-FR" dirty="0" smtClean="0">
                <a:solidFill>
                  <a:srgbClr val="7030A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</a:br>
            <a:r>
              <a:rPr lang="fr-FR" dirty="0" smtClean="0">
                <a:solidFill>
                  <a:srgbClr val="7030A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(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1  2 )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** (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3  4 )     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(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1  16 )</a:t>
            </a:r>
            <a:endParaRPr lang="fr-FR" dirty="0"/>
          </a:p>
          <a:p>
            <a:pPr lvl="1"/>
            <a:endParaRPr lang="fr-FR" dirty="0">
              <a:solidFill>
                <a:srgbClr val="00B050"/>
              </a:solidFill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PROG</a:t>
            </a:r>
            <a:r>
              <a:rPr lang="fr-FR" dirty="0" smtClean="0"/>
              <a:t> : </a:t>
            </a:r>
            <a:r>
              <a:rPr lang="fr-FR" b="1" dirty="0" smtClean="0"/>
              <a:t>nouveau mot clef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‘GEOM’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pour définir </a:t>
            </a:r>
            <a:r>
              <a:rPr lang="fr-FR" dirty="0"/>
              <a:t>une suite géométrique </a:t>
            </a:r>
            <a:r>
              <a:rPr lang="fr-FR" dirty="0" smtClean="0"/>
              <a:t>avec sa raison</a:t>
            </a:r>
            <a:br>
              <a:rPr lang="fr-FR" dirty="0" smtClean="0"/>
            </a:br>
            <a:r>
              <a:rPr lang="fr-FR" i="1" dirty="0" smtClean="0"/>
              <a:t>Exemple :</a:t>
            </a:r>
            <a:br>
              <a:rPr lang="fr-FR" i="1" dirty="0" smtClean="0"/>
            </a:br>
            <a:r>
              <a:rPr lang="fr-FR" dirty="0" smtClean="0">
                <a:latin typeface="Consolas" panose="020B0609020204030204" pitchFamily="49" charset="0"/>
              </a:rPr>
              <a:t>	LREE1 </a:t>
            </a:r>
            <a:r>
              <a:rPr lang="fr-FR" dirty="0">
                <a:latin typeface="Consolas" panose="020B0609020204030204" pitchFamily="49" charset="0"/>
              </a:rPr>
              <a:t>=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PROG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latin typeface="Consolas" panose="020B0609020204030204" pitchFamily="49" charset="0"/>
              </a:rPr>
              <a:t>RE1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‘PAS’</a:t>
            </a:r>
            <a:r>
              <a:rPr lang="fr-FR" dirty="0">
                <a:latin typeface="Consolas" panose="020B0609020204030204" pitchFamily="49" charset="0"/>
              </a:rPr>
              <a:t> VALPAS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‘GEOM’ </a:t>
            </a:r>
            <a:r>
              <a:rPr lang="fr-FR" dirty="0">
                <a:latin typeface="Consolas" panose="020B0609020204030204" pitchFamily="49" charset="0"/>
              </a:rPr>
              <a:t>RAISON RE2 </a:t>
            </a:r>
            <a:r>
              <a:rPr lang="fr-FR" dirty="0" smtClean="0">
                <a:latin typeface="Consolas" panose="020B0609020204030204" pitchFamily="49" charset="0"/>
              </a:rPr>
              <a:t>;</a:t>
            </a:r>
            <a:endParaRPr lang="fr-F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Divers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21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837953"/>
          </a:xfrm>
        </p:spPr>
        <p:txBody>
          <a:bodyPr/>
          <a:lstStyle/>
          <a:p>
            <a:r>
              <a:rPr lang="fr-FR" dirty="0" smtClean="0"/>
              <a:t>Généralités</a:t>
            </a:r>
          </a:p>
          <a:p>
            <a:pPr lvl="1"/>
            <a:r>
              <a:rPr lang="fr-FR" b="1" dirty="0" smtClean="0"/>
              <a:t>Objets </a:t>
            </a:r>
            <a:r>
              <a:rPr lang="fr-FR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CHPOINT</a:t>
            </a:r>
            <a:r>
              <a:rPr lang="fr-FR" b="1" dirty="0" smtClean="0"/>
              <a:t>, </a:t>
            </a:r>
            <a:r>
              <a:rPr lang="fr-FR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MCHAML</a:t>
            </a:r>
            <a:r>
              <a:rPr lang="fr-FR" b="1" dirty="0"/>
              <a:t> et </a:t>
            </a:r>
            <a:r>
              <a:rPr lang="fr-FR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LISTMOT</a:t>
            </a:r>
            <a:r>
              <a:rPr lang="fr-FR" dirty="0" smtClean="0"/>
              <a:t> </a:t>
            </a:r>
            <a:r>
              <a:rPr lang="fr-FR" dirty="0" smtClean="0"/>
              <a:t>: uniformisation </a:t>
            </a:r>
            <a:r>
              <a:rPr lang="fr-FR" dirty="0"/>
              <a:t>de la </a:t>
            </a:r>
            <a:r>
              <a:rPr lang="fr-FR" dirty="0" smtClean="0"/>
              <a:t>taille des noms </a:t>
            </a:r>
            <a:r>
              <a:rPr lang="fr-FR" dirty="0"/>
              <a:t>de </a:t>
            </a:r>
            <a:r>
              <a:rPr lang="fr-FR" dirty="0" smtClean="0"/>
              <a:t>composantes</a:t>
            </a:r>
            <a:br>
              <a:rPr lang="fr-FR" dirty="0" smtClean="0"/>
            </a:br>
            <a:r>
              <a:rPr lang="fr-FR" dirty="0" smtClean="0">
                <a:sym typeface="Wingdings" panose="05000000000000000000" pitchFamily="2" charset="2"/>
              </a:rPr>
              <a:t> f</a:t>
            </a:r>
            <a:r>
              <a:rPr lang="fr-FR" dirty="0" smtClean="0"/>
              <a:t>ixée </a:t>
            </a:r>
            <a:r>
              <a:rPr lang="fr-FR" dirty="0"/>
              <a:t>à 8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PVEC</a:t>
            </a:r>
            <a:r>
              <a:rPr lang="fr-FR" dirty="0" smtClean="0"/>
              <a:t> : </a:t>
            </a:r>
            <a:r>
              <a:rPr lang="fr-FR" b="1" dirty="0" smtClean="0"/>
              <a:t>étendu aux </a:t>
            </a:r>
            <a:r>
              <a:rPr lang="fr-FR" b="1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MCHAML</a:t>
            </a:r>
            <a:r>
              <a:rPr lang="fr-FR" b="1" dirty="0" err="1" smtClean="0">
                <a:solidFill>
                  <a:srgbClr val="7030A0"/>
                </a:solidFill>
              </a:rPr>
              <a:t>s</a:t>
            </a:r>
            <a:r>
              <a:rPr lang="fr-FR" b="1" dirty="0" smtClean="0"/>
              <a:t> </a:t>
            </a:r>
            <a:r>
              <a:rPr lang="fr-FR" dirty="0" smtClean="0"/>
              <a:t>(comme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PSCA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DIFF</a:t>
            </a:r>
            <a:r>
              <a:rPr lang="fr-FR" dirty="0" smtClean="0"/>
              <a:t> /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INTE</a:t>
            </a:r>
            <a:r>
              <a:rPr lang="fr-FR" dirty="0" smtClean="0"/>
              <a:t> :  </a:t>
            </a:r>
            <a:r>
              <a:rPr lang="fr-FR" b="1" dirty="0" smtClean="0"/>
              <a:t>extension aux objets </a:t>
            </a:r>
            <a:r>
              <a:rPr lang="fr-FR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MMODEL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RAFF</a:t>
            </a:r>
            <a:r>
              <a:rPr lang="fr-FR" dirty="0" smtClean="0"/>
              <a:t> : pour les </a:t>
            </a:r>
            <a:r>
              <a:rPr lang="fr-FR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LISTREEL</a:t>
            </a:r>
            <a:r>
              <a:rPr lang="fr-FR" dirty="0" smtClean="0"/>
              <a:t> en </a:t>
            </a:r>
            <a:r>
              <a:rPr lang="fr-FR" dirty="0" smtClean="0"/>
              <a:t>donnant une </a:t>
            </a:r>
            <a:r>
              <a:rPr lang="fr-FR" b="1" dirty="0" smtClean="0"/>
              <a:t>taille d’intervalle cible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POINTCYL</a:t>
            </a:r>
            <a:r>
              <a:rPr lang="fr-FR" dirty="0" smtClean="0"/>
              <a:t> /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POINTSPH</a:t>
            </a:r>
            <a:r>
              <a:rPr lang="fr-FR" dirty="0" smtClean="0"/>
              <a:t> : </a:t>
            </a:r>
            <a:r>
              <a:rPr lang="fr-FR" b="1" dirty="0" smtClean="0"/>
              <a:t>lecture de </a:t>
            </a:r>
            <a:r>
              <a:rPr lang="fr-FR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LISTREEL</a:t>
            </a:r>
            <a:r>
              <a:rPr lang="fr-FR" b="1" dirty="0" smtClean="0"/>
              <a:t> </a:t>
            </a:r>
            <a:r>
              <a:rPr lang="fr-FR" dirty="0" smtClean="0"/>
              <a:t>pour créer des </a:t>
            </a:r>
            <a:r>
              <a:rPr lang="fr-FR" b="1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MAILLAGE</a:t>
            </a:r>
            <a:r>
              <a:rPr lang="fr-FR" b="1" dirty="0" err="1" smtClean="0">
                <a:solidFill>
                  <a:srgbClr val="7030A0"/>
                </a:solidFill>
              </a:rPr>
              <a:t>s</a:t>
            </a:r>
            <a:r>
              <a:rPr lang="fr-FR" dirty="0" smtClean="0"/>
              <a:t> de points</a:t>
            </a:r>
          </a:p>
          <a:p>
            <a:pPr lvl="1"/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INDI</a:t>
            </a:r>
            <a:r>
              <a:rPr lang="fr-FR" dirty="0" smtClean="0"/>
              <a:t> : </a:t>
            </a:r>
            <a:r>
              <a:rPr lang="fr-FR" b="1" dirty="0" smtClean="0"/>
              <a:t>nouveaux indicateurs </a:t>
            </a:r>
            <a:r>
              <a:rPr lang="fr-FR" dirty="0" smtClean="0"/>
              <a:t>pour les éléments </a:t>
            </a:r>
            <a:r>
              <a:rPr lang="fr-FR" b="1" dirty="0" smtClean="0">
                <a:latin typeface="Consolas" panose="020B0609020204030204" pitchFamily="49" charset="0"/>
              </a:rPr>
              <a:t>TRI3/TET4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‘ASPE’ </a:t>
            </a:r>
            <a:r>
              <a:rPr lang="fr-FR" dirty="0" smtClean="0"/>
              <a:t>rapport d’aspect</a:t>
            </a:r>
            <a:br>
              <a:rPr lang="fr-FR" dirty="0" smtClean="0"/>
            </a:b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‘SKEW’ </a:t>
            </a:r>
            <a:r>
              <a:rPr lang="fr-FR" dirty="0" err="1" smtClean="0"/>
              <a:t>pointicité</a:t>
            </a:r>
            <a:r>
              <a:rPr lang="fr-FR" dirty="0" smtClean="0"/>
              <a:t> (</a:t>
            </a:r>
            <a:r>
              <a:rPr lang="fr-FR" dirty="0" err="1" smtClean="0"/>
              <a:t>skewness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  <a:p>
            <a:pPr lvl="1"/>
            <a:r>
              <a:rPr lang="fr-FR" b="1" dirty="0"/>
              <a:t>Nouvel opérateur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MIXE</a:t>
            </a:r>
            <a:r>
              <a:rPr lang="fr-FR" b="1" dirty="0"/>
              <a:t> </a:t>
            </a:r>
            <a:r>
              <a:rPr lang="fr-FR" dirty="0"/>
              <a:t>: pour les modèles mélange</a:t>
            </a:r>
            <a:br>
              <a:rPr lang="fr-FR" dirty="0"/>
            </a:br>
            <a:r>
              <a:rPr lang="fr-FR" dirty="0"/>
              <a:t>Calcule les propriétés physiques homogénéisés d’un mélange de plusieurs phases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1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Performances / Esope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22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85139"/>
            <a:ext cx="8704702" cy="3391403"/>
          </a:xfrm>
        </p:spPr>
        <p:txBody>
          <a:bodyPr/>
          <a:lstStyle/>
          <a:p>
            <a:r>
              <a:rPr lang="fr-FR" dirty="0" smtClean="0"/>
              <a:t>Généralités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TEMP</a:t>
            </a:r>
            <a:r>
              <a:rPr lang="fr-FR" b="1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‘IMPR’ ‘SOMM’</a:t>
            </a:r>
            <a:r>
              <a:rPr lang="fr-FR" dirty="0"/>
              <a:t> </a:t>
            </a:r>
            <a:r>
              <a:rPr lang="fr-FR" dirty="0" smtClean="0"/>
              <a:t>nouveau fonctionnement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Améliorations des performances</a:t>
            </a:r>
          </a:p>
          <a:p>
            <a:pPr lvl="1"/>
            <a:r>
              <a:rPr lang="fr-FR" dirty="0"/>
              <a:t>Parallélisation de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CHAN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‘CHAM’</a:t>
            </a:r>
            <a:r>
              <a:rPr lang="fr-FR" dirty="0">
                <a:latin typeface="Consolas" panose="020B0609020204030204" pitchFamily="49" charset="0"/>
              </a:rPr>
              <a:t> CHPO1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Les </a:t>
            </a:r>
            <a:r>
              <a:rPr lang="fr-FR" dirty="0"/>
              <a:t>dernières transformations </a:t>
            </a:r>
            <a:r>
              <a:rPr lang="fr-FR" dirty="0">
                <a:solidFill>
                  <a:srgbClr val="7030A0"/>
                </a:solidFill>
                <a:latin typeface="Consolas" panose="020B0609020204030204" pitchFamily="49" charset="0"/>
              </a:rPr>
              <a:t>CHPOINT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  <a:latin typeface="Consolas" panose="020B0609020204030204" pitchFamily="49" charset="0"/>
              </a:rPr>
              <a:t>MCHAML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/>
              <a:t>sont gardées en mémoire pour éviter de refaire le travail lorsque c’est possible (pré-conditionnement de l’opération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CHAN</a:t>
            </a:r>
            <a:r>
              <a:rPr lang="fr-FR" dirty="0"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‘CHPO’</a:t>
            </a:r>
            <a:r>
              <a:rPr lang="fr-FR" dirty="0"/>
              <a:t>)</a:t>
            </a:r>
          </a:p>
          <a:p>
            <a:pPr lvl="1"/>
            <a:endParaRPr lang="fr-FR" dirty="0" smtClean="0">
              <a:solidFill>
                <a:srgbClr val="7030A0"/>
              </a:solidFill>
            </a:endParaRPr>
          </a:p>
          <a:p>
            <a:pPr lvl="1"/>
            <a:r>
              <a:rPr lang="fr-FR" dirty="0" smtClean="0"/>
              <a:t>Modification </a:t>
            </a:r>
            <a:r>
              <a:rPr lang="fr-FR" dirty="0"/>
              <a:t>du critère de parallélisation pour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PASAPAS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Améliorations diverses gestion mémoire/threads</a:t>
            </a:r>
          </a:p>
        </p:txBody>
      </p:sp>
    </p:spTree>
    <p:extLst>
      <p:ext uri="{BB962C8B-B14F-4D97-AF65-F5344CB8AC3E}">
        <p14:creationId xmlns:p14="http://schemas.microsoft.com/office/powerpoint/2010/main" val="310588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Correction d’anomalies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23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591731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Généralités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COLLER1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 : les mêmes inconnues apparaissent plusieurs fois dans la relation</a:t>
            </a:r>
            <a:br>
              <a:rPr lang="fr-FR" dirty="0" smtClean="0">
                <a:solidFill>
                  <a:srgbClr val="E7E6E6">
                    <a:lumMod val="50000"/>
                  </a:srgbClr>
                </a:solidFill>
              </a:rPr>
            </a:br>
            <a:r>
              <a:rPr lang="fr-FR" dirty="0" smtClean="0">
                <a:solidFill>
                  <a:srgbClr val="E7E6E6">
                    <a:lumMod val="50000"/>
                  </a:srgbClr>
                </a:solidFill>
                <a:sym typeface="Wingdings" panose="05000000000000000000" pitchFamily="2" charset="2"/>
              </a:rPr>
              <a:t> erreur « inconnue … en double au nœud … dans une relation »</a:t>
            </a:r>
          </a:p>
          <a:p>
            <a:pPr lvl="1"/>
            <a:endParaRPr lang="fr-FR" dirty="0">
              <a:solidFill>
                <a:srgbClr val="E7E6E6">
                  <a:lumMod val="50000"/>
                </a:srgbClr>
              </a:solidFill>
              <a:sym typeface="Wingdings" panose="05000000000000000000" pitchFamily="2" charset="2"/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@POINTIR</a:t>
            </a:r>
            <a:r>
              <a:rPr lang="fr-FR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sym typeface="Wingdings" panose="05000000000000000000" pitchFamily="2" charset="2"/>
              </a:rPr>
              <a:t>: plantage si on utilise une loi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‘</a:t>
            </a:r>
            <a:r>
              <a:rPr lang="fr-FR" dirty="0" err="1" smtClean="0">
                <a:solidFill>
                  <a:srgbClr val="00B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UNIF’</a:t>
            </a:r>
            <a:r>
              <a:rPr lang="fr-FR" dirty="0" err="1" smtClean="0">
                <a:solidFill>
                  <a:srgbClr val="E7E6E6">
                    <a:lumMod val="50000"/>
                  </a:srgbClr>
                </a:solidFill>
                <a:sym typeface="Wingdings" panose="05000000000000000000" pitchFamily="2" charset="2"/>
              </a:rPr>
              <a:t>orme</a:t>
            </a:r>
            <a:endParaRPr lang="fr-FR" dirty="0" smtClean="0">
              <a:solidFill>
                <a:srgbClr val="E7E6E6">
                  <a:lumMod val="50000"/>
                </a:srgbClr>
              </a:solidFill>
              <a:sym typeface="Wingdings" panose="05000000000000000000" pitchFamily="2" charset="2"/>
            </a:endParaRPr>
          </a:p>
          <a:p>
            <a:pPr lvl="1"/>
            <a:endParaRPr lang="fr-FR" dirty="0" smtClean="0">
              <a:solidFill>
                <a:srgbClr val="E7E6E6">
                  <a:lumMod val="50000"/>
                </a:srgbClr>
              </a:solidFill>
            </a:endParaRPr>
          </a:p>
          <a:p>
            <a:pPr lvl="1"/>
            <a:r>
              <a:rPr lang="fr-FR" b="1" dirty="0"/>
              <a:t>Opérateur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―</a:t>
            </a:r>
            <a:r>
              <a:rPr lang="fr-FR" dirty="0"/>
              <a:t> (soustraction) entre </a:t>
            </a:r>
            <a:r>
              <a:rPr lang="fr-FR" dirty="0" err="1"/>
              <a:t>MCHAMLs</a:t>
            </a:r>
            <a:r>
              <a:rPr lang="fr-FR" dirty="0"/>
              <a:t> :</a:t>
            </a:r>
            <a:br>
              <a:rPr lang="fr-FR" dirty="0"/>
            </a:br>
            <a:r>
              <a:rPr lang="fr-FR" dirty="0"/>
              <a:t>erreur composantes non présentes dans les 2 champs</a:t>
            </a:r>
          </a:p>
          <a:p>
            <a:pPr lvl="1"/>
            <a:endParaRPr lang="fr-FR" dirty="0" smtClean="0">
              <a:solidFill>
                <a:srgbClr val="E7E6E6">
                  <a:lumMod val="50000"/>
                </a:srgbClr>
              </a:solidFill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KENT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 : matrice de rigidité erronée pour les éléments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COQ8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 (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RX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,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RY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,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RZ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)</a:t>
            </a:r>
          </a:p>
          <a:p>
            <a:pPr lvl="1"/>
            <a:endParaRPr lang="fr-FR" dirty="0">
              <a:solidFill>
                <a:srgbClr val="E7E6E6">
                  <a:lumMod val="50000"/>
                </a:srgbClr>
              </a:solidFill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ELEM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 : plantage dans	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LIG2 = LIG1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ELEM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‘CONTENANT’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 PT1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‘TOUS’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;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/>
            </a:r>
            <a:br>
              <a:rPr lang="fr-FR" dirty="0" smtClean="0">
                <a:solidFill>
                  <a:srgbClr val="E7E6E6">
                    <a:lumMod val="50000"/>
                  </a:srgbClr>
                </a:solidFill>
              </a:rPr>
            </a:b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si le point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PT1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 est absent de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  <a:latin typeface="Consolas" panose="020B0609020204030204" pitchFamily="49" charset="0"/>
              </a:rPr>
              <a:t>LIG1</a:t>
            </a:r>
          </a:p>
          <a:p>
            <a:pPr lvl="1"/>
            <a:endParaRPr lang="fr-FR" dirty="0">
              <a:solidFill>
                <a:srgbClr val="E7E6E6">
                  <a:lumMod val="50000"/>
                </a:srgbClr>
              </a:solidFill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REST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 : restitution impossible de certains modèles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‘NON_LINEAIRE’ ‘UTILISATEUR’</a:t>
            </a:r>
          </a:p>
          <a:p>
            <a:pPr lvl="1"/>
            <a:endParaRPr lang="fr-FR" dirty="0">
              <a:solidFill>
                <a:srgbClr val="E7E6E6">
                  <a:lumMod val="50000"/>
                </a:srgbClr>
              </a:solidFill>
            </a:endParaRP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CHAN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‘INCO’ </a:t>
            </a:r>
            <a:r>
              <a:rPr lang="fr-FR" dirty="0">
                <a:latin typeface="Consolas" panose="020B0609020204030204" pitchFamily="49" charset="0"/>
              </a:rPr>
              <a:t>RIG1</a:t>
            </a:r>
            <a:r>
              <a:rPr lang="fr-FR" dirty="0"/>
              <a:t> </a:t>
            </a:r>
            <a:r>
              <a:rPr lang="fr-FR" dirty="0" smtClean="0"/>
              <a:t>: correction </a:t>
            </a:r>
            <a:r>
              <a:rPr lang="fr-FR" dirty="0"/>
              <a:t>de la symétrie</a:t>
            </a:r>
          </a:p>
          <a:p>
            <a:pPr lvl="1"/>
            <a:endParaRPr lang="fr-FR" dirty="0"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Correction d’anomalies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24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3114404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Généralités</a:t>
            </a:r>
          </a:p>
          <a:p>
            <a:pPr lvl="1"/>
            <a:endParaRPr lang="fr-FR" dirty="0">
              <a:sym typeface="Wingdings" panose="05000000000000000000" pitchFamily="2" charset="2"/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REAC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: gestion des objets vides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POIN</a:t>
            </a:r>
            <a:r>
              <a:rPr lang="fr-FR" dirty="0" smtClean="0"/>
              <a:t> : lecture de la densité désormais possible, nouveau mot clef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‘DENS’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dirty="0" smtClean="0">
                <a:latin typeface="Consolas" panose="020B0609020204030204" pitchFamily="49" charset="0"/>
              </a:rPr>
              <a:t>PT1 =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POIN </a:t>
            </a:r>
            <a:r>
              <a:rPr lang="fr-FR" dirty="0" smtClean="0">
                <a:latin typeface="Consolas" panose="020B0609020204030204" pitchFamily="49" charset="0"/>
              </a:rPr>
              <a:t>X Y Z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‘DENS’</a:t>
            </a:r>
            <a:r>
              <a:rPr lang="fr-FR" dirty="0" smtClean="0">
                <a:latin typeface="Consolas" panose="020B0609020204030204" pitchFamily="49" charset="0"/>
              </a:rPr>
              <a:t> 0.42 ;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TRANSNON</a:t>
            </a:r>
            <a:r>
              <a:rPr lang="fr-FR" sz="1400" b="1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: erreur si calcul couplé </a:t>
            </a:r>
            <a:r>
              <a:rPr lang="fr-FR" dirty="0" err="1" smtClean="0"/>
              <a:t>thermo-mécanique</a:t>
            </a:r>
            <a:r>
              <a:rPr lang="fr-FR" dirty="0" smtClean="0"/>
              <a:t> avec</a:t>
            </a:r>
            <a:br>
              <a:rPr lang="fr-FR" dirty="0" smtClean="0"/>
            </a:br>
            <a:r>
              <a:rPr lang="fr-FR" dirty="0" smtClean="0"/>
              <a:t>propriétés </a:t>
            </a:r>
            <a:r>
              <a:rPr lang="fr-FR" dirty="0"/>
              <a:t>thermiques </a:t>
            </a:r>
            <a:r>
              <a:rPr lang="fr-FR" dirty="0" smtClean="0"/>
              <a:t>constantes</a:t>
            </a:r>
            <a:br>
              <a:rPr lang="fr-FR" dirty="0" smtClean="0"/>
            </a:br>
            <a:r>
              <a:rPr lang="fr-FR" dirty="0" smtClean="0"/>
              <a:t>propriétés </a:t>
            </a:r>
            <a:r>
              <a:rPr lang="fr-FR" dirty="0"/>
              <a:t>mécaniques </a:t>
            </a:r>
            <a:r>
              <a:rPr lang="fr-FR" dirty="0" smtClean="0"/>
              <a:t>variables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CERC</a:t>
            </a:r>
            <a:r>
              <a:rPr lang="fr-FR" dirty="0" smtClean="0"/>
              <a:t> : coquille en </a:t>
            </a:r>
            <a:r>
              <a:rPr lang="fr-FR" dirty="0"/>
              <a:t>3D avec le </a:t>
            </a:r>
            <a:r>
              <a:rPr lang="fr-FR" dirty="0" smtClean="0"/>
              <a:t>mot-clé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‘ROTA’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err="1"/>
              <a:t>NaN</a:t>
            </a:r>
            <a:r>
              <a:rPr lang="fr-FR" dirty="0"/>
              <a:t> constaté dans la densité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7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Correction d’anomalies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25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Espace réservé du contenu 4"/>
              <p:cNvSpPr>
                <a:spLocks noGrp="1"/>
              </p:cNvSpPr>
              <p:nvPr>
                <p:ph idx="1"/>
              </p:nvPr>
            </p:nvSpPr>
            <p:spPr>
              <a:xfrm>
                <a:off x="270662" y="863194"/>
                <a:ext cx="8704702" cy="4161807"/>
              </a:xfrm>
            </p:spPr>
            <p:txBody>
              <a:bodyPr/>
              <a:lstStyle/>
              <a:p>
                <a:pPr lvl="0"/>
                <a:r>
                  <a:rPr lang="fr-FR" dirty="0" smtClean="0">
                    <a:solidFill>
                      <a:srgbClr val="E7E6E6">
                        <a:lumMod val="50000"/>
                      </a:srgbClr>
                    </a:solidFill>
                  </a:rPr>
                  <a:t>Post-traitement</a:t>
                </a:r>
              </a:p>
              <a:p>
                <a:pPr lvl="1"/>
                <a:r>
                  <a:rPr lang="fr-FR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TRAC</a:t>
                </a:r>
                <a:r>
                  <a:rPr lang="fr-FR" dirty="0"/>
                  <a:t> </a:t>
                </a:r>
                <a:r>
                  <a:rPr lang="fr-FR" dirty="0" smtClean="0"/>
                  <a:t>: tracé des supports d’une </a:t>
                </a:r>
                <a:r>
                  <a:rPr lang="fr-FR" dirty="0"/>
                  <a:t>rigidité (constitué d’éléments de type </a:t>
                </a:r>
                <a:r>
                  <a:rPr lang="fr-FR" dirty="0">
                    <a:latin typeface="Consolas" panose="020B0609020204030204" pitchFamily="49" charset="0"/>
                  </a:rPr>
                  <a:t>MULT</a:t>
                </a:r>
                <a:r>
                  <a:rPr lang="fr-FR" dirty="0"/>
                  <a:t>)</a:t>
                </a:r>
              </a:p>
              <a:p>
                <a:pPr lvl="1"/>
                <a:endParaRPr lang="fr-FR" dirty="0" smtClean="0"/>
              </a:p>
              <a:p>
                <a:pPr lvl="1"/>
                <a:r>
                  <a:rPr lang="fr-FR" b="1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EXPLORER</a:t>
                </a:r>
                <a:r>
                  <a:rPr lang="fr-FR" dirty="0" smtClean="0"/>
                  <a:t> : désormais utilisable </a:t>
                </a:r>
                <a:r>
                  <a:rPr lang="fr-FR" dirty="0"/>
                  <a:t>avec des modèles qui évoluent au cours d’un </a:t>
                </a:r>
                <a:r>
                  <a:rPr lang="fr-FR" dirty="0" smtClean="0"/>
                  <a:t>calcul</a:t>
                </a:r>
                <a:br>
                  <a:rPr lang="fr-FR" dirty="0" smtClean="0"/>
                </a:br>
                <a:r>
                  <a:rPr lang="fr-FR" dirty="0" smtClean="0">
                    <a:sym typeface="Wingdings" panose="05000000000000000000" pitchFamily="2" charset="2"/>
                  </a:rPr>
                  <a:t> </a:t>
                </a:r>
                <a:r>
                  <a:rPr lang="fr-FR" dirty="0" smtClean="0"/>
                  <a:t>utilisation </a:t>
                </a:r>
                <a:r>
                  <a:rPr lang="fr-FR" dirty="0"/>
                  <a:t>de chargement de nom </a:t>
                </a:r>
                <a:r>
                  <a:rPr lang="fr-FR" dirty="0" smtClean="0">
                    <a:latin typeface="Consolas" panose="020B0609020204030204" pitchFamily="49" charset="0"/>
                  </a:rPr>
                  <a:t>‘MODE’</a:t>
                </a:r>
                <a:r>
                  <a:rPr lang="fr-FR" dirty="0" smtClean="0"/>
                  <a:t/>
                </a:r>
                <a:br>
                  <a:rPr lang="fr-FR" dirty="0" smtClean="0"/>
                </a:br>
                <a:r>
                  <a:rPr lang="fr-FR" dirty="0" smtClean="0">
                    <a:sym typeface="Wingdings" panose="05000000000000000000" pitchFamily="2" charset="2"/>
                  </a:rPr>
                  <a:t> p</a:t>
                </a:r>
                <a:r>
                  <a:rPr lang="fr-FR" dirty="0" smtClean="0"/>
                  <a:t>our </a:t>
                </a:r>
                <a:r>
                  <a:rPr lang="fr-FR" dirty="0"/>
                  <a:t>les calculs thermomécaniques, elle post-traite également le champ de températures en </a:t>
                </a:r>
                <a:r>
                  <a:rPr lang="fr-FR" dirty="0" smtClean="0"/>
                  <a:t>interactif</a:t>
                </a:r>
                <a:endParaRPr lang="fr-FR" dirty="0"/>
              </a:p>
              <a:p>
                <a:pPr lvl="1"/>
                <a:endParaRPr lang="fr-FR" dirty="0" smtClean="0"/>
              </a:p>
              <a:p>
                <a:pPr lvl="1"/>
                <a:r>
                  <a:rPr lang="fr-FR" b="1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DESS</a:t>
                </a:r>
                <a:r>
                  <a:rPr lang="fr-FR" dirty="0" smtClean="0"/>
                  <a:t> : le </a:t>
                </a:r>
                <a:r>
                  <a:rPr lang="fr-FR" dirty="0"/>
                  <a:t>titre affiché dans la fenêtre </a:t>
                </a:r>
                <a:r>
                  <a:rPr lang="fr-FR" dirty="0" smtClean="0"/>
                  <a:t>correspondait à celui de </a:t>
                </a:r>
                <a:r>
                  <a:rPr lang="fr-FR" dirty="0" err="1" smtClean="0"/>
                  <a:t>l’EVOLUTIOn</a:t>
                </a:r>
                <a:r>
                  <a:rPr lang="fr-FR" dirty="0" smtClean="0"/>
                  <a:t> et non celui après le </a:t>
                </a:r>
                <a:r>
                  <a:rPr lang="fr-FR" dirty="0"/>
                  <a:t>mot-clé </a:t>
                </a:r>
                <a:r>
                  <a:rPr lang="fr-FR" dirty="0" smtClean="0">
                    <a:solidFill>
                      <a:srgbClr val="00B050"/>
                    </a:solidFill>
                    <a:latin typeface="Consolas" panose="020B0609020204030204" pitchFamily="49" charset="0"/>
                  </a:rPr>
                  <a:t>‘TITR’</a:t>
                </a:r>
              </a:p>
              <a:p>
                <a:pPr lvl="1"/>
                <a:endParaRPr lang="fr-FR" dirty="0">
                  <a:solidFill>
                    <a:srgbClr val="00B050"/>
                  </a:solidFill>
                  <a:latin typeface="Consolas" panose="020B0609020204030204" pitchFamily="49" charset="0"/>
                </a:endParaRPr>
              </a:p>
              <a:p>
                <a:pPr lvl="0"/>
                <a:r>
                  <a:rPr lang="fr-FR" dirty="0">
                    <a:solidFill>
                      <a:srgbClr val="E7E6E6">
                        <a:lumMod val="50000"/>
                      </a:srgbClr>
                    </a:solidFill>
                  </a:rPr>
                  <a:t>G_THETA</a:t>
                </a:r>
              </a:p>
              <a:p>
                <a:pPr lvl="1"/>
                <a:r>
                  <a:rPr lang="fr-FR" b="1" dirty="0"/>
                  <a:t>Correction du calcul de G avec chargement thermique</a:t>
                </a:r>
                <a:br>
                  <a:rPr lang="fr-FR" b="1" dirty="0"/>
                </a:br>
                <a:r>
                  <a:rPr lang="fr-FR" dirty="0"/>
                  <a:t>La contribution thermique </a:t>
                </a:r>
                <a14:m>
                  <m:oMath xmlns:m="http://schemas.openxmlformats.org/officeDocument/2006/math">
                    <m:r>
                      <a:rPr lang="fr-FR" b="1">
                        <a:latin typeface="Cambria Math" panose="02040503050406030204" pitchFamily="18" charset="0"/>
                      </a:rPr>
                      <m:t>𝐆𝐫𝐚𝐝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𝑡h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dirty="0"/>
                  <a:t> est </a:t>
                </a:r>
                <a:r>
                  <a:rPr lang="fr-FR" dirty="0" smtClean="0"/>
                  <a:t>calculée comme dans </a:t>
                </a:r>
                <a:r>
                  <a:rPr lang="fr-FR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PASAPAS</a:t>
                </a:r>
                <a:r>
                  <a:rPr lang="fr-FR" dirty="0"/>
                  <a:t> :</a:t>
                </a:r>
                <a:br>
                  <a:rPr lang="fr-FR" dirty="0"/>
                </a:br>
                <a:r>
                  <a:rPr lang="fr-FR" dirty="0"/>
                  <a:t>	</a:t>
                </a:r>
                <a:r>
                  <a:rPr lang="fr-FR" dirty="0" err="1"/>
                  <a:t>eps_th</a:t>
                </a:r>
                <a:r>
                  <a:rPr lang="fr-FR" dirty="0"/>
                  <a:t> (T) = (alpha(T) * (T - TALP))   -   (alpha(TREF) * (TREF - TALP))</a:t>
                </a:r>
              </a:p>
              <a:p>
                <a:pPr lvl="1"/>
                <a:endParaRPr lang="fr-FR" dirty="0" smtClean="0">
                  <a:solidFill>
                    <a:srgbClr val="00B050"/>
                  </a:solidFill>
                  <a:latin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5" name="Espace réservé du conten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0662" y="863194"/>
                <a:ext cx="8704702" cy="4161807"/>
              </a:xfrm>
              <a:blipFill>
                <a:blip r:embed="rId2"/>
                <a:stretch>
                  <a:fillRect t="-4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4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9373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3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1" y="863194"/>
            <a:ext cx="9012327" cy="5668949"/>
          </a:xfrm>
        </p:spPr>
        <p:txBody>
          <a:bodyPr/>
          <a:lstStyle/>
          <a:p>
            <a:r>
              <a:rPr lang="fr-FR" dirty="0" smtClean="0"/>
              <a:t>Généralités</a:t>
            </a: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CHAR</a:t>
            </a:r>
            <a:r>
              <a:rPr lang="fr-FR" dirty="0"/>
              <a:t>,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TIRE</a:t>
            </a:r>
            <a:r>
              <a:rPr lang="fr-FR" dirty="0"/>
              <a:t>,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PASAPAS</a:t>
            </a:r>
            <a:r>
              <a:rPr lang="fr-FR" dirty="0"/>
              <a:t> : </a:t>
            </a:r>
            <a:r>
              <a:rPr lang="fr-FR" b="1" dirty="0"/>
              <a:t>nouveaux chargements </a:t>
            </a:r>
            <a:r>
              <a:rPr lang="fr-FR" dirty="0"/>
              <a:t>de nom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‘MAIL’</a:t>
            </a:r>
            <a:r>
              <a:rPr lang="fr-FR" dirty="0"/>
              <a:t>,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‘MODE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</a:t>
            </a:r>
            <a:r>
              <a:rPr lang="fr-FR" dirty="0" smtClean="0"/>
              <a:t>,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‘MATE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</a:t>
            </a:r>
            <a:r>
              <a:rPr lang="fr-FR" dirty="0" smtClean="0">
                <a:latin typeface="+mn-lt"/>
              </a:rPr>
              <a:t> ou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‘RIGI’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/>
            </a:r>
            <a:b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fr-FR" dirty="0" smtClean="0"/>
              <a:t>Représentent </a:t>
            </a:r>
            <a:r>
              <a:rPr lang="fr-FR" dirty="0"/>
              <a:t>un </a:t>
            </a:r>
            <a:r>
              <a:rPr lang="fr-FR" dirty="0" smtClean="0"/>
              <a:t>maillage, </a:t>
            </a:r>
            <a:r>
              <a:rPr lang="fr-FR" dirty="0"/>
              <a:t>un modèle (et ses caractéristiques</a:t>
            </a:r>
            <a:r>
              <a:rPr lang="fr-FR" dirty="0" smtClean="0"/>
              <a:t>) ou une rigidité </a:t>
            </a:r>
            <a:r>
              <a:rPr lang="fr-FR" dirty="0"/>
              <a:t>qui </a:t>
            </a:r>
            <a:r>
              <a:rPr lang="fr-FR" dirty="0" smtClean="0"/>
              <a:t>évoluent</a:t>
            </a:r>
            <a:br>
              <a:rPr lang="fr-FR" dirty="0" smtClean="0"/>
            </a:br>
            <a:r>
              <a:rPr lang="fr-FR" dirty="0" smtClean="0"/>
              <a:t>au </a:t>
            </a:r>
            <a:r>
              <a:rPr lang="fr-FR" dirty="0"/>
              <a:t>cours du calcul</a:t>
            </a:r>
            <a:br>
              <a:rPr lang="fr-FR" dirty="0"/>
            </a:br>
            <a:r>
              <a:rPr lang="fr-FR" dirty="0"/>
              <a:t>Sera instancié à chaque instant par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PASAPAS</a:t>
            </a:r>
            <a:r>
              <a:rPr lang="fr-FR" dirty="0"/>
              <a:t> avec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TIRE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Gestion des reprises de calcul</a:t>
            </a:r>
          </a:p>
          <a:p>
            <a:pPr lvl="1"/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</a:t>
            </a:r>
            <a:r>
              <a:rPr lang="fr-FR" b="1" dirty="0" smtClean="0"/>
              <a:t>ontact / frottement</a:t>
            </a:r>
          </a:p>
          <a:p>
            <a:pPr marL="0" indent="0" algn="ctr">
              <a:buNone/>
            </a:pPr>
            <a:r>
              <a:rPr lang="fr-FR" b="1" u="sng" dirty="0" smtClean="0"/>
              <a:t>Nouvelle syntaxe !</a:t>
            </a:r>
          </a:p>
          <a:p>
            <a:pPr marL="478963" lvl="1" indent="0">
              <a:buNone/>
            </a:pPr>
            <a:endParaRPr lang="fr-FR" i="1" dirty="0" smtClean="0"/>
          </a:p>
          <a:p>
            <a:pPr marL="478963" lvl="1" indent="0">
              <a:buNone/>
            </a:pPr>
            <a:r>
              <a:rPr lang="fr-FR" i="1" dirty="0" smtClean="0"/>
              <a:t>Avant :</a:t>
            </a:r>
            <a:br>
              <a:rPr lang="fr-FR" i="1" dirty="0" smtClean="0"/>
            </a:br>
            <a:r>
              <a:rPr lang="fr-FR" dirty="0" smtClean="0">
                <a:latin typeface="Consolas" panose="020B0609020204030204" pitchFamily="49" charset="0"/>
              </a:rPr>
              <a:t>	MAIL1 =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IMPO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‘MAIL’</a:t>
            </a:r>
            <a:r>
              <a:rPr lang="fr-FR" dirty="0" smtClean="0">
                <a:latin typeface="Consolas" panose="020B0609020204030204" pitchFamily="49" charset="0"/>
              </a:rPr>
              <a:t> (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‘SYME’/’MESC’/’FAIB’</a:t>
            </a:r>
            <a:r>
              <a:rPr lang="fr-FR" dirty="0" smtClean="0">
                <a:latin typeface="Consolas" panose="020B0609020204030204" pitchFamily="49" charset="0"/>
              </a:rPr>
              <a:t>) MA1 MA2 ;</a:t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MOD1  =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MODE</a:t>
            </a:r>
            <a:r>
              <a:rPr lang="fr-FR" dirty="0" smtClean="0">
                <a:latin typeface="Consolas" panose="020B0609020204030204" pitchFamily="49" charset="0"/>
              </a:rPr>
              <a:t> MAIL1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‘CONTACT’</a:t>
            </a:r>
            <a:r>
              <a:rPr lang="fr-FR" dirty="0" smtClean="0">
                <a:latin typeface="Consolas" panose="020B0609020204030204" pitchFamily="49" charset="0"/>
              </a:rPr>
              <a:t> (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‘FROTTANT’ ‘COULOMB’/’FROCABLE’</a:t>
            </a:r>
            <a:r>
              <a:rPr lang="fr-FR" dirty="0" smtClean="0">
                <a:latin typeface="Consolas" panose="020B0609020204030204" pitchFamily="49" charset="0"/>
              </a:rPr>
              <a:t>) ;</a:t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/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i="1" dirty="0" smtClean="0"/>
              <a:t>Aujourd’hui :</a:t>
            </a:r>
            <a:br>
              <a:rPr lang="fr-FR" i="1" dirty="0" smtClean="0"/>
            </a:br>
            <a:r>
              <a:rPr lang="fr-FR" dirty="0" smtClean="0">
                <a:latin typeface="Consolas" panose="020B0609020204030204" pitchFamily="49" charset="0"/>
              </a:rPr>
              <a:t>	MOD1  =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MODE</a:t>
            </a:r>
            <a:r>
              <a:rPr lang="fr-FR" dirty="0" smtClean="0">
                <a:latin typeface="Consolas" panose="020B0609020204030204" pitchFamily="49" charset="0"/>
              </a:rPr>
              <a:t> MA1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‘CONTACT’</a:t>
            </a:r>
            <a:r>
              <a:rPr lang="fr-FR" dirty="0" smtClean="0">
                <a:latin typeface="Consolas" panose="020B0609020204030204" pitchFamily="49" charset="0"/>
              </a:rPr>
              <a:t> (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‘FROTTANT’ ‘COULOMB’/’FROCABLE’</a:t>
            </a:r>
            <a:r>
              <a:rPr lang="fr-FR" dirty="0" smtClean="0">
                <a:latin typeface="Consolas" panose="020B0609020204030204" pitchFamily="49" charset="0"/>
              </a:rPr>
              <a:t>)</a:t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                 MA2 (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‘SYME’/’MESC’/’FAIB’</a:t>
            </a:r>
            <a:r>
              <a:rPr lang="fr-FR" dirty="0" smtClean="0">
                <a:latin typeface="Consolas" panose="020B0609020204030204" pitchFamily="49" charset="0"/>
              </a:rPr>
              <a:t>) ;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La syntaxe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IMPO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 ‘MAIL’</a:t>
            </a:r>
            <a:r>
              <a:rPr lang="fr-FR" dirty="0" smtClean="0"/>
              <a:t> sera débranchée !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En </a:t>
            </a:r>
            <a:r>
              <a:rPr lang="fr-FR" dirty="0"/>
              <a:t>3D : ajout d’un zonage pour détecter plus rapidement les zones candidates au </a:t>
            </a:r>
            <a:r>
              <a:rPr lang="fr-FR" dirty="0" smtClean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6658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Solveurs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4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653287"/>
          </a:xfrm>
        </p:spPr>
        <p:txBody>
          <a:bodyPr/>
          <a:lstStyle/>
          <a:p>
            <a:r>
              <a:rPr lang="fr-FR" dirty="0" smtClean="0"/>
              <a:t>Calcul des déformations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EPSI</a:t>
            </a: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fr-FR" b="1" u="sng" dirty="0" smtClean="0"/>
              <a:t>Changement de l’hypothèse par défaut !</a:t>
            </a:r>
          </a:p>
          <a:p>
            <a:pPr lvl="1"/>
            <a:endParaRPr lang="fr-FR" b="1" dirty="0"/>
          </a:p>
          <a:p>
            <a:pPr marL="478963" lvl="1" indent="0">
              <a:buNone/>
            </a:pPr>
            <a:r>
              <a:rPr lang="fr-FR" dirty="0" smtClean="0"/>
              <a:t>1) </a:t>
            </a:r>
            <a:r>
              <a:rPr lang="fr-FR" b="1" dirty="0" smtClean="0"/>
              <a:t>Suppression de	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OPTI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‘EPSI’</a:t>
            </a:r>
            <a:r>
              <a:rPr lang="fr-FR" b="1" dirty="0" smtClean="0">
                <a:latin typeface="Consolas" panose="020B0609020204030204" pitchFamily="49" charset="0"/>
              </a:rPr>
              <a:t> |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‘LINEAIRE’</a:t>
            </a:r>
            <a:r>
              <a:rPr lang="fr-FR" b="1" dirty="0" smtClean="0">
                <a:latin typeface="Consolas" panose="020B0609020204030204" pitchFamily="49" charset="0"/>
              </a:rPr>
              <a:t>    | ;</a:t>
            </a:r>
            <a:br>
              <a:rPr lang="fr-FR" b="1" dirty="0" smtClean="0">
                <a:latin typeface="Consolas" panose="020B0609020204030204" pitchFamily="49" charset="0"/>
              </a:rPr>
            </a:br>
            <a:r>
              <a:rPr lang="fr-FR" b="1" dirty="0" smtClean="0">
                <a:latin typeface="Consolas" panose="020B0609020204030204" pitchFamily="49" charset="0"/>
              </a:rPr>
              <a:t>			            |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‘QUADRATIQUE’</a:t>
            </a:r>
            <a:r>
              <a:rPr lang="fr-FR" b="1" dirty="0" smtClean="0">
                <a:latin typeface="Consolas" panose="020B0609020204030204" pitchFamily="49" charset="0"/>
              </a:rPr>
              <a:t> |</a:t>
            </a:r>
            <a:endParaRPr lang="fr-FR" b="1" dirty="0"/>
          </a:p>
          <a:p>
            <a:pPr marL="478963" lvl="1" indent="0">
              <a:buNone/>
            </a:pPr>
            <a:endParaRPr lang="fr-FR" dirty="0" smtClean="0"/>
          </a:p>
          <a:p>
            <a:pPr marL="478963" lvl="1" indent="0">
              <a:buNone/>
            </a:pPr>
            <a:r>
              <a:rPr lang="fr-FR" dirty="0" smtClean="0"/>
              <a:t>2) L’opérateur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EPSI</a:t>
            </a:r>
            <a:r>
              <a:rPr lang="fr-FR" dirty="0"/>
              <a:t> </a:t>
            </a:r>
            <a:r>
              <a:rPr lang="fr-FR" dirty="0" smtClean="0"/>
              <a:t>utilise le </a:t>
            </a:r>
            <a:r>
              <a:rPr lang="fr-FR" b="1" dirty="0" smtClean="0"/>
              <a:t>mot clef </a:t>
            </a:r>
            <a:r>
              <a:rPr lang="fr-FR" dirty="0" smtClean="0"/>
              <a:t>fourni, </a:t>
            </a:r>
            <a:r>
              <a:rPr lang="fr-FR" b="1" dirty="0" smtClean="0"/>
              <a:t>par défaut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‘LINEAIRE’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i="1" dirty="0" smtClean="0"/>
              <a:t>Exemple 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b="1" dirty="0" smtClean="0">
                <a:latin typeface="Consolas" panose="020B0609020204030204" pitchFamily="49" charset="0"/>
              </a:rPr>
              <a:t>EPS1 =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EPSI</a:t>
            </a:r>
            <a:r>
              <a:rPr lang="fr-FR" b="1" dirty="0" smtClean="0">
                <a:latin typeface="Consolas" panose="020B0609020204030204" pitchFamily="49" charset="0"/>
              </a:rPr>
              <a:t> MOD1 DEPL1 | (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‘LINEAIRE’   </a:t>
            </a:r>
            <a:r>
              <a:rPr lang="fr-FR" b="1" dirty="0" smtClean="0">
                <a:latin typeface="Consolas" panose="020B0609020204030204" pitchFamily="49" charset="0"/>
              </a:rPr>
              <a:t>) | </a:t>
            </a:r>
            <a:r>
              <a:rPr lang="fr-FR" b="1" dirty="0">
                <a:latin typeface="Consolas" panose="020B0609020204030204" pitchFamily="49" charset="0"/>
              </a:rPr>
              <a:t>;</a:t>
            </a:r>
            <a:br>
              <a:rPr lang="fr-FR" b="1" dirty="0">
                <a:latin typeface="Consolas" panose="020B0609020204030204" pitchFamily="49" charset="0"/>
              </a:rPr>
            </a:br>
            <a:r>
              <a:rPr lang="fr-FR" b="1" dirty="0">
                <a:latin typeface="Consolas" panose="020B0609020204030204" pitchFamily="49" charset="0"/>
              </a:rPr>
              <a:t>	</a:t>
            </a:r>
            <a:r>
              <a:rPr lang="fr-FR" b="1" dirty="0" smtClean="0">
                <a:latin typeface="Consolas" panose="020B0609020204030204" pitchFamily="49" charset="0"/>
              </a:rPr>
              <a:t>                       | 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‘QUADRATIQUE’</a:t>
            </a:r>
            <a:r>
              <a:rPr lang="fr-FR" b="1" dirty="0">
                <a:latin typeface="Consolas" panose="020B0609020204030204" pitchFamily="49" charset="0"/>
              </a:rPr>
              <a:t> </a:t>
            </a:r>
            <a:r>
              <a:rPr lang="fr-FR" b="1" dirty="0" smtClean="0">
                <a:latin typeface="Consolas" panose="020B0609020204030204" pitchFamily="49" charset="0"/>
              </a:rPr>
              <a:t> |</a:t>
            </a:r>
            <a:endParaRPr lang="fr-FR" dirty="0"/>
          </a:p>
          <a:p>
            <a:pPr marL="478963" lvl="1" indent="0">
              <a:buNone/>
            </a:pPr>
            <a:endParaRPr lang="fr-FR" dirty="0" smtClean="0"/>
          </a:p>
          <a:p>
            <a:pPr marL="478963" lvl="1" indent="0">
              <a:buNone/>
            </a:pPr>
            <a:r>
              <a:rPr lang="fr-FR" dirty="0" smtClean="0"/>
              <a:t>3) </a:t>
            </a:r>
            <a:r>
              <a:rPr lang="fr-FR" b="1" dirty="0" smtClean="0"/>
              <a:t>Nouveau mot clef </a:t>
            </a:r>
            <a:r>
              <a:rPr lang="fr-FR" dirty="0" smtClean="0"/>
              <a:t>dans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PASAPAS</a:t>
            </a:r>
            <a:r>
              <a:rPr lang="fr-FR" dirty="0" smtClean="0"/>
              <a:t> :</a:t>
            </a:r>
            <a:br>
              <a:rPr lang="fr-FR" dirty="0" smtClean="0"/>
            </a:br>
            <a:r>
              <a:rPr lang="fr-FR" b="1" dirty="0" smtClean="0">
                <a:latin typeface="Consolas" panose="020B0609020204030204" pitchFamily="49" charset="0"/>
              </a:rPr>
              <a:t>TAB1 . ‘HYPOTHESE_DEFORMATION’ =	| ‘LINEAIRE’    | ;</a:t>
            </a:r>
            <a:r>
              <a:rPr lang="fr-FR" b="1" dirty="0">
                <a:latin typeface="Consolas" panose="020B0609020204030204" pitchFamily="49" charset="0"/>
              </a:rPr>
              <a:t/>
            </a:r>
            <a:br>
              <a:rPr lang="fr-FR" b="1" dirty="0">
                <a:latin typeface="Consolas" panose="020B0609020204030204" pitchFamily="49" charset="0"/>
              </a:rPr>
            </a:br>
            <a:r>
              <a:rPr lang="fr-FR" b="1" dirty="0" smtClean="0">
                <a:latin typeface="Consolas" panose="020B0609020204030204" pitchFamily="49" charset="0"/>
              </a:rPr>
              <a:t>					| ‘QUADRATIQUE’ |</a:t>
            </a:r>
            <a:r>
              <a:rPr lang="fr-FR" b="1" dirty="0">
                <a:latin typeface="Consolas" panose="020B0609020204030204" pitchFamily="49" charset="0"/>
              </a:rPr>
              <a:t/>
            </a:r>
            <a:br>
              <a:rPr lang="fr-FR" b="1" dirty="0">
                <a:latin typeface="Consolas" panose="020B0609020204030204" pitchFamily="49" charset="0"/>
              </a:rPr>
            </a:br>
            <a:endParaRPr lang="fr-FR" b="1" dirty="0" smtClean="0">
              <a:latin typeface="Consolas" panose="020B0609020204030204" pitchFamily="49" charset="0"/>
            </a:endParaRPr>
          </a:p>
          <a:p>
            <a:pPr marL="478963" lvl="1" indent="0">
              <a:buNone/>
            </a:pPr>
            <a:r>
              <a:rPr lang="fr-FR" dirty="0" smtClean="0"/>
              <a:t>4) Dans le cas des </a:t>
            </a:r>
            <a:r>
              <a:rPr lang="fr-FR" b="1" dirty="0" smtClean="0">
                <a:latin typeface="Consolas" panose="020B0609020204030204" pitchFamily="49" charset="0"/>
              </a:rPr>
              <a:t>‘GRANDS_DEPLACEMENTS’</a:t>
            </a:r>
            <a:r>
              <a:rPr lang="fr-FR" dirty="0" smtClean="0">
                <a:latin typeface="+mn-lt"/>
              </a:rPr>
              <a:t/>
            </a:r>
            <a:br>
              <a:rPr lang="fr-FR" dirty="0" smtClean="0">
                <a:latin typeface="+mn-lt"/>
              </a:rPr>
            </a:br>
            <a:r>
              <a:rPr lang="fr-FR" dirty="0" smtClean="0">
                <a:latin typeface="+mn-lt"/>
              </a:rPr>
              <a:t>     </a:t>
            </a:r>
            <a:r>
              <a:rPr lang="fr-FR" dirty="0" smtClean="0">
                <a:latin typeface="+mn-lt"/>
                <a:sym typeface="Wingdings" panose="05000000000000000000" pitchFamily="2" charset="2"/>
              </a:rPr>
              <a:t> </a:t>
            </a:r>
            <a:r>
              <a:rPr lang="fr-FR" dirty="0" smtClean="0">
                <a:latin typeface="Consolas" panose="020B0609020204030204" pitchFamily="49" charset="0"/>
              </a:rPr>
              <a:t>u</a:t>
            </a:r>
            <a:r>
              <a:rPr lang="fr-FR" dirty="0" smtClean="0">
                <a:latin typeface="+mn-lt"/>
              </a:rPr>
              <a:t>tilisation automatique de </a:t>
            </a:r>
            <a:r>
              <a:rPr lang="fr-FR" dirty="0">
                <a:latin typeface="Consolas" panose="020B0609020204030204" pitchFamily="49" charset="0"/>
              </a:rPr>
              <a:t>‘HYPOTHESE_DEFORMATION’ </a:t>
            </a:r>
            <a:r>
              <a:rPr lang="fr-FR" dirty="0" smtClean="0">
                <a:latin typeface="Consolas" panose="020B0609020204030204" pitchFamily="49" charset="0"/>
              </a:rPr>
              <a:t>= ‘</a:t>
            </a:r>
            <a:r>
              <a:rPr lang="fr-FR" dirty="0">
                <a:latin typeface="Consolas" panose="020B0609020204030204" pitchFamily="49" charset="0"/>
              </a:rPr>
              <a:t>QUADRATIQUE</a:t>
            </a:r>
            <a:r>
              <a:rPr lang="fr-FR" dirty="0" smtClean="0">
                <a:latin typeface="Consolas" panose="020B0609020204030204" pitchFamily="49" charset="0"/>
              </a:rPr>
              <a:t>’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12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Solveurs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5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837953"/>
          </a:xfrm>
        </p:spPr>
        <p:txBody>
          <a:bodyPr/>
          <a:lstStyle/>
          <a:p>
            <a:r>
              <a:rPr lang="fr-FR" dirty="0" smtClean="0"/>
              <a:t>RESO / PASAPAS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UNILATER</a:t>
            </a:r>
            <a:r>
              <a:rPr lang="fr-FR" b="1" dirty="0" smtClean="0"/>
              <a:t> /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RESO</a:t>
            </a:r>
            <a:r>
              <a:rPr lang="fr-FR" b="1" dirty="0" smtClean="0"/>
              <a:t> </a:t>
            </a:r>
            <a:r>
              <a:rPr lang="fr-FR" dirty="0" smtClean="0"/>
              <a:t>: désormais </a:t>
            </a:r>
            <a:r>
              <a:rPr lang="fr-FR" b="1" dirty="0" smtClean="0"/>
              <a:t>compatible </a:t>
            </a:r>
            <a:r>
              <a:rPr lang="fr-FR" b="1" dirty="0"/>
              <a:t>avec le solveur itératif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/>
              <a:t>Amélioration </a:t>
            </a:r>
            <a:r>
              <a:rPr lang="fr-FR" b="1" dirty="0"/>
              <a:t>des performances </a:t>
            </a:r>
            <a:r>
              <a:rPr lang="fr-FR" dirty="0"/>
              <a:t>dans l’élimination des </a:t>
            </a:r>
            <a:r>
              <a:rPr lang="fr-FR" dirty="0" smtClean="0"/>
              <a:t>inconnues</a:t>
            </a:r>
          </a:p>
          <a:p>
            <a:pPr lvl="1"/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PASAPAS</a:t>
            </a:r>
            <a:r>
              <a:rPr lang="fr-FR" dirty="0" smtClean="0"/>
              <a:t> 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prise </a:t>
            </a:r>
            <a:r>
              <a:rPr lang="fr-FR" dirty="0"/>
              <a:t>en compte de la </a:t>
            </a:r>
            <a:r>
              <a:rPr lang="fr-FR" dirty="0">
                <a:latin typeface="Consolas" panose="020B0609020204030204" pitchFamily="49" charset="0"/>
              </a:rPr>
              <a:t>RIGIDITE_AUGMENTEE</a:t>
            </a:r>
            <a:r>
              <a:rPr lang="fr-FR" dirty="0"/>
              <a:t> en </a:t>
            </a:r>
            <a:r>
              <a:rPr lang="fr-FR" dirty="0" smtClean="0"/>
              <a:t>non-automatique</a:t>
            </a:r>
            <a:br>
              <a:rPr lang="fr-FR" dirty="0" smtClean="0"/>
            </a:br>
            <a:r>
              <a:rPr lang="fr-FR" dirty="0" smtClean="0"/>
              <a:t>disponible avec </a:t>
            </a:r>
            <a:r>
              <a:rPr lang="fr-FR" dirty="0" smtClean="0">
                <a:latin typeface="Consolas" panose="020B0609020204030204" pitchFamily="49" charset="0"/>
              </a:rPr>
              <a:t>TAB1 . ‘STABILITE’ = VRAI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RESO</a:t>
            </a:r>
            <a:r>
              <a:rPr lang="fr-FR" dirty="0" smtClean="0"/>
              <a:t> : </a:t>
            </a:r>
            <a:r>
              <a:rPr lang="fr-FR" b="1" dirty="0" smtClean="0"/>
              <a:t>nouveau mot clef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‘SOUCI’</a:t>
            </a:r>
            <a:b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fr-FR" dirty="0" smtClean="0"/>
              <a:t>Possibilité d’utiliser les </a:t>
            </a:r>
            <a:r>
              <a:rPr lang="fr-FR" b="1" dirty="0" smtClean="0"/>
              <a:t>soucis </a:t>
            </a:r>
            <a:r>
              <a:rPr lang="fr-FR" dirty="0" smtClean="0"/>
              <a:t>(</a:t>
            </a:r>
            <a:r>
              <a:rPr lang="fr-FR" dirty="0"/>
              <a:t>plutôt que des erreurs) si problème mal posé au mal </a:t>
            </a:r>
            <a:r>
              <a:rPr lang="fr-FR" dirty="0" smtClean="0"/>
              <a:t>conditionné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i="1" dirty="0" smtClean="0"/>
              <a:t>Exemple </a:t>
            </a:r>
            <a:r>
              <a:rPr lang="fr-FR" i="1" dirty="0"/>
              <a:t>: prise en compte dans PASAPAS pour stratégie alternatives</a:t>
            </a:r>
            <a:br>
              <a:rPr lang="fr-FR" i="1" dirty="0"/>
            </a:br>
            <a:r>
              <a:rPr lang="fr-FR" dirty="0" smtClean="0">
                <a:latin typeface="Consolas" panose="020B0609020204030204" pitchFamily="49" charset="0"/>
              </a:rPr>
              <a:t>	U </a:t>
            </a:r>
            <a:r>
              <a:rPr lang="fr-FR" dirty="0">
                <a:latin typeface="Consolas" panose="020B0609020204030204" pitchFamily="49" charset="0"/>
              </a:rPr>
              <a:t>=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RESO</a:t>
            </a:r>
            <a:r>
              <a:rPr lang="fr-FR" dirty="0">
                <a:latin typeface="Consolas" panose="020B0609020204030204" pitchFamily="49" charset="0"/>
              </a:rPr>
              <a:t> K F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‘SOUCI’</a:t>
            </a:r>
            <a:r>
              <a:rPr lang="fr-FR" dirty="0">
                <a:latin typeface="Consolas" panose="020B0609020204030204" pitchFamily="49" charset="0"/>
              </a:rPr>
              <a:t> ;</a:t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FLAGSOUCI </a:t>
            </a:r>
            <a:r>
              <a:rPr lang="fr-FR" dirty="0">
                <a:latin typeface="Consolas" panose="020B0609020204030204" pitchFamily="49" charset="0"/>
              </a:rPr>
              <a:t>=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SOUCI</a:t>
            </a:r>
            <a:r>
              <a:rPr lang="fr-FR" dirty="0">
                <a:latin typeface="Consolas" panose="020B0609020204030204" pitchFamily="49" charset="0"/>
              </a:rPr>
              <a:t> ;</a:t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SOUCI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latin typeface="Consolas" panose="020B0609020204030204" pitchFamily="49" charset="0"/>
              </a:rPr>
              <a:t>0 ;</a:t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>
                <a:latin typeface="Consolas" panose="020B0609020204030204" pitchFamily="49" charset="0"/>
              </a:rPr>
              <a:t>FLAGSOUCI ;</a:t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…</a:t>
            </a:r>
            <a:r>
              <a:rPr lang="fr-FR" dirty="0">
                <a:latin typeface="Consolas" panose="020B0609020204030204" pitchFamily="49" charset="0"/>
              </a:rPr>
              <a:t/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FINSI</a:t>
            </a:r>
            <a:r>
              <a:rPr lang="fr-FR" dirty="0" smtClean="0">
                <a:latin typeface="Consolas" panose="020B0609020204030204" pitchFamily="49" charset="0"/>
              </a:rPr>
              <a:t> ;</a:t>
            </a:r>
            <a:endParaRPr lang="fr-F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9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Solveurs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6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3360625"/>
          </a:xfrm>
        </p:spPr>
        <p:txBody>
          <a:bodyPr/>
          <a:lstStyle/>
          <a:p>
            <a:r>
              <a:rPr lang="fr-FR" dirty="0" smtClean="0"/>
              <a:t>RESO / PASAPAS</a:t>
            </a:r>
          </a:p>
          <a:p>
            <a:pPr lvl="1"/>
            <a:r>
              <a:rPr lang="fr-FR" b="1" dirty="0">
                <a:solidFill>
                  <a:srgbClr val="FF0000"/>
                </a:solidFill>
              </a:rPr>
              <a:t>PASAPAS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: </a:t>
            </a:r>
            <a:r>
              <a:rPr lang="fr-FR" b="1" dirty="0" smtClean="0"/>
              <a:t>nouvelle méthode de «</a:t>
            </a:r>
            <a:r>
              <a:rPr lang="fr-FR" b="1" dirty="0"/>
              <a:t> </a:t>
            </a:r>
            <a:r>
              <a:rPr lang="fr-FR" b="1" dirty="0" err="1"/>
              <a:t>path-following</a:t>
            </a:r>
            <a:r>
              <a:rPr lang="fr-FR" b="1" dirty="0"/>
              <a:t> </a:t>
            </a:r>
            <a:r>
              <a:rPr lang="fr-FR" b="1" dirty="0" smtClean="0"/>
              <a:t>» </a:t>
            </a:r>
            <a:r>
              <a:rPr lang="fr-FR" dirty="0" smtClean="0"/>
              <a:t>(pilotage </a:t>
            </a:r>
            <a:r>
              <a:rPr lang="fr-FR" dirty="0"/>
              <a:t>indirect du </a:t>
            </a:r>
            <a:r>
              <a:rPr lang="fr-FR" dirty="0" smtClean="0"/>
              <a:t>chargement)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dirty="0" smtClean="0">
                <a:latin typeface="Consolas" panose="020B0609020204030204" pitchFamily="49" charset="0"/>
              </a:rPr>
              <a:t>TAB1 </a:t>
            </a:r>
            <a:r>
              <a:rPr lang="fr-FR" dirty="0">
                <a:latin typeface="Consolas" panose="020B0609020204030204" pitchFamily="49" charset="0"/>
              </a:rPr>
              <a:t>. </a:t>
            </a:r>
            <a:r>
              <a:rPr lang="fr-FR" dirty="0" smtClean="0">
                <a:latin typeface="Consolas" panose="020B0609020204030204" pitchFamily="49" charset="0"/>
              </a:rPr>
              <a:t>‘PILOTAGE_INDIRECT’     = VRAI/FAUX ;</a:t>
            </a:r>
            <a:r>
              <a:rPr lang="fr-FR" dirty="0">
                <a:latin typeface="Consolas" panose="020B0609020204030204" pitchFamily="49" charset="0"/>
              </a:rPr>
              <a:t/>
            </a:r>
            <a:br>
              <a:rPr lang="fr-FR" dirty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TAB1 . ‘DEPLACEMENTS_PILOTES’  = CHPOINT ;</a:t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TAB1 . ‘FORCES_PILOTEES’       = CHPOINT ;</a:t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	TAB1 . ‘PARAMETRE_DE_PILOTAGE’ =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fr-FR" dirty="0" smtClean="0">
                <a:latin typeface="Consolas" panose="020B0609020204030204" pitchFamily="49" charset="0"/>
              </a:rPr>
              <a:t>EVOLUTION ;</a:t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+mn-lt"/>
              </a:rPr>
              <a:t/>
            </a:r>
            <a:br>
              <a:rPr lang="fr-FR" dirty="0" smtClean="0">
                <a:latin typeface="+mn-lt"/>
              </a:rPr>
            </a:br>
            <a:r>
              <a:rPr lang="fr-FR" dirty="0" smtClean="0">
                <a:latin typeface="+mn-lt"/>
              </a:rPr>
              <a:t>La manière de calculer le paramètre de pilotage à chaque pas de temps peut être exprimée dans la procédure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PILOINDI</a:t>
            </a:r>
            <a:r>
              <a:rPr lang="fr-FR" dirty="0" smtClean="0">
                <a:latin typeface="+mn-lt"/>
              </a:rPr>
              <a:t> (une version initiale existe basée sur la déformation totale)</a:t>
            </a:r>
          </a:p>
          <a:p>
            <a:pPr lvl="1"/>
            <a:endParaRPr lang="fr-FR" dirty="0" smtClean="0">
              <a:solidFill>
                <a:srgbClr val="FF0000"/>
              </a:solidFill>
              <a:latin typeface="+mn-lt"/>
            </a:endParaRPr>
          </a:p>
          <a:p>
            <a:pPr lvl="1"/>
            <a:r>
              <a:rPr lang="fr-FR" dirty="0" smtClean="0"/>
              <a:t>Affichage limité à </a:t>
            </a:r>
            <a:r>
              <a:rPr lang="fr-FR" dirty="0"/>
              <a:t>un seul message lorsqu’il y a des </a:t>
            </a:r>
            <a:r>
              <a:rPr lang="fr-FR" dirty="0" err="1"/>
              <a:t>NaN</a:t>
            </a:r>
            <a:r>
              <a:rPr lang="fr-FR" dirty="0"/>
              <a:t> dans la résolution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Meilleure détection de la limite mémoire dans </a:t>
            </a:r>
            <a:r>
              <a:rPr lang="fr-FR" dirty="0"/>
              <a:t>le cas d’une résolution </a:t>
            </a:r>
            <a:r>
              <a:rPr lang="fr-FR" dirty="0" smtClean="0"/>
              <a:t>directe</a:t>
            </a:r>
            <a:endParaRPr lang="fr-FR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Solveurs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7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437843"/>
          </a:xfrm>
        </p:spPr>
        <p:txBody>
          <a:bodyPr/>
          <a:lstStyle/>
          <a:p>
            <a:r>
              <a:rPr lang="fr-FR" dirty="0" smtClean="0"/>
              <a:t>RESO / PASAPAS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PASAPAS</a:t>
            </a:r>
            <a:r>
              <a:rPr lang="fr-FR" dirty="0" smtClean="0"/>
              <a:t> : modifications dans l’indice </a:t>
            </a:r>
            <a:r>
              <a:rPr lang="fr-FR" b="1" dirty="0" smtClean="0">
                <a:latin typeface="Consolas" panose="020B0609020204030204" pitchFamily="49" charset="0"/>
              </a:rPr>
              <a:t>‘WTABLE’</a:t>
            </a:r>
            <a:r>
              <a:rPr lang="fr-FR" dirty="0" smtClean="0">
                <a:latin typeface="Consolas" panose="020B0609020204030204" pitchFamily="49" charset="0"/>
              </a:rPr>
              <a:t/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b="1" dirty="0" smtClean="0"/>
              <a:t>nouveaux indices</a:t>
            </a:r>
            <a:r>
              <a:rPr lang="fr-FR" dirty="0" smtClean="0"/>
              <a:t>			</a:t>
            </a:r>
            <a:r>
              <a:rPr lang="fr-FR" dirty="0"/>
              <a:t> </a:t>
            </a:r>
            <a:r>
              <a:rPr lang="fr-FR" b="1" dirty="0"/>
              <a:t>suppression des indices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latin typeface="Consolas" panose="020B0609020204030204" pitchFamily="49" charset="0"/>
              </a:rPr>
              <a:t>‘WTABLE’.‘MODELE’			‘</a:t>
            </a:r>
            <a:r>
              <a:rPr lang="fr-FR" dirty="0">
                <a:latin typeface="Consolas" panose="020B0609020204030204" pitchFamily="49" charset="0"/>
              </a:rPr>
              <a:t>MO_TOTAL’</a:t>
            </a:r>
            <a:r>
              <a:rPr lang="fr-FR" dirty="0" smtClean="0">
                <a:latin typeface="Consolas" panose="020B0609020204030204" pitchFamily="49" charset="0"/>
              </a:rPr>
              <a:t/>
            </a:r>
            <a:br>
              <a:rPr lang="fr-FR" dirty="0" smtClean="0">
                <a:latin typeface="Consolas" panose="020B0609020204030204" pitchFamily="49" charset="0"/>
              </a:rPr>
            </a:br>
            <a:r>
              <a:rPr lang="fr-FR" dirty="0" smtClean="0">
                <a:latin typeface="Consolas" panose="020B0609020204030204" pitchFamily="49" charset="0"/>
              </a:rPr>
              <a:t>‘WTABLE’.‘CARACTERISTIQUES’		‘</a:t>
            </a:r>
            <a:r>
              <a:rPr lang="fr-FR" dirty="0">
                <a:latin typeface="Consolas" panose="020B0609020204030204" pitchFamily="49" charset="0"/>
              </a:rPr>
              <a:t>MA_TOTAL’</a:t>
            </a:r>
            <a:r>
              <a:rPr lang="fr-FR" dirty="0" smtClean="0">
                <a:latin typeface="Consolas" panose="020B0609020204030204" pitchFamily="49" charset="0"/>
              </a:rPr>
              <a:t/>
            </a:r>
            <a:br>
              <a:rPr lang="fr-FR" dirty="0" smtClean="0">
                <a:latin typeface="Consolas" panose="020B0609020204030204" pitchFamily="49" charset="0"/>
              </a:rPr>
            </a:br>
            <a:endParaRPr lang="fr-FR" dirty="0" smtClean="0">
              <a:latin typeface="Consolas" panose="020B0609020204030204" pitchFamily="49" charset="0"/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PASAPAS</a:t>
            </a:r>
            <a:r>
              <a:rPr lang="fr-FR" dirty="0" smtClean="0"/>
              <a:t> : </a:t>
            </a:r>
            <a:r>
              <a:rPr lang="fr-FR" b="1" dirty="0" smtClean="0"/>
              <a:t>nouvelle procédure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PAS_MODL</a:t>
            </a:r>
            <a:r>
              <a:rPr lang="fr-FR" dirty="0" smtClean="0"/>
              <a:t> (appelée par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PAS_DEFA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UNPAS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TRANSNON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Si  </a:t>
            </a:r>
            <a:r>
              <a:rPr lang="fr-FR" dirty="0" smtClean="0">
                <a:latin typeface="Consolas" panose="020B0609020204030204" pitchFamily="49" charset="0"/>
              </a:rPr>
              <a:t>‘WTABLE’.‘MODELE’ </a:t>
            </a:r>
            <a:r>
              <a:rPr lang="fr-FR" dirty="0" smtClean="0"/>
              <a:t>change au cours du calcul</a:t>
            </a:r>
            <a:br>
              <a:rPr lang="fr-FR" dirty="0" smtClean="0"/>
            </a:br>
            <a:r>
              <a:rPr lang="fr-FR" dirty="0" smtClean="0"/>
              <a:t>Alors </a:t>
            </a:r>
            <a:r>
              <a:rPr lang="fr-FR" dirty="0" smtClean="0">
                <a:sym typeface="Wingdings" panose="05000000000000000000" pitchFamily="2" charset="2"/>
              </a:rPr>
              <a:t> met à jour tous les indices ad hoc de ‘WTABLE’</a:t>
            </a:r>
          </a:p>
          <a:p>
            <a:pPr lvl="1"/>
            <a:endParaRPr lang="fr-FR" dirty="0" smtClean="0">
              <a:sym typeface="Wingdings" panose="05000000000000000000" pitchFamily="2" charset="2"/>
            </a:endParaRPr>
          </a:p>
          <a:p>
            <a:pPr lvl="1"/>
            <a:endParaRPr lang="fr-FR" dirty="0">
              <a:sym typeface="Wingdings" panose="05000000000000000000" pitchFamily="2" charset="2"/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PASAPAS</a:t>
            </a:r>
            <a:r>
              <a:rPr lang="fr-FR" dirty="0" smtClean="0">
                <a:sym typeface="Wingdings" panose="05000000000000000000" pitchFamily="2" charset="2"/>
              </a:rPr>
              <a:t> : possibilité d’utiliser indépendamment les indices</a:t>
            </a:r>
            <a:br>
              <a:rPr lang="fr-FR" dirty="0" smtClean="0">
                <a:sym typeface="Wingdings" panose="05000000000000000000" pitchFamily="2" charset="2"/>
              </a:rPr>
            </a:b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AUGMENTATION_AUTOMATIQUE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et </a:t>
            </a:r>
            <a:r>
              <a:rPr lang="fr-FR" dirty="0" smtClean="0">
                <a:latin typeface="Consolas" panose="020B0609020204030204" pitchFamily="49" charset="0"/>
                <a:sym typeface="Wingdings" panose="05000000000000000000" pitchFamily="2" charset="2"/>
              </a:rPr>
              <a:t>RIGIDITE_AUGMENTEE</a:t>
            </a:r>
            <a:endParaRPr lang="fr-FR" dirty="0">
              <a:latin typeface="Consolas" panose="020B0609020204030204" pitchFamily="49" charset="0"/>
              <a:sym typeface="Wingdings" panose="05000000000000000000" pitchFamily="2" charset="2"/>
            </a:endParaRPr>
          </a:p>
          <a:p>
            <a:pPr lvl="2"/>
            <a:r>
              <a:rPr lang="fr-FR" dirty="0" smtClean="0">
                <a:sym typeface="Wingdings" panose="05000000000000000000" pitchFamily="2" charset="2"/>
              </a:rPr>
              <a:t>Si </a:t>
            </a:r>
            <a:r>
              <a:rPr lang="fr-FR" dirty="0">
                <a:sym typeface="Wingdings" panose="05000000000000000000" pitchFamily="2" charset="2"/>
              </a:rPr>
              <a:t>les deux sont </a:t>
            </a:r>
            <a:r>
              <a:rPr lang="fr-FR" dirty="0" smtClean="0">
                <a:sym typeface="Wingdings" panose="05000000000000000000" pitchFamily="2" charset="2"/>
              </a:rPr>
              <a:t>donnés</a:t>
            </a:r>
            <a:r>
              <a:rPr lang="fr-FR" dirty="0">
                <a:sym typeface="Wingdings" panose="05000000000000000000" pitchFamily="2" charset="2"/>
              </a:rPr>
              <a:t>, la matrice de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RIGIDITE_AUGMENTEE</a:t>
            </a:r>
            <a:r>
              <a:rPr lang="fr-FR" dirty="0">
                <a:sym typeface="Wingdings" panose="05000000000000000000" pitchFamily="2" charset="2"/>
              </a:rPr>
              <a:t> sert </a:t>
            </a:r>
            <a:r>
              <a:rPr lang="fr-FR" dirty="0" smtClean="0">
                <a:sym typeface="Wingdings" panose="05000000000000000000" pitchFamily="2" charset="2"/>
              </a:rPr>
              <a:t>également d'augmentation résiduelle </a:t>
            </a:r>
            <a:r>
              <a:rPr lang="fr-FR" dirty="0">
                <a:sym typeface="Wingdings" panose="05000000000000000000" pitchFamily="2" charset="2"/>
              </a:rPr>
              <a:t>si il n'y a pas besoin d'augmentation </a:t>
            </a:r>
            <a:r>
              <a:rPr lang="fr-FR" dirty="0" smtClean="0">
                <a:sym typeface="Wingdings" panose="05000000000000000000" pitchFamily="2" charset="2"/>
              </a:rPr>
              <a:t>automatique</a:t>
            </a:r>
          </a:p>
          <a:p>
            <a:pPr lvl="2"/>
            <a:r>
              <a:rPr lang="fr-FR" dirty="0" smtClean="0">
                <a:sym typeface="Wingdings" panose="05000000000000000000" pitchFamily="2" charset="2"/>
              </a:rPr>
              <a:t>Si </a:t>
            </a:r>
            <a:r>
              <a:rPr lang="fr-FR" dirty="0">
                <a:sym typeface="Wingdings" panose="05000000000000000000" pitchFamily="2" charset="2"/>
              </a:rPr>
              <a:t>seul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AUGMENTATION_AUTOMATIQUE</a:t>
            </a:r>
            <a:r>
              <a:rPr lang="fr-FR" dirty="0">
                <a:sym typeface="Wingdings" panose="05000000000000000000" pitchFamily="2" charset="2"/>
              </a:rPr>
              <a:t> est </a:t>
            </a:r>
            <a:r>
              <a:rPr lang="fr-FR" dirty="0" smtClean="0">
                <a:sym typeface="Wingdings" panose="05000000000000000000" pitchFamily="2" charset="2"/>
              </a:rPr>
              <a:t>indiqué, </a:t>
            </a:r>
            <a:r>
              <a:rPr lang="fr-FR" dirty="0">
                <a:sym typeface="Wingdings" panose="05000000000000000000" pitchFamily="2" charset="2"/>
              </a:rPr>
              <a:t>la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RIGIDITE_AUGMENTEE</a:t>
            </a:r>
            <a:r>
              <a:rPr lang="fr-FR" dirty="0">
                <a:sym typeface="Wingdings" panose="05000000000000000000" pitchFamily="2" charset="2"/>
              </a:rPr>
              <a:t> est </a:t>
            </a:r>
            <a:r>
              <a:rPr lang="fr-FR" dirty="0" smtClean="0">
                <a:sym typeface="Wingdings" panose="05000000000000000000" pitchFamily="2" charset="2"/>
              </a:rPr>
              <a:t>déterminée automatiquement </a:t>
            </a:r>
            <a:r>
              <a:rPr lang="fr-FR" dirty="0">
                <a:sym typeface="Wingdings" panose="05000000000000000000" pitchFamily="2" charset="2"/>
              </a:rPr>
              <a:t>et il n'y a pas d'augmentation </a:t>
            </a:r>
            <a:r>
              <a:rPr lang="fr-FR" dirty="0" smtClean="0">
                <a:sym typeface="Wingdings" panose="05000000000000000000" pitchFamily="2" charset="2"/>
              </a:rPr>
              <a:t>résiduelle</a:t>
            </a:r>
          </a:p>
          <a:p>
            <a:pPr lvl="2"/>
            <a:r>
              <a:rPr lang="fr-FR" dirty="0" smtClean="0">
                <a:sym typeface="Wingdings" panose="05000000000000000000" pitchFamily="2" charset="2"/>
              </a:rPr>
              <a:t>Si </a:t>
            </a:r>
            <a:r>
              <a:rPr lang="fr-FR" dirty="0">
                <a:sym typeface="Wingdings" panose="05000000000000000000" pitchFamily="2" charset="2"/>
              </a:rPr>
              <a:t>il n'y a que </a:t>
            </a:r>
            <a:r>
              <a:rPr lang="fr-FR" dirty="0">
                <a:latin typeface="Consolas" panose="020B0609020204030204" pitchFamily="49" charset="0"/>
                <a:sym typeface="Wingdings" panose="05000000000000000000" pitchFamily="2" charset="2"/>
              </a:rPr>
              <a:t>RIGIDITE_AUGMENTEE</a:t>
            </a:r>
            <a:r>
              <a:rPr lang="fr-FR" dirty="0">
                <a:sym typeface="Wingdings" panose="05000000000000000000" pitchFamily="2" charset="2"/>
              </a:rPr>
              <a:t>, elle est </a:t>
            </a:r>
            <a:r>
              <a:rPr lang="fr-FR" dirty="0" smtClean="0">
                <a:sym typeface="Wingdings" panose="05000000000000000000" pitchFamily="2" charset="2"/>
              </a:rPr>
              <a:t>appliquée systématiquement</a:t>
            </a:r>
          </a:p>
        </p:txBody>
      </p:sp>
    </p:spTree>
    <p:extLst>
      <p:ext uri="{BB962C8B-B14F-4D97-AF65-F5344CB8AC3E}">
        <p14:creationId xmlns:p14="http://schemas.microsoft.com/office/powerpoint/2010/main" val="29335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Mécanique </a:t>
            </a:r>
            <a:r>
              <a:rPr lang="fr-FR" dirty="0"/>
              <a:t>de la rupture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8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130067"/>
          </a:xfrm>
        </p:spPr>
        <p:txBody>
          <a:bodyPr/>
          <a:lstStyle/>
          <a:p>
            <a:r>
              <a:rPr lang="fr-FR" dirty="0" smtClean="0"/>
              <a:t>Généralités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  <a:latin typeface="Consolas" panose="020B0609020204030204" pitchFamily="49" charset="0"/>
              </a:rPr>
              <a:t>XFEM 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‘RECO’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smtClean="0"/>
              <a:t>fonctionne sur des maillages différents </a:t>
            </a:r>
            <a:r>
              <a:rPr lang="fr-FR" dirty="0"/>
              <a:t>du </a:t>
            </a:r>
            <a:r>
              <a:rPr lang="fr-FR" dirty="0">
                <a:solidFill>
                  <a:srgbClr val="7030A0"/>
                </a:solidFill>
                <a:latin typeface="Consolas" panose="020B0609020204030204" pitchFamily="49" charset="0"/>
              </a:rPr>
              <a:t>CHPOINT</a:t>
            </a:r>
            <a:r>
              <a:rPr lang="fr-FR" dirty="0"/>
              <a:t> support</a:t>
            </a:r>
          </a:p>
          <a:p>
            <a:pPr lvl="1"/>
            <a:endParaRPr lang="fr-FR" dirty="0" smtClean="0"/>
          </a:p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G_THETA</a:t>
            </a:r>
            <a:endParaRPr lang="fr-FR" dirty="0">
              <a:solidFill>
                <a:srgbClr val="E7E6E6">
                  <a:lumMod val="50000"/>
                </a:srgbClr>
              </a:solidFill>
            </a:endParaRPr>
          </a:p>
          <a:p>
            <a:pPr lvl="1"/>
            <a:r>
              <a:rPr lang="fr-FR" b="1" dirty="0" err="1" smtClean="0"/>
              <a:t>Ré-écriture</a:t>
            </a:r>
            <a:r>
              <a:rPr lang="fr-FR" dirty="0" smtClean="0"/>
              <a:t> </a:t>
            </a:r>
            <a:r>
              <a:rPr lang="fr-FR" dirty="0"/>
              <a:t>de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G_THETA</a:t>
            </a:r>
            <a:r>
              <a:rPr lang="fr-FR" dirty="0"/>
              <a:t> avec 2 nouvelles </a:t>
            </a:r>
            <a:r>
              <a:rPr lang="fr-FR" dirty="0" smtClean="0"/>
              <a:t>procédures :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G_AUX</a:t>
            </a:r>
            <a:r>
              <a:rPr lang="fr-FR" dirty="0"/>
              <a:t> détermine les champs auxiliaires </a:t>
            </a:r>
            <a:r>
              <a:rPr lang="fr-FR" dirty="0" smtClean="0"/>
              <a:t>pour les </a:t>
            </a:r>
            <a:r>
              <a:rPr lang="fr-FR" dirty="0"/>
              <a:t>facteurs d’intensité de </a:t>
            </a:r>
            <a:r>
              <a:rPr lang="fr-FR" dirty="0" smtClean="0"/>
              <a:t>contrainte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G_CAS</a:t>
            </a:r>
            <a:r>
              <a:rPr lang="fr-FR" dirty="0"/>
              <a:t> détermine les opérations à effectuer par </a:t>
            </a:r>
            <a:r>
              <a:rPr lang="fr-FR" dirty="0">
                <a:solidFill>
                  <a:srgbClr val="FF0000"/>
                </a:solidFill>
                <a:latin typeface="Consolas" panose="020B0609020204030204" pitchFamily="49" charset="0"/>
              </a:rPr>
              <a:t>G_THETA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/>
              <a:t>Nouveaux cas-tests</a:t>
            </a:r>
            <a:r>
              <a:rPr lang="fr-FR" dirty="0" smtClean="0"/>
              <a:t> : intégrale </a:t>
            </a:r>
            <a:r>
              <a:rPr lang="fr-FR" dirty="0"/>
              <a:t>C* en </a:t>
            </a:r>
            <a:r>
              <a:rPr lang="fr-FR" dirty="0" smtClean="0"/>
              <a:t>fluage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g_c_etoile_3D_1.dgibi</a:t>
            </a:r>
            <a:b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g_c_etoile_coque_1.dgibi</a:t>
            </a:r>
            <a:b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g_c_etoile_axis_1.dgibi</a:t>
            </a:r>
          </a:p>
          <a:p>
            <a:pPr lvl="1"/>
            <a:endParaRPr lang="fr-FR" dirty="0" smtClean="0"/>
          </a:p>
          <a:p>
            <a:pPr lvl="1"/>
            <a:r>
              <a:rPr lang="fr-FR" b="1" dirty="0" smtClean="0"/>
              <a:t>Nouveau cas-test </a:t>
            </a:r>
            <a:r>
              <a:rPr lang="fr-FR" dirty="0" smtClean="0"/>
              <a:t>: taux </a:t>
            </a:r>
            <a:r>
              <a:rPr lang="fr-FR" dirty="0"/>
              <a:t>de restitution d’énergie G </a:t>
            </a:r>
            <a:r>
              <a:rPr lang="fr-FR" dirty="0" smtClean="0"/>
              <a:t>avec </a:t>
            </a:r>
            <a:r>
              <a:rPr lang="fr-FR" dirty="0"/>
              <a:t>chargement </a:t>
            </a:r>
            <a:r>
              <a:rPr lang="fr-FR" dirty="0" smtClean="0"/>
              <a:t>thermique pour </a:t>
            </a:r>
            <a:r>
              <a:rPr lang="fr-FR" dirty="0"/>
              <a:t>les éléments </a:t>
            </a:r>
            <a:r>
              <a:rPr lang="fr-FR" dirty="0" smtClean="0"/>
              <a:t>coques</a:t>
            </a:r>
            <a:br>
              <a:rPr lang="fr-FR" dirty="0" smtClean="0"/>
            </a:br>
            <a:r>
              <a:rPr lang="fr-FR" dirty="0" smtClean="0">
                <a:solidFill>
                  <a:srgbClr val="0070C0"/>
                </a:solidFill>
                <a:latin typeface="Consolas" panose="020B0609020204030204" pitchFamily="49" charset="0"/>
              </a:rPr>
              <a:t>g_thermique_coque_1.dgibi</a:t>
            </a:r>
          </a:p>
        </p:txBody>
      </p:sp>
    </p:spTree>
    <p:extLst>
      <p:ext uri="{BB962C8B-B14F-4D97-AF65-F5344CB8AC3E}">
        <p14:creationId xmlns:p14="http://schemas.microsoft.com/office/powerpoint/2010/main" val="36207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Dynamique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9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336062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Généralités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DYNE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 : possibilité 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de calculer des </a:t>
            </a:r>
            <a:r>
              <a:rPr lang="fr-FR" b="1" dirty="0">
                <a:solidFill>
                  <a:srgbClr val="E7E6E6">
                    <a:lumMod val="50000"/>
                  </a:srgbClr>
                </a:solidFill>
              </a:rPr>
              <a:t>efforts non-linéaires 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de la forme Fi = </a:t>
            </a:r>
            <a:r>
              <a:rPr lang="fr-FR" dirty="0" err="1">
                <a:solidFill>
                  <a:srgbClr val="E7E6E6">
                    <a:lumMod val="50000"/>
                  </a:srgbClr>
                </a:solidFill>
              </a:rPr>
              <a:t>coeff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 x cos(</a:t>
            </a:r>
            <a:r>
              <a:rPr lang="fr-FR" dirty="0" err="1">
                <a:solidFill>
                  <a:srgbClr val="E7E6E6">
                    <a:lumMod val="50000"/>
                  </a:srgbClr>
                </a:solidFill>
              </a:rPr>
              <a:t>Qj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)</a:t>
            </a:r>
            <a:br>
              <a:rPr lang="fr-FR" dirty="0" smtClean="0">
                <a:solidFill>
                  <a:srgbClr val="E7E6E6">
                    <a:lumMod val="50000"/>
                  </a:srgbClr>
                </a:solidFill>
              </a:rPr>
            </a:b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où </a:t>
            </a:r>
            <a:r>
              <a:rPr lang="fr-FR" dirty="0" err="1">
                <a:solidFill>
                  <a:srgbClr val="E7E6E6">
                    <a:lumMod val="50000"/>
                  </a:srgbClr>
                </a:solidFill>
              </a:rPr>
              <a:t>Qj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 est le </a:t>
            </a:r>
            <a:r>
              <a:rPr lang="fr-FR" dirty="0" err="1">
                <a:solidFill>
                  <a:srgbClr val="E7E6E6">
                    <a:lumMod val="50000"/>
                  </a:srgbClr>
                </a:solidFill>
              </a:rPr>
              <a:t>ddl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 du mode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j</a:t>
            </a:r>
            <a:br>
              <a:rPr lang="fr-FR" dirty="0" smtClean="0">
                <a:solidFill>
                  <a:srgbClr val="E7E6E6">
                    <a:lumMod val="50000"/>
                  </a:srgbClr>
                </a:solidFill>
              </a:rPr>
            </a:b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et 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Fi la force modale du mode i</a:t>
            </a:r>
          </a:p>
          <a:p>
            <a:pPr lvl="1"/>
            <a:endParaRPr lang="fr-FR" dirty="0" smtClean="0">
              <a:solidFill>
                <a:srgbClr val="E7E6E6">
                  <a:lumMod val="50000"/>
                </a:srgbClr>
              </a:solidFill>
            </a:endParaRP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DYNE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 : </a:t>
            </a:r>
            <a:r>
              <a:rPr lang="fr-FR" b="1" dirty="0">
                <a:solidFill>
                  <a:srgbClr val="E7E6E6">
                    <a:lumMod val="50000"/>
                  </a:srgbClr>
                </a:solidFill>
              </a:rPr>
              <a:t>prise en compte du </a:t>
            </a:r>
            <a:r>
              <a:rPr lang="fr-FR" b="1" dirty="0" smtClean="0">
                <a:solidFill>
                  <a:srgbClr val="E7E6E6">
                    <a:lumMod val="50000"/>
                  </a:srgbClr>
                </a:solidFill>
              </a:rPr>
              <a:t>contact sur surfaces mobiles</a:t>
            </a:r>
            <a:r>
              <a:rPr lang="fr-FR" b="1" dirty="0">
                <a:solidFill>
                  <a:srgbClr val="E7E6E6">
                    <a:lumMod val="50000"/>
                  </a:srgbClr>
                </a:solidFill>
              </a:rPr>
              <a:t/>
            </a:r>
            <a:br>
              <a:rPr lang="fr-FR" b="1" dirty="0">
                <a:solidFill>
                  <a:srgbClr val="E7E6E6">
                    <a:lumMod val="50000"/>
                  </a:srgbClr>
                </a:solidFill>
              </a:rPr>
            </a:b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contre un plan en translation constante (tapis roulant)</a:t>
            </a:r>
            <a:br>
              <a:rPr lang="fr-FR" dirty="0">
                <a:solidFill>
                  <a:srgbClr val="E7E6E6">
                    <a:lumMod val="50000"/>
                  </a:srgbClr>
                </a:solidFill>
              </a:rPr>
            </a:b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contre un cercle en rotation constante (rotor/stator)</a:t>
            </a:r>
          </a:p>
          <a:p>
            <a:pPr lvl="1"/>
            <a:endParaRPr lang="fr-FR" b="1" dirty="0" smtClean="0">
              <a:solidFill>
                <a:srgbClr val="E7E6E6">
                  <a:lumMod val="50000"/>
                </a:srgbClr>
              </a:solidFill>
            </a:endParaRPr>
          </a:p>
          <a:p>
            <a:pPr lvl="1"/>
            <a:r>
              <a:rPr lang="fr-FR" b="1" dirty="0" smtClean="0">
                <a:solidFill>
                  <a:srgbClr val="E7E6E6">
                    <a:lumMod val="50000"/>
                  </a:srgbClr>
                </a:solidFill>
              </a:rPr>
              <a:t>Nouvel </a:t>
            </a:r>
            <a:r>
              <a:rPr lang="fr-FR" b="1" dirty="0">
                <a:solidFill>
                  <a:srgbClr val="E7E6E6">
                    <a:lumMod val="50000"/>
                  </a:srgbClr>
                </a:solidFill>
              </a:rPr>
              <a:t>opérateur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DYNC</a:t>
            </a:r>
            <a:r>
              <a:rPr lang="fr-FR" b="1" dirty="0">
                <a:solidFill>
                  <a:srgbClr val="E7E6E6">
                    <a:lumMod val="50000"/>
                  </a:srgbClr>
                </a:solidFill>
              </a:rPr>
              <a:t>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:</a:t>
            </a:r>
            <a:br>
              <a:rPr lang="fr-FR" dirty="0" smtClean="0">
                <a:solidFill>
                  <a:srgbClr val="E7E6E6">
                    <a:lumMod val="50000"/>
                  </a:srgbClr>
                </a:solidFill>
              </a:rPr>
            </a:b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calcul 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de courbes de réponse de systèmes dynamique non-linéaire par des méthodes de type HBM + </a:t>
            </a:r>
            <a:r>
              <a:rPr lang="fr-FR" dirty="0" smtClean="0">
                <a:solidFill>
                  <a:srgbClr val="E7E6E6">
                    <a:lumMod val="50000"/>
                  </a:srgbClr>
                </a:solidFill>
              </a:rPr>
              <a:t>continuation</a:t>
            </a:r>
            <a:br>
              <a:rPr lang="fr-FR" dirty="0" smtClean="0">
                <a:solidFill>
                  <a:srgbClr val="E7E6E6">
                    <a:lumMod val="50000"/>
                  </a:srgbClr>
                </a:solidFill>
              </a:rPr>
            </a:br>
            <a:r>
              <a:rPr lang="fr-FR" dirty="0" smtClean="0"/>
              <a:t>calcul des </a:t>
            </a:r>
            <a:r>
              <a:rPr lang="fr-FR" dirty="0"/>
              <a:t>modes </a:t>
            </a:r>
            <a:r>
              <a:rPr lang="fr-FR" dirty="0" smtClean="0"/>
              <a:t>non-linéaires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1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CEA 2019 Défaut">
  <a:themeElements>
    <a:clrScheme name="CEA Défaut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008BBC"/>
      </a:accent2>
      <a:accent3>
        <a:srgbClr val="D81142"/>
      </a:accent3>
      <a:accent4>
        <a:srgbClr val="FFC000"/>
      </a:accent4>
      <a:accent5>
        <a:srgbClr val="218380"/>
      </a:accent5>
      <a:accent6>
        <a:srgbClr val="8F2D56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4-3.pptx" id="{017B0BBD-D478-416D-9408-C3E5553B88B8}" vid="{9A88B8C1-4942-46D3-9391-C2B501F07E87}"/>
    </a:ext>
  </a:extLst>
</a:theme>
</file>

<file path=ppt/theme/theme2.xml><?xml version="1.0" encoding="utf-8"?>
<a:theme xmlns:a="http://schemas.openxmlformats.org/drawingml/2006/main" name="Template CEA 2019 Clair">
  <a:themeElements>
    <a:clrScheme name="CEA Défaut 2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FFBC42"/>
      </a:accent1>
      <a:accent2>
        <a:srgbClr val="D81159"/>
      </a:accent2>
      <a:accent3>
        <a:srgbClr val="8F2D56"/>
      </a:accent3>
      <a:accent4>
        <a:srgbClr val="689B42"/>
      </a:accent4>
      <a:accent5>
        <a:srgbClr val="218380"/>
      </a:accent5>
      <a:accent6>
        <a:srgbClr val="FFD29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4-3.pptx" id="{017B0BBD-D478-416D-9408-C3E5553B88B8}" vid="{52A1E219-64F3-4477-912D-9636D70C98A7}"/>
    </a:ext>
  </a:extLst>
</a:theme>
</file>

<file path=ppt/theme/theme3.xml><?xml version="1.0" encoding="utf-8"?>
<a:theme xmlns:a="http://schemas.openxmlformats.org/drawingml/2006/main" name="Template CEA 2019 Bleu">
  <a:themeElements>
    <a:clrScheme name="CEA Bleu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49728C"/>
      </a:accent1>
      <a:accent2>
        <a:srgbClr val="689BA6"/>
      </a:accent2>
      <a:accent3>
        <a:srgbClr val="C2F2F2"/>
      </a:accent3>
      <a:accent4>
        <a:srgbClr val="273D40"/>
      </a:accent4>
      <a:accent5>
        <a:srgbClr val="0084B4"/>
      </a:accent5>
      <a:accent6>
        <a:srgbClr val="93E2F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4-3.pptx" id="{017B0BBD-D478-416D-9408-C3E5553B88B8}" vid="{0799EC0F-9A1D-48A9-9692-520D5CEBB494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F2A79C4BED747976EC3AD530384C1" ma:contentTypeVersion="0" ma:contentTypeDescription="Crée un document." ma:contentTypeScope="" ma:versionID="9ea4ffbb61354172aceb879db3e265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B0D5B4-4CC6-4497-9BFB-91C4C64EBEC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6C4233-EA21-4292-B391-09F7550CF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95E45C-96CD-4B8B-A608-7C5E76B37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2019-Presentation-PPT-4-3</Template>
  <TotalTime>1833</TotalTime>
  <Words>2744</Words>
  <Application>Microsoft Office PowerPoint</Application>
  <PresentationFormat>Affichage à l'écran (4:3)</PresentationFormat>
  <Paragraphs>270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Cambria Math</vt:lpstr>
      <vt:lpstr>Consolas</vt:lpstr>
      <vt:lpstr>Wingdings</vt:lpstr>
      <vt:lpstr>Wingdings 3</vt:lpstr>
      <vt:lpstr>Template CEA 2019 Défaut</vt:lpstr>
      <vt:lpstr>Template CEA 2019 Clair</vt:lpstr>
      <vt:lpstr>Template CEA 2019 Bleu</vt:lpstr>
      <vt:lpstr>Présentation PowerPoint</vt:lpstr>
      <vt:lpstr>Modèles</vt:lpstr>
      <vt:lpstr>Modèles</vt:lpstr>
      <vt:lpstr>Solveurs</vt:lpstr>
      <vt:lpstr>Solveurs</vt:lpstr>
      <vt:lpstr>Solveurs</vt:lpstr>
      <vt:lpstr>Solveurs</vt:lpstr>
      <vt:lpstr>Mécanique de la rupture</vt:lpstr>
      <vt:lpstr>Dynamique</vt:lpstr>
      <vt:lpstr>Multi-physiques</vt:lpstr>
      <vt:lpstr>Multi-physiques</vt:lpstr>
      <vt:lpstr>Multi-physiques</vt:lpstr>
      <vt:lpstr>Usure</vt:lpstr>
      <vt:lpstr>Mécanique des fluides</vt:lpstr>
      <vt:lpstr>Post-traitement</vt:lpstr>
      <vt:lpstr>Post-traitement</vt:lpstr>
      <vt:lpstr>Entrées / Sorties</vt:lpstr>
      <vt:lpstr>Entrées / Sorties</vt:lpstr>
      <vt:lpstr>Divers</vt:lpstr>
      <vt:lpstr>Divers</vt:lpstr>
      <vt:lpstr>Divers</vt:lpstr>
      <vt:lpstr>Performances / Esope</vt:lpstr>
      <vt:lpstr>Correction d’anomalies</vt:lpstr>
      <vt:lpstr>Correction d’anomalies</vt:lpstr>
      <vt:lpstr>Correction d’anomalies</vt:lpstr>
      <vt:lpstr>Merci de votre attention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 PAOLA Francois</dc:creator>
  <cp:lastModifiedBy>DI PAOLA Francois</cp:lastModifiedBy>
  <cp:revision>83</cp:revision>
  <cp:lastPrinted>2018-12-05T09:44:31Z</cp:lastPrinted>
  <dcterms:created xsi:type="dcterms:W3CDTF">2020-11-05T15:30:21Z</dcterms:created>
  <dcterms:modified xsi:type="dcterms:W3CDTF">2020-11-25T16:14:56Z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0x010100362F2A79C4BED747976EC3AD530384C1</vt:lpwstr>
  </property>
  <property fmtid="{D5CDD505-2E9C-101B-9397-08002B2CF9AE}" pid="3" name="I2ICODE">
    <vt:lpwstr>WEB</vt:lpwstr>
  </property>
  <property fmtid="{D5CDD505-2E9C-101B-9397-08002B2CF9AE}" pid="4" name="WebApplicationID">
    <vt:lpwstr>3f72b11a-dedf-47a1-b48a-dfd7b45017bd</vt:lpwstr>
  </property>
  <property fmtid="{D5CDD505-2E9C-101B-9397-08002B2CF9AE}" pid="5" name="I2ISITECODE">
    <vt:lpwstr/>
  </property>
</Properties>
</file>