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88" r:id="rId2"/>
    <p:sldMasterId id="2147484396" r:id="rId3"/>
    <p:sldMasterId id="2147484408" r:id="rId4"/>
    <p:sldMasterId id="2147484433" r:id="rId5"/>
    <p:sldMasterId id="2147484445" r:id="rId6"/>
    <p:sldMasterId id="2147484457" r:id="rId7"/>
  </p:sldMasterIdLst>
  <p:notesMasterIdLst>
    <p:notesMasterId r:id="rId49"/>
  </p:notesMasterIdLst>
  <p:handoutMasterIdLst>
    <p:handoutMasterId r:id="rId50"/>
  </p:handoutMasterIdLst>
  <p:sldIdLst>
    <p:sldId id="1265" r:id="rId8"/>
    <p:sldId id="1268" r:id="rId9"/>
    <p:sldId id="1266" r:id="rId10"/>
    <p:sldId id="1269" r:id="rId11"/>
    <p:sldId id="1270" r:id="rId12"/>
    <p:sldId id="1271" r:id="rId13"/>
    <p:sldId id="1167" r:id="rId14"/>
    <p:sldId id="1272" r:id="rId15"/>
    <p:sldId id="1273" r:id="rId16"/>
    <p:sldId id="1172" r:id="rId17"/>
    <p:sldId id="1253" r:id="rId18"/>
    <p:sldId id="1255" r:id="rId19"/>
    <p:sldId id="1256" r:id="rId20"/>
    <p:sldId id="1304" r:id="rId21"/>
    <p:sldId id="1257" r:id="rId22"/>
    <p:sldId id="1301" r:id="rId23"/>
    <p:sldId id="1302" r:id="rId24"/>
    <p:sldId id="1303" r:id="rId25"/>
    <p:sldId id="1295" r:id="rId26"/>
    <p:sldId id="1299" r:id="rId27"/>
    <p:sldId id="1306" r:id="rId28"/>
    <p:sldId id="1305" r:id="rId29"/>
    <p:sldId id="1274" r:id="rId30"/>
    <p:sldId id="1275" r:id="rId31"/>
    <p:sldId id="1276" r:id="rId32"/>
    <p:sldId id="1277" r:id="rId33"/>
    <p:sldId id="1278" r:id="rId34"/>
    <p:sldId id="1279" r:id="rId35"/>
    <p:sldId id="1280" r:id="rId36"/>
    <p:sldId id="1281" r:id="rId37"/>
    <p:sldId id="1282" r:id="rId38"/>
    <p:sldId id="1283" r:id="rId39"/>
    <p:sldId id="1284" r:id="rId40"/>
    <p:sldId id="1285" r:id="rId41"/>
    <p:sldId id="1286" r:id="rId42"/>
    <p:sldId id="1287" r:id="rId43"/>
    <p:sldId id="1288" r:id="rId44"/>
    <p:sldId id="1289" r:id="rId45"/>
    <p:sldId id="1290" r:id="rId46"/>
    <p:sldId id="1291" r:id="rId47"/>
    <p:sldId id="878" r:id="rId48"/>
  </p:sldIdLst>
  <p:sldSz cx="9906000" cy="6858000" type="A4"/>
  <p:notesSz cx="6858000" cy="9144000"/>
  <p:custDataLst>
    <p:tags r:id="rId51"/>
  </p:custDataLst>
  <p:defaultTextStyle>
    <a:defPPr>
      <a:defRPr lang="fr-FR"/>
    </a:defPPr>
    <a:lvl1pPr algn="ctr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mericana BT" pitchFamily="2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mericana BT" pitchFamily="2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mericana BT" pitchFamily="2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mericana BT" pitchFamily="2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Americana BT" pitchFamily="2" charset="0"/>
        <a:ea typeface="+mn-ea"/>
        <a:cs typeface="+mn-cs"/>
      </a:defRPr>
    </a:lvl5pPr>
    <a:lvl6pPr marL="2286000" algn="l" defTabSz="914400" rtl="0" eaLnBrk="1" latinLnBrk="0" hangingPunct="1">
      <a:defRPr sz="2000" i="1" kern="1200">
        <a:solidFill>
          <a:schemeClr val="tx1"/>
        </a:solidFill>
        <a:latin typeface="Americana BT" pitchFamily="2" charset="0"/>
        <a:ea typeface="+mn-ea"/>
        <a:cs typeface="+mn-cs"/>
      </a:defRPr>
    </a:lvl6pPr>
    <a:lvl7pPr marL="2743200" algn="l" defTabSz="914400" rtl="0" eaLnBrk="1" latinLnBrk="0" hangingPunct="1">
      <a:defRPr sz="2000" i="1" kern="1200">
        <a:solidFill>
          <a:schemeClr val="tx1"/>
        </a:solidFill>
        <a:latin typeface="Americana BT" pitchFamily="2" charset="0"/>
        <a:ea typeface="+mn-ea"/>
        <a:cs typeface="+mn-cs"/>
      </a:defRPr>
    </a:lvl7pPr>
    <a:lvl8pPr marL="3200400" algn="l" defTabSz="914400" rtl="0" eaLnBrk="1" latinLnBrk="0" hangingPunct="1">
      <a:defRPr sz="2000" i="1" kern="1200">
        <a:solidFill>
          <a:schemeClr val="tx1"/>
        </a:solidFill>
        <a:latin typeface="Americana BT" pitchFamily="2" charset="0"/>
        <a:ea typeface="+mn-ea"/>
        <a:cs typeface="+mn-cs"/>
      </a:defRPr>
    </a:lvl8pPr>
    <a:lvl9pPr marL="3657600" algn="l" defTabSz="914400" rtl="0" eaLnBrk="1" latinLnBrk="0" hangingPunct="1">
      <a:defRPr sz="2000" i="1" kern="1200">
        <a:solidFill>
          <a:schemeClr val="tx1"/>
        </a:solidFill>
        <a:latin typeface="Americana BT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B7"/>
    <a:srgbClr val="FFD9D9"/>
    <a:srgbClr val="FFFAE7"/>
    <a:srgbClr val="B30501"/>
    <a:srgbClr val="740000"/>
    <a:srgbClr val="FFFFFF"/>
    <a:srgbClr val="FF0000"/>
    <a:srgbClr val="CE525E"/>
    <a:srgbClr val="FD1C17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 autoAdjust="0"/>
    <p:restoredTop sz="75425" autoAdjust="0"/>
  </p:normalViewPr>
  <p:slideViewPr>
    <p:cSldViewPr>
      <p:cViewPr>
        <p:scale>
          <a:sx n="70" d="100"/>
          <a:sy n="70" d="100"/>
        </p:scale>
        <p:origin x="-475" y="-82"/>
      </p:cViewPr>
      <p:guideLst>
        <p:guide orient="horz" pos="4080"/>
        <p:guide pos="14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155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tags" Target="tags/tag1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image" Target="../media/image7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4" Type="http://schemas.openxmlformats.org/officeDocument/2006/relationships/image" Target="../media/image9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image" Target="../media/image116.e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image" Target="../media/image120.wmf"/><Relationship Id="rId7" Type="http://schemas.openxmlformats.org/officeDocument/2006/relationships/image" Target="../media/image124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6" Type="http://schemas.openxmlformats.org/officeDocument/2006/relationships/image" Target="../media/image123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e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e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Relationship Id="rId9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e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8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8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8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fld id="{083216D1-C882-4F3E-ADD6-86026CAAF1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48562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69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5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75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75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fld id="{9E5E7DE5-AA58-4437-8C8F-D33FA5A19B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83771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0FCCDB-8CC5-4847-98AF-1205BEE3E087}" type="slidenum">
              <a:rPr lang="fr-FR" smtClean="0">
                <a:solidFill>
                  <a:prstClr val="black"/>
                </a:solidFill>
              </a:rPr>
              <a:pPr/>
              <a:t>15</a:t>
            </a:fld>
            <a:endParaRPr lang="fr-FR" smtClean="0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803275"/>
            <a:ext cx="4616450" cy="3195638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4" y="4340225"/>
            <a:ext cx="5018087" cy="41275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02BCC6-7A7B-4444-B0E5-848AA065372D}" type="slidenum">
              <a:rPr lang="en-GB"/>
              <a:pPr/>
              <a:t>23</a:t>
            </a:fld>
            <a:endParaRPr lang="en-GB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690563"/>
            <a:ext cx="4991100" cy="34544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5F2EBC-AAC2-42BD-9F72-49C1C06B8CB1}" type="slidenum">
              <a:rPr lang="fr-FR"/>
              <a:pPr/>
              <a:t>35</a:t>
            </a:fld>
            <a:endParaRPr lang="fr-FR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sz="10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3A8B3-07CA-4139-906E-D5EE5028FA9E}" type="slidenum">
              <a:rPr lang="fr-FR"/>
              <a:pPr/>
              <a:t>36</a:t>
            </a:fld>
            <a:endParaRPr lang="fr-FR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sz="100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63E5C-7392-4A47-BC29-9D84471E57F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840923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8AE8A-00D9-47B3-9C7D-7E75A7B337F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2620445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4417E-1A89-400B-9364-962AE387D66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1519686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64B0EFAE-861D-40BD-BA3D-02AF441875C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7254990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5757D2CF-5005-4E0D-9A93-84061B0E29F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01529287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6CA70D23-AB73-48FA-BCF6-1BF84A9F6D4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8530453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F5014936-F8FC-4F17-8237-08837C74375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24723779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0E0D5152-0B63-4C61-B484-07B1718D599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79535939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F5024333-5C22-4572-A229-BA8CFC88C14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65228077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8CE0DE79-896F-47EB-A710-2E458A766B7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3" name="ZoneTexte 2"/>
          <p:cNvSpPr txBox="1"/>
          <p:nvPr userDrawn="1"/>
        </p:nvSpPr>
        <p:spPr>
          <a:xfrm>
            <a:off x="1774305" y="6546830"/>
            <a:ext cx="5905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0" dirty="0" smtClean="0">
                <a:latin typeface="Arial" pitchFamily="34" charset="0"/>
                <a:cs typeface="Arial" pitchFamily="34" charset="0"/>
              </a:rPr>
              <a:t>J. </a:t>
            </a:r>
            <a:r>
              <a:rPr lang="fr-FR" sz="1400" i="0" dirty="0" err="1" smtClean="0">
                <a:latin typeface="Arial" pitchFamily="34" charset="0"/>
                <a:cs typeface="Arial" pitchFamily="34" charset="0"/>
              </a:rPr>
              <a:t>Kichenin</a:t>
            </a:r>
            <a:r>
              <a:rPr lang="fr-FR" sz="1400" i="0" dirty="0" smtClean="0">
                <a:latin typeface="Arial" pitchFamily="34" charset="0"/>
                <a:cs typeface="Arial" pitchFamily="34" charset="0"/>
              </a:rPr>
              <a:t> &amp; H. </a:t>
            </a:r>
            <a:r>
              <a:rPr lang="fr-FR" sz="1400" i="0" dirty="0" err="1" smtClean="0">
                <a:latin typeface="Arial" pitchFamily="34" charset="0"/>
                <a:cs typeface="Arial" pitchFamily="34" charset="0"/>
              </a:rPr>
              <a:t>Maitournam</a:t>
            </a:r>
            <a:r>
              <a:rPr lang="fr-FR" sz="1400" i="0" dirty="0" smtClean="0">
                <a:latin typeface="Arial" pitchFamily="34" charset="0"/>
                <a:cs typeface="Arial" pitchFamily="34" charset="0"/>
              </a:rPr>
              <a:t>, Club des Utilisateurs CAST3M 29/11/2019</a:t>
            </a:r>
            <a:endParaRPr lang="fr-FR" sz="1400" i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5729854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B88E44E9-DA0B-40D5-8C49-979E6DED032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6336895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55365-D73D-4A16-80AE-3B4BB835D4C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64535052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07F89D6B-DF19-4D06-B7AD-EB4D227A142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12388142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3656D822-83D0-49EA-B603-710D9D9721D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10942981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fld id="{07A3A0A3-ACC8-4022-B298-E8633C6DA85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26346112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7DAE-AB98-4B08-9539-8721E69FBBA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286000" y="6600275"/>
            <a:ext cx="5334000" cy="3810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smtClean="0"/>
              <a:t>Fatigue polycyclique  -  H. Maitournam</a:t>
            </a:r>
            <a:endParaRPr lang="en-GB" kern="0" dirty="0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4EFD1-4202-489F-8D24-56A636488DF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286000" y="6600275"/>
            <a:ext cx="5334000" cy="3810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smtClean="0"/>
              <a:t>Fatigue polycyclique  -  H. Maitournam</a:t>
            </a:r>
            <a:endParaRPr lang="en-GB" kern="0" dirty="0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1F129-DF47-47EB-AA0D-DF26FC72375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286000" y="6600275"/>
            <a:ext cx="5334000" cy="3810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smtClean="0"/>
              <a:t>Fatigue polycyclique  -  H. Maitournam</a:t>
            </a:r>
            <a:endParaRPr lang="en-GB" kern="0" dirty="0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B69D0-AD4B-40BA-B704-DF0CD649F57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86000" y="6600275"/>
            <a:ext cx="5334000" cy="3810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smtClean="0"/>
              <a:t>Fatigue polycyclique  -  H. Maitournam</a:t>
            </a:r>
            <a:endParaRPr lang="en-GB" kern="0" dirty="0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3ED1B-AC10-4D82-A281-224FEF17C72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8" name="Espace réservé du pied de pag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6600275"/>
            <a:ext cx="5334000" cy="3810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smtClean="0"/>
              <a:t>Fatigue polycyclique  -  H. Maitournam</a:t>
            </a:r>
            <a:endParaRPr lang="en-GB" kern="0" dirty="0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08E5B-2610-4566-A6F6-B78530E7E58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4" name="Espace réservé du pied de page 3"/>
          <p:cNvSpPr>
            <a:spLocks noGrp="1" noChangeArrowheads="1"/>
          </p:cNvSpPr>
          <p:nvPr>
            <p:ph type="ftr" sz="quarter" idx="3"/>
          </p:nvPr>
        </p:nvSpPr>
        <p:spPr>
          <a:xfrm>
            <a:off x="2286000" y="6600275"/>
            <a:ext cx="5334000" cy="3810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smtClean="0"/>
              <a:t>Fatigue polycyclique  -  H. Maitournam</a:t>
            </a:r>
            <a:endParaRPr lang="en-GB" kern="0" dirty="0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163CF-2E31-4547-8625-AEB71CC994E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4" name="Espace réservé du pied de page 4"/>
          <p:cNvSpPr>
            <a:spLocks noGrp="1"/>
          </p:cNvSpPr>
          <p:nvPr userDrawn="1">
            <p:ph type="ftr" sz="quarter" idx="11"/>
          </p:nvPr>
        </p:nvSpPr>
        <p:spPr>
          <a:xfrm>
            <a:off x="1061864" y="6616602"/>
            <a:ext cx="7131496" cy="3810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smtClean="0"/>
              <a:t>Fatigue  polycyclique   H. Maitournam    </a:t>
            </a:r>
            <a:endParaRPr lang="en-GB" kern="0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FE1D3-07DF-4F0F-A892-D8D01DD8945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33581456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8A03B-AF82-41F8-8FD3-B685645C4B2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86000" y="6600275"/>
            <a:ext cx="5334000" cy="3810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smtClean="0"/>
              <a:t>Fatigue polycyclique  -  H. Maitournam</a:t>
            </a:r>
            <a:endParaRPr lang="en-GB" kern="0" dirty="0"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E141F-8920-4BCA-A4DB-F21AE0AAB20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86000" y="6600275"/>
            <a:ext cx="5334000" cy="3810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smtClean="0"/>
              <a:t>Fatigue polycyclique  -  H. Maitournam</a:t>
            </a:r>
            <a:endParaRPr lang="en-GB" kern="0" dirty="0"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AC88F-8D3E-45C3-BF69-90E45BB26AA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63012-AFFC-4276-BFDD-29F55588F26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51620-0BA9-425C-83FC-C251CE1454D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286000" y="6600275"/>
            <a:ext cx="5334000" cy="3810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smtClean="0"/>
              <a:t>Fatigue polycyclique  -  H. Maitournam</a:t>
            </a:r>
            <a:endParaRPr lang="en-GB" kern="0" dirty="0"/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945D1-DC38-4DC2-89D5-B9008960E53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286000" y="6600275"/>
            <a:ext cx="5334000" cy="3810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smtClean="0"/>
              <a:t>Fatigue polycyclique  -  H. Maitournam</a:t>
            </a:r>
            <a:endParaRPr lang="en-GB" kern="0" dirty="0"/>
          </a:p>
        </p:txBody>
      </p:sp>
    </p:spTree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A64F4-FD78-413E-8285-CDC19F3CFAD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286000" y="6600275"/>
            <a:ext cx="5334000" cy="3810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smtClean="0"/>
              <a:t>Fatigue polycyclique  -  H. Maitournam</a:t>
            </a:r>
            <a:endParaRPr lang="en-GB" kern="0" dirty="0"/>
          </a:p>
        </p:txBody>
      </p:sp>
    </p:spTree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81D6B-E29B-4BF9-94FF-A89D04E8E1C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3FE46-F77F-4D29-8A0C-A091A66C45D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2F489-39C2-4853-9ECE-CBD84208BDC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4" name="Espace réservé du pied de page 3"/>
          <p:cNvSpPr>
            <a:spLocks noGrp="1" noChangeArrowheads="1"/>
          </p:cNvSpPr>
          <p:nvPr>
            <p:ph type="ftr" sz="quarter" idx="3"/>
          </p:nvPr>
        </p:nvSpPr>
        <p:spPr>
          <a:xfrm>
            <a:off x="2286000" y="6600275"/>
            <a:ext cx="5334000" cy="3810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smtClean="0"/>
              <a:t>Fatigue polycyclique  -  H. Maitournam</a:t>
            </a:r>
            <a:endParaRPr lang="en-GB" kern="0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B318C-DEC7-41D8-9321-85278B8F21F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54146077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271E1-215E-4B71-AC52-A2997F5BE08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3" name="Espace réservé du pied de page 2"/>
          <p:cNvSpPr>
            <a:spLocks noGrp="1" noChangeArrowheads="1"/>
          </p:cNvSpPr>
          <p:nvPr>
            <p:ph type="ftr" sz="quarter" idx="3"/>
          </p:nvPr>
        </p:nvSpPr>
        <p:spPr>
          <a:xfrm>
            <a:off x="2286000" y="6600275"/>
            <a:ext cx="5334000" cy="3810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smtClean="0"/>
              <a:t>Fatigue polycyclique  -  H. Maitournam</a:t>
            </a:r>
            <a:endParaRPr lang="en-GB" kern="0" dirty="0"/>
          </a:p>
        </p:txBody>
      </p:sp>
    </p:spTree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D1117-6A29-423A-A15A-4D25630C578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86000" y="6600275"/>
            <a:ext cx="5334000" cy="3810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smtClean="0"/>
              <a:t>Fatigue polycyclique  -  H. Maitournam</a:t>
            </a:r>
            <a:endParaRPr lang="en-GB" kern="0" dirty="0"/>
          </a:p>
        </p:txBody>
      </p:sp>
    </p:spTree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47387-FB15-49EE-BCB8-ABB49230CFC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8D173-6D19-483E-8655-32309EEFAF6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2E01C-8C16-407D-8631-A14B4371ABC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0B74B-BA74-4708-87F5-7EE17B02587D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4" name="Espace réservé du pied de page 3"/>
          <p:cNvSpPr>
            <a:spLocks noGrp="1" noChangeArrowheads="1"/>
          </p:cNvSpPr>
          <p:nvPr>
            <p:ph type="ftr" sz="quarter" idx="3"/>
          </p:nvPr>
        </p:nvSpPr>
        <p:spPr>
          <a:xfrm>
            <a:off x="2286000" y="6600275"/>
            <a:ext cx="5334000" cy="3810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smtClean="0"/>
              <a:t>Fatigue polycyclique  -  H. Maitournam</a:t>
            </a:r>
            <a:endParaRPr lang="en-GB" kern="0" dirty="0"/>
          </a:p>
        </p:txBody>
      </p:sp>
    </p:spTree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407" y="482601"/>
            <a:ext cx="128812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Espace réservé pour une image  10" descr="IMG_sommaire.JPG"/>
          <p:cNvPicPr>
            <a:picLocks noChangeAspect="1"/>
          </p:cNvPicPr>
          <p:nvPr userDrawn="1"/>
        </p:nvPicPr>
        <p:blipFill>
          <a:blip r:embed="rId3" cstate="print"/>
          <a:srcRect l="35" r="35"/>
          <a:stretch>
            <a:fillRect/>
          </a:stretch>
        </p:blipFill>
        <p:spPr bwMode="auto">
          <a:xfrm>
            <a:off x="6174053" y="0"/>
            <a:ext cx="37319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84730" y="1844824"/>
            <a:ext cx="4395411" cy="1728192"/>
          </a:xfrm>
        </p:spPr>
        <p:txBody>
          <a:bodyPr/>
          <a:lstStyle>
            <a:lvl1pPr algn="l">
              <a:spcBef>
                <a:spcPts val="0"/>
              </a:spcBef>
              <a:defRPr sz="3400" cap="all" baseline="0">
                <a:solidFill>
                  <a:schemeClr val="accent6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84730" y="4509120"/>
            <a:ext cx="4395411" cy="57606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584730" y="5144670"/>
            <a:ext cx="4395411" cy="288007"/>
          </a:xfrm>
        </p:spPr>
        <p:txBody>
          <a:bodyPr wrap="non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200" b="0">
                <a:solidFill>
                  <a:schemeClr val="accent6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4659" y="922712"/>
            <a:ext cx="9049544" cy="850107"/>
          </a:xfrm>
        </p:spPr>
        <p:txBody>
          <a:bodyPr/>
          <a:lstStyle>
            <a:lvl1pPr>
              <a:defRPr sz="3800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428231" y="2060576"/>
            <a:ext cx="9049544" cy="4032251"/>
          </a:xfrm>
        </p:spPr>
        <p:txBody>
          <a:bodyPr/>
          <a:lstStyle>
            <a:lvl1pPr marL="358775" indent="-358775">
              <a:buSzPct val="125000"/>
              <a:buFont typeface="+mj-lt"/>
              <a:buAutoNum type="arabicPeriod"/>
              <a:defRPr sz="1300" cap="all" baseline="0"/>
            </a:lvl1pPr>
            <a:lvl2pPr marL="360000" indent="0">
              <a:spcBef>
                <a:spcPts val="0"/>
              </a:spcBef>
              <a:buClr>
                <a:schemeClr val="bg1"/>
              </a:buClr>
              <a:buSzPct val="25000"/>
              <a:buFontTx/>
              <a:buNone/>
              <a:defRPr sz="1300" cap="all" baseline="0"/>
            </a:lvl2pPr>
            <a:lvl3pPr marL="360000" indent="0">
              <a:spcBef>
                <a:spcPts val="0"/>
              </a:spcBef>
              <a:buFontTx/>
              <a:buNone/>
              <a:defRPr sz="1300" cap="all" baseline="0"/>
            </a:lvl3pPr>
            <a:lvl4pPr marL="360000" indent="0">
              <a:spcBef>
                <a:spcPts val="0"/>
              </a:spcBef>
              <a:buFontTx/>
              <a:buNone/>
              <a:defRPr sz="1300" cap="all" baseline="0"/>
            </a:lvl4pPr>
            <a:lvl5pPr marL="360000" indent="0">
              <a:spcBef>
                <a:spcPts val="0"/>
              </a:spcBef>
              <a:buFontTx/>
              <a:buNone/>
              <a:defRPr sz="1300" cap="all" baseline="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7F7F7F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230" y="1557340"/>
            <a:ext cx="9049543" cy="4568827"/>
          </a:xfrm>
        </p:spPr>
        <p:txBody>
          <a:bodyPr/>
          <a:lstStyle>
            <a:lvl1pPr marL="0" indent="0">
              <a:buClr>
                <a:schemeClr val="bg1"/>
              </a:buClr>
              <a:buSzPct val="25000"/>
              <a:buFontTx/>
              <a:buNone/>
              <a:defRPr sz="22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796500" y="6453189"/>
            <a:ext cx="4211769" cy="1555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7F7F7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14F9E-BE3B-4EE7-9F9B-4CBBF2B359F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41944256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231" y="1268417"/>
            <a:ext cx="4134729" cy="48577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2"/>
          </p:nvPr>
        </p:nvSpPr>
        <p:spPr>
          <a:xfrm>
            <a:off x="5343047" y="1268416"/>
            <a:ext cx="4134729" cy="45368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5343047" y="5876929"/>
            <a:ext cx="4134729" cy="180425"/>
          </a:xfrm>
        </p:spPr>
        <p:txBody>
          <a:bodyPr tIns="36000" bIns="36000">
            <a:spAutoFit/>
          </a:bodyPr>
          <a:lstStyle>
            <a:lvl1pPr marL="0" indent="0" algn="r">
              <a:spcBef>
                <a:spcPts val="0"/>
              </a:spcBef>
              <a:buFontTx/>
              <a:buNone/>
              <a:defRPr sz="700" b="0" baseline="0"/>
            </a:lvl1pPr>
            <a:lvl2pPr marL="0" indent="0" algn="r">
              <a:spcBef>
                <a:spcPts val="0"/>
              </a:spcBef>
              <a:buFontTx/>
              <a:buNone/>
              <a:defRPr sz="600"/>
            </a:lvl2pPr>
            <a:lvl3pPr marL="0" indent="0" algn="r">
              <a:spcBef>
                <a:spcPts val="0"/>
              </a:spcBef>
              <a:buFontTx/>
              <a:buNone/>
              <a:defRPr sz="600"/>
            </a:lvl3pPr>
            <a:lvl4pPr marL="0" indent="0" algn="r">
              <a:spcBef>
                <a:spcPts val="0"/>
              </a:spcBef>
              <a:buFontTx/>
              <a:buNone/>
              <a:defRPr sz="600"/>
            </a:lvl4pPr>
            <a:lvl5pPr marL="0" indent="0" algn="r">
              <a:spcBef>
                <a:spcPts val="0"/>
              </a:spcBef>
              <a:buFontTx/>
              <a:buNone/>
              <a:defRPr sz="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7F7F7F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229" y="1268417"/>
            <a:ext cx="4524772" cy="48577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6591966" y="1268416"/>
            <a:ext cx="2885810" cy="4824883"/>
          </a:xfrm>
          <a:solidFill>
            <a:schemeClr val="accent6"/>
          </a:solidFill>
        </p:spPr>
        <p:txBody>
          <a:bodyPr lIns="72000" tIns="72000" rIns="72000" bIns="72000"/>
          <a:lstStyle>
            <a:lvl1pPr marL="0" indent="0" algn="ctr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Tx/>
              <a:buNone/>
              <a:defRPr sz="1200" b="0" cap="all" baseline="0">
                <a:solidFill>
                  <a:schemeClr val="bg1"/>
                </a:solidFill>
              </a:defRPr>
            </a:lvl1pPr>
            <a:lvl2pPr marL="108000" indent="-108000">
              <a:buClr>
                <a:schemeClr val="bg1"/>
              </a:buClr>
              <a:buFont typeface="Wingdings" pitchFamily="2" charset="2"/>
              <a:buChar char="n"/>
              <a:defRPr sz="1200">
                <a:solidFill>
                  <a:schemeClr val="bg1"/>
                </a:solidFill>
              </a:defRPr>
            </a:lvl2pPr>
            <a:lvl3pPr marL="216000" indent="-108000"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 marL="538163" indent="-174625">
              <a:defRPr sz="1000">
                <a:solidFill>
                  <a:schemeClr val="bg1"/>
                </a:solidFill>
              </a:defRPr>
            </a:lvl4pPr>
            <a:lvl5pPr marL="714375" indent="-176213"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7F7F7F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Espace réservé du graphique 4"/>
          <p:cNvSpPr>
            <a:spLocks noGrp="1"/>
          </p:cNvSpPr>
          <p:nvPr>
            <p:ph type="chart" sz="quarter" idx="11"/>
          </p:nvPr>
        </p:nvSpPr>
        <p:spPr>
          <a:xfrm>
            <a:off x="1052514" y="1557338"/>
            <a:ext cx="7800975" cy="4319587"/>
          </a:xfrm>
        </p:spPr>
        <p:txBody>
          <a:bodyPr rtlCol="0">
            <a:noAutofit/>
          </a:bodyPr>
          <a:lstStyle/>
          <a:p>
            <a:pPr lvl="0"/>
            <a:r>
              <a:rPr lang="fr-FR" noProof="0" smtClean="0"/>
              <a:t>Cliquez sur l'icône pour ajouter un graphique</a:t>
            </a:r>
            <a:endParaRPr lang="fr-FR" noProof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7F7F7F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7" name="Espace réservé du tableau 6"/>
          <p:cNvSpPr>
            <a:spLocks noGrp="1"/>
          </p:cNvSpPr>
          <p:nvPr>
            <p:ph type="tbl" sz="quarter" idx="11"/>
          </p:nvPr>
        </p:nvSpPr>
        <p:spPr>
          <a:xfrm>
            <a:off x="1052514" y="1557338"/>
            <a:ext cx="7800975" cy="4319587"/>
          </a:xfrm>
        </p:spPr>
        <p:txBody>
          <a:bodyPr rtlCol="0">
            <a:noAutofit/>
          </a:bodyPr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7F7F7F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7F7F7F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ô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logo_EDF_sommair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229" y="6291264"/>
            <a:ext cx="67415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1052514" y="2060849"/>
            <a:ext cx="7800975" cy="323974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9000" b="1">
                <a:solidFill>
                  <a:schemeClr val="accent6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à un seul coin 3"/>
          <p:cNvSpPr/>
          <p:nvPr userDrawn="1"/>
        </p:nvSpPr>
        <p:spPr>
          <a:xfrm flipH="1">
            <a:off x="598487" y="530225"/>
            <a:ext cx="4354513" cy="3619500"/>
          </a:xfrm>
          <a:prstGeom prst="round1Rect">
            <a:avLst>
              <a:gd name="adj" fmla="val 4695"/>
            </a:avLst>
          </a:prstGeom>
          <a:solidFill>
            <a:srgbClr val="005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fr-FR" sz="1000" i="0">
              <a:solidFill>
                <a:srgbClr val="FFFFFF"/>
              </a:solidFill>
            </a:endParaRPr>
          </a:p>
        </p:txBody>
      </p:sp>
      <p:pic>
        <p:nvPicPr>
          <p:cNvPr id="5" name="Image 2" descr="Logo_EDF_blanc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513" y="981076"/>
            <a:ext cx="1374114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2512" y="2442096"/>
            <a:ext cx="3432436" cy="1296144"/>
          </a:xfrm>
          <a:prstGeom prst="rect">
            <a:avLst/>
          </a:prstGeom>
        </p:spPr>
        <p:txBody>
          <a:bodyPr lIns="0" rIns="0"/>
          <a:lstStyle>
            <a:lvl1pPr algn="l">
              <a:lnSpc>
                <a:spcPts val="3500"/>
              </a:lnSpc>
              <a:defRPr sz="3100" b="0" cap="all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1052514" y="4500000"/>
            <a:ext cx="3432434" cy="585184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0" indent="0">
              <a:lnSpc>
                <a:spcPts val="2300"/>
              </a:lnSpc>
              <a:spcBef>
                <a:spcPts val="0"/>
              </a:spcBef>
              <a:buFontTx/>
              <a:buNone/>
              <a:defRPr sz="1600">
                <a:solidFill>
                  <a:schemeClr val="accent5"/>
                </a:solidFill>
              </a:defRPr>
            </a:lvl1pPr>
            <a:lvl2pPr marL="0" indent="0">
              <a:lnSpc>
                <a:spcPts val="2300"/>
              </a:lnSpc>
              <a:spcBef>
                <a:spcPts val="0"/>
              </a:spcBef>
              <a:buFontTx/>
              <a:buNone/>
              <a:defRPr sz="120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1052513" y="5146675"/>
            <a:ext cx="1092068" cy="18415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eaLnBrk="1" hangingPunct="1">
              <a:defRPr sz="1200">
                <a:solidFill>
                  <a:srgbClr val="47474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i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1EF55-3498-47D4-8E85-64CE09D01972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B7531-187F-43DA-BD88-E03A2A64EC7D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01BA7-7877-4FCC-B9A4-44BE1AEF7E92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7BD78-20CA-4792-8AE2-C54E96095B2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4625578"/>
      </p:ext>
    </p:extLst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20750" y="1412875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8350" y="1412875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13D2E-0BE4-4542-A904-DE2F1C9A4933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3706C-615D-4A61-9127-C3156A016E80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A1EBE8-2C6B-49CE-9029-2994EA655FA1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01472" y="6428184"/>
            <a:ext cx="648072" cy="457200"/>
          </a:xfrm>
          <a:ln/>
        </p:spPr>
        <p:txBody>
          <a:bodyPr/>
          <a:lstStyle>
            <a:lvl1pPr>
              <a:defRPr/>
            </a:lvl1pPr>
          </a:lstStyle>
          <a:p>
            <a:fld id="{EF3FF403-710A-4CC4-8922-16C75386DCFA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ZoneTexte 2"/>
          <p:cNvSpPr txBox="1"/>
          <p:nvPr userDrawn="1"/>
        </p:nvSpPr>
        <p:spPr>
          <a:xfrm>
            <a:off x="1774305" y="6546830"/>
            <a:ext cx="5905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0" dirty="0" smtClean="0">
                <a:latin typeface="Arial" pitchFamily="34" charset="0"/>
                <a:cs typeface="Arial" pitchFamily="34" charset="0"/>
              </a:rPr>
              <a:t>J. </a:t>
            </a:r>
            <a:r>
              <a:rPr lang="fr-FR" sz="1400" i="0" dirty="0" err="1" smtClean="0">
                <a:latin typeface="Arial" pitchFamily="34" charset="0"/>
                <a:cs typeface="Arial" pitchFamily="34" charset="0"/>
              </a:rPr>
              <a:t>Kichenin</a:t>
            </a:r>
            <a:r>
              <a:rPr lang="fr-FR" sz="1400" i="0" dirty="0" smtClean="0">
                <a:latin typeface="Arial" pitchFamily="34" charset="0"/>
                <a:cs typeface="Arial" pitchFamily="34" charset="0"/>
              </a:rPr>
              <a:t> &amp; H. </a:t>
            </a:r>
            <a:r>
              <a:rPr lang="fr-FR" sz="1400" i="0" dirty="0" err="1" smtClean="0">
                <a:latin typeface="Arial" pitchFamily="34" charset="0"/>
                <a:cs typeface="Arial" pitchFamily="34" charset="0"/>
              </a:rPr>
              <a:t>Maitournam</a:t>
            </a:r>
            <a:r>
              <a:rPr lang="fr-FR" sz="1400" i="0" dirty="0" smtClean="0">
                <a:latin typeface="Arial" pitchFamily="34" charset="0"/>
                <a:cs typeface="Arial" pitchFamily="34" charset="0"/>
              </a:rPr>
              <a:t>, Club des Utilisateurs CAST3M 29/11/2019</a:t>
            </a:r>
            <a:endParaRPr lang="fr-FR" sz="1400" i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9EC4DE-E31D-4D13-A91C-8BA9B7117690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19C18-C035-42F4-821F-4ACAC685D020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A00AD8-AEBA-4E05-B7E2-83E8FDB221B3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292850" y="115888"/>
            <a:ext cx="1790700" cy="5411787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20750" y="115888"/>
            <a:ext cx="5219700" cy="541178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0B8AC-8D30-4C96-B2D7-FB43CA92B85A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E39154-8102-41C9-A467-C03F8D09AB6E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5D9989-95B0-424A-9250-8DD726965268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4606D-67D9-4D15-B06C-059012BE7CE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sp>
        <p:nvSpPr>
          <p:cNvPr id="3" name="ZoneTexte 2"/>
          <p:cNvSpPr txBox="1"/>
          <p:nvPr userDrawn="1"/>
        </p:nvSpPr>
        <p:spPr>
          <a:xfrm>
            <a:off x="1774305" y="6546830"/>
            <a:ext cx="5905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0" dirty="0" smtClean="0">
                <a:latin typeface="Arial" pitchFamily="34" charset="0"/>
                <a:cs typeface="Arial" pitchFamily="34" charset="0"/>
              </a:rPr>
              <a:t>J. </a:t>
            </a:r>
            <a:r>
              <a:rPr lang="fr-FR" sz="1400" i="0" dirty="0" err="1" smtClean="0">
                <a:latin typeface="Arial" pitchFamily="34" charset="0"/>
                <a:cs typeface="Arial" pitchFamily="34" charset="0"/>
              </a:rPr>
              <a:t>Kichenin</a:t>
            </a:r>
            <a:r>
              <a:rPr lang="fr-FR" sz="1400" i="0" dirty="0" smtClean="0">
                <a:latin typeface="Arial" pitchFamily="34" charset="0"/>
                <a:cs typeface="Arial" pitchFamily="34" charset="0"/>
              </a:rPr>
              <a:t> &amp; H. </a:t>
            </a:r>
            <a:r>
              <a:rPr lang="fr-FR" sz="1400" i="0" dirty="0" err="1" smtClean="0">
                <a:latin typeface="Arial" pitchFamily="34" charset="0"/>
                <a:cs typeface="Arial" pitchFamily="34" charset="0"/>
              </a:rPr>
              <a:t>Maitournam</a:t>
            </a:r>
            <a:r>
              <a:rPr lang="fr-FR" sz="1400" i="0" dirty="0" smtClean="0">
                <a:latin typeface="Arial" pitchFamily="34" charset="0"/>
                <a:cs typeface="Arial" pitchFamily="34" charset="0"/>
              </a:rPr>
              <a:t>, Club des Utilisateurs CAST3M 29/11/2019</a:t>
            </a:r>
            <a:endParaRPr lang="fr-FR" sz="1400" i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10995"/>
      </p:ext>
    </p:extLst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50CE25-B799-4FCA-8220-D70FEA4B8DAF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86443C-3D24-483F-AD7F-89E901E217C2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D17798-E6F2-4865-94FB-D059C17F399F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DDFFE3-E692-45F3-9E12-9993D1219DA4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F1103C-028B-4BC6-897F-6C059A191421}" type="slidenum">
              <a:rPr lang="en-GB"/>
              <a:pPr/>
              <a:t>‹N°›</a:t>
            </a:fld>
            <a:endParaRPr lang="en-GB"/>
          </a:p>
        </p:txBody>
      </p:sp>
      <p:sp>
        <p:nvSpPr>
          <p:cNvPr id="3" name="ZoneTexte 2"/>
          <p:cNvSpPr txBox="1"/>
          <p:nvPr userDrawn="1"/>
        </p:nvSpPr>
        <p:spPr>
          <a:xfrm>
            <a:off x="1774305" y="6546830"/>
            <a:ext cx="5905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0" dirty="0" smtClean="0">
                <a:latin typeface="Arial" pitchFamily="34" charset="0"/>
                <a:cs typeface="Arial" pitchFamily="34" charset="0"/>
              </a:rPr>
              <a:t>J. </a:t>
            </a:r>
            <a:r>
              <a:rPr lang="fr-FR" sz="1400" i="0" dirty="0" err="1" smtClean="0">
                <a:latin typeface="Arial" pitchFamily="34" charset="0"/>
                <a:cs typeface="Arial" pitchFamily="34" charset="0"/>
              </a:rPr>
              <a:t>Kichenin</a:t>
            </a:r>
            <a:r>
              <a:rPr lang="fr-FR" sz="1400" i="0" dirty="0" smtClean="0">
                <a:latin typeface="Arial" pitchFamily="34" charset="0"/>
                <a:cs typeface="Arial" pitchFamily="34" charset="0"/>
              </a:rPr>
              <a:t> &amp; H. </a:t>
            </a:r>
            <a:r>
              <a:rPr lang="fr-FR" sz="1400" i="0" dirty="0" err="1" smtClean="0">
                <a:latin typeface="Arial" pitchFamily="34" charset="0"/>
                <a:cs typeface="Arial" pitchFamily="34" charset="0"/>
              </a:rPr>
              <a:t>Maitournam</a:t>
            </a:r>
            <a:r>
              <a:rPr lang="fr-FR" sz="1400" i="0" dirty="0" smtClean="0">
                <a:latin typeface="Arial" pitchFamily="34" charset="0"/>
                <a:cs typeface="Arial" pitchFamily="34" charset="0"/>
              </a:rPr>
              <a:t>, Club des Utilisateurs CAST3M 29/11/2019</a:t>
            </a:r>
            <a:endParaRPr lang="fr-FR" sz="1400" i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26CB82-735F-4581-8F02-E4B865131D8B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847FFD-DF61-4F15-8EFD-429B424C9B3F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777A23-AD60-4FA8-8AE5-951805AF38B8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FC1DC2-E466-41C9-A56E-3C638243816C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8985250" y="6477000"/>
            <a:ext cx="615950" cy="381000"/>
          </a:xfrm>
        </p:spPr>
        <p:txBody>
          <a:bodyPr/>
          <a:lstStyle>
            <a:lvl1pPr>
              <a:defRPr/>
            </a:lvl1pPr>
          </a:lstStyle>
          <a:p>
            <a:fld id="{27398058-9B74-4764-B11D-AAD9C4E4B9D7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EEDB5-7A4F-47D4-B695-121A9B99221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16613739"/>
      </p:ext>
    </p:extLst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8985250" y="6477000"/>
            <a:ext cx="615950" cy="381000"/>
          </a:xfrm>
        </p:spPr>
        <p:txBody>
          <a:bodyPr/>
          <a:lstStyle>
            <a:lvl1pPr>
              <a:defRPr/>
            </a:lvl1pPr>
          </a:lstStyle>
          <a:p>
            <a:fld id="{13E1ECDC-9C72-4256-BA86-36E6FB5C792E}" type="slidenum">
              <a:rPr lang="en-GB"/>
              <a:pPr/>
              <a:t>‹N°›</a:t>
            </a:fld>
            <a:endParaRPr lang="en-GB"/>
          </a:p>
        </p:txBody>
      </p:sp>
      <p:sp>
        <p:nvSpPr>
          <p:cNvPr id="4" name="ZoneTexte 3"/>
          <p:cNvSpPr txBox="1"/>
          <p:nvPr userDrawn="1"/>
        </p:nvSpPr>
        <p:spPr>
          <a:xfrm>
            <a:off x="1774305" y="6546830"/>
            <a:ext cx="5905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0" dirty="0" smtClean="0">
                <a:latin typeface="Arial" pitchFamily="34" charset="0"/>
                <a:cs typeface="Arial" pitchFamily="34" charset="0"/>
              </a:rPr>
              <a:t>J. </a:t>
            </a:r>
            <a:r>
              <a:rPr lang="fr-FR" sz="1400" i="0" dirty="0" err="1" smtClean="0">
                <a:latin typeface="Arial" pitchFamily="34" charset="0"/>
                <a:cs typeface="Arial" pitchFamily="34" charset="0"/>
              </a:rPr>
              <a:t>Kichenin</a:t>
            </a:r>
            <a:r>
              <a:rPr lang="fr-FR" sz="1400" i="0" dirty="0" smtClean="0">
                <a:latin typeface="Arial" pitchFamily="34" charset="0"/>
                <a:cs typeface="Arial" pitchFamily="34" charset="0"/>
              </a:rPr>
              <a:t> &amp; H. </a:t>
            </a:r>
            <a:r>
              <a:rPr lang="fr-FR" sz="1400" i="0" dirty="0" err="1" smtClean="0">
                <a:latin typeface="Arial" pitchFamily="34" charset="0"/>
                <a:cs typeface="Arial" pitchFamily="34" charset="0"/>
              </a:rPr>
              <a:t>Maitournam</a:t>
            </a:r>
            <a:r>
              <a:rPr lang="fr-FR" sz="1400" i="0" dirty="0" smtClean="0">
                <a:latin typeface="Arial" pitchFamily="34" charset="0"/>
                <a:cs typeface="Arial" pitchFamily="34" charset="0"/>
              </a:rPr>
              <a:t>, Club des Utilisateurs CAST3M 29/11/2019</a:t>
            </a:r>
            <a:endParaRPr lang="fr-FR" sz="1400" i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0B8FC-4FC1-46A7-B8D2-7E50A755E79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064030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85250" y="6477000"/>
            <a:ext cx="61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fld id="{94B46CFF-A9BF-4457-95AA-9ABD0A802E4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85250" y="6477000"/>
            <a:ext cx="61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fld id="{CD2A700A-3E52-4334-BC65-9DB4989F2B6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85250" y="6477000"/>
            <a:ext cx="61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fld id="{09C2D369-4E42-4E01-9604-099444AF874F}" type="slidenum">
              <a:rPr lang="en-GB" i="0"/>
              <a:pPr>
                <a:defRPr/>
              </a:pPr>
              <a:t>‹N°›</a:t>
            </a:fld>
            <a:endParaRPr lang="en-GB" i="0"/>
          </a:p>
        </p:txBody>
      </p:sp>
      <p:sp>
        <p:nvSpPr>
          <p:cNvPr id="4" name="Espace réservé du pied de page 3"/>
          <p:cNvSpPr>
            <a:spLocks noGrp="1" noChangeArrowheads="1"/>
          </p:cNvSpPr>
          <p:nvPr>
            <p:ph type="ftr" sz="quarter" idx="3"/>
          </p:nvPr>
        </p:nvSpPr>
        <p:spPr>
          <a:xfrm>
            <a:off x="2286000" y="6600275"/>
            <a:ext cx="5334000" cy="3810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i="0" kern="0" smtClean="0"/>
              <a:t>Fatigue polycyclique  -  H. Maitournam</a:t>
            </a:r>
            <a:endParaRPr lang="en-GB" i="0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</p:sldLayoutIdLst>
  <p:transition spd="slow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85250" y="6477000"/>
            <a:ext cx="61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fld id="{B7E90E94-D7B9-4787-95AF-80E6B16FE6D2}" type="slidenum">
              <a:rPr lang="en-GB" i="0"/>
              <a:pPr>
                <a:defRPr/>
              </a:pPr>
              <a:t>‹N°›</a:t>
            </a:fld>
            <a:endParaRPr lang="en-GB" i="0"/>
          </a:p>
        </p:txBody>
      </p:sp>
      <p:sp>
        <p:nvSpPr>
          <p:cNvPr id="3" name="Espace réservé du pied de page 2"/>
          <p:cNvSpPr>
            <a:spLocks noGrp="1" noChangeArrowheads="1"/>
          </p:cNvSpPr>
          <p:nvPr>
            <p:ph type="ftr" sz="quarter" idx="3"/>
          </p:nvPr>
        </p:nvSpPr>
        <p:spPr>
          <a:xfrm>
            <a:off x="2286000" y="6600275"/>
            <a:ext cx="5334000" cy="3810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i="0" kern="0" smtClean="0"/>
              <a:t>Fatigue polycyclique  -  H. Maitournam</a:t>
            </a:r>
            <a:endParaRPr lang="en-GB" i="0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  <p:sldLayoutId id="2147484419" r:id="rId11"/>
    <p:sldLayoutId id="2147484420" r:id="rId12"/>
  </p:sldLayoutIdLst>
  <p:transition spd="slow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28229" y="274638"/>
            <a:ext cx="9049544" cy="850900"/>
          </a:xfrm>
          <a:prstGeom prst="rect">
            <a:avLst/>
          </a:prstGeom>
        </p:spPr>
        <p:txBody>
          <a:bodyPr vert="horz" lIns="36000" tIns="0" rIns="36000" bIns="0" rtlCol="0" anchor="t" anchorCtr="0">
            <a:no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28229" y="1268413"/>
            <a:ext cx="9049544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953000" y="6381750"/>
            <a:ext cx="4211770" cy="153988"/>
          </a:xfrm>
          <a:prstGeom prst="rect">
            <a:avLst/>
          </a:prstGeom>
        </p:spPr>
        <p:txBody>
          <a:bodyPr vert="horz" wrap="none" lIns="36000" tIns="0" rIns="36000" bIns="0" rtlCol="0" anchor="ctr" anchorCtr="0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i="0">
              <a:solidFill>
                <a:srgbClr val="7F7F7F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164771" y="6381800"/>
            <a:ext cx="371380" cy="153888"/>
          </a:xfrm>
          <a:prstGeom prst="rect">
            <a:avLst/>
          </a:prstGeom>
          <a:noFill/>
        </p:spPr>
        <p:txBody>
          <a:bodyPr wrap="none" lIns="36000" tIns="0" rIns="0" bIns="0" anchor="ctr">
            <a:spAutoFit/>
          </a:bodyPr>
          <a:lstStyle/>
          <a:p>
            <a:pPr algn="l" eaLnBrk="1" hangingPunct="1">
              <a:defRPr/>
            </a:pPr>
            <a:r>
              <a:rPr lang="fr-FR" altLang="fr-FR" sz="1000" i="0">
                <a:solidFill>
                  <a:srgbClr val="7F7F7F"/>
                </a:solidFill>
                <a:latin typeface="Arial"/>
                <a:cs typeface="Arial" charset="0"/>
              </a:rPr>
              <a:t>|  </a:t>
            </a:r>
            <a:fld id="{CD8418D7-F6A5-424C-B03A-9D940DFFB5A6}" type="slidenum">
              <a:rPr lang="fr-FR" altLang="fr-FR" sz="1000" i="0">
                <a:solidFill>
                  <a:srgbClr val="7F7F7F"/>
                </a:solidFill>
                <a:latin typeface="Arial"/>
                <a:cs typeface="Arial" charset="0"/>
              </a:rPr>
              <a:pPr algn="l" eaLnBrk="1" hangingPunct="1">
                <a:defRPr/>
              </a:pPr>
              <a:t>‹N°›</a:t>
            </a:fld>
            <a:endParaRPr lang="fr-FR" altLang="fr-FR" sz="1000" i="0">
              <a:solidFill>
                <a:srgbClr val="7F7F7F"/>
              </a:solidFill>
              <a:latin typeface="Arial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38" r:id="rId5"/>
    <p:sldLayoutId id="2147484439" r:id="rId6"/>
    <p:sldLayoutId id="2147484440" r:id="rId7"/>
    <p:sldLayoutId id="2147484441" r:id="rId8"/>
    <p:sldLayoutId id="2147484442" r:id="rId9"/>
    <p:sldLayoutId id="2147484443" r:id="rId10"/>
    <p:sldLayoutId id="214748444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rgbClr val="001A7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1A7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1A7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1A7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1A7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1A7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1A7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1A7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1A70"/>
          </a:solidFill>
          <a:latin typeface="Arial" charset="0"/>
        </a:defRPr>
      </a:lvl9pPr>
    </p:titleStyle>
    <p:bodyStyle>
      <a:lvl1pPr marL="179388" indent="-179388" algn="l" rtl="0" eaLnBrk="0" fontAlgn="base" hangingPunct="0">
        <a:spcBef>
          <a:spcPts val="1800"/>
        </a:spcBef>
        <a:spcAft>
          <a:spcPct val="0"/>
        </a:spcAft>
        <a:buClr>
          <a:srgbClr val="001A70"/>
        </a:buClr>
        <a:buFont typeface="Wingdings" pitchFamily="2" charset="2"/>
        <a:buChar char="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rtl="0" eaLnBrk="0" fontAlgn="base" hangingPunct="0">
        <a:spcBef>
          <a:spcPts val="600"/>
        </a:spcBef>
        <a:spcAft>
          <a:spcPct val="0"/>
        </a:spcAft>
        <a:buClr>
          <a:srgbClr val="001A70"/>
        </a:buClr>
        <a:buSzPct val="5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rtl="0" eaLnBrk="0" fontAlgn="base" hangingPunct="0">
        <a:spcBef>
          <a:spcPts val="300"/>
        </a:spcBef>
        <a:spcAft>
          <a:spcPct val="0"/>
        </a:spcAft>
        <a:buClr>
          <a:srgbClr val="001A70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42875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3600" indent="-10795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16825" y="6400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3C768326-A87B-4858-A579-414764E68A63}" type="slidenum">
              <a:rPr lang="fr-FR" i="0">
                <a:solidFill>
                  <a:srgbClr val="000000"/>
                </a:solidFill>
              </a:rPr>
              <a:pPr/>
              <a:t>‹N°›</a:t>
            </a:fld>
            <a:endParaRPr lang="fr-FR" i="0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36875" y="115888"/>
            <a:ext cx="417671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Titre de la diapositive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0750" y="1412875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Corps du texte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  <p:sldLayoutId id="2147484447" r:id="rId2"/>
    <p:sldLayoutId id="2147484448" r:id="rId3"/>
    <p:sldLayoutId id="2147484449" r:id="rId4"/>
    <p:sldLayoutId id="2147484450" r:id="rId5"/>
    <p:sldLayoutId id="2147484451" r:id="rId6"/>
    <p:sldLayoutId id="2147484452" r:id="rId7"/>
    <p:sldLayoutId id="2147484453" r:id="rId8"/>
    <p:sldLayoutId id="2147484454" r:id="rId9"/>
    <p:sldLayoutId id="2147484455" r:id="rId10"/>
    <p:sldLayoutId id="214748445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mericana BT" pitchFamily="2" charset="0"/>
        </a:defRPr>
      </a:lvl2pPr>
      <a:lvl3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mericana BT" pitchFamily="2" charset="0"/>
        </a:defRPr>
      </a:lvl3pPr>
      <a:lvl4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mericana BT" pitchFamily="2" charset="0"/>
        </a:defRPr>
      </a:lvl4pPr>
      <a:lvl5pPr algn="ctr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mericana BT" pitchFamily="2" charset="0"/>
        </a:defRPr>
      </a:lvl5pPr>
      <a:lvl6pPr marL="4572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mericana BT" pitchFamily="2" charset="0"/>
        </a:defRPr>
      </a:lvl6pPr>
      <a:lvl7pPr marL="9144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mericana BT" pitchFamily="2" charset="0"/>
        </a:defRPr>
      </a:lvl7pPr>
      <a:lvl8pPr marL="13716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mericana BT" pitchFamily="2" charset="0"/>
        </a:defRPr>
      </a:lvl8pPr>
      <a:lvl9pPr marL="1828800" algn="ctr" defTabSz="762000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mericana BT" pitchFamily="2" charset="0"/>
        </a:defRPr>
      </a:lvl9pPr>
    </p:titleStyle>
    <p:bodyStyle>
      <a:lvl1pPr marL="285750" indent="-2857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</a:defRPr>
      </a:lvl3pPr>
      <a:lvl4pPr marL="15430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</a:defRPr>
      </a:lvl4pPr>
      <a:lvl5pPr marL="2000250" indent="-171450" algn="l" defTabSz="76200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5pPr>
      <a:lvl6pPr marL="2457450" indent="-171450" algn="l" defTabSz="762000" rtl="0" fontAlgn="base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6pPr>
      <a:lvl7pPr marL="2914650" indent="-171450" algn="l" defTabSz="762000" rtl="0" fontAlgn="base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7pPr>
      <a:lvl8pPr marL="3371850" indent="-171450" algn="l" defTabSz="762000" rtl="0" fontAlgn="base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8pPr>
      <a:lvl9pPr marL="3829050" indent="-171450" algn="l" defTabSz="762000" rtl="0" fontAlgn="base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85250" y="6477000"/>
            <a:ext cx="61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solidFill>
                  <a:srgbClr val="FF0000"/>
                </a:solidFill>
                <a:latin typeface="+mn-lt"/>
              </a:defRPr>
            </a:lvl1pPr>
          </a:lstStyle>
          <a:p>
            <a:fld id="{8D798EAE-120B-4126-AB3A-DD72AF016F6E}" type="slidenum">
              <a:rPr lang="en-GB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8" r:id="rId1"/>
    <p:sldLayoutId id="2147484459" r:id="rId2"/>
    <p:sldLayoutId id="2147484460" r:id="rId3"/>
    <p:sldLayoutId id="2147484461" r:id="rId4"/>
    <p:sldLayoutId id="2147484462" r:id="rId5"/>
    <p:sldLayoutId id="2147484463" r:id="rId6"/>
    <p:sldLayoutId id="2147484464" r:id="rId7"/>
    <p:sldLayoutId id="2147484465" r:id="rId8"/>
    <p:sldLayoutId id="2147484466" r:id="rId9"/>
    <p:sldLayoutId id="2147484467" r:id="rId10"/>
    <p:sldLayoutId id="2147484468" r:id="rId11"/>
    <p:sldLayoutId id="2147484469" r:id="rId12"/>
    <p:sldLayoutId id="2147484470" r:id="rId13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oleObject" Target="../embeddings/oleObject20.bin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29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7.bin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6.bin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5.bin"/><Relationship Id="rId9" Type="http://schemas.openxmlformats.org/officeDocument/2006/relationships/oleObject" Target="../embeddings/oleObject5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5.png"/><Relationship Id="rId5" Type="http://schemas.openxmlformats.org/officeDocument/2006/relationships/oleObject" Target="../embeddings/Feuille_Microsoft_Office_Excel_97-20031.xls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aphique_Microsoft_Office_Excel2.xls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0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2.png"/><Relationship Id="rId12" Type="http://schemas.openxmlformats.org/officeDocument/2006/relationships/oleObject" Target="../embeddings/oleObject54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1.png"/><Relationship Id="rId11" Type="http://schemas.openxmlformats.org/officeDocument/2006/relationships/oleObject" Target="../embeddings/oleObject53.bin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25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image" Target="../media/image92.png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image" Target="../media/image100.png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105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104.png"/><Relationship Id="rId5" Type="http://schemas.openxmlformats.org/officeDocument/2006/relationships/image" Target="../media/image102.emf"/><Relationship Id="rId10" Type="http://schemas.openxmlformats.org/officeDocument/2006/relationships/image" Target="../media/image103.png"/><Relationship Id="rId4" Type="http://schemas.openxmlformats.org/officeDocument/2006/relationships/image" Target="../media/image101.emf"/><Relationship Id="rId9" Type="http://schemas.openxmlformats.org/officeDocument/2006/relationships/oleObject" Target="../embeddings/oleObject60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3.xls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4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3.emf"/><Relationship Id="rId5" Type="http://schemas.openxmlformats.org/officeDocument/2006/relationships/image" Target="../media/image112.png"/><Relationship Id="rId4" Type="http://schemas.openxmlformats.org/officeDocument/2006/relationships/image" Target="../media/image111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4.xls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5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5.xls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Feuille_Microsoft_Office_Excel_97-20036.xls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10" Type="http://schemas.openxmlformats.org/officeDocument/2006/relationships/oleObject" Target="../embeddings/oleObject68.bin"/><Relationship Id="rId4" Type="http://schemas.openxmlformats.org/officeDocument/2006/relationships/oleObject" Target="../embeddings/oleObject62.bin"/><Relationship Id="rId9" Type="http://schemas.openxmlformats.org/officeDocument/2006/relationships/oleObject" Target="../embeddings/oleObject6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69.bin"/><Relationship Id="rId4" Type="http://schemas.openxmlformats.org/officeDocument/2006/relationships/image" Target="../media/image127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70.bin"/><Relationship Id="rId4" Type="http://schemas.openxmlformats.org/officeDocument/2006/relationships/image" Target="../media/image12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2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>
            <a:off x="546894" y="71438"/>
            <a:ext cx="9049544" cy="850900"/>
          </a:xfrm>
          <a:prstGeom prst="rect">
            <a:avLst/>
          </a:prstGeom>
        </p:spPr>
        <p:txBody>
          <a:bodyPr lIns="36000" tIns="0" rIns="36000" bIns="0"/>
          <a:lstStyle/>
          <a:p>
            <a:pPr algn="l">
              <a:defRPr/>
            </a:pPr>
            <a:r>
              <a:rPr lang="fr-FR" sz="2800" i="0" cap="all" dirty="0">
                <a:solidFill>
                  <a:srgbClr val="FFFFFF"/>
                </a:solidFill>
                <a:latin typeface="Arial"/>
                <a:cs typeface="Arial" pitchFamily="34" charset="0"/>
              </a:rPr>
              <a:t>TITRE DE LA </a:t>
            </a:r>
          </a:p>
          <a:p>
            <a:pPr algn="l">
              <a:defRPr/>
            </a:pPr>
            <a:r>
              <a:rPr lang="fr-FR" sz="2800" i="0" cap="all" dirty="0">
                <a:solidFill>
                  <a:srgbClr val="FFFFFF"/>
                </a:solidFill>
                <a:latin typeface="Arial"/>
                <a:cs typeface="Arial" pitchFamily="34" charset="0"/>
              </a:rPr>
              <a:t>DIAPOSITIVE</a:t>
            </a:r>
          </a:p>
        </p:txBody>
      </p:sp>
      <p:pic>
        <p:nvPicPr>
          <p:cNvPr id="71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7176" y="3843541"/>
            <a:ext cx="1972442" cy="53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Rectangle 13"/>
          <p:cNvSpPr>
            <a:spLocks noChangeArrowheads="1"/>
          </p:cNvSpPr>
          <p:nvPr/>
        </p:nvSpPr>
        <p:spPr bwMode="auto">
          <a:xfrm>
            <a:off x="7823333" y="6207968"/>
            <a:ext cx="11557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eaLnBrk="1" hangingPunct="1"/>
            <a:endParaRPr lang="fr-FR" altLang="fr-FR" sz="1800" i="0" smtClean="0">
              <a:solidFill>
                <a:srgbClr val="7F7F7F"/>
              </a:solidFill>
              <a:latin typeface="Arial"/>
              <a:cs typeface="Arial" pitchFamily="34" charset="0"/>
            </a:endParaRPr>
          </a:p>
        </p:txBody>
      </p:sp>
      <p:pic>
        <p:nvPicPr>
          <p:cNvPr id="7179" name="Picture 15" descr="logo_cnrs_2009_txt_3x3c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341" y="6170442"/>
            <a:ext cx="69651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Imag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8442" y="6156154"/>
            <a:ext cx="88741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Image 14" descr="Logo EDF 2009 sans signa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7975" y="6170439"/>
            <a:ext cx="14033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88135" y="6078364"/>
            <a:ext cx="61912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ous-titre 4"/>
          <p:cNvSpPr txBox="1">
            <a:spLocks/>
          </p:cNvSpPr>
          <p:nvPr/>
        </p:nvSpPr>
        <p:spPr bwMode="auto">
          <a:xfrm>
            <a:off x="2086807" y="3918158"/>
            <a:ext cx="5897777" cy="28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36000" bIns="0"/>
          <a:lstStyle/>
          <a:p>
            <a:pPr eaLnBrk="1" hangingPunct="1">
              <a:spcAft>
                <a:spcPts val="600"/>
              </a:spcAft>
              <a:buClr>
                <a:srgbClr val="001A70"/>
              </a:buClr>
              <a:defRPr/>
            </a:pPr>
            <a:r>
              <a:rPr lang="fr-FR" sz="1600" b="1" i="0" dirty="0" smtClean="0">
                <a:solidFill>
                  <a:srgbClr val="474747"/>
                </a:solidFill>
                <a:latin typeface="Arial"/>
                <a:cs typeface="Arial" charset="0"/>
              </a:rPr>
              <a:t>Joël  KICHENIN</a:t>
            </a:r>
          </a:p>
          <a:p>
            <a:pPr eaLnBrk="1" hangingPunct="1">
              <a:spcAft>
                <a:spcPts val="600"/>
              </a:spcAft>
              <a:buClr>
                <a:srgbClr val="001A70"/>
              </a:buClr>
              <a:defRPr/>
            </a:pPr>
            <a:r>
              <a:rPr lang="fr-FR" sz="1200" b="1" i="0" dirty="0" smtClean="0">
                <a:solidFill>
                  <a:srgbClr val="474747"/>
                </a:solidFill>
                <a:latin typeface="Arial"/>
                <a:cs typeface="Arial" charset="0"/>
              </a:rPr>
              <a:t>LM2S, CEA</a:t>
            </a:r>
            <a:endParaRPr lang="fr-FR" sz="1200" b="1" i="0" dirty="0">
              <a:solidFill>
                <a:srgbClr val="474747"/>
              </a:solidFill>
              <a:latin typeface="Arial"/>
              <a:cs typeface="Arial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415303" y="116632"/>
            <a:ext cx="5240785" cy="984885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3200" b="1" i="0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CLUB DES UTILISATEURS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3200" b="1" i="0" dirty="0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CAST3M</a:t>
            </a:r>
            <a:endParaRPr lang="fr-FR" sz="3200" i="0" dirty="0" smtClean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182686" y="1238563"/>
            <a:ext cx="1850434" cy="246221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600" b="1" i="0" dirty="0" smtClean="0">
                <a:solidFill>
                  <a:srgbClr val="FFFFFF">
                    <a:lumMod val="50000"/>
                  </a:srgbClr>
                </a:solidFill>
                <a:latin typeface="Arial"/>
              </a:rPr>
              <a:t>29 novembre 2019</a:t>
            </a:r>
            <a:endParaRPr lang="fr-FR" sz="1600" b="1" i="0" dirty="0" smtClean="0">
              <a:solidFill>
                <a:srgbClr val="7F7F7F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69321" y="4596720"/>
            <a:ext cx="67327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001A70"/>
              </a:buClr>
              <a:defRPr/>
            </a:pPr>
            <a:r>
              <a:rPr lang="fr-FR" sz="1600" b="1" i="0" dirty="0" err="1" smtClean="0">
                <a:solidFill>
                  <a:srgbClr val="474747"/>
                </a:solidFill>
                <a:latin typeface="Arial"/>
                <a:cs typeface="Arial" pitchFamily="34" charset="0"/>
              </a:rPr>
              <a:t>Habibou</a:t>
            </a:r>
            <a:r>
              <a:rPr lang="fr-FR" sz="1600" b="1" i="0" dirty="0" smtClean="0">
                <a:solidFill>
                  <a:srgbClr val="474747"/>
                </a:solidFill>
                <a:latin typeface="Arial"/>
                <a:cs typeface="Arial" pitchFamily="34" charset="0"/>
              </a:rPr>
              <a:t>  MAITOURNAM</a:t>
            </a:r>
          </a:p>
          <a:p>
            <a:pPr eaLnBrk="1" hangingPunct="1">
              <a:lnSpc>
                <a:spcPct val="150000"/>
              </a:lnSpc>
              <a:buClr>
                <a:srgbClr val="001A70"/>
              </a:buClr>
              <a:defRPr/>
            </a:pPr>
            <a:r>
              <a:rPr lang="fr-FR" sz="1200" b="1" i="0" dirty="0" smtClean="0">
                <a:solidFill>
                  <a:srgbClr val="474747"/>
                </a:solidFill>
                <a:latin typeface="Arial"/>
                <a:cs typeface="Arial" pitchFamily="34" charset="0"/>
              </a:rPr>
              <a:t>IMSIA, UMR 9219, ENSTA Paris – CNRS – CEA - EDF</a:t>
            </a:r>
            <a:endParaRPr lang="fr-FR" sz="1200" b="1" i="0" dirty="0">
              <a:solidFill>
                <a:srgbClr val="474747"/>
              </a:solidFill>
              <a:latin typeface="Arial"/>
              <a:cs typeface="Arial" pitchFamily="34" charset="0"/>
            </a:endParaRPr>
          </a:p>
        </p:txBody>
      </p:sp>
      <p:pic>
        <p:nvPicPr>
          <p:cNvPr id="23" name="Imag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8704" y="3843541"/>
            <a:ext cx="734366" cy="54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ZoneTexte 27"/>
          <p:cNvSpPr txBox="1"/>
          <p:nvPr/>
        </p:nvSpPr>
        <p:spPr>
          <a:xfrm>
            <a:off x="1619412" y="2444115"/>
            <a:ext cx="6832567" cy="9848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36000" tIns="0" rIns="36000" bIns="0" rtlCol="0">
            <a:spAutoFit/>
          </a:bodyPr>
          <a:lstStyle/>
          <a:p>
            <a:r>
              <a:rPr lang="fr-FR" sz="3200" b="1" i="0" dirty="0" smtClean="0">
                <a:latin typeface="+mn-lt"/>
              </a:rPr>
              <a:t>Analyse de la tenue des structures</a:t>
            </a:r>
          </a:p>
          <a:p>
            <a:r>
              <a:rPr lang="fr-FR" sz="3200" b="1" i="0" dirty="0" smtClean="0">
                <a:latin typeface="+mn-lt"/>
              </a:rPr>
              <a:t> à la fatigue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A1D2F4-48C0-44D8-A6DF-2470535BD232}" type="slidenum">
              <a:rPr lang="en-GB"/>
              <a:pPr>
                <a:defRPr/>
              </a:pPr>
              <a:t>10</a:t>
            </a:fld>
            <a:endParaRPr lang="en-GB"/>
          </a:p>
        </p:txBody>
      </p:sp>
      <p:sp>
        <p:nvSpPr>
          <p:cNvPr id="112643" name="Text Box 2"/>
          <p:cNvSpPr txBox="1">
            <a:spLocks noChangeArrowheads="1"/>
          </p:cNvSpPr>
          <p:nvPr/>
        </p:nvSpPr>
        <p:spPr bwMode="auto">
          <a:xfrm>
            <a:off x="920750" y="215900"/>
            <a:ext cx="8280400" cy="546100"/>
          </a:xfrm>
          <a:prstGeom prst="rect">
            <a:avLst/>
          </a:prstGeom>
          <a:solidFill>
            <a:srgbClr val="FFCC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mericana BT" pitchFamily="2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mericana BT" pitchFamily="2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en-US" sz="2800" b="1" i="0">
                <a:solidFill>
                  <a:srgbClr val="FF0000"/>
                </a:solidFill>
                <a:latin typeface="Arial" charset="0"/>
                <a:cs typeface="Arial" charset="0"/>
              </a:rPr>
              <a:t>Principe de l’approche macro-meso en HCF</a:t>
            </a:r>
            <a:endParaRPr lang="fr-FR" sz="2800" b="1" i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219587" name="Text Box 3"/>
          <p:cNvSpPr txBox="1">
            <a:spLocks noChangeArrowheads="1"/>
          </p:cNvSpPr>
          <p:nvPr/>
        </p:nvSpPr>
        <p:spPr bwMode="auto">
          <a:xfrm>
            <a:off x="631825" y="1484313"/>
            <a:ext cx="8858250" cy="11684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 i="1">
                <a:solidFill>
                  <a:schemeClr val="tx1"/>
                </a:solidFill>
                <a:latin typeface="Americana BT" pitchFamily="2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mericana BT" pitchFamily="2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9pPr>
          </a:lstStyle>
          <a:p>
            <a:pPr algn="l">
              <a:buFontTx/>
              <a:buAutoNum type="arabicPeriod"/>
            </a:pPr>
            <a:r>
              <a:rPr lang="fr-FR" b="1" i="0">
                <a:latin typeface="Verdana" pitchFamily="34" charset="0"/>
              </a:rPr>
              <a:t>Passage des contraintes macroscopiques aux contraintes mésoscopiques</a:t>
            </a:r>
            <a:endParaRPr lang="fr-FR" i="0">
              <a:latin typeface="Verdana" pitchFamily="34" charset="0"/>
            </a:endParaRPr>
          </a:p>
          <a:p>
            <a:pPr algn="l">
              <a:lnSpc>
                <a:spcPct val="140000"/>
              </a:lnSpc>
            </a:pPr>
            <a:r>
              <a:rPr lang="fr-FR" sz="1800" i="0">
                <a:latin typeface="Verdana" pitchFamily="34" charset="0"/>
              </a:rPr>
              <a:t>          </a:t>
            </a:r>
            <a:r>
              <a:rPr lang="fr-FR" sz="1800" i="0">
                <a:solidFill>
                  <a:srgbClr val="FF0000"/>
                </a:solidFill>
                <a:latin typeface="Verdana" pitchFamily="34" charset="0"/>
              </a:rPr>
              <a:t>Détermination des contraintes méso en tout point </a:t>
            </a:r>
            <a:r>
              <a:rPr lang="fr-FR" sz="1800">
                <a:solidFill>
                  <a:srgbClr val="FF0000"/>
                </a:solidFill>
                <a:latin typeface="Verdana" pitchFamily="34" charset="0"/>
              </a:rPr>
              <a:t>m</a:t>
            </a:r>
            <a:r>
              <a:rPr lang="fr-FR" sz="1800" i="0">
                <a:solidFill>
                  <a:srgbClr val="FF0000"/>
                </a:solidFill>
                <a:latin typeface="Verdana" pitchFamily="34" charset="0"/>
              </a:rPr>
              <a:t> du VER(</a:t>
            </a:r>
            <a:r>
              <a:rPr lang="fr-FR" sz="1800">
                <a:solidFill>
                  <a:srgbClr val="FF0000"/>
                </a:solidFill>
                <a:latin typeface="Verdana" pitchFamily="34" charset="0"/>
              </a:rPr>
              <a:t>M</a:t>
            </a:r>
            <a:r>
              <a:rPr lang="fr-FR" sz="1800" i="0">
                <a:solidFill>
                  <a:srgbClr val="FF0000"/>
                </a:solidFill>
                <a:latin typeface="Verdana" pitchFamily="34" charset="0"/>
              </a:rPr>
              <a:t>)</a:t>
            </a:r>
          </a:p>
          <a:p>
            <a:pPr algn="l">
              <a:lnSpc>
                <a:spcPct val="30000"/>
              </a:lnSpc>
            </a:pPr>
            <a:endParaRPr lang="fr-FR" sz="1800" i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219588" name="Text Box 4"/>
          <p:cNvSpPr txBox="1">
            <a:spLocks noChangeArrowheads="1"/>
          </p:cNvSpPr>
          <p:nvPr/>
        </p:nvSpPr>
        <p:spPr bwMode="auto">
          <a:xfrm>
            <a:off x="631825" y="2820988"/>
            <a:ext cx="8842375" cy="919162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 i="1">
                <a:solidFill>
                  <a:schemeClr val="tx1"/>
                </a:solidFill>
                <a:latin typeface="Americana BT" pitchFamily="2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mericana BT" pitchFamily="2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9pPr>
          </a:lstStyle>
          <a:p>
            <a:pPr algn="l">
              <a:buFontTx/>
              <a:buAutoNum type="arabicPeriod" startAt="2"/>
            </a:pPr>
            <a:r>
              <a:rPr lang="fr-FR" b="1" i="0">
                <a:latin typeface="Verdana" pitchFamily="34" charset="0"/>
              </a:rPr>
              <a:t>Hypothèse d’adaptation au niveau mésoscopique</a:t>
            </a:r>
            <a:endParaRPr lang="fr-FR" i="0">
              <a:latin typeface="Verdana" pitchFamily="34" charset="0"/>
            </a:endParaRPr>
          </a:p>
          <a:p>
            <a:pPr algn="l">
              <a:lnSpc>
                <a:spcPct val="150000"/>
              </a:lnSpc>
            </a:pPr>
            <a:r>
              <a:rPr lang="fr-FR" sz="1800" i="0">
                <a:latin typeface="Verdana" pitchFamily="34" charset="0"/>
              </a:rPr>
              <a:t>         </a:t>
            </a:r>
            <a:r>
              <a:rPr lang="fr-FR" sz="1800" i="0">
                <a:solidFill>
                  <a:srgbClr val="FF0000"/>
                </a:solidFill>
                <a:latin typeface="Verdana" pitchFamily="34" charset="0"/>
              </a:rPr>
              <a:t>Détermination des contraintes résiduelles mésoscopiques</a:t>
            </a:r>
          </a:p>
          <a:p>
            <a:pPr algn="l">
              <a:lnSpc>
                <a:spcPct val="40000"/>
              </a:lnSpc>
            </a:pPr>
            <a:endParaRPr lang="fr-FR" sz="1800" i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219589" name="Text Box 5"/>
          <p:cNvSpPr txBox="1">
            <a:spLocks noChangeArrowheads="1"/>
          </p:cNvSpPr>
          <p:nvPr/>
        </p:nvSpPr>
        <p:spPr bwMode="auto">
          <a:xfrm>
            <a:off x="631825" y="3910013"/>
            <a:ext cx="8858250" cy="1223962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 i="1">
                <a:solidFill>
                  <a:schemeClr val="tx1"/>
                </a:solidFill>
                <a:latin typeface="Americana BT" pitchFamily="2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mericana BT" pitchFamily="2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9pPr>
          </a:lstStyle>
          <a:p>
            <a:pPr algn="l">
              <a:buFontTx/>
              <a:buAutoNum type="arabicPeriod" startAt="3"/>
            </a:pPr>
            <a:r>
              <a:rPr lang="fr-FR" b="1" i="0">
                <a:latin typeface="Verdana" pitchFamily="34" charset="0"/>
              </a:rPr>
              <a:t>Postulat d’un critère d’endurance illimitée sur les contraintes méso</a:t>
            </a:r>
            <a:endParaRPr lang="fr-FR" i="0">
              <a:latin typeface="Verdana" pitchFamily="34" charset="0"/>
            </a:endParaRPr>
          </a:p>
          <a:p>
            <a:pPr algn="l">
              <a:lnSpc>
                <a:spcPct val="150000"/>
              </a:lnSpc>
            </a:pPr>
            <a:r>
              <a:rPr lang="fr-FR" sz="1800" i="0">
                <a:latin typeface="Verdana" pitchFamily="34" charset="0"/>
              </a:rPr>
              <a:t>         </a:t>
            </a:r>
            <a:r>
              <a:rPr lang="fr-FR" sz="1800" i="0">
                <a:solidFill>
                  <a:srgbClr val="FF0000"/>
                </a:solidFill>
                <a:latin typeface="Verdana" pitchFamily="34" charset="0"/>
              </a:rPr>
              <a:t>on peut choisir un critère de type plan critique</a:t>
            </a:r>
          </a:p>
          <a:p>
            <a:pPr algn="l">
              <a:lnSpc>
                <a:spcPct val="40000"/>
              </a:lnSpc>
            </a:pPr>
            <a:endParaRPr lang="fr-FR" sz="1800" i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219590" name="Text Box 6"/>
          <p:cNvSpPr txBox="1">
            <a:spLocks noChangeArrowheads="1"/>
          </p:cNvSpPr>
          <p:nvPr/>
        </p:nvSpPr>
        <p:spPr bwMode="auto">
          <a:xfrm>
            <a:off x="631825" y="5303838"/>
            <a:ext cx="8858250" cy="976312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 i="1">
                <a:solidFill>
                  <a:schemeClr val="tx1"/>
                </a:solidFill>
                <a:latin typeface="Americana BT" pitchFamily="2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mericana BT" pitchFamily="2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9pPr>
          </a:lstStyle>
          <a:p>
            <a:pPr algn="l">
              <a:buFontTx/>
              <a:buAutoNum type="arabicPeriod" startAt="4"/>
            </a:pPr>
            <a:r>
              <a:rPr lang="fr-FR" b="1" i="0">
                <a:latin typeface="Verdana" pitchFamily="34" charset="0"/>
              </a:rPr>
              <a:t>Réécriture éventuelle du critère en fonction des contraintes macroscopiques</a:t>
            </a:r>
            <a:endParaRPr lang="fr-FR" i="0">
              <a:latin typeface="Verdana" pitchFamily="34" charset="0"/>
            </a:endParaRPr>
          </a:p>
          <a:p>
            <a:pPr algn="l"/>
            <a:r>
              <a:rPr lang="fr-FR" sz="1800" i="0">
                <a:latin typeface="Verdana" pitchFamily="34" charset="0"/>
              </a:rPr>
              <a:t>        </a:t>
            </a:r>
          </a:p>
        </p:txBody>
      </p:sp>
      <p:sp>
        <p:nvSpPr>
          <p:cNvPr id="112648" name="ZoneTexte 7"/>
          <p:cNvSpPr txBox="1">
            <a:spLocks noChangeArrowheads="1"/>
          </p:cNvSpPr>
          <p:nvPr/>
        </p:nvSpPr>
        <p:spPr bwMode="auto">
          <a:xfrm>
            <a:off x="627805" y="1012825"/>
            <a:ext cx="61253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mericana BT" pitchFamily="2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mericana BT" pitchFamily="2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9pPr>
          </a:lstStyle>
          <a:p>
            <a:r>
              <a:rPr lang="fr-FR" b="1" i="0" dirty="0">
                <a:latin typeface="Verdana" pitchFamily="34" charset="0"/>
                <a:ea typeface="Verdana" pitchFamily="34" charset="0"/>
                <a:cs typeface="Verdana" pitchFamily="34" charset="0"/>
              </a:rPr>
              <a:t>0. </a:t>
            </a:r>
            <a:r>
              <a:rPr lang="fr-FR" b="1" i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Contraintes </a:t>
            </a:r>
            <a:r>
              <a:rPr lang="fr-FR" b="1" i="0" dirty="0">
                <a:latin typeface="Verdana" pitchFamily="34" charset="0"/>
                <a:ea typeface="Verdana" pitchFamily="34" charset="0"/>
                <a:cs typeface="Verdana" pitchFamily="34" charset="0"/>
              </a:rPr>
              <a:t>macroscopiques adaptées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9587" grpId="0" animBg="1"/>
      <p:bldP spid="1219588" grpId="0" animBg="1"/>
      <p:bldP spid="1219589" grpId="0" animBg="1"/>
      <p:bldP spid="12195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8985250" y="6453336"/>
            <a:ext cx="615950" cy="381000"/>
          </a:xfrm>
        </p:spPr>
        <p:txBody>
          <a:bodyPr/>
          <a:lstStyle/>
          <a:p>
            <a:pPr>
              <a:defRPr/>
            </a:pPr>
            <a:fld id="{E0C0C6A2-9E93-4A74-A6F3-2AF83139D439}" type="slidenum">
              <a:rPr lang="en-GB"/>
              <a:pPr>
                <a:defRPr/>
              </a:pPr>
              <a:t>11</a:t>
            </a:fld>
            <a:endParaRPr lang="en-GB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12913" y="620713"/>
            <a:ext cx="1095375" cy="3365500"/>
            <a:chOff x="720" y="768"/>
            <a:chExt cx="374" cy="2306"/>
          </a:xfrm>
        </p:grpSpPr>
        <p:sp>
          <p:nvSpPr>
            <p:cNvPr id="113704" name="Freeform 3"/>
            <p:cNvSpPr>
              <a:spLocks/>
            </p:cNvSpPr>
            <p:nvPr/>
          </p:nvSpPr>
          <p:spPr bwMode="auto">
            <a:xfrm>
              <a:off x="825" y="1388"/>
              <a:ext cx="163" cy="1060"/>
            </a:xfrm>
            <a:custGeom>
              <a:avLst/>
              <a:gdLst>
                <a:gd name="T0" fmla="*/ 0 w 163"/>
                <a:gd name="T1" fmla="*/ 0 h 1060"/>
                <a:gd name="T2" fmla="*/ 163 w 163"/>
                <a:gd name="T3" fmla="*/ 1 h 1060"/>
                <a:gd name="T4" fmla="*/ 163 w 163"/>
                <a:gd name="T5" fmla="*/ 1059 h 1060"/>
                <a:gd name="T6" fmla="*/ 0 w 163"/>
                <a:gd name="T7" fmla="*/ 1060 h 1060"/>
                <a:gd name="T8" fmla="*/ 0 w 163"/>
                <a:gd name="T9" fmla="*/ 0 h 10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"/>
                <a:gd name="T16" fmla="*/ 0 h 1060"/>
                <a:gd name="T17" fmla="*/ 163 w 163"/>
                <a:gd name="T18" fmla="*/ 1060 h 10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" h="1060">
                  <a:moveTo>
                    <a:pt x="0" y="0"/>
                  </a:moveTo>
                  <a:lnTo>
                    <a:pt x="163" y="1"/>
                  </a:lnTo>
                  <a:lnTo>
                    <a:pt x="163" y="1059"/>
                  </a:lnTo>
                  <a:lnTo>
                    <a:pt x="0" y="10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720" y="768"/>
              <a:ext cx="374" cy="638"/>
              <a:chOff x="720" y="768"/>
              <a:chExt cx="374" cy="638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720" y="768"/>
                <a:ext cx="374" cy="501"/>
                <a:chOff x="2890" y="960"/>
                <a:chExt cx="374" cy="501"/>
              </a:xfrm>
            </p:grpSpPr>
            <p:sp>
              <p:nvSpPr>
                <p:cNvPr id="113724" name="Oval 6"/>
                <p:cNvSpPr>
                  <a:spLocks noChangeArrowheads="1"/>
                </p:cNvSpPr>
                <p:nvPr/>
              </p:nvSpPr>
              <p:spPr bwMode="auto">
                <a:xfrm>
                  <a:off x="2895" y="1336"/>
                  <a:ext cx="367" cy="125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725" name="Oval 7"/>
                <p:cNvSpPr>
                  <a:spLocks noChangeArrowheads="1"/>
                </p:cNvSpPr>
                <p:nvPr/>
              </p:nvSpPr>
              <p:spPr bwMode="auto">
                <a:xfrm>
                  <a:off x="2895" y="1273"/>
                  <a:ext cx="367" cy="125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726" name="Oval 8"/>
                <p:cNvSpPr>
                  <a:spLocks noChangeArrowheads="1"/>
                </p:cNvSpPr>
                <p:nvPr/>
              </p:nvSpPr>
              <p:spPr bwMode="auto">
                <a:xfrm>
                  <a:off x="2895" y="1210"/>
                  <a:ext cx="367" cy="12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727" name="Oval 9"/>
                <p:cNvSpPr>
                  <a:spLocks noChangeArrowheads="1"/>
                </p:cNvSpPr>
                <p:nvPr/>
              </p:nvSpPr>
              <p:spPr bwMode="auto">
                <a:xfrm>
                  <a:off x="2895" y="1148"/>
                  <a:ext cx="367" cy="125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728" name="Oval 10"/>
                <p:cNvSpPr>
                  <a:spLocks noChangeArrowheads="1"/>
                </p:cNvSpPr>
                <p:nvPr/>
              </p:nvSpPr>
              <p:spPr bwMode="auto">
                <a:xfrm>
                  <a:off x="2895" y="1085"/>
                  <a:ext cx="367" cy="125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729" name="Oval 11"/>
                <p:cNvSpPr>
                  <a:spLocks noChangeArrowheads="1"/>
                </p:cNvSpPr>
                <p:nvPr/>
              </p:nvSpPr>
              <p:spPr bwMode="auto">
                <a:xfrm>
                  <a:off x="2895" y="1023"/>
                  <a:ext cx="367" cy="125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730" name="Freeform 12"/>
                <p:cNvSpPr>
                  <a:spLocks/>
                </p:cNvSpPr>
                <p:nvPr/>
              </p:nvSpPr>
              <p:spPr bwMode="auto">
                <a:xfrm>
                  <a:off x="2890" y="986"/>
                  <a:ext cx="374" cy="99"/>
                </a:xfrm>
                <a:custGeom>
                  <a:avLst/>
                  <a:gdLst>
                    <a:gd name="T0" fmla="*/ 230 w 440"/>
                    <a:gd name="T1" fmla="*/ 207 h 76"/>
                    <a:gd name="T2" fmla="*/ 194 w 440"/>
                    <a:gd name="T3" fmla="*/ 0 h 76"/>
                    <a:gd name="T4" fmla="*/ 43 w 440"/>
                    <a:gd name="T5" fmla="*/ 7 h 76"/>
                    <a:gd name="T6" fmla="*/ 0 w 440"/>
                    <a:gd name="T7" fmla="*/ 219 h 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40"/>
                    <a:gd name="T13" fmla="*/ 0 h 76"/>
                    <a:gd name="T14" fmla="*/ 440 w 440"/>
                    <a:gd name="T15" fmla="*/ 76 h 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40" h="76">
                      <a:moveTo>
                        <a:pt x="440" y="72"/>
                      </a:moveTo>
                      <a:lnTo>
                        <a:pt x="370" y="0"/>
                      </a:lnTo>
                      <a:lnTo>
                        <a:pt x="82" y="2"/>
                      </a:lnTo>
                      <a:lnTo>
                        <a:pt x="0" y="76"/>
                      </a:lnTo>
                    </a:path>
                  </a:pathLst>
                </a:custGeom>
                <a:solidFill>
                  <a:schemeClr val="folHlink"/>
                </a:solidFill>
                <a:ln w="9525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3731" name="Oval 13"/>
                <p:cNvSpPr>
                  <a:spLocks noChangeArrowheads="1"/>
                </p:cNvSpPr>
                <p:nvPr/>
              </p:nvSpPr>
              <p:spPr bwMode="auto">
                <a:xfrm>
                  <a:off x="2957" y="960"/>
                  <a:ext cx="245" cy="63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13721" name="Freeform 14"/>
              <p:cNvSpPr>
                <a:spLocks/>
              </p:cNvSpPr>
              <p:nvPr/>
            </p:nvSpPr>
            <p:spPr bwMode="auto">
              <a:xfrm>
                <a:off x="724" y="1209"/>
                <a:ext cx="366" cy="183"/>
              </a:xfrm>
              <a:custGeom>
                <a:avLst/>
                <a:gdLst>
                  <a:gd name="T0" fmla="*/ 0 w 366"/>
                  <a:gd name="T1" fmla="*/ 9 h 183"/>
                  <a:gd name="T2" fmla="*/ 366 w 366"/>
                  <a:gd name="T3" fmla="*/ 0 h 183"/>
                  <a:gd name="T4" fmla="*/ 259 w 366"/>
                  <a:gd name="T5" fmla="*/ 183 h 183"/>
                  <a:gd name="T6" fmla="*/ 106 w 366"/>
                  <a:gd name="T7" fmla="*/ 183 h 183"/>
                  <a:gd name="T8" fmla="*/ 0 w 366"/>
                  <a:gd name="T9" fmla="*/ 9 h 1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6"/>
                  <a:gd name="T16" fmla="*/ 0 h 183"/>
                  <a:gd name="T17" fmla="*/ 366 w 366"/>
                  <a:gd name="T18" fmla="*/ 183 h 1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6" h="183">
                    <a:moveTo>
                      <a:pt x="0" y="9"/>
                    </a:moveTo>
                    <a:lnTo>
                      <a:pt x="366" y="0"/>
                    </a:lnTo>
                    <a:lnTo>
                      <a:pt x="259" y="183"/>
                    </a:lnTo>
                    <a:lnTo>
                      <a:pt x="106" y="18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113722" name="Freeform 15"/>
              <p:cNvSpPr>
                <a:spLocks/>
              </p:cNvSpPr>
              <p:nvPr/>
            </p:nvSpPr>
            <p:spPr bwMode="auto">
              <a:xfrm>
                <a:off x="987" y="1221"/>
                <a:ext cx="98" cy="176"/>
              </a:xfrm>
              <a:custGeom>
                <a:avLst/>
                <a:gdLst>
                  <a:gd name="T0" fmla="*/ 0 w 98"/>
                  <a:gd name="T1" fmla="*/ 176 h 176"/>
                  <a:gd name="T2" fmla="*/ 14 w 98"/>
                  <a:gd name="T3" fmla="*/ 93 h 176"/>
                  <a:gd name="T4" fmla="*/ 47 w 98"/>
                  <a:gd name="T5" fmla="*/ 41 h 176"/>
                  <a:gd name="T6" fmla="*/ 98 w 98"/>
                  <a:gd name="T7" fmla="*/ 0 h 1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8"/>
                  <a:gd name="T13" fmla="*/ 0 h 176"/>
                  <a:gd name="T14" fmla="*/ 98 w 98"/>
                  <a:gd name="T15" fmla="*/ 176 h 1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8" h="176">
                    <a:moveTo>
                      <a:pt x="0" y="176"/>
                    </a:moveTo>
                    <a:cubicBezTo>
                      <a:pt x="2" y="162"/>
                      <a:pt x="6" y="115"/>
                      <a:pt x="14" y="93"/>
                    </a:cubicBezTo>
                    <a:cubicBezTo>
                      <a:pt x="22" y="71"/>
                      <a:pt x="33" y="56"/>
                      <a:pt x="47" y="41"/>
                    </a:cubicBezTo>
                    <a:cubicBezTo>
                      <a:pt x="61" y="26"/>
                      <a:pt x="88" y="9"/>
                      <a:pt x="98" y="0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113723" name="Freeform 16"/>
              <p:cNvSpPr>
                <a:spLocks/>
              </p:cNvSpPr>
              <p:nvPr/>
            </p:nvSpPr>
            <p:spPr bwMode="auto">
              <a:xfrm>
                <a:off x="724" y="1217"/>
                <a:ext cx="101" cy="189"/>
              </a:xfrm>
              <a:custGeom>
                <a:avLst/>
                <a:gdLst>
                  <a:gd name="T0" fmla="*/ 101 w 101"/>
                  <a:gd name="T1" fmla="*/ 189 h 189"/>
                  <a:gd name="T2" fmla="*/ 98 w 101"/>
                  <a:gd name="T3" fmla="*/ 138 h 189"/>
                  <a:gd name="T4" fmla="*/ 83 w 101"/>
                  <a:gd name="T5" fmla="*/ 95 h 189"/>
                  <a:gd name="T6" fmla="*/ 50 w 101"/>
                  <a:gd name="T7" fmla="*/ 43 h 189"/>
                  <a:gd name="T8" fmla="*/ 0 w 101"/>
                  <a:gd name="T9" fmla="*/ 0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"/>
                  <a:gd name="T16" fmla="*/ 0 h 189"/>
                  <a:gd name="T17" fmla="*/ 101 w 101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" h="189">
                    <a:moveTo>
                      <a:pt x="101" y="189"/>
                    </a:moveTo>
                    <a:cubicBezTo>
                      <a:pt x="101" y="181"/>
                      <a:pt x="101" y="154"/>
                      <a:pt x="98" y="138"/>
                    </a:cubicBezTo>
                    <a:cubicBezTo>
                      <a:pt x="95" y="122"/>
                      <a:pt x="91" y="111"/>
                      <a:pt x="83" y="95"/>
                    </a:cubicBezTo>
                    <a:cubicBezTo>
                      <a:pt x="75" y="79"/>
                      <a:pt x="64" y="59"/>
                      <a:pt x="50" y="43"/>
                    </a:cubicBezTo>
                    <a:cubicBezTo>
                      <a:pt x="36" y="27"/>
                      <a:pt x="10" y="9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720" y="2399"/>
              <a:ext cx="374" cy="675"/>
              <a:chOff x="720" y="2399"/>
              <a:chExt cx="374" cy="675"/>
            </a:xfrm>
          </p:grpSpPr>
          <p:sp>
            <p:nvSpPr>
              <p:cNvPr id="113707" name="Oval 18"/>
              <p:cNvSpPr>
                <a:spLocks noChangeArrowheads="1"/>
              </p:cNvSpPr>
              <p:nvPr/>
            </p:nvSpPr>
            <p:spPr bwMode="auto">
              <a:xfrm flipV="1">
                <a:off x="724" y="2886"/>
                <a:ext cx="367" cy="12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113708" name="Oval 19"/>
              <p:cNvSpPr>
                <a:spLocks noChangeArrowheads="1"/>
              </p:cNvSpPr>
              <p:nvPr/>
            </p:nvSpPr>
            <p:spPr bwMode="auto">
              <a:xfrm flipV="1">
                <a:off x="724" y="2824"/>
                <a:ext cx="367" cy="12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113709" name="Oval 20"/>
              <p:cNvSpPr>
                <a:spLocks noChangeArrowheads="1"/>
              </p:cNvSpPr>
              <p:nvPr/>
            </p:nvSpPr>
            <p:spPr bwMode="auto">
              <a:xfrm flipV="1">
                <a:off x="724" y="2761"/>
                <a:ext cx="367" cy="12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113710" name="Oval 21"/>
              <p:cNvSpPr>
                <a:spLocks noChangeArrowheads="1"/>
              </p:cNvSpPr>
              <p:nvPr/>
            </p:nvSpPr>
            <p:spPr bwMode="auto">
              <a:xfrm flipV="1">
                <a:off x="724" y="2698"/>
                <a:ext cx="367" cy="12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113711" name="Oval 22"/>
              <p:cNvSpPr>
                <a:spLocks noChangeArrowheads="1"/>
              </p:cNvSpPr>
              <p:nvPr/>
            </p:nvSpPr>
            <p:spPr bwMode="auto">
              <a:xfrm flipV="1">
                <a:off x="785" y="3011"/>
                <a:ext cx="245" cy="63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113712" name="Oval 23"/>
              <p:cNvSpPr>
                <a:spLocks noChangeArrowheads="1"/>
              </p:cNvSpPr>
              <p:nvPr/>
            </p:nvSpPr>
            <p:spPr bwMode="auto">
              <a:xfrm flipV="1">
                <a:off x="724" y="2636"/>
                <a:ext cx="367" cy="12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113713" name="Freeform 24"/>
              <p:cNvSpPr>
                <a:spLocks/>
              </p:cNvSpPr>
              <p:nvPr/>
            </p:nvSpPr>
            <p:spPr bwMode="auto">
              <a:xfrm flipV="1">
                <a:off x="720" y="2949"/>
                <a:ext cx="374" cy="99"/>
              </a:xfrm>
              <a:custGeom>
                <a:avLst/>
                <a:gdLst>
                  <a:gd name="T0" fmla="*/ 230 w 440"/>
                  <a:gd name="T1" fmla="*/ 207 h 76"/>
                  <a:gd name="T2" fmla="*/ 194 w 440"/>
                  <a:gd name="T3" fmla="*/ 0 h 76"/>
                  <a:gd name="T4" fmla="*/ 43 w 440"/>
                  <a:gd name="T5" fmla="*/ 7 h 76"/>
                  <a:gd name="T6" fmla="*/ 0 w 440"/>
                  <a:gd name="T7" fmla="*/ 219 h 7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0"/>
                  <a:gd name="T13" fmla="*/ 0 h 76"/>
                  <a:gd name="T14" fmla="*/ 440 w 440"/>
                  <a:gd name="T15" fmla="*/ 76 h 7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0" h="76">
                    <a:moveTo>
                      <a:pt x="440" y="72"/>
                    </a:moveTo>
                    <a:lnTo>
                      <a:pt x="370" y="0"/>
                    </a:lnTo>
                    <a:lnTo>
                      <a:pt x="82" y="2"/>
                    </a:lnTo>
                    <a:lnTo>
                      <a:pt x="0" y="76"/>
                    </a:lnTo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113714" name="Oval 25"/>
              <p:cNvSpPr>
                <a:spLocks noChangeArrowheads="1"/>
              </p:cNvSpPr>
              <p:nvPr/>
            </p:nvSpPr>
            <p:spPr bwMode="auto">
              <a:xfrm flipV="1">
                <a:off x="724" y="2573"/>
                <a:ext cx="367" cy="12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113715" name="Freeform 26"/>
              <p:cNvSpPr>
                <a:spLocks/>
              </p:cNvSpPr>
              <p:nvPr/>
            </p:nvSpPr>
            <p:spPr bwMode="auto">
              <a:xfrm>
                <a:off x="724" y="2445"/>
                <a:ext cx="366" cy="189"/>
              </a:xfrm>
              <a:custGeom>
                <a:avLst/>
                <a:gdLst>
                  <a:gd name="T0" fmla="*/ 0 w 366"/>
                  <a:gd name="T1" fmla="*/ 180 h 189"/>
                  <a:gd name="T2" fmla="*/ 366 w 366"/>
                  <a:gd name="T3" fmla="*/ 189 h 189"/>
                  <a:gd name="T4" fmla="*/ 258 w 366"/>
                  <a:gd name="T5" fmla="*/ 0 h 189"/>
                  <a:gd name="T6" fmla="*/ 104 w 366"/>
                  <a:gd name="T7" fmla="*/ 0 h 189"/>
                  <a:gd name="T8" fmla="*/ 0 w 366"/>
                  <a:gd name="T9" fmla="*/ 180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6"/>
                  <a:gd name="T16" fmla="*/ 0 h 189"/>
                  <a:gd name="T17" fmla="*/ 366 w 366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6" h="189">
                    <a:moveTo>
                      <a:pt x="0" y="180"/>
                    </a:moveTo>
                    <a:lnTo>
                      <a:pt x="366" y="189"/>
                    </a:lnTo>
                    <a:lnTo>
                      <a:pt x="258" y="0"/>
                    </a:lnTo>
                    <a:lnTo>
                      <a:pt x="104" y="0"/>
                    </a:lnTo>
                    <a:lnTo>
                      <a:pt x="0" y="18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113716" name="Freeform 27"/>
              <p:cNvSpPr>
                <a:spLocks/>
              </p:cNvSpPr>
              <p:nvPr/>
            </p:nvSpPr>
            <p:spPr bwMode="auto">
              <a:xfrm>
                <a:off x="986" y="2432"/>
                <a:ext cx="101" cy="190"/>
              </a:xfrm>
              <a:custGeom>
                <a:avLst/>
                <a:gdLst>
                  <a:gd name="T0" fmla="*/ 0 w 101"/>
                  <a:gd name="T1" fmla="*/ 0 h 190"/>
                  <a:gd name="T2" fmla="*/ 17 w 101"/>
                  <a:gd name="T3" fmla="*/ 97 h 190"/>
                  <a:gd name="T4" fmla="*/ 50 w 101"/>
                  <a:gd name="T5" fmla="*/ 149 h 190"/>
                  <a:gd name="T6" fmla="*/ 101 w 101"/>
                  <a:gd name="T7" fmla="*/ 190 h 1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"/>
                  <a:gd name="T13" fmla="*/ 0 h 190"/>
                  <a:gd name="T14" fmla="*/ 101 w 101"/>
                  <a:gd name="T15" fmla="*/ 190 h 1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" h="190">
                    <a:moveTo>
                      <a:pt x="0" y="0"/>
                    </a:moveTo>
                    <a:cubicBezTo>
                      <a:pt x="3" y="16"/>
                      <a:pt x="9" y="72"/>
                      <a:pt x="17" y="97"/>
                    </a:cubicBezTo>
                    <a:cubicBezTo>
                      <a:pt x="25" y="122"/>
                      <a:pt x="36" y="134"/>
                      <a:pt x="50" y="149"/>
                    </a:cubicBezTo>
                    <a:cubicBezTo>
                      <a:pt x="64" y="164"/>
                      <a:pt x="91" y="181"/>
                      <a:pt x="101" y="190"/>
                    </a:cubicBez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113717" name="Freeform 28"/>
              <p:cNvSpPr>
                <a:spLocks/>
              </p:cNvSpPr>
              <p:nvPr/>
            </p:nvSpPr>
            <p:spPr bwMode="auto">
              <a:xfrm>
                <a:off x="726" y="2399"/>
                <a:ext cx="99" cy="227"/>
              </a:xfrm>
              <a:custGeom>
                <a:avLst/>
                <a:gdLst>
                  <a:gd name="T0" fmla="*/ 99 w 99"/>
                  <a:gd name="T1" fmla="*/ 0 h 227"/>
                  <a:gd name="T2" fmla="*/ 98 w 99"/>
                  <a:gd name="T3" fmla="*/ 51 h 227"/>
                  <a:gd name="T4" fmla="*/ 95 w 99"/>
                  <a:gd name="T5" fmla="*/ 82 h 227"/>
                  <a:gd name="T6" fmla="*/ 83 w 99"/>
                  <a:gd name="T7" fmla="*/ 132 h 227"/>
                  <a:gd name="T8" fmla="*/ 50 w 99"/>
                  <a:gd name="T9" fmla="*/ 184 h 227"/>
                  <a:gd name="T10" fmla="*/ 0 w 99"/>
                  <a:gd name="T11" fmla="*/ 227 h 2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9"/>
                  <a:gd name="T19" fmla="*/ 0 h 227"/>
                  <a:gd name="T20" fmla="*/ 99 w 99"/>
                  <a:gd name="T21" fmla="*/ 227 h 2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9" h="227">
                    <a:moveTo>
                      <a:pt x="99" y="0"/>
                    </a:moveTo>
                    <a:cubicBezTo>
                      <a:pt x="99" y="8"/>
                      <a:pt x="99" y="37"/>
                      <a:pt x="98" y="51"/>
                    </a:cubicBezTo>
                    <a:cubicBezTo>
                      <a:pt x="97" y="65"/>
                      <a:pt x="97" y="69"/>
                      <a:pt x="95" y="82"/>
                    </a:cubicBezTo>
                    <a:cubicBezTo>
                      <a:pt x="93" y="95"/>
                      <a:pt x="90" y="115"/>
                      <a:pt x="83" y="132"/>
                    </a:cubicBezTo>
                    <a:cubicBezTo>
                      <a:pt x="76" y="149"/>
                      <a:pt x="64" y="168"/>
                      <a:pt x="50" y="184"/>
                    </a:cubicBezTo>
                    <a:cubicBezTo>
                      <a:pt x="36" y="200"/>
                      <a:pt x="10" y="218"/>
                      <a:pt x="0" y="227"/>
                    </a:cubicBez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113718" name="Freeform 29"/>
              <p:cNvSpPr>
                <a:spLocks/>
              </p:cNvSpPr>
              <p:nvPr/>
            </p:nvSpPr>
            <p:spPr bwMode="auto">
              <a:xfrm>
                <a:off x="1029" y="2954"/>
                <a:ext cx="62" cy="94"/>
              </a:xfrm>
              <a:custGeom>
                <a:avLst/>
                <a:gdLst>
                  <a:gd name="T0" fmla="*/ 62 w 62"/>
                  <a:gd name="T1" fmla="*/ 0 h 94"/>
                  <a:gd name="T2" fmla="*/ 0 w 62"/>
                  <a:gd name="T3" fmla="*/ 94 h 94"/>
                  <a:gd name="T4" fmla="*/ 0 60000 65536"/>
                  <a:gd name="T5" fmla="*/ 0 60000 65536"/>
                  <a:gd name="T6" fmla="*/ 0 w 62"/>
                  <a:gd name="T7" fmla="*/ 0 h 94"/>
                  <a:gd name="T8" fmla="*/ 62 w 62"/>
                  <a:gd name="T9" fmla="*/ 94 h 9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2" h="94">
                    <a:moveTo>
                      <a:pt x="62" y="0"/>
                    </a:moveTo>
                    <a:lnTo>
                      <a:pt x="0" y="94"/>
                    </a:lnTo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hlink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113719" name="Freeform 30"/>
              <p:cNvSpPr>
                <a:spLocks/>
              </p:cNvSpPr>
              <p:nvPr/>
            </p:nvSpPr>
            <p:spPr bwMode="auto">
              <a:xfrm>
                <a:off x="725" y="2949"/>
                <a:ext cx="60" cy="95"/>
              </a:xfrm>
              <a:custGeom>
                <a:avLst/>
                <a:gdLst>
                  <a:gd name="T0" fmla="*/ 60 w 60"/>
                  <a:gd name="T1" fmla="*/ 95 h 95"/>
                  <a:gd name="T2" fmla="*/ 0 w 60"/>
                  <a:gd name="T3" fmla="*/ 0 h 95"/>
                  <a:gd name="T4" fmla="*/ 0 60000 65536"/>
                  <a:gd name="T5" fmla="*/ 0 60000 65536"/>
                  <a:gd name="T6" fmla="*/ 0 w 60"/>
                  <a:gd name="T7" fmla="*/ 0 h 95"/>
                  <a:gd name="T8" fmla="*/ 60 w 60"/>
                  <a:gd name="T9" fmla="*/ 95 h 9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0" h="95">
                    <a:moveTo>
                      <a:pt x="60" y="95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hlink"/>
                </a:solidFill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2289175" y="2062163"/>
            <a:ext cx="879475" cy="739775"/>
            <a:chOff x="1442" y="1299"/>
            <a:chExt cx="554" cy="466"/>
          </a:xfrm>
        </p:grpSpPr>
        <p:sp>
          <p:nvSpPr>
            <p:cNvPr id="113701" name="Oval 32"/>
            <p:cNvSpPr>
              <a:spLocks noChangeArrowheads="1"/>
            </p:cNvSpPr>
            <p:nvPr/>
          </p:nvSpPr>
          <p:spPr bwMode="auto">
            <a:xfrm>
              <a:off x="1442" y="1389"/>
              <a:ext cx="45" cy="45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13702" name="Text Box 33"/>
            <p:cNvSpPr txBox="1">
              <a:spLocks noChangeArrowheads="1"/>
            </p:cNvSpPr>
            <p:nvPr/>
          </p:nvSpPr>
          <p:spPr bwMode="auto">
            <a:xfrm>
              <a:off x="1646" y="1299"/>
              <a:ext cx="2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9pPr>
            </a:lstStyle>
            <a:p>
              <a:r>
                <a:rPr lang="fr-FR" i="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  <p:graphicFrame>
          <p:nvGraphicFramePr>
            <p:cNvPr id="113703" name="Object 34"/>
            <p:cNvGraphicFramePr>
              <a:graphicFrameLocks noChangeAspect="1"/>
            </p:cNvGraphicFramePr>
            <p:nvPr/>
          </p:nvGraphicFramePr>
          <p:xfrm>
            <a:off x="1578" y="1502"/>
            <a:ext cx="418" cy="263"/>
          </p:xfrm>
          <a:graphic>
            <a:graphicData uri="http://schemas.openxmlformats.org/presentationml/2006/ole">
              <p:oleObj spid="_x0000_s433154" name="Equation" r:id="rId3" imgW="406080" imgH="279360" progId="Equation.DSMT4">
                <p:embed/>
              </p:oleObj>
            </a:graphicData>
          </a:graphic>
        </p:graphicFrame>
      </p:grpSp>
      <p:sp>
        <p:nvSpPr>
          <p:cNvPr id="113672" name="Text Box 47"/>
          <p:cNvSpPr txBox="1">
            <a:spLocks noChangeArrowheads="1"/>
          </p:cNvSpPr>
          <p:nvPr/>
        </p:nvSpPr>
        <p:spPr bwMode="auto">
          <a:xfrm>
            <a:off x="1938338" y="19050"/>
            <a:ext cx="6038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mericana BT" pitchFamily="2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mericana BT" pitchFamily="2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9pPr>
          </a:lstStyle>
          <a:p>
            <a:r>
              <a:rPr lang="fr-FR" sz="2400" b="1" i="0">
                <a:solidFill>
                  <a:srgbClr val="000000"/>
                </a:solidFill>
                <a:latin typeface="Verdana" pitchFamily="34" charset="0"/>
              </a:rPr>
              <a:t>Relations de passage macro-méso</a:t>
            </a:r>
          </a:p>
        </p:txBody>
      </p: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347663" y="3070225"/>
            <a:ext cx="8578849" cy="1638300"/>
            <a:chOff x="219" y="1934"/>
            <a:chExt cx="5404" cy="1032"/>
          </a:xfrm>
        </p:grpSpPr>
        <p:grpSp>
          <p:nvGrpSpPr>
            <p:cNvPr id="8" name="Group 49"/>
            <p:cNvGrpSpPr>
              <a:grpSpLocks/>
            </p:cNvGrpSpPr>
            <p:nvPr/>
          </p:nvGrpSpPr>
          <p:grpSpPr bwMode="auto">
            <a:xfrm>
              <a:off x="2622" y="1934"/>
              <a:ext cx="2585" cy="532"/>
              <a:chOff x="2622" y="1934"/>
              <a:chExt cx="2585" cy="532"/>
            </a:xfrm>
          </p:grpSpPr>
          <p:sp>
            <p:nvSpPr>
              <p:cNvPr id="113688" name="AutoShape 50"/>
              <p:cNvSpPr>
                <a:spLocks noChangeArrowheads="1"/>
              </p:cNvSpPr>
              <p:nvPr/>
            </p:nvSpPr>
            <p:spPr bwMode="auto">
              <a:xfrm>
                <a:off x="4754" y="1979"/>
                <a:ext cx="453" cy="181"/>
              </a:xfrm>
              <a:prstGeom prst="rightArrow">
                <a:avLst>
                  <a:gd name="adj1" fmla="val 50000"/>
                  <a:gd name="adj2" fmla="val 62569"/>
                </a:avLst>
              </a:prstGeom>
              <a:solidFill>
                <a:schemeClr val="accent2"/>
              </a:solidFill>
              <a:ln w="28575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113689" name="AutoShape 51"/>
              <p:cNvSpPr>
                <a:spLocks noChangeArrowheads="1"/>
              </p:cNvSpPr>
              <p:nvPr/>
            </p:nvSpPr>
            <p:spPr bwMode="auto">
              <a:xfrm rot="10800000">
                <a:off x="2622" y="1934"/>
                <a:ext cx="453" cy="181"/>
              </a:xfrm>
              <a:prstGeom prst="rightArrow">
                <a:avLst>
                  <a:gd name="adj1" fmla="val 50000"/>
                  <a:gd name="adj2" fmla="val 62569"/>
                </a:avLst>
              </a:prstGeom>
              <a:solidFill>
                <a:schemeClr val="accent2"/>
              </a:solidFill>
              <a:ln w="28575" algn="ctr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fr-FR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113690" name="Object 52"/>
              <p:cNvGraphicFramePr>
                <a:graphicFrameLocks noChangeAspect="1"/>
              </p:cNvGraphicFramePr>
              <p:nvPr/>
            </p:nvGraphicFramePr>
            <p:xfrm>
              <a:off x="2624" y="2148"/>
              <a:ext cx="450" cy="284"/>
            </p:xfrm>
            <a:graphic>
              <a:graphicData uri="http://schemas.openxmlformats.org/presentationml/2006/ole">
                <p:oleObj spid="_x0000_s433156" name="Equation" r:id="rId4" imgW="406080" imgH="279360" progId="Equation.DSMT4">
                  <p:embed/>
                </p:oleObj>
              </a:graphicData>
            </a:graphic>
          </p:graphicFrame>
          <p:graphicFrame>
            <p:nvGraphicFramePr>
              <p:cNvPr id="113691" name="Object 53"/>
              <p:cNvGraphicFramePr>
                <a:graphicFrameLocks noChangeAspect="1"/>
              </p:cNvGraphicFramePr>
              <p:nvPr/>
            </p:nvGraphicFramePr>
            <p:xfrm>
              <a:off x="4789" y="2205"/>
              <a:ext cx="418" cy="261"/>
            </p:xfrm>
            <a:graphic>
              <a:graphicData uri="http://schemas.openxmlformats.org/presentationml/2006/ole">
                <p:oleObj spid="_x0000_s433157" name="Equation" r:id="rId5" imgW="406080" imgH="279360" progId="Equation.DSMT4">
                  <p:embed/>
                </p:oleObj>
              </a:graphicData>
            </a:graphic>
          </p:graphicFrame>
        </p:grpSp>
        <p:grpSp>
          <p:nvGrpSpPr>
            <p:cNvPr id="9" name="Group 54"/>
            <p:cNvGrpSpPr>
              <a:grpSpLocks/>
            </p:cNvGrpSpPr>
            <p:nvPr/>
          </p:nvGrpSpPr>
          <p:grpSpPr bwMode="auto">
            <a:xfrm>
              <a:off x="219" y="2711"/>
              <a:ext cx="5404" cy="255"/>
              <a:chOff x="219" y="3022"/>
              <a:chExt cx="5404" cy="255"/>
            </a:xfrm>
          </p:grpSpPr>
          <p:sp>
            <p:nvSpPr>
              <p:cNvPr id="113686" name="Text Box 55"/>
              <p:cNvSpPr txBox="1">
                <a:spLocks noChangeArrowheads="1"/>
              </p:cNvSpPr>
              <p:nvPr/>
            </p:nvSpPr>
            <p:spPr bwMode="auto">
              <a:xfrm>
                <a:off x="219" y="3022"/>
                <a:ext cx="540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i="1">
                    <a:solidFill>
                      <a:schemeClr val="tx1"/>
                    </a:solidFill>
                    <a:latin typeface="Americana BT" pitchFamily="2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Americana BT" pitchFamily="2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Americana BT" pitchFamily="2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Americana BT" pitchFamily="2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Americana BT" pitchFamily="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mericana BT" pitchFamily="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mericana BT" pitchFamily="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mericana BT" pitchFamily="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mericana BT" pitchFamily="2" charset="0"/>
                  </a:defRPr>
                </a:lvl9pPr>
              </a:lstStyle>
              <a:p>
                <a:pPr algn="l">
                  <a:buFontTx/>
                  <a:buChar char="•"/>
                </a:pPr>
                <a:r>
                  <a:rPr lang="fr-FR" i="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fr-FR" i="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Les contraintes </a:t>
                </a:r>
                <a:r>
                  <a:rPr lang="fr-FR" i="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macro               agissent comme chargement du VER  </a:t>
                </a:r>
                <a:r>
                  <a:rPr lang="fr-FR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M</a:t>
                </a:r>
                <a:r>
                  <a:rPr lang="fr-FR" i="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</a:p>
            </p:txBody>
          </p:sp>
          <p:graphicFrame>
            <p:nvGraphicFramePr>
              <p:cNvPr id="113687" name="Object 56"/>
              <p:cNvGraphicFramePr>
                <a:graphicFrameLocks noChangeAspect="1"/>
              </p:cNvGraphicFramePr>
              <p:nvPr/>
            </p:nvGraphicFramePr>
            <p:xfrm>
              <a:off x="2031" y="3061"/>
              <a:ext cx="489" cy="216"/>
            </p:xfrm>
            <a:graphic>
              <a:graphicData uri="http://schemas.openxmlformats.org/presentationml/2006/ole">
                <p:oleObj spid="_x0000_s433158" name="Equation" r:id="rId6" imgW="545760" imgH="253800" progId="Equation.DSMT4">
                  <p:embed/>
                </p:oleObj>
              </a:graphicData>
            </a:graphic>
          </p:graphicFrame>
        </p:grpSp>
      </p:grpSp>
      <p:pic>
        <p:nvPicPr>
          <p:cNvPr id="1220672" name="Picture 64" descr="MCj0297965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3511" y="1377950"/>
            <a:ext cx="16732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80" name="AutoShape 65"/>
          <p:cNvSpPr>
            <a:spLocks noChangeArrowheads="1"/>
          </p:cNvSpPr>
          <p:nvPr/>
        </p:nvSpPr>
        <p:spPr bwMode="auto">
          <a:xfrm>
            <a:off x="1639888" y="3933825"/>
            <a:ext cx="1512887" cy="215900"/>
          </a:xfrm>
          <a:prstGeom prst="curvedUpArrow">
            <a:avLst>
              <a:gd name="adj1" fmla="val 140147"/>
              <a:gd name="adj2" fmla="val 280294"/>
              <a:gd name="adj3" fmla="val 33333"/>
            </a:avLst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113681" name="AutoShape 66"/>
          <p:cNvSpPr>
            <a:spLocks noChangeArrowheads="1"/>
          </p:cNvSpPr>
          <p:nvPr/>
        </p:nvSpPr>
        <p:spPr bwMode="auto">
          <a:xfrm rot="10594478">
            <a:off x="1497013" y="549275"/>
            <a:ext cx="1512887" cy="215900"/>
          </a:xfrm>
          <a:prstGeom prst="curvedUpArrow">
            <a:avLst>
              <a:gd name="adj1" fmla="val 140147"/>
              <a:gd name="adj2" fmla="val 280294"/>
              <a:gd name="adj3" fmla="val 33333"/>
            </a:avLst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pic>
        <p:nvPicPr>
          <p:cNvPr id="68" name="Image 6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53000" y="1628800"/>
            <a:ext cx="2448272" cy="2686850"/>
          </a:xfrm>
          <a:prstGeom prst="rect">
            <a:avLst/>
          </a:prstGeom>
        </p:spPr>
      </p:pic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5620047" y="2924944"/>
            <a:ext cx="773113" cy="701675"/>
            <a:chOff x="3438" y="2205"/>
            <a:chExt cx="487" cy="442"/>
          </a:xfrm>
        </p:grpSpPr>
        <p:grpSp>
          <p:nvGrpSpPr>
            <p:cNvPr id="12" name="Group 43"/>
            <p:cNvGrpSpPr>
              <a:grpSpLocks/>
            </p:cNvGrpSpPr>
            <p:nvPr/>
          </p:nvGrpSpPr>
          <p:grpSpPr bwMode="auto">
            <a:xfrm>
              <a:off x="3438" y="2205"/>
              <a:ext cx="487" cy="442"/>
              <a:chOff x="3438" y="2296"/>
              <a:chExt cx="487" cy="442"/>
            </a:xfrm>
          </p:grpSpPr>
          <p:sp>
            <p:nvSpPr>
              <p:cNvPr id="113694" name="Text Box 44"/>
              <p:cNvSpPr txBox="1">
                <a:spLocks noChangeArrowheads="1"/>
              </p:cNvSpPr>
              <p:nvPr/>
            </p:nvSpPr>
            <p:spPr bwMode="auto">
              <a:xfrm>
                <a:off x="3551" y="2296"/>
                <a:ext cx="24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 i="1">
                    <a:solidFill>
                      <a:schemeClr val="tx1"/>
                    </a:solidFill>
                    <a:latin typeface="Americana BT" pitchFamily="2" charset="0"/>
                  </a:defRPr>
                </a:lvl1pPr>
                <a:lvl2pPr marL="742950" indent="-285750">
                  <a:defRPr sz="2000" i="1">
                    <a:solidFill>
                      <a:schemeClr val="tx1"/>
                    </a:solidFill>
                    <a:latin typeface="Americana BT" pitchFamily="2" charset="0"/>
                  </a:defRPr>
                </a:lvl2pPr>
                <a:lvl3pPr marL="1143000" indent="-228600">
                  <a:defRPr sz="2000" i="1">
                    <a:solidFill>
                      <a:schemeClr val="tx1"/>
                    </a:solidFill>
                    <a:latin typeface="Americana BT" pitchFamily="2" charset="0"/>
                  </a:defRPr>
                </a:lvl3pPr>
                <a:lvl4pPr marL="1600200" indent="-228600">
                  <a:defRPr sz="2000" i="1">
                    <a:solidFill>
                      <a:schemeClr val="tx1"/>
                    </a:solidFill>
                    <a:latin typeface="Americana BT" pitchFamily="2" charset="0"/>
                  </a:defRPr>
                </a:lvl4pPr>
                <a:lvl5pPr marL="2057400" indent="-228600">
                  <a:defRPr sz="2000" i="1">
                    <a:solidFill>
                      <a:schemeClr val="tx1"/>
                    </a:solidFill>
                    <a:latin typeface="Americana BT" pitchFamily="2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mericana BT" pitchFamily="2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mericana BT" pitchFamily="2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mericana BT" pitchFamily="2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i="1">
                    <a:solidFill>
                      <a:schemeClr val="tx1"/>
                    </a:solidFill>
                    <a:latin typeface="Americana BT" pitchFamily="2" charset="0"/>
                  </a:defRPr>
                </a:lvl9pPr>
              </a:lstStyle>
              <a:p>
                <a:r>
                  <a:rPr lang="fr-FR" i="0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m</a:t>
                </a:r>
              </a:p>
            </p:txBody>
          </p:sp>
          <p:graphicFrame>
            <p:nvGraphicFramePr>
              <p:cNvPr id="113695" name="Object 45"/>
              <p:cNvGraphicFramePr>
                <a:graphicFrameLocks noChangeAspect="1"/>
              </p:cNvGraphicFramePr>
              <p:nvPr/>
            </p:nvGraphicFramePr>
            <p:xfrm>
              <a:off x="3438" y="2432"/>
              <a:ext cx="487" cy="306"/>
            </p:xfrm>
            <a:graphic>
              <a:graphicData uri="http://schemas.openxmlformats.org/presentationml/2006/ole">
                <p:oleObj spid="_x0000_s433155" name="Equation" r:id="rId9" imgW="406080" imgH="279360" progId="Equation.DSMT4">
                  <p:embed/>
                </p:oleObj>
              </a:graphicData>
            </a:graphic>
          </p:graphicFrame>
        </p:grpSp>
        <p:sp>
          <p:nvSpPr>
            <p:cNvPr id="113693" name="Oval 46"/>
            <p:cNvSpPr>
              <a:spLocks noChangeArrowheads="1"/>
            </p:cNvSpPr>
            <p:nvPr/>
          </p:nvSpPr>
          <p:spPr bwMode="auto">
            <a:xfrm>
              <a:off x="3438" y="2296"/>
              <a:ext cx="45" cy="45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1220643" name="Freeform 35"/>
          <p:cNvSpPr>
            <a:spLocks/>
          </p:cNvSpPr>
          <p:nvPr/>
        </p:nvSpPr>
        <p:spPr bwMode="auto">
          <a:xfrm>
            <a:off x="2144688" y="548680"/>
            <a:ext cx="3313112" cy="1465263"/>
          </a:xfrm>
          <a:custGeom>
            <a:avLst/>
            <a:gdLst>
              <a:gd name="T0" fmla="*/ 0 w 2087"/>
              <a:gd name="T1" fmla="*/ 2147483647 h 923"/>
              <a:gd name="T2" fmla="*/ 2147483647 w 2087"/>
              <a:gd name="T3" fmla="*/ 2147483647 h 923"/>
              <a:gd name="T4" fmla="*/ 2147483647 w 2087"/>
              <a:gd name="T5" fmla="*/ 2147483647 h 923"/>
              <a:gd name="T6" fmla="*/ 2147483647 w 2087"/>
              <a:gd name="T7" fmla="*/ 2147483647 h 923"/>
              <a:gd name="T8" fmla="*/ 2147483647 w 2087"/>
              <a:gd name="T9" fmla="*/ 2147483647 h 9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87"/>
              <a:gd name="T16" fmla="*/ 0 h 923"/>
              <a:gd name="T17" fmla="*/ 2087 w 2087"/>
              <a:gd name="T18" fmla="*/ 923 h 9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87" h="923">
                <a:moveTo>
                  <a:pt x="0" y="605"/>
                </a:moveTo>
                <a:cubicBezTo>
                  <a:pt x="30" y="495"/>
                  <a:pt x="61" y="386"/>
                  <a:pt x="182" y="288"/>
                </a:cubicBezTo>
                <a:cubicBezTo>
                  <a:pt x="303" y="190"/>
                  <a:pt x="492" y="30"/>
                  <a:pt x="726" y="15"/>
                </a:cubicBezTo>
                <a:cubicBezTo>
                  <a:pt x="960" y="0"/>
                  <a:pt x="1361" y="46"/>
                  <a:pt x="1588" y="197"/>
                </a:cubicBezTo>
                <a:cubicBezTo>
                  <a:pt x="1815" y="348"/>
                  <a:pt x="1951" y="635"/>
                  <a:pt x="2087" y="923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 rot="19552411">
            <a:off x="6380670" y="3902278"/>
            <a:ext cx="9973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Image IMSIA</a:t>
            </a:r>
          </a:p>
        </p:txBody>
      </p:sp>
      <p:graphicFrame>
        <p:nvGraphicFramePr>
          <p:cNvPr id="433162" name="Object 10"/>
          <p:cNvGraphicFramePr>
            <a:graphicFrameLocks noChangeAspect="1"/>
          </p:cNvGraphicFramePr>
          <p:nvPr/>
        </p:nvGraphicFramePr>
        <p:xfrm>
          <a:off x="704528" y="6175647"/>
          <a:ext cx="4981575" cy="493713"/>
        </p:xfrm>
        <a:graphic>
          <a:graphicData uri="http://schemas.openxmlformats.org/presentationml/2006/ole">
            <p:oleObj spid="_x0000_s433162" name="Equation" r:id="rId10" imgW="90163800" imgH="9740880" progId="Equation.DSMT4">
              <p:embed/>
            </p:oleObj>
          </a:graphicData>
        </a:graphic>
      </p:graphicFrame>
      <p:graphicFrame>
        <p:nvGraphicFramePr>
          <p:cNvPr id="69" name="Object 60"/>
          <p:cNvGraphicFramePr>
            <a:graphicFrameLocks noChangeAspect="1"/>
          </p:cNvGraphicFramePr>
          <p:nvPr/>
        </p:nvGraphicFramePr>
        <p:xfrm>
          <a:off x="992188" y="4797152"/>
          <a:ext cx="4286250" cy="473075"/>
        </p:xfrm>
        <a:graphic>
          <a:graphicData uri="http://schemas.openxmlformats.org/presentationml/2006/ole">
            <p:oleObj spid="_x0000_s433164" name="Equation" r:id="rId11" imgW="4024080" imgH="469800" progId="Equation.DSMT4">
              <p:embed/>
            </p:oleObj>
          </a:graphicData>
        </a:graphic>
      </p:graphicFrame>
      <p:grpSp>
        <p:nvGrpSpPr>
          <p:cNvPr id="70" name="Groupe 69"/>
          <p:cNvGrpSpPr/>
          <p:nvPr/>
        </p:nvGrpSpPr>
        <p:grpSpPr>
          <a:xfrm>
            <a:off x="2399266" y="5116388"/>
            <a:ext cx="1473613" cy="681580"/>
            <a:chOff x="2399266" y="1844824"/>
            <a:chExt cx="1473613" cy="681580"/>
          </a:xfrm>
        </p:grpSpPr>
        <p:sp>
          <p:nvSpPr>
            <p:cNvPr id="71" name="Flèche vers le bas 70"/>
            <p:cNvSpPr/>
            <p:nvPr/>
          </p:nvSpPr>
          <p:spPr bwMode="auto">
            <a:xfrm>
              <a:off x="3042237" y="2166364"/>
              <a:ext cx="144016" cy="360040"/>
            </a:xfrm>
            <a:prstGeom prst="downArrow">
              <a:avLst/>
            </a:prstGeom>
            <a:solidFill>
              <a:srgbClr val="C00000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mericana BT" pitchFamily="2" charset="0"/>
              </a:endParaRPr>
            </a:p>
          </p:txBody>
        </p:sp>
        <p:sp>
          <p:nvSpPr>
            <p:cNvPr id="72" name="Accolade fermante 71"/>
            <p:cNvSpPr/>
            <p:nvPr/>
          </p:nvSpPr>
          <p:spPr bwMode="auto">
            <a:xfrm rot="5400000">
              <a:off x="2992057" y="1252033"/>
              <a:ext cx="288032" cy="1473613"/>
            </a:xfrm>
            <a:prstGeom prst="rightBrace">
              <a:avLst>
                <a:gd name="adj1" fmla="val 8333"/>
                <a:gd name="adj2" fmla="val 51191"/>
              </a:avLst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mericana BT" pitchFamily="2" charset="0"/>
              </a:endParaRPr>
            </a:p>
          </p:txBody>
        </p:sp>
      </p:grpSp>
      <p:sp>
        <p:nvSpPr>
          <p:cNvPr id="73" name="Accolade fermante 72"/>
          <p:cNvSpPr/>
          <p:nvPr/>
        </p:nvSpPr>
        <p:spPr bwMode="auto">
          <a:xfrm rot="16200000" flipV="1">
            <a:off x="2992057" y="5243677"/>
            <a:ext cx="288032" cy="1473613"/>
          </a:xfrm>
          <a:prstGeom prst="rightBrace">
            <a:avLst>
              <a:gd name="adj1" fmla="val 8333"/>
              <a:gd name="adj2" fmla="val 51191"/>
            </a:avLst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mericana BT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63039E-D6D3-47FB-8BE1-E113EFC092DC}" type="slidenum">
              <a:rPr lang="en-GB"/>
              <a:pPr>
                <a:defRPr/>
              </a:pPr>
              <a:t>12</a:t>
            </a:fld>
            <a:endParaRPr lang="en-GB"/>
          </a:p>
        </p:txBody>
      </p:sp>
      <p:sp>
        <p:nvSpPr>
          <p:cNvPr id="11275" name="Text Box 2"/>
          <p:cNvSpPr txBox="1">
            <a:spLocks noChangeArrowheads="1"/>
          </p:cNvSpPr>
          <p:nvPr/>
        </p:nvSpPr>
        <p:spPr bwMode="auto">
          <a:xfrm>
            <a:off x="635000" y="92075"/>
            <a:ext cx="8656638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i="0">
                <a:solidFill>
                  <a:srgbClr val="000000"/>
                </a:solidFill>
                <a:latin typeface="Verdana" pitchFamily="34" charset="0"/>
              </a:rPr>
              <a:t>Relations de passage macro-méso en fatigue HCF</a:t>
            </a:r>
          </a:p>
        </p:txBody>
      </p:sp>
      <p:graphicFrame>
        <p:nvGraphicFramePr>
          <p:cNvPr id="11266" name="Object 6"/>
          <p:cNvGraphicFramePr>
            <a:graphicFrameLocks noChangeAspect="1"/>
          </p:cNvGraphicFramePr>
          <p:nvPr/>
        </p:nvGraphicFramePr>
        <p:xfrm>
          <a:off x="1987550" y="620713"/>
          <a:ext cx="4981575" cy="493712"/>
        </p:xfrm>
        <a:graphic>
          <a:graphicData uri="http://schemas.openxmlformats.org/presentationml/2006/ole">
            <p:oleObj spid="_x0000_s435202" name="Equation" r:id="rId3" imgW="4683960" imgH="495360" progId="Equation.DSMT4">
              <p:embed/>
            </p:oleObj>
          </a:graphicData>
        </a:graphic>
      </p:graphicFrame>
      <p:sp>
        <p:nvSpPr>
          <p:cNvPr id="1021959" name="Text Box 7"/>
          <p:cNvSpPr txBox="1">
            <a:spLocks noChangeArrowheads="1"/>
          </p:cNvSpPr>
          <p:nvPr/>
        </p:nvSpPr>
        <p:spPr bwMode="auto">
          <a:xfrm>
            <a:off x="271463" y="1231925"/>
            <a:ext cx="8785225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i="0" dirty="0">
                <a:solidFill>
                  <a:srgbClr val="000000"/>
                </a:solidFill>
                <a:latin typeface="Arial" charset="0"/>
                <a:cs typeface="Arial" charset="0"/>
              </a:rPr>
              <a:t>Des hypothèses sont effectuées dans le cadre de l’endurance illimitée :</a:t>
            </a:r>
          </a:p>
        </p:txBody>
      </p:sp>
      <p:sp>
        <p:nvSpPr>
          <p:cNvPr id="1021960" name="Text Box 8"/>
          <p:cNvSpPr txBox="1">
            <a:spLocks noChangeArrowheads="1"/>
          </p:cNvSpPr>
          <p:nvPr/>
        </p:nvSpPr>
        <p:spPr bwMode="auto">
          <a:xfrm>
            <a:off x="273050" y="1720925"/>
            <a:ext cx="9378950" cy="91598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fr-FR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Comme, le VER est macroscopiquement adapté, très peu de grains plastifient ;</a:t>
            </a:r>
          </a:p>
          <a:p>
            <a:pPr marL="457200" indent="-457200" algn="l"/>
            <a:r>
              <a:rPr lang="fr-FR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        ces grains sont considérés comme des inclusions plastiques dans un milieu élastique,</a:t>
            </a:r>
          </a:p>
          <a:p>
            <a:pPr marL="457200" indent="-457200" algn="l"/>
            <a:r>
              <a:rPr lang="fr-FR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        les deux milieux ayant le même comportement élastique</a:t>
            </a:r>
          </a:p>
        </p:txBody>
      </p:sp>
      <p:sp>
        <p:nvSpPr>
          <p:cNvPr id="1021961" name="Text Box 9"/>
          <p:cNvSpPr txBox="1">
            <a:spLocks noChangeArrowheads="1"/>
          </p:cNvSpPr>
          <p:nvPr/>
        </p:nvSpPr>
        <p:spPr bwMode="auto">
          <a:xfrm>
            <a:off x="317500" y="3233092"/>
            <a:ext cx="8909050" cy="9159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FontTx/>
              <a:buAutoNum type="arabicPeriod" startAt="2"/>
            </a:pPr>
            <a:r>
              <a:rPr lang="fr-FR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Ces grains plastifiés doivent s’adapter pour qu’il y ait  endurance illimitée : </a:t>
            </a:r>
          </a:p>
          <a:p>
            <a:pPr marL="457200" indent="-457200" algn="l"/>
            <a:r>
              <a:rPr lang="fr-FR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       le champ des contraintes résiduelles méso tend vers une limite fixe tout comme le</a:t>
            </a:r>
          </a:p>
          <a:p>
            <a:pPr marL="457200" indent="-457200" algn="l"/>
            <a:r>
              <a:rPr lang="fr-FR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       champ des déformations plastiques méso</a:t>
            </a:r>
          </a:p>
        </p:txBody>
      </p:sp>
      <p:graphicFrame>
        <p:nvGraphicFramePr>
          <p:cNvPr id="1021962" name="Object 10"/>
          <p:cNvGraphicFramePr>
            <a:graphicFrameLocks noChangeAspect="1"/>
          </p:cNvGraphicFramePr>
          <p:nvPr/>
        </p:nvGraphicFramePr>
        <p:xfrm>
          <a:off x="2787650" y="2760538"/>
          <a:ext cx="3836988" cy="452438"/>
        </p:xfrm>
        <a:graphic>
          <a:graphicData uri="http://schemas.openxmlformats.org/presentationml/2006/ole">
            <p:oleObj spid="_x0000_s435203" name="Equation" r:id="rId4" imgW="69447600" imgH="8928000" progId="Equation.DSMT4">
              <p:embed/>
            </p:oleObj>
          </a:graphicData>
        </a:graphic>
      </p:graphicFrame>
      <p:graphicFrame>
        <p:nvGraphicFramePr>
          <p:cNvPr id="1021963" name="Object 11"/>
          <p:cNvGraphicFramePr>
            <a:graphicFrameLocks noChangeAspect="1"/>
          </p:cNvGraphicFramePr>
          <p:nvPr/>
        </p:nvGraphicFramePr>
        <p:xfrm>
          <a:off x="2936875" y="4200698"/>
          <a:ext cx="3746500" cy="452438"/>
        </p:xfrm>
        <a:graphic>
          <a:graphicData uri="http://schemas.openxmlformats.org/presentationml/2006/ole">
            <p:oleObj spid="_x0000_s435204" name="Equation" r:id="rId5" imgW="67822560" imgH="8928000" progId="Equation.DSMT4">
              <p:embed/>
            </p:oleObj>
          </a:graphicData>
        </a:graphic>
      </p:graphicFrame>
      <p:graphicFrame>
        <p:nvGraphicFramePr>
          <p:cNvPr id="1021967" name="Object 15"/>
          <p:cNvGraphicFramePr>
            <a:graphicFrameLocks noChangeAspect="1"/>
          </p:cNvGraphicFramePr>
          <p:nvPr/>
        </p:nvGraphicFramePr>
        <p:xfrm>
          <a:off x="2895600" y="5517232"/>
          <a:ext cx="3678238" cy="431800"/>
        </p:xfrm>
        <a:graphic>
          <a:graphicData uri="http://schemas.openxmlformats.org/presentationml/2006/ole">
            <p:oleObj spid="_x0000_s435205" name="Equation" r:id="rId6" imgW="66603960" imgH="8521560" progId="Equation.DSMT4">
              <p:embed/>
            </p:oleObj>
          </a:graphicData>
        </a:graphic>
      </p:graphicFrame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09563" y="4745137"/>
            <a:ext cx="9317037" cy="700087"/>
            <a:chOff x="195" y="3233"/>
            <a:chExt cx="5869" cy="441"/>
          </a:xfrm>
        </p:grpSpPr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95" y="3249"/>
              <a:ext cx="5700" cy="425"/>
              <a:chOff x="195" y="3249"/>
              <a:chExt cx="5700" cy="425"/>
            </a:xfrm>
          </p:grpSpPr>
          <p:sp>
            <p:nvSpPr>
              <p:cNvPr id="11281" name="Text Box 12"/>
              <p:cNvSpPr txBox="1">
                <a:spLocks noChangeArrowheads="1"/>
              </p:cNvSpPr>
              <p:nvPr/>
            </p:nvSpPr>
            <p:spPr bwMode="auto">
              <a:xfrm>
                <a:off x="195" y="3253"/>
                <a:ext cx="5700" cy="404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fr-FR" sz="1800" i="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En se plaçant  à la limite  d ’adaptation,        peut être estimé comme l’opposé du centre</a:t>
                </a:r>
              </a:p>
              <a:p>
                <a:pPr algn="l"/>
                <a:r>
                  <a:rPr lang="fr-FR" sz="1800" i="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de la plus petite </a:t>
                </a:r>
                <a:r>
                  <a:rPr lang="fr-FR" sz="1800" i="0" dirty="0" err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hypersphère</a:t>
                </a:r>
                <a:r>
                  <a:rPr lang="fr-FR" sz="1800" i="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circonscrite au trajet des déviateurs de </a:t>
                </a:r>
              </a:p>
            </p:txBody>
          </p:sp>
          <p:graphicFrame>
            <p:nvGraphicFramePr>
              <p:cNvPr id="11272" name="Object 13"/>
              <p:cNvGraphicFramePr>
                <a:graphicFrameLocks noChangeAspect="1"/>
              </p:cNvGraphicFramePr>
              <p:nvPr/>
            </p:nvGraphicFramePr>
            <p:xfrm>
              <a:off x="2848" y="3249"/>
              <a:ext cx="226" cy="285"/>
            </p:xfrm>
            <a:graphic>
              <a:graphicData uri="http://schemas.openxmlformats.org/presentationml/2006/ole">
                <p:oleObj spid="_x0000_s435206" name="Equation" r:id="rId7" imgW="6486480" imgH="8928000" progId="Equation.DSMT4">
                  <p:embed/>
                </p:oleObj>
              </a:graphicData>
            </a:graphic>
          </p:graphicFrame>
          <p:graphicFrame>
            <p:nvGraphicFramePr>
              <p:cNvPr id="11273" name="Object 14"/>
              <p:cNvGraphicFramePr>
                <a:graphicFrameLocks noChangeAspect="1"/>
              </p:cNvGraphicFramePr>
              <p:nvPr/>
            </p:nvGraphicFramePr>
            <p:xfrm>
              <a:off x="4641" y="3415"/>
              <a:ext cx="607" cy="259"/>
            </p:xfrm>
            <a:graphic>
              <a:graphicData uri="http://schemas.openxmlformats.org/presentationml/2006/ole">
                <p:oleObj spid="_x0000_s435207" name="Equation" r:id="rId8" imgW="17453880" imgH="8115480" progId="Equation.DSMT4">
                  <p:embed/>
                </p:oleObj>
              </a:graphicData>
            </a:graphic>
          </p:graphicFrame>
        </p:grpSp>
        <p:graphicFrame>
          <p:nvGraphicFramePr>
            <p:cNvPr id="11271" name="Object 16"/>
            <p:cNvGraphicFramePr>
              <a:graphicFrameLocks noChangeAspect="1"/>
            </p:cNvGraphicFramePr>
            <p:nvPr/>
          </p:nvGraphicFramePr>
          <p:xfrm>
            <a:off x="5894" y="3233"/>
            <a:ext cx="170" cy="272"/>
          </p:xfrm>
          <a:graphic>
            <a:graphicData uri="http://schemas.openxmlformats.org/presentationml/2006/ole">
              <p:oleObj spid="_x0000_s435208" name="Equation" r:id="rId9" imgW="4861800" imgH="8521560" progId="Equation.DSMT4">
                <p:embed/>
              </p:oleObj>
            </a:graphicData>
          </a:graphic>
        </p:graphicFrame>
      </p:grpSp>
      <p:graphicFrame>
        <p:nvGraphicFramePr>
          <p:cNvPr id="1021972" name="Object 20"/>
          <p:cNvGraphicFramePr>
            <a:graphicFrameLocks noChangeAspect="1"/>
          </p:cNvGraphicFramePr>
          <p:nvPr/>
        </p:nvGraphicFramePr>
        <p:xfrm>
          <a:off x="7113588" y="6021288"/>
          <a:ext cx="2198687" cy="452437"/>
        </p:xfrm>
        <a:graphic>
          <a:graphicData uri="http://schemas.openxmlformats.org/presentationml/2006/ole">
            <p:oleObj spid="_x0000_s435209" name="Equation" r:id="rId10" imgW="39794760" imgH="8928000" progId="Equation.DSMT4">
              <p:embed/>
            </p:oleObj>
          </a:graphicData>
        </a:graphic>
      </p:graphicFrame>
      <p:sp>
        <p:nvSpPr>
          <p:cNvPr id="18" name="Espace réservé du pied de page 1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2286000" y="6600275"/>
            <a:ext cx="5334000" cy="3810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smtClean="0"/>
              <a:t>Fatigue polycyclique  -  H. Maitournam</a:t>
            </a:r>
            <a:endParaRPr lang="en-GB" kern="0" dirty="0"/>
          </a:p>
        </p:txBody>
      </p:sp>
      <p:graphicFrame>
        <p:nvGraphicFramePr>
          <p:cNvPr id="435211" name="Object 11"/>
          <p:cNvGraphicFramePr>
            <a:graphicFrameLocks noChangeAspect="1"/>
          </p:cNvGraphicFramePr>
          <p:nvPr/>
        </p:nvGraphicFramePr>
        <p:xfrm>
          <a:off x="2439988" y="5949280"/>
          <a:ext cx="4641850" cy="563562"/>
        </p:xfrm>
        <a:graphic>
          <a:graphicData uri="http://schemas.openxmlformats.org/presentationml/2006/ole">
            <p:oleObj spid="_x0000_s435211" name="Equation" r:id="rId11" imgW="2844720" imgH="368280" progId="Equation.DSMT4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1959" grpId="0"/>
      <p:bldP spid="1021960" grpId="0"/>
      <p:bldP spid="10219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43D8B-1B78-4EF2-9DAF-AE4026BC7F77}" type="slidenum">
              <a:rPr lang="en-GB"/>
              <a:pPr>
                <a:defRPr/>
              </a:pPr>
              <a:t>13</a:t>
            </a:fld>
            <a:endParaRPr lang="en-GB"/>
          </a:p>
        </p:txBody>
      </p:sp>
      <p:sp>
        <p:nvSpPr>
          <p:cNvPr id="12297" name="Text Box 2"/>
          <p:cNvSpPr txBox="1">
            <a:spLocks noChangeArrowheads="1"/>
          </p:cNvSpPr>
          <p:nvPr/>
        </p:nvSpPr>
        <p:spPr bwMode="auto">
          <a:xfrm>
            <a:off x="720725" y="142875"/>
            <a:ext cx="8513763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i="0">
                <a:solidFill>
                  <a:srgbClr val="000000"/>
                </a:solidFill>
                <a:latin typeface="Verdana" pitchFamily="34" charset="0"/>
              </a:rPr>
              <a:t>Postulat d’un critère de type plan critique à l’échelle méso</a:t>
            </a:r>
          </a:p>
        </p:txBody>
      </p:sp>
      <p:sp>
        <p:nvSpPr>
          <p:cNvPr id="12298" name="Text Box 5"/>
          <p:cNvSpPr txBox="1">
            <a:spLocks noChangeArrowheads="1"/>
          </p:cNvSpPr>
          <p:nvPr/>
        </p:nvSpPr>
        <p:spPr bwMode="auto">
          <a:xfrm>
            <a:off x="200025" y="764704"/>
            <a:ext cx="2990850" cy="3667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/>
            <a:r>
              <a:rPr lang="fr-FR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Il y a endurance illimitée si :</a:t>
            </a:r>
          </a:p>
        </p:txBody>
      </p:sp>
      <p:graphicFrame>
        <p:nvGraphicFramePr>
          <p:cNvPr id="12290" name="Object 14"/>
          <p:cNvGraphicFramePr>
            <a:graphicFrameLocks noChangeAspect="1"/>
          </p:cNvGraphicFramePr>
          <p:nvPr/>
        </p:nvGraphicFramePr>
        <p:xfrm>
          <a:off x="2563813" y="1175866"/>
          <a:ext cx="4284662" cy="452438"/>
        </p:xfrm>
        <a:graphic>
          <a:graphicData uri="http://schemas.openxmlformats.org/presentationml/2006/ole">
            <p:oleObj spid="_x0000_s436226" name="Equation" r:id="rId3" imgW="77571360" imgH="8928000" progId="Equation.DSMT4">
              <p:embed/>
            </p:oleObj>
          </a:graphicData>
        </a:graphic>
      </p:graphicFrame>
      <p:graphicFrame>
        <p:nvGraphicFramePr>
          <p:cNvPr id="1022991" name="Object 15"/>
          <p:cNvGraphicFramePr>
            <a:graphicFrameLocks noChangeAspect="1"/>
          </p:cNvGraphicFramePr>
          <p:nvPr/>
        </p:nvGraphicFramePr>
        <p:xfrm>
          <a:off x="1890713" y="2131541"/>
          <a:ext cx="2198687" cy="514350"/>
        </p:xfrm>
        <a:graphic>
          <a:graphicData uri="http://schemas.openxmlformats.org/presentationml/2006/ole">
            <p:oleObj spid="_x0000_s436227" name="Equation" r:id="rId4" imgW="39794760" imgH="10147320" progId="Equation.DSMT4">
              <p:embed/>
            </p:oleObj>
          </a:graphicData>
        </a:graphic>
      </p:graphicFrame>
      <p:sp>
        <p:nvSpPr>
          <p:cNvPr id="1022992" name="Text Box 16"/>
          <p:cNvSpPr txBox="1">
            <a:spLocks noChangeArrowheads="1"/>
          </p:cNvSpPr>
          <p:nvPr/>
        </p:nvSpPr>
        <p:spPr bwMode="auto">
          <a:xfrm>
            <a:off x="415925" y="2196629"/>
            <a:ext cx="1390650" cy="3667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/>
            <a:r>
              <a:rPr lang="fr-FR" sz="1800" i="0">
                <a:solidFill>
                  <a:srgbClr val="000000"/>
                </a:solidFill>
                <a:latin typeface="Arial" charset="0"/>
                <a:cs typeface="Arial" charset="0"/>
              </a:rPr>
              <a:t>Si on pose :</a:t>
            </a:r>
          </a:p>
        </p:txBody>
      </p:sp>
      <p:sp>
        <p:nvSpPr>
          <p:cNvPr id="1022993" name="Text Box 17"/>
          <p:cNvSpPr txBox="1">
            <a:spLocks noChangeArrowheads="1"/>
          </p:cNvSpPr>
          <p:nvPr/>
        </p:nvSpPr>
        <p:spPr bwMode="auto">
          <a:xfrm>
            <a:off x="4305300" y="2204566"/>
            <a:ext cx="4375150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/>
            <a:r>
              <a:rPr lang="fr-FR" sz="1800" i="0">
                <a:solidFill>
                  <a:srgbClr val="000000"/>
                </a:solidFill>
                <a:latin typeface="Arial" charset="0"/>
                <a:cs typeface="Arial" charset="0"/>
              </a:rPr>
              <a:t>cisaillement max (sur toutes les facettes) </a:t>
            </a:r>
          </a:p>
        </p:txBody>
      </p:sp>
      <p:sp>
        <p:nvSpPr>
          <p:cNvPr id="1022994" name="Text Box 18"/>
          <p:cNvSpPr txBox="1">
            <a:spLocks noChangeArrowheads="1"/>
          </p:cNvSpPr>
          <p:nvPr/>
        </p:nvSpPr>
        <p:spPr bwMode="auto">
          <a:xfrm>
            <a:off x="415925" y="2988791"/>
            <a:ext cx="3981450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/>
            <a:r>
              <a:rPr lang="fr-FR" sz="1800" i="0">
                <a:solidFill>
                  <a:srgbClr val="000000"/>
                </a:solidFill>
                <a:latin typeface="Arial" charset="0"/>
                <a:cs typeface="Arial" charset="0"/>
              </a:rPr>
              <a:t>Alors la condition précédente s’écrit  :</a:t>
            </a:r>
          </a:p>
        </p:txBody>
      </p:sp>
      <p:graphicFrame>
        <p:nvGraphicFramePr>
          <p:cNvPr id="1022995" name="Object 19"/>
          <p:cNvGraphicFramePr>
            <a:graphicFrameLocks noChangeAspect="1"/>
          </p:cNvGraphicFramePr>
          <p:nvPr/>
        </p:nvGraphicFramePr>
        <p:xfrm>
          <a:off x="3294063" y="3623791"/>
          <a:ext cx="2692400" cy="493713"/>
        </p:xfrm>
        <a:graphic>
          <a:graphicData uri="http://schemas.openxmlformats.org/presentationml/2006/ole">
            <p:oleObj spid="_x0000_s436228" name="Equation" r:id="rId5" imgW="48731400" imgH="9740880" progId="Equation.DSMT4">
              <p:embed/>
            </p:oleObj>
          </a:graphicData>
        </a:graphic>
      </p:graphicFrame>
      <p:sp>
        <p:nvSpPr>
          <p:cNvPr id="1022996" name="Text Box 20"/>
          <p:cNvSpPr txBox="1">
            <a:spLocks noChangeArrowheads="1"/>
          </p:cNvSpPr>
          <p:nvPr/>
        </p:nvSpPr>
        <p:spPr bwMode="auto">
          <a:xfrm>
            <a:off x="415925" y="4436591"/>
            <a:ext cx="666750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/>
            <a:r>
              <a:rPr lang="fr-FR" sz="1800" i="0">
                <a:solidFill>
                  <a:srgbClr val="000000"/>
                </a:solidFill>
                <a:latin typeface="Arial" charset="0"/>
                <a:cs typeface="Arial" charset="0"/>
              </a:rPr>
              <a:t>avec</a:t>
            </a:r>
          </a:p>
        </p:txBody>
      </p:sp>
      <p:graphicFrame>
        <p:nvGraphicFramePr>
          <p:cNvPr id="1022997" name="Object 21"/>
          <p:cNvGraphicFramePr>
            <a:graphicFrameLocks noChangeAspect="1"/>
          </p:cNvGraphicFramePr>
          <p:nvPr/>
        </p:nvGraphicFramePr>
        <p:xfrm>
          <a:off x="1208088" y="4384204"/>
          <a:ext cx="2782887" cy="1276350"/>
        </p:xfrm>
        <a:graphic>
          <a:graphicData uri="http://schemas.openxmlformats.org/presentationml/2006/ole">
            <p:oleObj spid="_x0000_s436229" name="Equation" r:id="rId6" imgW="50356080" imgH="25184160" progId="Equation.DSMT4">
              <p:embed/>
            </p:oleObj>
          </a:graphicData>
        </a:graphic>
      </p:graphicFrame>
      <p:graphicFrame>
        <p:nvGraphicFramePr>
          <p:cNvPr id="1022998" name="Object 22"/>
          <p:cNvGraphicFramePr>
            <a:graphicFrameLocks noChangeAspect="1"/>
          </p:cNvGraphicFramePr>
          <p:nvPr/>
        </p:nvGraphicFramePr>
        <p:xfrm>
          <a:off x="4448175" y="4363566"/>
          <a:ext cx="3387725" cy="638175"/>
        </p:xfrm>
        <a:graphic>
          <a:graphicData uri="http://schemas.openxmlformats.org/presentationml/2006/ole">
            <p:oleObj spid="_x0000_s436230" name="Equation" r:id="rId7" imgW="61323480" imgH="12585600" progId="Equation.DSMT4">
              <p:embed/>
            </p:oleObj>
          </a:graphicData>
        </a:graphic>
      </p:graphicFrame>
      <p:graphicFrame>
        <p:nvGraphicFramePr>
          <p:cNvPr id="1022999" name="Object 23"/>
          <p:cNvGraphicFramePr>
            <a:graphicFrameLocks noChangeAspect="1"/>
          </p:cNvGraphicFramePr>
          <p:nvPr/>
        </p:nvGraphicFramePr>
        <p:xfrm>
          <a:off x="1216025" y="5876454"/>
          <a:ext cx="6905625" cy="431800"/>
        </p:xfrm>
        <a:graphic>
          <a:graphicData uri="http://schemas.openxmlformats.org/presentationml/2006/ole">
            <p:oleObj spid="_x0000_s436231" name="Equation" r:id="rId8" imgW="125096760" imgH="8521560" progId="Equation.DSMT4">
              <p:embed/>
            </p:oleObj>
          </a:graphicData>
        </a:graphic>
      </p:graphicFrame>
      <p:sp>
        <p:nvSpPr>
          <p:cNvPr id="1023000" name="Text Box 24"/>
          <p:cNvSpPr txBox="1">
            <a:spLocks noChangeArrowheads="1"/>
          </p:cNvSpPr>
          <p:nvPr/>
        </p:nvSpPr>
        <p:spPr bwMode="auto">
          <a:xfrm>
            <a:off x="488950" y="5876454"/>
            <a:ext cx="374650" cy="3667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l"/>
            <a:r>
              <a:rPr lang="fr-FR" sz="1800" i="0">
                <a:solidFill>
                  <a:srgbClr val="000000"/>
                </a:solidFill>
                <a:latin typeface="Arial" charset="0"/>
                <a:cs typeface="Arial" charset="0"/>
              </a:rPr>
              <a:t>et</a:t>
            </a:r>
          </a:p>
        </p:txBody>
      </p:sp>
      <p:sp>
        <p:nvSpPr>
          <p:cNvPr id="16" name="Espace réservé du pied de page 1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2286000" y="6600275"/>
            <a:ext cx="5334000" cy="3810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smtClean="0"/>
              <a:t>Fatigue polycyclique  -  H. Maitournam</a:t>
            </a:r>
            <a:endParaRPr lang="en-GB" kern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992" grpId="0"/>
      <p:bldP spid="1022993" grpId="0"/>
      <p:bldP spid="1022994" grpId="0"/>
      <p:bldP spid="1022996" grpId="0"/>
      <p:bldP spid="10230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2649538" y="63500"/>
            <a:ext cx="4464050" cy="5238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solidFill>
                  <a:srgbClr val="000000"/>
                </a:solidFill>
                <a:latin typeface="Arial" charset="0"/>
                <a:cs typeface="Arial" charset="0"/>
              </a:rPr>
              <a:t> Diagramme   </a:t>
            </a:r>
            <a:r>
              <a:rPr lang="fr-FR" b="1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lang="fr-FR">
                <a:solidFill>
                  <a:srgbClr val="000000"/>
                </a:solidFill>
                <a:latin typeface="Arial" charset="0"/>
                <a:cs typeface="Arial" charset="0"/>
              </a:rPr>
              <a:t>-p</a:t>
            </a:r>
          </a:p>
        </p:txBody>
      </p:sp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415925" y="765175"/>
            <a:ext cx="6300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rgbClr val="000000"/>
                </a:solidFill>
              </a:rPr>
              <a:t>● </a:t>
            </a:r>
            <a:r>
              <a:rPr lang="fr-FR">
                <a:solidFill>
                  <a:srgbClr val="000000"/>
                </a:solidFill>
                <a:latin typeface="Arial" charset="0"/>
                <a:cs typeface="Arial" charset="0"/>
              </a:rPr>
              <a:t>C’est une représentation du critère dans le plan (</a:t>
            </a:r>
            <a:r>
              <a:rPr lang="fr-FR">
                <a:solidFill>
                  <a:srgbClr val="000000"/>
                </a:solidFill>
                <a:latin typeface="Symbol" pitchFamily="18" charset="2"/>
              </a:rPr>
              <a:t>t</a:t>
            </a:r>
            <a:r>
              <a:rPr lang="fr-FR">
                <a:solidFill>
                  <a:srgbClr val="000000"/>
                </a:solidFill>
                <a:latin typeface="Arial" charset="0"/>
                <a:cs typeface="Arial" charset="0"/>
              </a:rPr>
              <a:t>,p)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415925" y="1333500"/>
            <a:ext cx="4948238" cy="1052513"/>
            <a:chOff x="262" y="840"/>
            <a:chExt cx="3117" cy="663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262" y="840"/>
              <a:ext cx="3117" cy="277"/>
              <a:chOff x="262" y="840"/>
              <a:chExt cx="3117" cy="277"/>
            </a:xfrm>
          </p:grpSpPr>
          <p:sp>
            <p:nvSpPr>
              <p:cNvPr id="8216" name="Text Box 6"/>
              <p:cNvSpPr txBox="1">
                <a:spLocks noChangeArrowheads="1"/>
              </p:cNvSpPr>
              <p:nvPr/>
            </p:nvSpPr>
            <p:spPr bwMode="auto">
              <a:xfrm>
                <a:off x="262" y="842"/>
                <a:ext cx="179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● La droite d’équation : </a:t>
                </a:r>
              </a:p>
            </p:txBody>
          </p:sp>
          <p:graphicFrame>
            <p:nvGraphicFramePr>
              <p:cNvPr id="8196" name="Object 7"/>
              <p:cNvGraphicFramePr>
                <a:graphicFrameLocks noChangeAspect="1"/>
              </p:cNvGraphicFramePr>
              <p:nvPr/>
            </p:nvGraphicFramePr>
            <p:xfrm>
              <a:off x="2031" y="840"/>
              <a:ext cx="1348" cy="277"/>
            </p:xfrm>
            <a:graphic>
              <a:graphicData uri="http://schemas.openxmlformats.org/presentationml/2006/ole">
                <p:oleObj spid="_x0000_s643076" name="Equation" r:id="rId3" imgW="927000" imgH="190440" progId="Equation.DSMT4">
                  <p:embed/>
                </p:oleObj>
              </a:graphicData>
            </a:graphic>
          </p:graphicFrame>
        </p:grpSp>
        <p:sp>
          <p:nvSpPr>
            <p:cNvPr id="8215" name="Text Box 8"/>
            <p:cNvSpPr txBox="1">
              <a:spLocks noChangeArrowheads="1"/>
            </p:cNvSpPr>
            <p:nvPr/>
          </p:nvSpPr>
          <p:spPr bwMode="auto">
            <a:xfrm>
              <a:off x="444" y="1253"/>
              <a:ext cx="278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000000"/>
                  </a:solidFill>
                  <a:latin typeface="Arial" charset="0"/>
                  <a:cs typeface="Arial" charset="0"/>
                </a:rPr>
                <a:t>est la droite matériau « intrinsèque ». </a:t>
              </a: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415925" y="2565400"/>
            <a:ext cx="7939088" cy="1335088"/>
            <a:chOff x="262" y="1616"/>
            <a:chExt cx="5001" cy="841"/>
          </a:xfrm>
        </p:grpSpPr>
        <p:sp>
          <p:nvSpPr>
            <p:cNvPr id="8212" name="Text Box 10"/>
            <p:cNvSpPr txBox="1">
              <a:spLocks noChangeArrowheads="1"/>
            </p:cNvSpPr>
            <p:nvPr/>
          </p:nvSpPr>
          <p:spPr bwMode="auto">
            <a:xfrm>
              <a:off x="262" y="1616"/>
              <a:ext cx="50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000000"/>
                  </a:solidFill>
                  <a:latin typeface="Arial" charset="0"/>
                  <a:cs typeface="Arial" charset="0"/>
                </a:rPr>
                <a:t>● En tout point, lorsque le chargement décrit une période, on calcule </a:t>
              </a:r>
            </a:p>
          </p:txBody>
        </p:sp>
        <p:graphicFrame>
          <p:nvGraphicFramePr>
            <p:cNvPr id="8195" name="Object 12"/>
            <p:cNvGraphicFramePr>
              <a:graphicFrameLocks noChangeAspect="1"/>
            </p:cNvGraphicFramePr>
            <p:nvPr/>
          </p:nvGraphicFramePr>
          <p:xfrm>
            <a:off x="1805" y="1888"/>
            <a:ext cx="1948" cy="279"/>
          </p:xfrm>
          <a:graphic>
            <a:graphicData uri="http://schemas.openxmlformats.org/presentationml/2006/ole">
              <p:oleObj spid="_x0000_s643075" name="Equation" r:id="rId4" imgW="1358640" imgH="190440" progId="Equation.DSMT4">
                <p:embed/>
              </p:oleObj>
            </a:graphicData>
          </a:graphic>
        </p:graphicFrame>
        <p:sp>
          <p:nvSpPr>
            <p:cNvPr id="8213" name="Text Box 17"/>
            <p:cNvSpPr txBox="1">
              <a:spLocks noChangeArrowheads="1"/>
            </p:cNvSpPr>
            <p:nvPr/>
          </p:nvSpPr>
          <p:spPr bwMode="auto">
            <a:xfrm>
              <a:off x="444" y="2205"/>
              <a:ext cx="369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000000"/>
                  </a:solidFill>
                  <a:latin typeface="Arial" charset="0"/>
                  <a:cs typeface="Arial" charset="0"/>
                </a:rPr>
                <a:t>définit le trajet de chargement au point considéré. </a:t>
              </a:r>
            </a:p>
          </p:txBody>
        </p:sp>
      </p:grpSp>
      <p:sp>
        <p:nvSpPr>
          <p:cNvPr id="982038" name="Line 22"/>
          <p:cNvSpPr>
            <a:spLocks noChangeShapeType="1"/>
          </p:cNvSpPr>
          <p:nvPr/>
        </p:nvSpPr>
        <p:spPr bwMode="auto">
          <a:xfrm>
            <a:off x="1945581" y="4138613"/>
            <a:ext cx="4013200" cy="11477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784648" y="3908425"/>
            <a:ext cx="4233863" cy="2686050"/>
            <a:chOff x="1244" y="1349"/>
            <a:chExt cx="2667" cy="1692"/>
          </a:xfrm>
        </p:grpSpPr>
        <p:sp>
          <p:nvSpPr>
            <p:cNvPr id="8209" name="Line 24"/>
            <p:cNvSpPr>
              <a:spLocks noChangeShapeType="1"/>
            </p:cNvSpPr>
            <p:nvPr/>
          </p:nvSpPr>
          <p:spPr bwMode="auto">
            <a:xfrm flipV="1">
              <a:off x="1244" y="3035"/>
              <a:ext cx="2667" cy="0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8210" name="Line 25"/>
            <p:cNvSpPr>
              <a:spLocks noChangeShapeType="1"/>
            </p:cNvSpPr>
            <p:nvPr/>
          </p:nvSpPr>
          <p:spPr bwMode="auto">
            <a:xfrm flipH="1" flipV="1">
              <a:off x="1743" y="1409"/>
              <a:ext cx="0" cy="1632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982042" name="Rectangle 26"/>
            <p:cNvSpPr>
              <a:spLocks noChangeArrowheads="1"/>
            </p:cNvSpPr>
            <p:nvPr/>
          </p:nvSpPr>
          <p:spPr bwMode="auto">
            <a:xfrm>
              <a:off x="1584" y="1349"/>
              <a:ext cx="150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GB" sz="16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t</a:t>
              </a:r>
            </a:p>
          </p:txBody>
        </p:sp>
      </p:grpSp>
      <p:sp>
        <p:nvSpPr>
          <p:cNvPr id="982043" name="Rectangle 27"/>
          <p:cNvSpPr>
            <a:spLocks noChangeArrowheads="1"/>
          </p:cNvSpPr>
          <p:nvPr/>
        </p:nvSpPr>
        <p:spPr bwMode="auto">
          <a:xfrm>
            <a:off x="5984875" y="6521450"/>
            <a:ext cx="40163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GB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</a:t>
            </a:r>
          </a:p>
        </p:txBody>
      </p: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3225106" y="4286250"/>
            <a:ext cx="2979737" cy="2179638"/>
            <a:chOff x="2710" y="1966"/>
            <a:chExt cx="1877" cy="1007"/>
          </a:xfrm>
        </p:grpSpPr>
        <p:sp>
          <p:nvSpPr>
            <p:cNvPr id="8208" name="Freeform 29"/>
            <p:cNvSpPr>
              <a:spLocks/>
            </p:cNvSpPr>
            <p:nvPr/>
          </p:nvSpPr>
          <p:spPr bwMode="auto">
            <a:xfrm>
              <a:off x="2710" y="1966"/>
              <a:ext cx="934" cy="1007"/>
            </a:xfrm>
            <a:custGeom>
              <a:avLst/>
              <a:gdLst>
                <a:gd name="T0" fmla="*/ 934 w 934"/>
                <a:gd name="T1" fmla="*/ 0 h 1007"/>
                <a:gd name="T2" fmla="*/ 864 w 934"/>
                <a:gd name="T3" fmla="*/ 858 h 1007"/>
                <a:gd name="T4" fmla="*/ 640 w 934"/>
                <a:gd name="T5" fmla="*/ 896 h 1007"/>
                <a:gd name="T6" fmla="*/ 211 w 934"/>
                <a:gd name="T7" fmla="*/ 262 h 1007"/>
                <a:gd name="T8" fmla="*/ 0 w 934"/>
                <a:gd name="T9" fmla="*/ 186 h 10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4"/>
                <a:gd name="T16" fmla="*/ 0 h 1007"/>
                <a:gd name="T17" fmla="*/ 934 w 934"/>
                <a:gd name="T18" fmla="*/ 1007 h 10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4" h="1007">
                  <a:moveTo>
                    <a:pt x="934" y="0"/>
                  </a:moveTo>
                  <a:cubicBezTo>
                    <a:pt x="923" y="354"/>
                    <a:pt x="913" y="709"/>
                    <a:pt x="864" y="858"/>
                  </a:cubicBezTo>
                  <a:cubicBezTo>
                    <a:pt x="815" y="1007"/>
                    <a:pt x="749" y="995"/>
                    <a:pt x="640" y="896"/>
                  </a:cubicBezTo>
                  <a:cubicBezTo>
                    <a:pt x="531" y="797"/>
                    <a:pt x="318" y="380"/>
                    <a:pt x="211" y="262"/>
                  </a:cubicBezTo>
                  <a:cubicBezTo>
                    <a:pt x="104" y="144"/>
                    <a:pt x="52" y="165"/>
                    <a:pt x="0" y="186"/>
                  </a:cubicBezTo>
                </a:path>
              </a:pathLst>
            </a:custGeom>
            <a:noFill/>
            <a:ln w="38100" cap="flat" cmpd="sng">
              <a:solidFill>
                <a:srgbClr val="0000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graphicFrame>
          <p:nvGraphicFramePr>
            <p:cNvPr id="8194" name="Object 30"/>
            <p:cNvGraphicFramePr>
              <a:graphicFrameLocks noChangeAspect="1"/>
            </p:cNvGraphicFramePr>
            <p:nvPr/>
          </p:nvGraphicFramePr>
          <p:xfrm>
            <a:off x="3703" y="2528"/>
            <a:ext cx="884" cy="273"/>
          </p:xfrm>
          <a:graphic>
            <a:graphicData uri="http://schemas.openxmlformats.org/presentationml/2006/ole">
              <p:oleObj spid="_x0000_s643074" name="Equation" r:id="rId5" imgW="749160" imgH="253800" progId="Equation.DSMT4">
                <p:embed/>
              </p:oleObj>
            </a:graphicData>
          </a:graphic>
        </p:graphicFrame>
      </p:grpSp>
      <p:sp>
        <p:nvSpPr>
          <p:cNvPr id="24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xfrm>
            <a:off x="9161586" y="6381328"/>
            <a:ext cx="615950" cy="381000"/>
          </a:xfrm>
        </p:spPr>
        <p:txBody>
          <a:bodyPr/>
          <a:lstStyle/>
          <a:p>
            <a:pPr>
              <a:defRPr/>
            </a:pPr>
            <a:fld id="{4520A186-8FDC-40B5-9F1E-C6D32FDC769E}" type="slidenum">
              <a:rPr lang="en-GB"/>
              <a:pPr>
                <a:defRPr/>
              </a:pPr>
              <a:t>14</a:t>
            </a:fld>
            <a:endParaRPr lang="en-GB" dirty="0"/>
          </a:p>
        </p:txBody>
      </p:sp>
      <p:sp>
        <p:nvSpPr>
          <p:cNvPr id="25" name="Rectangle 24"/>
          <p:cNvSpPr txBox="1">
            <a:spLocks noChangeArrowheads="1"/>
          </p:cNvSpPr>
          <p:nvPr/>
        </p:nvSpPr>
        <p:spPr>
          <a:xfrm>
            <a:off x="6825208" y="6576392"/>
            <a:ext cx="3240360" cy="3810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i="0" kern="0" dirty="0" smtClean="0"/>
              <a:t>Fatigue polycyclique  -  H. </a:t>
            </a:r>
            <a:r>
              <a:rPr lang="fr-FR" i="0" kern="0" dirty="0" err="1" smtClean="0"/>
              <a:t>Maitournam</a:t>
            </a:r>
            <a:endParaRPr lang="en-GB" i="0" kern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241E6C-2BF9-4B0F-9293-2AE9209A7218}" type="slidenum">
              <a:rPr lang="en-GB"/>
              <a:pPr>
                <a:defRPr/>
              </a:pPr>
              <a:t>15</a:t>
            </a:fld>
            <a:endParaRPr lang="en-GB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03263" y="2379663"/>
            <a:ext cx="8929687" cy="833437"/>
            <a:chOff x="262" y="2069"/>
            <a:chExt cx="5625" cy="525"/>
          </a:xfrm>
        </p:grpSpPr>
        <p:sp>
          <p:nvSpPr>
            <p:cNvPr id="13334" name="Text Box 3"/>
            <p:cNvSpPr txBox="1">
              <a:spLocks noChangeArrowheads="1"/>
            </p:cNvSpPr>
            <p:nvPr/>
          </p:nvSpPr>
          <p:spPr bwMode="auto">
            <a:xfrm>
              <a:off x="262" y="2069"/>
              <a:ext cx="5625" cy="5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fr-FR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2. Puis, le déviateur macroscopique des contraintes :</a:t>
              </a:r>
            </a:p>
            <a:p>
              <a:pPr algn="l">
                <a:lnSpc>
                  <a:spcPct val="90000"/>
                </a:lnSpc>
              </a:pPr>
              <a:endParaRPr lang="fr-FR" sz="18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 algn="l">
                <a:lnSpc>
                  <a:spcPct val="80000"/>
                </a:lnSpc>
              </a:pPr>
              <a:endParaRPr lang="fr-FR" sz="18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13321" name="Object 4"/>
            <p:cNvGraphicFramePr>
              <a:graphicFrameLocks noChangeAspect="1"/>
            </p:cNvGraphicFramePr>
            <p:nvPr/>
          </p:nvGraphicFramePr>
          <p:xfrm>
            <a:off x="2031" y="2270"/>
            <a:ext cx="1543" cy="318"/>
          </p:xfrm>
          <a:graphic>
            <a:graphicData uri="http://schemas.openxmlformats.org/presentationml/2006/ole">
              <p:oleObj spid="_x0000_s437250" name="Equation" r:id="rId4" imgW="1168400" imgH="241300" progId="Equation.DSMT4">
                <p:embed/>
              </p:oleObj>
            </a:graphicData>
          </a:graphic>
        </p:graphicFrame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703263" y="425450"/>
            <a:ext cx="8929687" cy="915988"/>
            <a:chOff x="443" y="268"/>
            <a:chExt cx="5625" cy="577"/>
          </a:xfrm>
        </p:grpSpPr>
        <p:sp>
          <p:nvSpPr>
            <p:cNvPr id="13333" name="Text Box 6"/>
            <p:cNvSpPr txBox="1">
              <a:spLocks noChangeArrowheads="1"/>
            </p:cNvSpPr>
            <p:nvPr/>
          </p:nvSpPr>
          <p:spPr bwMode="auto">
            <a:xfrm>
              <a:off x="443" y="268"/>
              <a:ext cx="5625" cy="5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fr-FR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On suppose connu en tout point M et à tout instant t du cycle, le tenseur des contraintes macroscopiques :</a:t>
              </a:r>
            </a:p>
            <a:p>
              <a:pPr algn="l"/>
              <a:endParaRPr lang="fr-FR" sz="18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13320" name="Object 7"/>
            <p:cNvGraphicFramePr>
              <a:graphicFrameLocks noChangeAspect="1"/>
            </p:cNvGraphicFramePr>
            <p:nvPr/>
          </p:nvGraphicFramePr>
          <p:xfrm>
            <a:off x="2449" y="487"/>
            <a:ext cx="1805" cy="331"/>
          </p:xfrm>
          <a:graphic>
            <a:graphicData uri="http://schemas.openxmlformats.org/presentationml/2006/ole">
              <p:oleObj spid="_x0000_s437251" name="Equation" r:id="rId5" imgW="40607280" imgH="8115480" progId="Equation.DSMT4">
                <p:embed/>
              </p:oleObj>
            </a:graphicData>
          </a:graphic>
        </p:graphicFrame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703263" y="1384300"/>
            <a:ext cx="8929687" cy="965200"/>
            <a:chOff x="262" y="1207"/>
            <a:chExt cx="5625" cy="608"/>
          </a:xfrm>
        </p:grpSpPr>
        <p:sp>
          <p:nvSpPr>
            <p:cNvPr id="13332" name="Text Box 9"/>
            <p:cNvSpPr txBox="1">
              <a:spLocks noChangeArrowheads="1"/>
            </p:cNvSpPr>
            <p:nvPr/>
          </p:nvSpPr>
          <p:spPr bwMode="auto">
            <a:xfrm>
              <a:off x="262" y="1207"/>
              <a:ext cx="5625" cy="5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fr-FR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1. On commence par calculer la pression hydrostatique :</a:t>
              </a:r>
            </a:p>
            <a:p>
              <a:pPr algn="l"/>
              <a:endParaRPr lang="fr-FR" sz="18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 algn="l">
                <a:lnSpc>
                  <a:spcPct val="110000"/>
                </a:lnSpc>
              </a:pPr>
              <a:endParaRPr lang="fr-FR" sz="18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13319" name="Object 10"/>
            <p:cNvGraphicFramePr>
              <a:graphicFrameLocks noChangeAspect="1"/>
            </p:cNvGraphicFramePr>
            <p:nvPr/>
          </p:nvGraphicFramePr>
          <p:xfrm>
            <a:off x="2167" y="1361"/>
            <a:ext cx="1111" cy="454"/>
          </p:xfrm>
          <a:graphic>
            <a:graphicData uri="http://schemas.openxmlformats.org/presentationml/2006/ole">
              <p:oleObj spid="_x0000_s437252" name="Equation" r:id="rId6" imgW="939392" imgH="393529" progId="Equation.DSMT4">
                <p:embed/>
              </p:oleObj>
            </a:graphicData>
          </a:graphic>
        </p:graphicFrame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704850" y="3302002"/>
            <a:ext cx="8929688" cy="1241425"/>
            <a:chOff x="262" y="2875"/>
            <a:chExt cx="5625" cy="782"/>
          </a:xfrm>
        </p:grpSpPr>
        <p:sp>
          <p:nvSpPr>
            <p:cNvPr id="13331" name="Text Box 12"/>
            <p:cNvSpPr txBox="1">
              <a:spLocks noChangeArrowheads="1"/>
            </p:cNvSpPr>
            <p:nvPr/>
          </p:nvSpPr>
          <p:spPr bwMode="auto">
            <a:xfrm>
              <a:off x="262" y="2887"/>
              <a:ext cx="5625" cy="76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40000"/>
                </a:lnSpc>
              </a:pPr>
              <a:endParaRPr lang="fr-FR" sz="18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 algn="l">
                <a:lnSpc>
                  <a:spcPct val="90000"/>
                </a:lnSpc>
              </a:pPr>
              <a:r>
                <a:rPr lang="fr-FR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3. On détermine le centre     de la plus petite hypersphère circonscrite au trajet  </a:t>
              </a:r>
            </a:p>
            <a:p>
              <a:pPr algn="l">
                <a:lnSpc>
                  <a:spcPct val="120000"/>
                </a:lnSpc>
              </a:pPr>
              <a:r>
                <a:rPr lang="fr-FR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    et les contraintes mésoscopiques : </a:t>
              </a:r>
            </a:p>
            <a:p>
              <a:pPr algn="l">
                <a:lnSpc>
                  <a:spcPct val="80000"/>
                </a:lnSpc>
              </a:pPr>
              <a:endParaRPr lang="fr-FR" sz="18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 algn="l">
                <a:lnSpc>
                  <a:spcPct val="80000"/>
                </a:lnSpc>
              </a:pPr>
              <a:endParaRPr lang="fr-FR" sz="18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13316" name="Object 13"/>
            <p:cNvGraphicFramePr>
              <a:graphicFrameLocks noChangeAspect="1"/>
            </p:cNvGraphicFramePr>
            <p:nvPr/>
          </p:nvGraphicFramePr>
          <p:xfrm>
            <a:off x="1730" y="3323"/>
            <a:ext cx="2831" cy="334"/>
          </p:xfrm>
          <a:graphic>
            <a:graphicData uri="http://schemas.openxmlformats.org/presentationml/2006/ole">
              <p:oleObj spid="_x0000_s437253" name="Equation" r:id="rId7" imgW="2260600" imgH="266700" progId="Equation.DSMT4">
                <p:embed/>
              </p:oleObj>
            </a:graphicData>
          </a:graphic>
        </p:graphicFrame>
        <p:graphicFrame>
          <p:nvGraphicFramePr>
            <p:cNvPr id="13317" name="Object 14"/>
            <p:cNvGraphicFramePr>
              <a:graphicFrameLocks noChangeAspect="1"/>
            </p:cNvGraphicFramePr>
            <p:nvPr/>
          </p:nvGraphicFramePr>
          <p:xfrm>
            <a:off x="1951" y="2875"/>
            <a:ext cx="201" cy="349"/>
          </p:xfrm>
          <a:graphic>
            <a:graphicData uri="http://schemas.openxmlformats.org/presentationml/2006/ole">
              <p:oleObj spid="_x0000_s437254" name="Equation" r:id="rId8" imgW="152280" imgH="266400" progId="Equation.DSMT4">
                <p:embed/>
              </p:oleObj>
            </a:graphicData>
          </a:graphic>
        </p:graphicFrame>
        <p:graphicFrame>
          <p:nvGraphicFramePr>
            <p:cNvPr id="13318" name="Object 15"/>
            <p:cNvGraphicFramePr>
              <a:graphicFrameLocks noChangeAspect="1"/>
            </p:cNvGraphicFramePr>
            <p:nvPr/>
          </p:nvGraphicFramePr>
          <p:xfrm>
            <a:off x="5343" y="2927"/>
            <a:ext cx="318" cy="288"/>
          </p:xfrm>
          <a:graphic>
            <a:graphicData uri="http://schemas.openxmlformats.org/presentationml/2006/ole">
              <p:oleObj spid="_x0000_s437255" name="Equation" r:id="rId9" imgW="266469" imgH="241091" progId="Equation.DSMT4">
                <p:embed/>
              </p:oleObj>
            </a:graphicData>
          </a:graphic>
        </p:graphicFrame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703263" y="4608513"/>
            <a:ext cx="8929687" cy="1052512"/>
            <a:chOff x="398" y="3085"/>
            <a:chExt cx="5625" cy="663"/>
          </a:xfrm>
        </p:grpSpPr>
        <p:sp>
          <p:nvSpPr>
            <p:cNvPr id="13330" name="Text Box 17"/>
            <p:cNvSpPr txBox="1">
              <a:spLocks noChangeArrowheads="1"/>
            </p:cNvSpPr>
            <p:nvPr/>
          </p:nvSpPr>
          <p:spPr bwMode="auto">
            <a:xfrm>
              <a:off x="398" y="3085"/>
              <a:ext cx="5625" cy="6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fr-FR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4. Calcul des  contraintes méso principales et du cisaillement max :</a:t>
              </a:r>
            </a:p>
            <a:p>
              <a:pPr algn="l">
                <a:lnSpc>
                  <a:spcPct val="90000"/>
                </a:lnSpc>
              </a:pPr>
              <a:endParaRPr lang="fr-FR" sz="18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 algn="l">
                <a:lnSpc>
                  <a:spcPct val="80000"/>
                </a:lnSpc>
              </a:pPr>
              <a:endParaRPr lang="fr-FR" sz="18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 algn="l">
                <a:lnSpc>
                  <a:spcPct val="80000"/>
                </a:lnSpc>
              </a:pPr>
              <a:endParaRPr lang="fr-FR" sz="18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aphicFrame>
          <p:nvGraphicFramePr>
            <p:cNvPr id="13315" name="Object 18"/>
            <p:cNvGraphicFramePr>
              <a:graphicFrameLocks noChangeAspect="1"/>
            </p:cNvGraphicFramePr>
            <p:nvPr/>
          </p:nvGraphicFramePr>
          <p:xfrm>
            <a:off x="1672" y="3312"/>
            <a:ext cx="3444" cy="409"/>
          </p:xfrm>
          <a:graphic>
            <a:graphicData uri="http://schemas.openxmlformats.org/presentationml/2006/ole">
              <p:oleObj spid="_x0000_s437256" name="Equation" r:id="rId10" imgW="2476500" imgH="304800" progId="Equation.DSMT4">
                <p:embed/>
              </p:oleObj>
            </a:graphicData>
          </a:graphic>
        </p:graphicFrame>
      </p:grpSp>
      <p:sp>
        <p:nvSpPr>
          <p:cNvPr id="1077267" name="Text Box 19"/>
          <p:cNvSpPr txBox="1">
            <a:spLocks noChangeArrowheads="1"/>
          </p:cNvSpPr>
          <p:nvPr/>
        </p:nvSpPr>
        <p:spPr bwMode="auto">
          <a:xfrm>
            <a:off x="703263" y="5743575"/>
            <a:ext cx="8929687" cy="998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fr-FR" sz="1800" i="0">
                <a:solidFill>
                  <a:srgbClr val="000000"/>
                </a:solidFill>
                <a:latin typeface="Arial" charset="0"/>
                <a:cs typeface="Arial" charset="0"/>
              </a:rPr>
              <a:t>5. Vérification du critère au point considéré, endurance illimitée si</a:t>
            </a:r>
          </a:p>
          <a:p>
            <a:pPr algn="l">
              <a:lnSpc>
                <a:spcPct val="90000"/>
              </a:lnSpc>
            </a:pPr>
            <a:endParaRPr lang="fr-FR" sz="1800" i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140000"/>
              </a:lnSpc>
            </a:pPr>
            <a:endParaRPr lang="fr-FR" sz="1800" i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29" name="Text Box 20"/>
          <p:cNvSpPr txBox="1">
            <a:spLocks noChangeArrowheads="1"/>
          </p:cNvSpPr>
          <p:nvPr/>
        </p:nvSpPr>
        <p:spPr bwMode="auto">
          <a:xfrm>
            <a:off x="3046413" y="-80963"/>
            <a:ext cx="3127375" cy="457201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i="0">
                <a:solidFill>
                  <a:srgbClr val="000000"/>
                </a:solidFill>
                <a:latin typeface="Arial" charset="0"/>
                <a:cs typeface="Arial" charset="0"/>
              </a:rPr>
              <a:t>Application pratique</a:t>
            </a:r>
          </a:p>
        </p:txBody>
      </p:sp>
      <p:graphicFrame>
        <p:nvGraphicFramePr>
          <p:cNvPr id="1077269" name="Object 21"/>
          <p:cNvGraphicFramePr>
            <a:graphicFrameLocks noGrp="1" noChangeAspect="1"/>
          </p:cNvGraphicFramePr>
          <p:nvPr>
            <p:ph/>
          </p:nvPr>
        </p:nvGraphicFramePr>
        <p:xfrm>
          <a:off x="3419475" y="6127750"/>
          <a:ext cx="2990850" cy="557213"/>
        </p:xfrm>
        <a:graphic>
          <a:graphicData uri="http://schemas.openxmlformats.org/presentationml/2006/ole">
            <p:oleObj spid="_x0000_s437257" name="Equation" r:id="rId11" imgW="1295400" imgH="241300" progId="Equation.DSMT4">
              <p:embed/>
            </p:oleObj>
          </a:graphicData>
        </a:graphic>
      </p:graphicFrame>
      <p:sp>
        <p:nvSpPr>
          <p:cNvPr id="23" name="Espace réservé du numéro de diapositive 1"/>
          <p:cNvSpPr txBox="1">
            <a:spLocks/>
          </p:cNvSpPr>
          <p:nvPr/>
        </p:nvSpPr>
        <p:spPr bwMode="auto">
          <a:xfrm>
            <a:off x="8985250" y="6525344"/>
            <a:ext cx="61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defRPr/>
            </a:pPr>
            <a:fld id="{4520A186-8FDC-40B5-9F1E-C6D32FDC769E}" type="slidenum">
              <a:rPr lang="en-GB" sz="1400" i="0" smtClean="0">
                <a:solidFill>
                  <a:srgbClr val="FF0000"/>
                </a:solidFill>
                <a:latin typeface="Times New Roman"/>
              </a:rPr>
              <a:pPr algn="r" eaLnBrk="1" hangingPunct="1">
                <a:defRPr/>
              </a:pPr>
              <a:t>15</a:t>
            </a:fld>
            <a:endParaRPr lang="en-GB" sz="1400" i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24" name="Espace réservé du pied de page 23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4515544" y="6576392"/>
            <a:ext cx="5334000" cy="3810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dirty="0" smtClean="0"/>
              <a:t>Fatigue polycyclique  -  H. </a:t>
            </a:r>
            <a:r>
              <a:rPr lang="fr-FR" kern="0" dirty="0" err="1" smtClean="0"/>
              <a:t>Maitournam</a:t>
            </a:r>
            <a:endParaRPr lang="en-GB" kern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72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495300" y="154000"/>
            <a:ext cx="8915401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endParaRPr lang="fr-FR" sz="1700" i="1" baseline="-25000">
              <a:solidFill>
                <a:srgbClr val="006666"/>
              </a:solidFill>
              <a:latin typeface="Garamond" pitchFamily="18" charset="0"/>
            </a:endParaRPr>
          </a:p>
        </p:txBody>
      </p:sp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3" y="-200055"/>
            <a:ext cx="1918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fr-FR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52934" name="Rectangle 6"/>
          <p:cNvSpPr>
            <a:spLocks noChangeArrowheads="1"/>
          </p:cNvSpPr>
          <p:nvPr/>
        </p:nvSpPr>
        <p:spPr bwMode="auto">
          <a:xfrm>
            <a:off x="3" y="3567243"/>
            <a:ext cx="1918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fr-FR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416496" y="44624"/>
            <a:ext cx="80698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b="1" dirty="0" smtClean="0">
                <a:solidFill>
                  <a:srgbClr val="3333CC"/>
                </a:solidFill>
                <a:latin typeface="Verdana" pitchFamily="34" charset="0"/>
              </a:rPr>
              <a:t>Exemples </a:t>
            </a:r>
            <a:r>
              <a:rPr lang="fr-FR" b="1" dirty="0" smtClean="0">
                <a:solidFill>
                  <a:srgbClr val="3333CC"/>
                </a:solidFill>
                <a:latin typeface="Verdana" pitchFamily="34" charset="0"/>
              </a:rPr>
              <a:t>d’application </a:t>
            </a:r>
            <a:r>
              <a:rPr lang="fr-FR" b="1" dirty="0" smtClean="0">
                <a:solidFill>
                  <a:srgbClr val="3333CC"/>
                </a:solidFill>
                <a:latin typeface="Verdana" pitchFamily="34" charset="0"/>
              </a:rPr>
              <a:t>(SNCF) : maintenance des rails</a:t>
            </a:r>
            <a:endParaRPr lang="fr-FR" b="1" dirty="0">
              <a:solidFill>
                <a:srgbClr val="3333CC"/>
              </a:solidFill>
              <a:latin typeface="Verdana" pitchFamily="34" charset="0"/>
            </a:endParaRPr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4448944" y="2095685"/>
            <a:ext cx="2684115" cy="1800672"/>
            <a:chOff x="2699" y="1673"/>
            <a:chExt cx="2766" cy="1728"/>
          </a:xfrm>
        </p:grpSpPr>
        <p:sp>
          <p:nvSpPr>
            <p:cNvPr id="11" name="Rectangle 52"/>
            <p:cNvSpPr>
              <a:spLocks noChangeArrowheads="1"/>
            </p:cNvSpPr>
            <p:nvPr/>
          </p:nvSpPr>
          <p:spPr bwMode="auto">
            <a:xfrm>
              <a:off x="2699" y="1673"/>
              <a:ext cx="2766" cy="17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12" name="Picture 5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99" y="1673"/>
              <a:ext cx="2766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344488" y="1412776"/>
            <a:ext cx="8736542" cy="543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eaLnBrk="1" hangingPunct="1">
              <a:lnSpc>
                <a:spcPct val="0"/>
              </a:lnSpc>
              <a:spcBef>
                <a:spcPct val="50000"/>
              </a:spcBef>
            </a:pPr>
            <a:endParaRPr lang="fr-FR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 eaLnBrk="1" hangingPunct="1">
              <a:spcBef>
                <a:spcPct val="50000"/>
              </a:spcBef>
              <a:buFontTx/>
              <a:buChar char="•"/>
            </a:pPr>
            <a:r>
              <a:rPr lang="fr-FR" altLang="zh-CN" sz="16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Rail grade</a:t>
            </a:r>
            <a:r>
              <a:rPr lang="fr-FR" altLang="zh-CN" sz="1600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: 900A (260).  </a:t>
            </a:r>
          </a:p>
          <a:p>
            <a:pPr marL="342900" indent="-342900" algn="l" eaLnBrk="1" hangingPunct="1">
              <a:spcBef>
                <a:spcPct val="50000"/>
              </a:spcBef>
            </a:pPr>
            <a:r>
              <a:rPr lang="fr-FR" altLang="zh-CN" sz="1600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     </a:t>
            </a:r>
            <a:r>
              <a:rPr lang="fr-FR" altLang="zh-CN" sz="1600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Loi de comportement obtenue à partir des tests d’indentation (</a:t>
            </a:r>
            <a:r>
              <a:rPr lang="fr-FR" altLang="zh-CN" sz="1600" dirty="0" err="1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elastoplastique</a:t>
            </a:r>
            <a:r>
              <a:rPr lang="fr-FR" altLang="zh-CN" sz="1600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de </a:t>
            </a:r>
            <a:r>
              <a:rPr lang="fr-FR" altLang="zh-CN" sz="1600" dirty="0" err="1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von</a:t>
            </a:r>
            <a:r>
              <a:rPr lang="fr-FR" altLang="zh-CN" sz="1600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Mises à écrouissage cinématique non linéaire</a:t>
            </a:r>
            <a:r>
              <a:rPr lang="fr-FR" altLang="zh-CN" sz="1600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)</a:t>
            </a:r>
          </a:p>
          <a:p>
            <a:pPr marL="342900" indent="-342900" algn="l" eaLnBrk="1" hangingPunct="1">
              <a:spcBef>
                <a:spcPct val="50000"/>
              </a:spcBef>
            </a:pPr>
            <a:endParaRPr lang="fr-FR" altLang="zh-CN" sz="1600" dirty="0" smtClean="0">
              <a:solidFill>
                <a:srgbClr val="FF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342900" indent="-342900" algn="l" eaLnBrk="1" hangingPunct="1">
              <a:spcBef>
                <a:spcPct val="50000"/>
              </a:spcBef>
            </a:pPr>
            <a:endParaRPr lang="fr-FR" altLang="zh-CN" sz="1600" dirty="0" smtClean="0">
              <a:solidFill>
                <a:srgbClr val="FF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342900" indent="-342900" algn="l" eaLnBrk="1" hangingPunct="1">
              <a:spcBef>
                <a:spcPct val="50000"/>
              </a:spcBef>
            </a:pPr>
            <a:endParaRPr lang="fr-FR" altLang="zh-CN" sz="1600" dirty="0">
              <a:solidFill>
                <a:srgbClr val="FF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342900" indent="-342900" algn="l" eaLnBrk="1" hangingPunct="1">
              <a:lnSpc>
                <a:spcPct val="20000"/>
              </a:lnSpc>
              <a:spcBef>
                <a:spcPct val="50000"/>
              </a:spcBef>
            </a:pPr>
            <a:endParaRPr lang="fr-FR" altLang="zh-CN" sz="1600" dirty="0">
              <a:solidFill>
                <a:srgbClr val="FF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342900" indent="-342900" algn="l" eaLnBrk="1" hangingPunct="1">
              <a:spcBef>
                <a:spcPct val="50000"/>
              </a:spcBef>
              <a:buFontTx/>
              <a:buChar char="•"/>
            </a:pPr>
            <a:r>
              <a:rPr lang="fr-F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Configurations </a:t>
            </a: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 algn="l" eaLnBrk="1" hangingPunct="1">
              <a:spcBef>
                <a:spcPct val="50000"/>
              </a:spcBef>
            </a:pPr>
            <a:r>
              <a:rPr lang="fr-FR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-  TGV,  300km/h,  rail </a:t>
            </a:r>
            <a:r>
              <a:rPr lang="fr-FR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sans défaut</a:t>
            </a:r>
            <a:endParaRPr lang="fr-FR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 eaLnBrk="1" hangingPunct="1">
              <a:spcBef>
                <a:spcPct val="50000"/>
              </a:spcBef>
            </a:pPr>
            <a:r>
              <a:rPr lang="fr-FR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Inputs (contacts localisations </a:t>
            </a:r>
            <a:r>
              <a:rPr lang="fr-F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 contraintes) fournis par INRETS</a:t>
            </a:r>
            <a:r>
              <a:rPr lang="fr-FR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l" eaLnBrk="1" hangingPunct="1">
              <a:lnSpc>
                <a:spcPct val="30000"/>
              </a:lnSpc>
              <a:spcBef>
                <a:spcPct val="50000"/>
              </a:spcBef>
            </a:pPr>
            <a:endParaRPr lang="fr-FR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 eaLnBrk="1" hangingPunct="1">
              <a:spcBef>
                <a:spcPct val="50000"/>
              </a:spcBef>
              <a:buFontTx/>
              <a:buChar char="•"/>
            </a:pPr>
            <a:r>
              <a:rPr lang="fr-FR" altLang="zh-CN" sz="16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Initiation </a:t>
            </a:r>
            <a:r>
              <a:rPr lang="fr-FR" altLang="zh-CN" sz="16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de fissures : critère de Dang Van</a:t>
            </a:r>
            <a:endParaRPr lang="fr-FR" altLang="zh-CN" sz="1600" b="1" dirty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342900" indent="-342900" algn="l" eaLnBrk="1" hangingPunct="1">
              <a:spcBef>
                <a:spcPct val="50000"/>
              </a:spcBef>
            </a:pPr>
            <a:r>
              <a:rPr lang="fr-FR" altLang="zh-CN" sz="1600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	</a:t>
            </a:r>
            <a:r>
              <a:rPr lang="fr-FR" altLang="zh-CN" sz="1600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Limites de fatigue fournies par </a:t>
            </a:r>
            <a:r>
              <a:rPr lang="fr-FR" altLang="zh-CN" sz="1600" dirty="0" err="1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Corus</a:t>
            </a:r>
            <a:r>
              <a:rPr lang="fr-FR" altLang="zh-CN" sz="1600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fr-FR" altLang="zh-CN" sz="1600" dirty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rail</a:t>
            </a:r>
          </a:p>
          <a:p>
            <a:pPr marL="342900" indent="-342900" algn="l" eaLnBrk="1" hangingPunct="1">
              <a:lnSpc>
                <a:spcPct val="70000"/>
              </a:lnSpc>
              <a:spcBef>
                <a:spcPct val="50000"/>
              </a:spcBef>
            </a:pPr>
            <a:endParaRPr lang="fr-FR" altLang="zh-CN" sz="1600" dirty="0">
              <a:solidFill>
                <a:srgbClr val="FF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342900" indent="-342900" algn="l" eaLnBrk="1" hangingPunct="1">
              <a:spcBef>
                <a:spcPct val="50000"/>
              </a:spcBef>
              <a:buFontTx/>
              <a:buChar char="•"/>
            </a:pPr>
            <a:r>
              <a:rPr lang="fr-FR" altLang="zh-CN" sz="16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Loi de </a:t>
            </a:r>
            <a:r>
              <a:rPr lang="fr-FR" altLang="zh-CN" sz="1600" b="1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propagation : </a:t>
            </a:r>
            <a:r>
              <a:rPr lang="fr-FR" altLang="zh-CN" sz="1600" b="1" dirty="0" smtClean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de type loi de Paris</a:t>
            </a:r>
            <a:endParaRPr lang="fr-FR" altLang="zh-CN" sz="1600" b="1" dirty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  <a:p>
            <a:pPr marL="342900" indent="-342900" algn="l" eaLnBrk="1" hangingPunct="1">
              <a:spcBef>
                <a:spcPct val="50000"/>
              </a:spcBef>
            </a:pPr>
            <a:r>
              <a:rPr lang="fr-FR" altLang="zh-CN" sz="1600" dirty="0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      </a:t>
            </a:r>
            <a:r>
              <a:rPr lang="fr-FR" altLang="zh-CN" sz="1600" dirty="0" smtClean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données obtenues à partir des essais BAM et IRSID</a:t>
            </a:r>
            <a:endParaRPr lang="fr-FR" altLang="zh-CN" sz="1600" dirty="0">
              <a:solidFill>
                <a:srgbClr val="FF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pic>
        <p:nvPicPr>
          <p:cNvPr id="13" name="Picture 2" descr="rail_rompu3"/>
          <p:cNvPicPr>
            <a:picLocks noChangeAspect="1" noChangeArrowheads="1"/>
          </p:cNvPicPr>
          <p:nvPr/>
        </p:nvPicPr>
        <p:blipFill>
          <a:blip r:embed="rId3" cstate="print"/>
          <a:srcRect l="6814" t="14933" b="2297"/>
          <a:stretch>
            <a:fillRect/>
          </a:stretch>
        </p:blipFill>
        <p:spPr bwMode="auto">
          <a:xfrm>
            <a:off x="3656856" y="404664"/>
            <a:ext cx="2549832" cy="149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3" y="1677958"/>
            <a:ext cx="1918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fr-FR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171983" y="44453"/>
            <a:ext cx="67176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b="1" dirty="0">
                <a:solidFill>
                  <a:srgbClr val="000000"/>
                </a:solidFill>
                <a:latin typeface="Verdana" pitchFamily="34" charset="0"/>
              </a:rPr>
              <a:t>Exemple </a:t>
            </a:r>
            <a:r>
              <a:rPr lang="fr-FR" b="1" dirty="0" smtClean="0">
                <a:solidFill>
                  <a:srgbClr val="000000"/>
                </a:solidFill>
                <a:latin typeface="Verdana" pitchFamily="34" charset="0"/>
              </a:rPr>
              <a:t>de </a:t>
            </a:r>
            <a:r>
              <a:rPr lang="fr-FR" b="1" dirty="0">
                <a:solidFill>
                  <a:srgbClr val="000000"/>
                </a:solidFill>
                <a:latin typeface="Verdana" pitchFamily="34" charset="0"/>
              </a:rPr>
              <a:t>train </a:t>
            </a:r>
            <a:r>
              <a:rPr lang="fr-FR" b="1" dirty="0" smtClean="0">
                <a:solidFill>
                  <a:srgbClr val="000000"/>
                </a:solidFill>
                <a:latin typeface="Verdana" pitchFamily="34" charset="0"/>
              </a:rPr>
              <a:t>à </a:t>
            </a:r>
            <a:r>
              <a:rPr lang="fr-FR" b="1" dirty="0">
                <a:solidFill>
                  <a:srgbClr val="000000"/>
                </a:solidFill>
                <a:latin typeface="Verdana" pitchFamily="34" charset="0"/>
              </a:rPr>
              <a:t>300km/h </a:t>
            </a:r>
            <a:r>
              <a:rPr lang="fr-FR" b="1" dirty="0" smtClean="0">
                <a:solidFill>
                  <a:srgbClr val="000000"/>
                </a:solidFill>
                <a:latin typeface="Verdana" pitchFamily="34" charset="0"/>
              </a:rPr>
              <a:t>en alignement</a:t>
            </a:r>
            <a:endParaRPr lang="fr-FR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5766" name="Text Box 6"/>
          <p:cNvSpPr txBox="1">
            <a:spLocks noChangeArrowheads="1"/>
          </p:cNvSpPr>
          <p:nvPr/>
        </p:nvSpPr>
        <p:spPr bwMode="auto">
          <a:xfrm>
            <a:off x="584731" y="404816"/>
            <a:ext cx="8291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l"/>
            <a:r>
              <a:rPr lang="fr-FR" dirty="0" smtClean="0">
                <a:solidFill>
                  <a:srgbClr val="000000"/>
                </a:solidFill>
                <a:latin typeface="Verdana" pitchFamily="34" charset="0"/>
              </a:rPr>
              <a:t>1. Calcul </a:t>
            </a:r>
            <a:r>
              <a:rPr lang="fr-FR" dirty="0" smtClean="0">
                <a:solidFill>
                  <a:srgbClr val="000000"/>
                </a:solidFill>
                <a:latin typeface="Verdana" pitchFamily="34" charset="0"/>
              </a:rPr>
              <a:t>direct de l’état stabilisé du rail sous roulement répété</a:t>
            </a:r>
            <a:endParaRPr lang="fr-FR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457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979" y="1052525"/>
            <a:ext cx="3001037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6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1718" y="1044575"/>
            <a:ext cx="3664876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771" name="Object 11"/>
          <p:cNvGraphicFramePr>
            <a:graphicFrameLocks noChangeAspect="1"/>
          </p:cNvGraphicFramePr>
          <p:nvPr/>
        </p:nvGraphicFramePr>
        <p:xfrm>
          <a:off x="4287447" y="3822712"/>
          <a:ext cx="4763823" cy="3101975"/>
        </p:xfrm>
        <a:graphic>
          <a:graphicData uri="http://schemas.openxmlformats.org/presentationml/2006/ole">
            <p:oleObj spid="_x0000_s641026" name="Graphique" r:id="rId5" imgW="4410075" imgH="3105150" progId="Excel.Sheet.8">
              <p:embed/>
            </p:oleObj>
          </a:graphicData>
        </a:graphic>
      </p:graphicFrame>
      <p:pic>
        <p:nvPicPr>
          <p:cNvPr id="245772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983" y="3894138"/>
            <a:ext cx="3941762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3151871" y="1052736"/>
            <a:ext cx="2393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Procédure STATIO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3" y="548680"/>
            <a:ext cx="1918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fr-FR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4739" name="Text Box 3"/>
          <p:cNvSpPr txBox="1">
            <a:spLocks noChangeArrowheads="1"/>
          </p:cNvSpPr>
          <p:nvPr/>
        </p:nvSpPr>
        <p:spPr bwMode="auto">
          <a:xfrm>
            <a:off x="165102" y="1052736"/>
            <a:ext cx="3748142" cy="70788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l"/>
            <a:r>
              <a:rPr lang="fr-FR" b="1" i="0" dirty="0" smtClean="0">
                <a:solidFill>
                  <a:srgbClr val="000000"/>
                </a:solidFill>
                <a:latin typeface="Verdana" pitchFamily="34" charset="0"/>
              </a:rPr>
              <a:t>2. Application </a:t>
            </a:r>
            <a:r>
              <a:rPr lang="fr-FR" b="1" i="0" dirty="0" smtClean="0">
                <a:solidFill>
                  <a:srgbClr val="000000"/>
                </a:solidFill>
                <a:latin typeface="Verdana" pitchFamily="34" charset="0"/>
              </a:rPr>
              <a:t>du critère </a:t>
            </a:r>
          </a:p>
          <a:p>
            <a:pPr marL="457200" indent="-457200" algn="l"/>
            <a:r>
              <a:rPr lang="fr-FR" b="1" i="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fr-FR" b="1" i="0" dirty="0" smtClean="0">
                <a:solidFill>
                  <a:srgbClr val="000000"/>
                </a:solidFill>
                <a:latin typeface="Verdana" pitchFamily="34" charset="0"/>
              </a:rPr>
              <a:t>     de fatigue HCF</a:t>
            </a:r>
            <a:endParaRPr lang="fr-FR" b="1" i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4741" name="Rectangle 5"/>
          <p:cNvSpPr>
            <a:spLocks noChangeArrowheads="1"/>
          </p:cNvSpPr>
          <p:nvPr/>
        </p:nvSpPr>
        <p:spPr bwMode="auto">
          <a:xfrm>
            <a:off x="3" y="548680"/>
            <a:ext cx="1918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fr-FR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447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149" y="470644"/>
            <a:ext cx="4860379" cy="360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4744" name="AutoShape 8"/>
          <p:cNvSpPr>
            <a:spLocks noChangeArrowheads="1"/>
          </p:cNvSpPr>
          <p:nvPr/>
        </p:nvSpPr>
        <p:spPr bwMode="auto">
          <a:xfrm>
            <a:off x="1804063" y="1970311"/>
            <a:ext cx="233892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fr-FR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242889" y="2537049"/>
            <a:ext cx="3350667" cy="70788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dirty="0">
                <a:solidFill>
                  <a:srgbClr val="000000"/>
                </a:solidFill>
                <a:latin typeface="Verdana" pitchFamily="34" charset="0"/>
              </a:rPr>
              <a:t>Localisation </a:t>
            </a:r>
            <a:r>
              <a:rPr lang="fr-FR" dirty="0" smtClean="0">
                <a:solidFill>
                  <a:srgbClr val="000000"/>
                </a:solidFill>
                <a:latin typeface="Verdana" pitchFamily="34" charset="0"/>
              </a:rPr>
              <a:t>du point</a:t>
            </a:r>
            <a:endParaRPr lang="fr-FR" dirty="0">
              <a:solidFill>
                <a:srgbClr val="000000"/>
              </a:solidFill>
              <a:latin typeface="Verdana" pitchFamily="34" charset="0"/>
            </a:endParaRPr>
          </a:p>
          <a:p>
            <a:pPr algn="l"/>
            <a:r>
              <a:rPr lang="fr-FR" dirty="0">
                <a:solidFill>
                  <a:srgbClr val="000000"/>
                </a:solidFill>
                <a:latin typeface="Verdana" pitchFamily="34" charset="0"/>
              </a:rPr>
              <a:t>d</a:t>
            </a:r>
            <a:r>
              <a:rPr lang="fr-FR" dirty="0" smtClean="0">
                <a:solidFill>
                  <a:srgbClr val="000000"/>
                </a:solidFill>
                <a:latin typeface="Verdana" pitchFamily="34" charset="0"/>
              </a:rPr>
              <a:t>’initiation de la fatigue</a:t>
            </a:r>
            <a:endParaRPr lang="fr-FR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468483" y="188640"/>
            <a:ext cx="3132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Post-traitement  Fatigue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44488" y="3787573"/>
            <a:ext cx="6715472" cy="3025803"/>
          </a:xfrm>
          <a:prstGeom prst="rect">
            <a:avLst/>
          </a:prstGeom>
          <a:noFill/>
          <a:ln/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0271E1-215E-4B71-AC52-A2997F5BE08E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3" name="Rectangle 3"/>
          <p:cNvSpPr>
            <a:spLocks noChangeArrowheads="1"/>
          </p:cNvSpPr>
          <p:nvPr/>
        </p:nvSpPr>
        <p:spPr bwMode="auto">
          <a:xfrm>
            <a:off x="2507456" y="2205038"/>
            <a:ext cx="990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2560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920" y="1124744"/>
            <a:ext cx="4891088" cy="2447925"/>
          </a:xfrm>
          <a:prstGeom prst="rect">
            <a:avLst/>
          </a:prstGeom>
          <a:noFill/>
        </p:spPr>
      </p:pic>
      <p:pic>
        <p:nvPicPr>
          <p:cNvPr id="2560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664" y="3810000"/>
            <a:ext cx="193132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06" name="Line 6"/>
          <p:cNvSpPr>
            <a:spLocks noChangeShapeType="1"/>
          </p:cNvSpPr>
          <p:nvPr/>
        </p:nvSpPr>
        <p:spPr bwMode="auto">
          <a:xfrm>
            <a:off x="2360712" y="2780928"/>
            <a:ext cx="288032" cy="115212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25600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0952" y="4005064"/>
            <a:ext cx="27241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08" name="Text Box 8"/>
          <p:cNvSpPr txBox="1">
            <a:spLocks noChangeArrowheads="1"/>
          </p:cNvSpPr>
          <p:nvPr/>
        </p:nvSpPr>
        <p:spPr bwMode="auto">
          <a:xfrm>
            <a:off x="5038506" y="6011996"/>
            <a:ext cx="2146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i="0" dirty="0">
                <a:latin typeface="Arial" charset="0"/>
                <a:cs typeface="Arial" charset="0"/>
              </a:rPr>
              <a:t>Zoom </a:t>
            </a:r>
            <a:r>
              <a:rPr lang="en-US" sz="1800" i="0" dirty="0" err="1" smtClean="0">
                <a:latin typeface="Arial" charset="0"/>
                <a:cs typeface="Arial" charset="0"/>
              </a:rPr>
              <a:t>sur</a:t>
            </a:r>
            <a:r>
              <a:rPr lang="en-US" sz="1800" i="0" dirty="0" smtClean="0">
                <a:latin typeface="Arial" charset="0"/>
                <a:cs typeface="Arial" charset="0"/>
              </a:rPr>
              <a:t> la fissure</a:t>
            </a:r>
            <a:endParaRPr lang="fr-FR" sz="1800" i="0" dirty="0">
              <a:latin typeface="Arial" charset="0"/>
              <a:cs typeface="Arial" charset="0"/>
            </a:endParaRPr>
          </a:p>
        </p:txBody>
      </p:sp>
      <p:sp>
        <p:nvSpPr>
          <p:cNvPr id="256009" name="Line 9"/>
          <p:cNvSpPr>
            <a:spLocks noChangeShapeType="1"/>
          </p:cNvSpPr>
          <p:nvPr/>
        </p:nvSpPr>
        <p:spPr bwMode="auto">
          <a:xfrm>
            <a:off x="3008784" y="4221088"/>
            <a:ext cx="1512168" cy="28803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pic>
        <p:nvPicPr>
          <p:cNvPr id="25601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9184" y="1412776"/>
            <a:ext cx="28067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11" name="Text Box 11"/>
          <p:cNvSpPr txBox="1">
            <a:spLocks noChangeArrowheads="1"/>
          </p:cNvSpPr>
          <p:nvPr/>
        </p:nvSpPr>
        <p:spPr bwMode="auto">
          <a:xfrm>
            <a:off x="7263424" y="3140968"/>
            <a:ext cx="244210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800" i="0" dirty="0" err="1" smtClean="0">
                <a:latin typeface="Arial" charset="0"/>
                <a:cs typeface="Arial" charset="0"/>
              </a:rPr>
              <a:t>Maillage</a:t>
            </a:r>
            <a:r>
              <a:rPr lang="en-US" sz="1800" i="0" dirty="0" smtClean="0">
                <a:latin typeface="Arial" charset="0"/>
                <a:cs typeface="Arial" charset="0"/>
              </a:rPr>
              <a:t> de la fissure</a:t>
            </a:r>
            <a:endParaRPr lang="fr-FR" sz="1800" i="0" dirty="0">
              <a:latin typeface="Arial" charset="0"/>
              <a:cs typeface="Arial" charset="0"/>
            </a:endParaRPr>
          </a:p>
        </p:txBody>
      </p:sp>
      <p:sp>
        <p:nvSpPr>
          <p:cNvPr id="256012" name="Line 12"/>
          <p:cNvSpPr>
            <a:spLocks noChangeShapeType="1"/>
          </p:cNvSpPr>
          <p:nvPr/>
        </p:nvSpPr>
        <p:spPr bwMode="auto">
          <a:xfrm flipV="1">
            <a:off x="6681192" y="3068960"/>
            <a:ext cx="576064" cy="7920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56013" name="Text Box 13"/>
          <p:cNvSpPr txBox="1">
            <a:spLocks noChangeArrowheads="1"/>
          </p:cNvSpPr>
          <p:nvPr/>
        </p:nvSpPr>
        <p:spPr bwMode="auto">
          <a:xfrm>
            <a:off x="725142" y="5085184"/>
            <a:ext cx="18515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1800" i="0" dirty="0" err="1" smtClean="0">
                <a:latin typeface="Arial" charset="0"/>
                <a:cs typeface="Arial" charset="0"/>
              </a:rPr>
              <a:t>Partie</a:t>
            </a:r>
            <a:r>
              <a:rPr lang="en-US" sz="1800" i="0" dirty="0" smtClean="0">
                <a:latin typeface="Arial" charset="0"/>
                <a:cs typeface="Arial" charset="0"/>
              </a:rPr>
              <a:t> </a:t>
            </a:r>
            <a:r>
              <a:rPr lang="en-US" sz="1800" i="0" dirty="0" err="1" smtClean="0">
                <a:latin typeface="Arial" charset="0"/>
                <a:cs typeface="Arial" charset="0"/>
              </a:rPr>
              <a:t>contenant</a:t>
            </a:r>
            <a:r>
              <a:rPr lang="en-US" sz="1800" i="0" dirty="0" smtClean="0">
                <a:latin typeface="Arial" charset="0"/>
                <a:cs typeface="Arial" charset="0"/>
              </a:rPr>
              <a:t> la fissure</a:t>
            </a:r>
            <a:endParaRPr lang="fr-FR" sz="1800" i="0" dirty="0">
              <a:latin typeface="Arial" charset="0"/>
              <a:cs typeface="Arial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84731" y="508610"/>
            <a:ext cx="4163319" cy="40011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l"/>
            <a:r>
              <a:rPr lang="fr-FR" b="1" i="0" dirty="0" smtClean="0">
                <a:solidFill>
                  <a:srgbClr val="000000"/>
                </a:solidFill>
                <a:latin typeface="Verdana" pitchFamily="34" charset="0"/>
              </a:rPr>
              <a:t>3.</a:t>
            </a:r>
            <a:r>
              <a:rPr lang="fr-FR" b="1" i="0" dirty="0" smtClean="0">
                <a:solidFill>
                  <a:srgbClr val="000000"/>
                </a:solidFill>
                <a:latin typeface="Verdana" pitchFamily="34" charset="0"/>
              </a:rPr>
              <a:t> Propagation de la fissure</a:t>
            </a:r>
            <a:endParaRPr lang="fr-FR" b="1" i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62" name="Text Box 6"/>
          <p:cNvSpPr txBox="1">
            <a:spLocks noChangeArrowheads="1"/>
          </p:cNvSpPr>
          <p:nvPr/>
        </p:nvSpPr>
        <p:spPr bwMode="auto">
          <a:xfrm>
            <a:off x="2765448" y="188640"/>
            <a:ext cx="4419800" cy="5232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2800" b="1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Phénomène de la fatigue</a:t>
            </a:r>
          </a:p>
        </p:txBody>
      </p:sp>
      <p:pic>
        <p:nvPicPr>
          <p:cNvPr id="4" name="Image 3" descr="800px-Meudon_184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908720"/>
            <a:ext cx="422913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4" descr="esched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9024" y="764704"/>
            <a:ext cx="3939733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4880992" y="3543399"/>
            <a:ext cx="4442079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</a:rPr>
              <a:t>June 3, 1998  : failure of the tread of a wheel of an ICE 1 from Munich to Hamburg </a:t>
            </a:r>
            <a:endParaRPr kumimoji="0" lang="fr-FR" sz="12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200472" y="3573016"/>
            <a:ext cx="4442079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</a:rPr>
              <a:t>8 </a:t>
            </a:r>
            <a:r>
              <a:rPr kumimoji="0" lang="en-US" sz="12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</a:rPr>
              <a:t>mai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</a:rPr>
              <a:t> 1942 : accident du train</a:t>
            </a:r>
            <a:r>
              <a:rPr kumimoji="0" lang="en-US" sz="1200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</a:rPr>
              <a:t> Versailles-Paris</a:t>
            </a:r>
            <a:endParaRPr kumimoji="0" lang="fr-FR" sz="12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</a:endParaRPr>
          </a:p>
        </p:txBody>
      </p:sp>
      <p:pic>
        <p:nvPicPr>
          <p:cNvPr id="14" name="Picture 12" descr="image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496" y="4077072"/>
            <a:ext cx="2277402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e 32"/>
          <p:cNvGrpSpPr>
            <a:grpSpLocks/>
          </p:cNvGrpSpPr>
          <p:nvPr/>
        </p:nvGrpSpPr>
        <p:grpSpPr bwMode="auto">
          <a:xfrm>
            <a:off x="488504" y="5877272"/>
            <a:ext cx="470000" cy="539610"/>
            <a:chOff x="1295090" y="5445224"/>
            <a:chExt cx="872214" cy="1648015"/>
          </a:xfrm>
        </p:grpSpPr>
        <p:sp>
          <p:nvSpPr>
            <p:cNvPr id="16" name="ZoneTexte 30"/>
            <p:cNvSpPr txBox="1">
              <a:spLocks noChangeArrowheads="1"/>
            </p:cNvSpPr>
            <p:nvPr/>
          </p:nvSpPr>
          <p:spPr bwMode="auto">
            <a:xfrm>
              <a:off x="1295090" y="6341259"/>
              <a:ext cx="872214" cy="7519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30°C</a:t>
              </a:r>
            </a:p>
          </p:txBody>
        </p:sp>
        <p:sp>
          <p:nvSpPr>
            <p:cNvPr id="17" name="AutoShape 20"/>
            <p:cNvSpPr>
              <a:spLocks noChangeArrowheads="1"/>
            </p:cNvSpPr>
            <p:nvPr/>
          </p:nvSpPr>
          <p:spPr bwMode="auto">
            <a:xfrm rot="-5400000">
              <a:off x="1280592" y="5661247"/>
              <a:ext cx="864095" cy="432049"/>
            </a:xfrm>
            <a:prstGeom prst="rightArrow">
              <a:avLst>
                <a:gd name="adj1" fmla="val 50000"/>
                <a:gd name="adj2" fmla="val 106500"/>
              </a:avLst>
            </a:prstGeom>
            <a:solidFill>
              <a:srgbClr val="0000FF"/>
            </a:solidFill>
            <a:ln w="12700">
              <a:solidFill>
                <a:srgbClr val="FFC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" name="Groupe 33"/>
          <p:cNvGrpSpPr>
            <a:grpSpLocks/>
          </p:cNvGrpSpPr>
          <p:nvPr/>
        </p:nvGrpSpPr>
        <p:grpSpPr bwMode="auto">
          <a:xfrm>
            <a:off x="1669096" y="5418572"/>
            <a:ext cx="1096479" cy="246221"/>
            <a:chOff x="3656856" y="4005064"/>
            <a:chExt cx="2031450" cy="751667"/>
          </a:xfrm>
        </p:grpSpPr>
        <p:sp>
          <p:nvSpPr>
            <p:cNvPr id="22" name="AutoShape 18"/>
            <p:cNvSpPr>
              <a:spLocks noChangeArrowheads="1"/>
            </p:cNvSpPr>
            <p:nvPr/>
          </p:nvSpPr>
          <p:spPr bwMode="auto">
            <a:xfrm flipH="1">
              <a:off x="3656856" y="4005064"/>
              <a:ext cx="1080120" cy="418654"/>
            </a:xfrm>
            <a:prstGeom prst="rightArrow">
              <a:avLst>
                <a:gd name="adj1" fmla="val 50000"/>
                <a:gd name="adj2" fmla="val 142365"/>
              </a:avLst>
            </a:prstGeom>
            <a:solidFill>
              <a:srgbClr val="FF0000"/>
            </a:solidFill>
            <a:ln w="12700">
              <a:solidFill>
                <a:srgbClr val="FFC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ZoneTexte 29"/>
            <p:cNvSpPr txBox="1">
              <a:spLocks noChangeArrowheads="1"/>
            </p:cNvSpPr>
            <p:nvPr/>
          </p:nvSpPr>
          <p:spPr bwMode="auto">
            <a:xfrm>
              <a:off x="4686857" y="4005064"/>
              <a:ext cx="1001449" cy="75166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180°C</a:t>
              </a:r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1127158" y="6093296"/>
            <a:ext cx="92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0" dirty="0" err="1" smtClean="0">
                <a:latin typeface="Arial" pitchFamily="34" charset="0"/>
                <a:cs typeface="Arial" pitchFamily="34" charset="0"/>
              </a:rPr>
              <a:t>Civeaux</a:t>
            </a:r>
            <a:endParaRPr lang="fr-FR" sz="1600" i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63874" name="Picture 2" descr="https://chargedevs.com/wp-content/uploads/2019/01/Top-causes-of-failure-in-power-semiconductors-.png"/>
          <p:cNvPicPr>
            <a:picLocks noChangeAspect="1" noChangeArrowheads="1"/>
          </p:cNvPicPr>
          <p:nvPr/>
        </p:nvPicPr>
        <p:blipFill>
          <a:blip r:embed="rId5" cstate="print"/>
          <a:srcRect l="45076" t="12751" b="24227"/>
          <a:stretch>
            <a:fillRect/>
          </a:stretch>
        </p:blipFill>
        <p:spPr bwMode="auto">
          <a:xfrm>
            <a:off x="6321152" y="4221088"/>
            <a:ext cx="2520280" cy="1929903"/>
          </a:xfrm>
          <a:prstGeom prst="rect">
            <a:avLst/>
          </a:prstGeom>
          <a:noFill/>
        </p:spPr>
      </p:pic>
      <p:sp>
        <p:nvSpPr>
          <p:cNvPr id="28" name="ZoneTexte 27"/>
          <p:cNvSpPr txBox="1"/>
          <p:nvPr/>
        </p:nvSpPr>
        <p:spPr>
          <a:xfrm>
            <a:off x="6033120" y="606324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 Narrow" pitchFamily="34" charset="0"/>
              </a:rPr>
              <a:t>https://chargedevs.com/features/top-causes-of-failure-in-power-semiconductors/</a:t>
            </a:r>
            <a:endParaRPr lang="fr-FR" sz="1400" dirty="0">
              <a:latin typeface="Arial Narrow" pitchFamily="34" charset="0"/>
            </a:endParaRPr>
          </a:p>
        </p:txBody>
      </p:sp>
      <p:pic>
        <p:nvPicPr>
          <p:cNvPr id="463876" name="Picture 4" descr="http://www.iasa-intl.com/folders/belfast/AA763EngineFire-3_files/aa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6816" y="4221088"/>
            <a:ext cx="2520280" cy="1899409"/>
          </a:xfrm>
          <a:prstGeom prst="rect">
            <a:avLst/>
          </a:prstGeom>
          <a:noFill/>
        </p:spPr>
      </p:pic>
      <p:sp>
        <p:nvSpPr>
          <p:cNvPr id="30" name="ZoneTexte 29"/>
          <p:cNvSpPr txBox="1"/>
          <p:nvPr/>
        </p:nvSpPr>
        <p:spPr>
          <a:xfrm>
            <a:off x="3008784" y="6021288"/>
            <a:ext cx="3066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Arial Narrow" pitchFamily="34" charset="0"/>
              </a:rPr>
              <a:t>http://www.iasa.com.au/folders/Safety_Issues/FAA_Inaction/severityUnderstated.html</a:t>
            </a:r>
            <a:endParaRPr lang="fr-FR" sz="1400" dirty="0">
              <a:latin typeface="Arial Narrow" pitchFamily="34" charset="0"/>
            </a:endParaRP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FF403-710A-4CC4-8922-16C75386DCFA}" type="slidenum">
              <a:rPr lang="fr-FR" smtClean="0">
                <a:solidFill>
                  <a:srgbClr val="000000"/>
                </a:solidFill>
              </a:rPr>
              <a:pPr/>
              <a:t>2</a:t>
            </a:fld>
            <a:endParaRPr lang="fr-F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4860634" y="1758920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248835" name="Object 3"/>
          <p:cNvGraphicFramePr>
            <a:graphicFrameLocks noChangeAspect="1"/>
          </p:cNvGraphicFramePr>
          <p:nvPr/>
        </p:nvGraphicFramePr>
        <p:xfrm>
          <a:off x="624286" y="50801"/>
          <a:ext cx="7761419" cy="4602163"/>
        </p:xfrm>
        <a:graphic>
          <a:graphicData uri="http://schemas.openxmlformats.org/presentationml/2006/ole">
            <p:oleObj spid="_x0000_s638978" name="Graphique" r:id="rId3" imgW="4591050" imgH="2943225" progId="Excel.Chart.8">
              <p:embed/>
            </p:oleObj>
          </a:graphicData>
        </a:graphic>
      </p:graphicFrame>
      <p:sp>
        <p:nvSpPr>
          <p:cNvPr id="248837" name="Rectangle 5"/>
          <p:cNvSpPr>
            <a:spLocks noChangeArrowheads="1"/>
          </p:cNvSpPr>
          <p:nvPr/>
        </p:nvSpPr>
        <p:spPr bwMode="auto">
          <a:xfrm>
            <a:off x="4860634" y="-200055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48840" name="Rectangle 8"/>
          <p:cNvSpPr>
            <a:spLocks noChangeArrowheads="1"/>
          </p:cNvSpPr>
          <p:nvPr/>
        </p:nvSpPr>
        <p:spPr bwMode="auto">
          <a:xfrm>
            <a:off x="4860634" y="-200055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48842" name="Text Box 10"/>
          <p:cNvSpPr txBox="1">
            <a:spLocks noChangeArrowheads="1"/>
          </p:cNvSpPr>
          <p:nvPr/>
        </p:nvSpPr>
        <p:spPr bwMode="auto">
          <a:xfrm>
            <a:off x="1077482" y="4714875"/>
            <a:ext cx="7763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400" b="1" i="0" dirty="0" smtClean="0">
                <a:cs typeface="Arial" charset="0"/>
              </a:rPr>
              <a:t>Evolution </a:t>
            </a:r>
            <a:r>
              <a:rPr lang="en-US" sz="2400" b="1" i="0" dirty="0" err="1" smtClean="0">
                <a:cs typeface="Arial" charset="0"/>
              </a:rPr>
              <a:t>numérique</a:t>
            </a:r>
            <a:r>
              <a:rPr lang="en-US" sz="2400" b="1" i="0" dirty="0" smtClean="0">
                <a:cs typeface="Arial" charset="0"/>
              </a:rPr>
              <a:t> de </a:t>
            </a:r>
            <a:r>
              <a:rPr lang="en-US" sz="2400" b="1" i="0" dirty="0" smtClean="0">
                <a:latin typeface="Symbol" pitchFamily="18" charset="2"/>
                <a:cs typeface="Arial" charset="0"/>
              </a:rPr>
              <a:t>D</a:t>
            </a:r>
            <a:r>
              <a:rPr lang="en-US" sz="2400" b="1" i="0" dirty="0" smtClean="0">
                <a:cs typeface="Arial" charset="0"/>
              </a:rPr>
              <a:t>K /  </a:t>
            </a:r>
            <a:r>
              <a:rPr lang="en-US" sz="2400" b="1" i="0" dirty="0" err="1" smtClean="0">
                <a:cs typeface="Arial" charset="0"/>
              </a:rPr>
              <a:t>longueur</a:t>
            </a:r>
            <a:r>
              <a:rPr lang="en-US" sz="2400" b="1" i="0" dirty="0" smtClean="0">
                <a:cs typeface="Arial" charset="0"/>
              </a:rPr>
              <a:t> de fissure</a:t>
            </a:r>
            <a:endParaRPr lang="fr-FR" sz="2400" b="1" i="0" dirty="0"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3208BE-D95A-4779-B698-201E45484508}" type="slidenum">
              <a:rPr lang="en-GB"/>
              <a:pPr>
                <a:defRPr/>
              </a:pPr>
              <a:t>21</a:t>
            </a:fld>
            <a:endParaRPr lang="en-GB"/>
          </a:p>
        </p:txBody>
      </p:sp>
      <p:sp>
        <p:nvSpPr>
          <p:cNvPr id="1189892" name="Rectangle 4"/>
          <p:cNvSpPr>
            <a:spLocks noChangeArrowheads="1"/>
          </p:cNvSpPr>
          <p:nvPr/>
        </p:nvSpPr>
        <p:spPr bwMode="auto">
          <a:xfrm>
            <a:off x="4232275" y="765175"/>
            <a:ext cx="1820863" cy="425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i="0">
                <a:solidFill>
                  <a:srgbClr val="FF0000"/>
                </a:solidFill>
                <a:latin typeface="Verdana" pitchFamily="34" charset="0"/>
              </a:rPr>
              <a:t>vilebrequin</a:t>
            </a:r>
            <a:endParaRPr lang="fr-FR" b="1" i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189896" name="Text Box 8"/>
          <p:cNvSpPr txBox="1">
            <a:spLocks noChangeArrowheads="1"/>
          </p:cNvSpPr>
          <p:nvPr/>
        </p:nvSpPr>
        <p:spPr bwMode="auto">
          <a:xfrm>
            <a:off x="898525" y="4826000"/>
            <a:ext cx="8591550" cy="1916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fr-FR" sz="1800" i="0" dirty="0">
                <a:latin typeface="Verdana" pitchFamily="34" charset="0"/>
              </a:rPr>
              <a:t> </a:t>
            </a:r>
            <a:r>
              <a:rPr lang="fr-FR" sz="1800" b="1" i="0" dirty="0">
                <a:latin typeface="Verdana" pitchFamily="34" charset="0"/>
              </a:rPr>
              <a:t>Pièce</a:t>
            </a:r>
            <a:r>
              <a:rPr lang="fr-FR" sz="1800" i="0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fr-FR" sz="1800" i="0" dirty="0">
                <a:latin typeface="Verdana" pitchFamily="34" charset="0"/>
              </a:rPr>
              <a:t>:  vilebrequin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fr-FR" sz="1800" i="0" dirty="0">
                <a:latin typeface="Verdana" pitchFamily="34" charset="0"/>
              </a:rPr>
              <a:t> </a:t>
            </a:r>
            <a:r>
              <a:rPr lang="fr-FR" sz="1800" b="1" i="0" dirty="0">
                <a:latin typeface="Verdana" pitchFamily="34" charset="0"/>
              </a:rPr>
              <a:t>Fonction</a:t>
            </a:r>
            <a:r>
              <a:rPr lang="fr-FR" sz="1800" i="0" dirty="0">
                <a:latin typeface="Verdana" pitchFamily="34" charset="0"/>
              </a:rPr>
              <a:t> : transformation du mouvement des pistons en mouvement </a:t>
            </a:r>
          </a:p>
          <a:p>
            <a:pPr>
              <a:lnSpc>
                <a:spcPct val="130000"/>
              </a:lnSpc>
            </a:pPr>
            <a:r>
              <a:rPr lang="fr-FR" sz="1800" i="0" dirty="0">
                <a:latin typeface="Verdana" pitchFamily="34" charset="0"/>
              </a:rPr>
              <a:t>   de rotation.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fr-FR" sz="1800" i="0" dirty="0">
                <a:latin typeface="Verdana" pitchFamily="34" charset="0"/>
              </a:rPr>
              <a:t> </a:t>
            </a:r>
            <a:r>
              <a:rPr lang="fr-FR" sz="1800" b="1" i="0" dirty="0">
                <a:latin typeface="Verdana" pitchFamily="34" charset="0"/>
              </a:rPr>
              <a:t>Défaillance</a:t>
            </a:r>
            <a:r>
              <a:rPr lang="fr-FR" sz="1800" i="0" dirty="0">
                <a:latin typeface="Verdana" pitchFamily="34" charset="0"/>
              </a:rPr>
              <a:t> : rupture par fatigue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fr-FR" sz="1800" i="0" dirty="0">
                <a:latin typeface="Verdana" pitchFamily="34" charset="0"/>
              </a:rPr>
              <a:t> </a:t>
            </a:r>
            <a:r>
              <a:rPr lang="fr-FR" sz="1800" b="1" i="0" dirty="0">
                <a:latin typeface="Verdana" pitchFamily="34" charset="0"/>
              </a:rPr>
              <a:t>Zones à risque</a:t>
            </a:r>
            <a:r>
              <a:rPr lang="fr-FR" sz="1800" i="0" dirty="0">
                <a:latin typeface="Verdana" pitchFamily="34" charset="0"/>
              </a:rPr>
              <a:t> : gorges car concentration de contrainte</a:t>
            </a:r>
          </a:p>
        </p:txBody>
      </p:sp>
      <p:pic>
        <p:nvPicPr>
          <p:cNvPr id="1189897" name="Picture 9" descr="viin_baldwi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8000"/>
          </a:blip>
          <a:srcRect l="7420" t="19740" r="55035" b="34689"/>
          <a:stretch>
            <a:fillRect/>
          </a:stretch>
        </p:blipFill>
        <p:spPr bwMode="auto">
          <a:xfrm>
            <a:off x="7046913" y="930275"/>
            <a:ext cx="2586037" cy="2138363"/>
          </a:xfrm>
          <a:noFill/>
          <a:ln>
            <a:miter lim="800000"/>
            <a:headEnd/>
            <a:tailEnd/>
          </a:ln>
        </p:spPr>
      </p:pic>
      <p:pic>
        <p:nvPicPr>
          <p:cNvPr id="64518" name="Picture 11" descr="moteur_HD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925" y="765175"/>
            <a:ext cx="2805113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9893" name="Line 5"/>
          <p:cNvSpPr>
            <a:spLocks noChangeShapeType="1"/>
          </p:cNvSpPr>
          <p:nvPr/>
        </p:nvSpPr>
        <p:spPr bwMode="auto">
          <a:xfrm flipH="1">
            <a:off x="2289175" y="1196975"/>
            <a:ext cx="1943100" cy="1295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189894" name="Line 6"/>
          <p:cNvSpPr>
            <a:spLocks noChangeShapeType="1"/>
          </p:cNvSpPr>
          <p:nvPr/>
        </p:nvSpPr>
        <p:spPr bwMode="auto">
          <a:xfrm>
            <a:off x="6057900" y="1196975"/>
            <a:ext cx="982663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516688" y="1587500"/>
            <a:ext cx="1997075" cy="2128838"/>
            <a:chOff x="4105" y="804"/>
            <a:chExt cx="1258" cy="1341"/>
          </a:xfrm>
        </p:grpSpPr>
        <p:sp>
          <p:nvSpPr>
            <p:cNvPr id="64524" name="Oval 14"/>
            <p:cNvSpPr>
              <a:spLocks noChangeArrowheads="1"/>
            </p:cNvSpPr>
            <p:nvPr/>
          </p:nvSpPr>
          <p:spPr bwMode="auto">
            <a:xfrm rot="7703710">
              <a:off x="4901" y="806"/>
              <a:ext cx="464" cy="46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525" name="Line 15"/>
            <p:cNvSpPr>
              <a:spLocks noChangeShapeType="1"/>
            </p:cNvSpPr>
            <p:nvPr/>
          </p:nvSpPr>
          <p:spPr bwMode="auto">
            <a:xfrm rot="7703710">
              <a:off x="3747" y="1257"/>
              <a:ext cx="1246" cy="52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189904" name="Picture 16" descr="viin_baldwin"/>
          <p:cNvPicPr>
            <a:picLocks noChangeAspect="1" noChangeArrowheads="1"/>
          </p:cNvPicPr>
          <p:nvPr/>
        </p:nvPicPr>
        <p:blipFill>
          <a:blip r:embed="rId4" cstate="print">
            <a:lum bright="18000"/>
          </a:blip>
          <a:srcRect l="20407" t="35432" r="73587" b="52034"/>
          <a:stretch>
            <a:fillRect/>
          </a:stretch>
        </p:blipFill>
        <p:spPr bwMode="auto">
          <a:xfrm>
            <a:off x="4089400" y="1700213"/>
            <a:ext cx="1928813" cy="2730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4523" name="Text Box 17"/>
          <p:cNvSpPr txBox="1">
            <a:spLocks noChangeArrowheads="1"/>
          </p:cNvSpPr>
          <p:nvPr/>
        </p:nvSpPr>
        <p:spPr bwMode="auto">
          <a:xfrm>
            <a:off x="415925" y="50800"/>
            <a:ext cx="9217025" cy="48090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400" b="1" i="0" dirty="0">
                <a:latin typeface="Arial" charset="0"/>
                <a:cs typeface="Arial" charset="0"/>
              </a:rPr>
              <a:t>Exemple : </a:t>
            </a:r>
            <a:r>
              <a:rPr lang="fr-FR" sz="2400" b="1" i="0" dirty="0" smtClean="0">
                <a:latin typeface="Arial" charset="0"/>
                <a:cs typeface="Arial" charset="0"/>
              </a:rPr>
              <a:t>résistance à la fatigue des </a:t>
            </a:r>
            <a:r>
              <a:rPr lang="fr-FR" sz="2400" b="1" i="0" dirty="0">
                <a:latin typeface="Arial" charset="0"/>
                <a:cs typeface="Arial" charset="0"/>
              </a:rPr>
              <a:t>vilebrequins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ChangeArrowheads="1"/>
          </p:cNvSpPr>
          <p:nvPr/>
        </p:nvSpPr>
        <p:spPr bwMode="auto">
          <a:xfrm>
            <a:off x="5143283" y="2177028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48837" name="Rectangle 5"/>
          <p:cNvSpPr>
            <a:spLocks noChangeArrowheads="1"/>
          </p:cNvSpPr>
          <p:nvPr/>
        </p:nvSpPr>
        <p:spPr bwMode="auto">
          <a:xfrm>
            <a:off x="4860634" y="-200055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48840" name="Rectangle 8"/>
          <p:cNvSpPr>
            <a:spLocks noChangeArrowheads="1"/>
          </p:cNvSpPr>
          <p:nvPr/>
        </p:nvSpPr>
        <p:spPr bwMode="auto">
          <a:xfrm>
            <a:off x="4860634" y="-200055"/>
            <a:ext cx="1847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844" name="Rectangle 3"/>
          <p:cNvSpPr>
            <a:spLocks noChangeArrowheads="1"/>
          </p:cNvSpPr>
          <p:nvPr/>
        </p:nvSpPr>
        <p:spPr bwMode="auto">
          <a:xfrm>
            <a:off x="930349" y="4115396"/>
            <a:ext cx="2847975" cy="2244725"/>
          </a:xfrm>
          <a:prstGeom prst="rect">
            <a:avLst/>
          </a:prstGeom>
          <a:solidFill>
            <a:srgbClr val="FFFFFF"/>
          </a:solidFill>
          <a:ln w="11113">
            <a:solidFill>
              <a:srgbClr val="00279F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5" name="Line 4"/>
          <p:cNvSpPr>
            <a:spLocks noChangeShapeType="1"/>
          </p:cNvSpPr>
          <p:nvPr/>
        </p:nvSpPr>
        <p:spPr bwMode="auto">
          <a:xfrm>
            <a:off x="1447874" y="5733058"/>
            <a:ext cx="666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6" name="Line 5"/>
          <p:cNvSpPr>
            <a:spLocks noChangeShapeType="1"/>
          </p:cNvSpPr>
          <p:nvPr/>
        </p:nvSpPr>
        <p:spPr bwMode="auto">
          <a:xfrm>
            <a:off x="1447874" y="5523508"/>
            <a:ext cx="666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7" name="Line 6"/>
          <p:cNvSpPr>
            <a:spLocks noChangeShapeType="1"/>
          </p:cNvSpPr>
          <p:nvPr/>
        </p:nvSpPr>
        <p:spPr bwMode="auto">
          <a:xfrm>
            <a:off x="1447874" y="5312371"/>
            <a:ext cx="6667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8" name="Line 7"/>
          <p:cNvSpPr>
            <a:spLocks noChangeShapeType="1"/>
          </p:cNvSpPr>
          <p:nvPr/>
        </p:nvSpPr>
        <p:spPr bwMode="auto">
          <a:xfrm>
            <a:off x="1447874" y="5102821"/>
            <a:ext cx="6667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9" name="Line 8"/>
          <p:cNvSpPr>
            <a:spLocks noChangeShapeType="1"/>
          </p:cNvSpPr>
          <p:nvPr/>
        </p:nvSpPr>
        <p:spPr bwMode="auto">
          <a:xfrm>
            <a:off x="1447874" y="4891683"/>
            <a:ext cx="666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0" name="Line 9"/>
          <p:cNvSpPr>
            <a:spLocks noChangeShapeType="1"/>
          </p:cNvSpPr>
          <p:nvPr/>
        </p:nvSpPr>
        <p:spPr bwMode="auto">
          <a:xfrm>
            <a:off x="1447874" y="4682133"/>
            <a:ext cx="666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1" name="Line 10"/>
          <p:cNvSpPr>
            <a:spLocks noChangeShapeType="1"/>
          </p:cNvSpPr>
          <p:nvPr/>
        </p:nvSpPr>
        <p:spPr bwMode="auto">
          <a:xfrm>
            <a:off x="1447874" y="4472583"/>
            <a:ext cx="666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2" name="Line 11"/>
          <p:cNvSpPr>
            <a:spLocks noChangeShapeType="1"/>
          </p:cNvSpPr>
          <p:nvPr/>
        </p:nvSpPr>
        <p:spPr bwMode="auto">
          <a:xfrm>
            <a:off x="1447874" y="4261446"/>
            <a:ext cx="6667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3" name="Line 12"/>
          <p:cNvSpPr>
            <a:spLocks noChangeShapeType="1"/>
          </p:cNvSpPr>
          <p:nvPr/>
        </p:nvSpPr>
        <p:spPr bwMode="auto">
          <a:xfrm>
            <a:off x="1481212" y="5944196"/>
            <a:ext cx="21875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4" name="Line 13"/>
          <p:cNvSpPr>
            <a:spLocks noChangeShapeType="1"/>
          </p:cNvSpPr>
          <p:nvPr/>
        </p:nvSpPr>
        <p:spPr bwMode="auto">
          <a:xfrm flipV="1">
            <a:off x="1481212" y="5907683"/>
            <a:ext cx="1587" cy="730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5" name="Line 14"/>
          <p:cNvSpPr>
            <a:spLocks noChangeShapeType="1"/>
          </p:cNvSpPr>
          <p:nvPr/>
        </p:nvSpPr>
        <p:spPr bwMode="auto">
          <a:xfrm flipV="1">
            <a:off x="2028899" y="5907683"/>
            <a:ext cx="1588" cy="730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6" name="Line 15"/>
          <p:cNvSpPr>
            <a:spLocks noChangeShapeType="1"/>
          </p:cNvSpPr>
          <p:nvPr/>
        </p:nvSpPr>
        <p:spPr bwMode="auto">
          <a:xfrm flipV="1">
            <a:off x="2576587" y="5907683"/>
            <a:ext cx="1587" cy="730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7" name="Line 16"/>
          <p:cNvSpPr>
            <a:spLocks noChangeShapeType="1"/>
          </p:cNvSpPr>
          <p:nvPr/>
        </p:nvSpPr>
        <p:spPr bwMode="auto">
          <a:xfrm flipV="1">
            <a:off x="3122687" y="5907683"/>
            <a:ext cx="1587" cy="730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8" name="Line 17"/>
          <p:cNvSpPr>
            <a:spLocks noChangeShapeType="1"/>
          </p:cNvSpPr>
          <p:nvPr/>
        </p:nvSpPr>
        <p:spPr bwMode="auto">
          <a:xfrm flipV="1">
            <a:off x="3668787" y="5907683"/>
            <a:ext cx="1587" cy="730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59" name="Rectangle 18"/>
          <p:cNvSpPr>
            <a:spLocks noChangeArrowheads="1"/>
          </p:cNvSpPr>
          <p:nvPr/>
        </p:nvSpPr>
        <p:spPr bwMode="auto">
          <a:xfrm>
            <a:off x="1181174" y="5864821"/>
            <a:ext cx="2286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0" name="Rectangle 19"/>
          <p:cNvSpPr>
            <a:spLocks noChangeArrowheads="1"/>
          </p:cNvSpPr>
          <p:nvPr/>
        </p:nvSpPr>
        <p:spPr bwMode="auto">
          <a:xfrm>
            <a:off x="1181174" y="5874346"/>
            <a:ext cx="9048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861" name="Rectangle 20"/>
          <p:cNvSpPr>
            <a:spLocks noChangeArrowheads="1"/>
          </p:cNvSpPr>
          <p:nvPr/>
        </p:nvSpPr>
        <p:spPr bwMode="auto">
          <a:xfrm>
            <a:off x="1219274" y="5874346"/>
            <a:ext cx="24923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600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862" name="Rectangle 21"/>
          <p:cNvSpPr>
            <a:spLocks noChangeArrowheads="1"/>
          </p:cNvSpPr>
          <p:nvPr/>
        </p:nvSpPr>
        <p:spPr bwMode="auto">
          <a:xfrm>
            <a:off x="1181174" y="5653683"/>
            <a:ext cx="22860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3" name="Rectangle 22"/>
          <p:cNvSpPr>
            <a:spLocks noChangeArrowheads="1"/>
          </p:cNvSpPr>
          <p:nvPr/>
        </p:nvSpPr>
        <p:spPr bwMode="auto">
          <a:xfrm>
            <a:off x="1181174" y="5663208"/>
            <a:ext cx="9048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864" name="Rectangle 23"/>
          <p:cNvSpPr>
            <a:spLocks noChangeArrowheads="1"/>
          </p:cNvSpPr>
          <p:nvPr/>
        </p:nvSpPr>
        <p:spPr bwMode="auto">
          <a:xfrm>
            <a:off x="1219274" y="5663208"/>
            <a:ext cx="24923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500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865" name="Rectangle 24"/>
          <p:cNvSpPr>
            <a:spLocks noChangeArrowheads="1"/>
          </p:cNvSpPr>
          <p:nvPr/>
        </p:nvSpPr>
        <p:spPr bwMode="auto">
          <a:xfrm>
            <a:off x="1181174" y="5444133"/>
            <a:ext cx="2286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6" name="Rectangle 25"/>
          <p:cNvSpPr>
            <a:spLocks noChangeArrowheads="1"/>
          </p:cNvSpPr>
          <p:nvPr/>
        </p:nvSpPr>
        <p:spPr bwMode="auto">
          <a:xfrm>
            <a:off x="1181174" y="5453658"/>
            <a:ext cx="9048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867" name="Rectangle 26"/>
          <p:cNvSpPr>
            <a:spLocks noChangeArrowheads="1"/>
          </p:cNvSpPr>
          <p:nvPr/>
        </p:nvSpPr>
        <p:spPr bwMode="auto">
          <a:xfrm>
            <a:off x="1219274" y="5453658"/>
            <a:ext cx="24923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400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868" name="Rectangle 27"/>
          <p:cNvSpPr>
            <a:spLocks noChangeArrowheads="1"/>
          </p:cNvSpPr>
          <p:nvPr/>
        </p:nvSpPr>
        <p:spPr bwMode="auto">
          <a:xfrm>
            <a:off x="1181174" y="5232996"/>
            <a:ext cx="228600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69" name="Rectangle 28"/>
          <p:cNvSpPr>
            <a:spLocks noChangeArrowheads="1"/>
          </p:cNvSpPr>
          <p:nvPr/>
        </p:nvSpPr>
        <p:spPr bwMode="auto">
          <a:xfrm>
            <a:off x="1181174" y="5242521"/>
            <a:ext cx="9048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870" name="Rectangle 29"/>
          <p:cNvSpPr>
            <a:spLocks noChangeArrowheads="1"/>
          </p:cNvSpPr>
          <p:nvPr/>
        </p:nvSpPr>
        <p:spPr bwMode="auto">
          <a:xfrm>
            <a:off x="1219274" y="5242521"/>
            <a:ext cx="24923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300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871" name="Rectangle 30"/>
          <p:cNvSpPr>
            <a:spLocks noChangeArrowheads="1"/>
          </p:cNvSpPr>
          <p:nvPr/>
        </p:nvSpPr>
        <p:spPr bwMode="auto">
          <a:xfrm>
            <a:off x="1181174" y="5023446"/>
            <a:ext cx="2286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2" name="Rectangle 31"/>
          <p:cNvSpPr>
            <a:spLocks noChangeArrowheads="1"/>
          </p:cNvSpPr>
          <p:nvPr/>
        </p:nvSpPr>
        <p:spPr bwMode="auto">
          <a:xfrm>
            <a:off x="1181174" y="5032971"/>
            <a:ext cx="9048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873" name="Rectangle 32"/>
          <p:cNvSpPr>
            <a:spLocks noChangeArrowheads="1"/>
          </p:cNvSpPr>
          <p:nvPr/>
        </p:nvSpPr>
        <p:spPr bwMode="auto">
          <a:xfrm>
            <a:off x="1219274" y="5032971"/>
            <a:ext cx="24923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200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874" name="Rectangle 33"/>
          <p:cNvSpPr>
            <a:spLocks noChangeArrowheads="1"/>
          </p:cNvSpPr>
          <p:nvPr/>
        </p:nvSpPr>
        <p:spPr bwMode="auto">
          <a:xfrm>
            <a:off x="1181174" y="4812308"/>
            <a:ext cx="22860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5" name="Rectangle 34"/>
          <p:cNvSpPr>
            <a:spLocks noChangeArrowheads="1"/>
          </p:cNvSpPr>
          <p:nvPr/>
        </p:nvSpPr>
        <p:spPr bwMode="auto">
          <a:xfrm>
            <a:off x="1181174" y="4821833"/>
            <a:ext cx="9048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876" name="Rectangle 35"/>
          <p:cNvSpPr>
            <a:spLocks noChangeArrowheads="1"/>
          </p:cNvSpPr>
          <p:nvPr/>
        </p:nvSpPr>
        <p:spPr bwMode="auto">
          <a:xfrm>
            <a:off x="1219274" y="4821833"/>
            <a:ext cx="24923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100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877" name="Rectangle 36"/>
          <p:cNvSpPr>
            <a:spLocks noChangeArrowheads="1"/>
          </p:cNvSpPr>
          <p:nvPr/>
        </p:nvSpPr>
        <p:spPr bwMode="auto">
          <a:xfrm>
            <a:off x="1339924" y="4602758"/>
            <a:ext cx="635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8" name="Rectangle 37"/>
          <p:cNvSpPr>
            <a:spLocks noChangeArrowheads="1"/>
          </p:cNvSpPr>
          <p:nvPr/>
        </p:nvSpPr>
        <p:spPr bwMode="auto">
          <a:xfrm>
            <a:off x="1339924" y="4612283"/>
            <a:ext cx="11588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879" name="Rectangle 38"/>
          <p:cNvSpPr>
            <a:spLocks noChangeArrowheads="1"/>
          </p:cNvSpPr>
          <p:nvPr/>
        </p:nvSpPr>
        <p:spPr bwMode="auto">
          <a:xfrm>
            <a:off x="1219274" y="4391621"/>
            <a:ext cx="192088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0" name="Rectangle 39"/>
          <p:cNvSpPr>
            <a:spLocks noChangeArrowheads="1"/>
          </p:cNvSpPr>
          <p:nvPr/>
        </p:nvSpPr>
        <p:spPr bwMode="auto">
          <a:xfrm>
            <a:off x="1219274" y="4401146"/>
            <a:ext cx="24923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100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881" name="Rectangle 40"/>
          <p:cNvSpPr>
            <a:spLocks noChangeArrowheads="1"/>
          </p:cNvSpPr>
          <p:nvPr/>
        </p:nvSpPr>
        <p:spPr bwMode="auto">
          <a:xfrm>
            <a:off x="1219274" y="4182071"/>
            <a:ext cx="19208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2" name="Rectangle 41"/>
          <p:cNvSpPr>
            <a:spLocks noChangeArrowheads="1"/>
          </p:cNvSpPr>
          <p:nvPr/>
        </p:nvSpPr>
        <p:spPr bwMode="auto">
          <a:xfrm>
            <a:off x="1219274" y="4191596"/>
            <a:ext cx="24923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200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883" name="Rectangle 42"/>
          <p:cNvSpPr>
            <a:spLocks noChangeArrowheads="1"/>
          </p:cNvSpPr>
          <p:nvPr/>
        </p:nvSpPr>
        <p:spPr bwMode="auto">
          <a:xfrm>
            <a:off x="1452637" y="6047383"/>
            <a:ext cx="58737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4" name="Rectangle 43"/>
          <p:cNvSpPr>
            <a:spLocks noChangeArrowheads="1"/>
          </p:cNvSpPr>
          <p:nvPr/>
        </p:nvSpPr>
        <p:spPr bwMode="auto">
          <a:xfrm>
            <a:off x="1452637" y="6056908"/>
            <a:ext cx="1047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</a:t>
            </a: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885" name="Rectangle 44"/>
          <p:cNvSpPr>
            <a:spLocks noChangeArrowheads="1"/>
          </p:cNvSpPr>
          <p:nvPr/>
        </p:nvSpPr>
        <p:spPr bwMode="auto">
          <a:xfrm>
            <a:off x="2001912" y="6047383"/>
            <a:ext cx="6350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6" name="Rectangle 45"/>
          <p:cNvSpPr>
            <a:spLocks noChangeArrowheads="1"/>
          </p:cNvSpPr>
          <p:nvPr/>
        </p:nvSpPr>
        <p:spPr bwMode="auto">
          <a:xfrm>
            <a:off x="2001912" y="6056908"/>
            <a:ext cx="1174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887" name="Rectangle 46"/>
          <p:cNvSpPr>
            <a:spLocks noChangeArrowheads="1"/>
          </p:cNvSpPr>
          <p:nvPr/>
        </p:nvSpPr>
        <p:spPr bwMode="auto">
          <a:xfrm>
            <a:off x="2549599" y="6047383"/>
            <a:ext cx="65088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8" name="Rectangle 47"/>
          <p:cNvSpPr>
            <a:spLocks noChangeArrowheads="1"/>
          </p:cNvSpPr>
          <p:nvPr/>
        </p:nvSpPr>
        <p:spPr bwMode="auto">
          <a:xfrm>
            <a:off x="2549599" y="6056908"/>
            <a:ext cx="1174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889" name="Rectangle 48"/>
          <p:cNvSpPr>
            <a:spLocks noChangeArrowheads="1"/>
          </p:cNvSpPr>
          <p:nvPr/>
        </p:nvSpPr>
        <p:spPr bwMode="auto">
          <a:xfrm>
            <a:off x="3094112" y="6047383"/>
            <a:ext cx="65087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90" name="Rectangle 49"/>
          <p:cNvSpPr>
            <a:spLocks noChangeArrowheads="1"/>
          </p:cNvSpPr>
          <p:nvPr/>
        </p:nvSpPr>
        <p:spPr bwMode="auto">
          <a:xfrm>
            <a:off x="3094112" y="6056908"/>
            <a:ext cx="1174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891" name="Rectangle 50"/>
          <p:cNvSpPr>
            <a:spLocks noChangeArrowheads="1"/>
          </p:cNvSpPr>
          <p:nvPr/>
        </p:nvSpPr>
        <p:spPr bwMode="auto">
          <a:xfrm>
            <a:off x="3641799" y="6047383"/>
            <a:ext cx="6350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92" name="Rectangle 51"/>
          <p:cNvSpPr>
            <a:spLocks noChangeArrowheads="1"/>
          </p:cNvSpPr>
          <p:nvPr/>
        </p:nvSpPr>
        <p:spPr bwMode="auto">
          <a:xfrm>
            <a:off x="3641799" y="6056908"/>
            <a:ext cx="1174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4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893" name="Rectangle 52"/>
          <p:cNvSpPr>
            <a:spLocks noChangeArrowheads="1"/>
          </p:cNvSpPr>
          <p:nvPr/>
        </p:nvSpPr>
        <p:spPr bwMode="auto">
          <a:xfrm>
            <a:off x="2149549" y="6158508"/>
            <a:ext cx="858838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94" name="Rectangle 53"/>
          <p:cNvSpPr>
            <a:spLocks noChangeArrowheads="1"/>
          </p:cNvSpPr>
          <p:nvPr/>
        </p:nvSpPr>
        <p:spPr bwMode="auto">
          <a:xfrm>
            <a:off x="2149549" y="6168033"/>
            <a:ext cx="6381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Profondeur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895" name="Rectangle 54"/>
          <p:cNvSpPr>
            <a:spLocks noChangeArrowheads="1"/>
          </p:cNvSpPr>
          <p:nvPr/>
        </p:nvSpPr>
        <p:spPr bwMode="auto">
          <a:xfrm>
            <a:off x="2744862" y="6168033"/>
            <a:ext cx="32702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(mm)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896" name="Rectangle 55"/>
          <p:cNvSpPr>
            <a:spLocks noChangeArrowheads="1"/>
          </p:cNvSpPr>
          <p:nvPr/>
        </p:nvSpPr>
        <p:spPr bwMode="auto">
          <a:xfrm rot="16200000">
            <a:off x="710481" y="5462389"/>
            <a:ext cx="711200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Contraintes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897" name="Rectangle 56"/>
          <p:cNvSpPr>
            <a:spLocks noChangeArrowheads="1"/>
          </p:cNvSpPr>
          <p:nvPr/>
        </p:nvSpPr>
        <p:spPr bwMode="auto">
          <a:xfrm rot="16200000">
            <a:off x="731912" y="4817070"/>
            <a:ext cx="668338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résiduelles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898" name="Rectangle 57"/>
          <p:cNvSpPr>
            <a:spLocks noChangeArrowheads="1"/>
          </p:cNvSpPr>
          <p:nvPr/>
        </p:nvSpPr>
        <p:spPr bwMode="auto">
          <a:xfrm rot="16200000">
            <a:off x="1016868" y="4478139"/>
            <a:ext cx="98425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(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899" name="Rectangle 58"/>
          <p:cNvSpPr>
            <a:spLocks noChangeArrowheads="1"/>
          </p:cNvSpPr>
          <p:nvPr/>
        </p:nvSpPr>
        <p:spPr bwMode="auto">
          <a:xfrm rot="16200000">
            <a:off x="933524" y="4355108"/>
            <a:ext cx="260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MPa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00" name="Rectangle 59"/>
          <p:cNvSpPr>
            <a:spLocks noChangeArrowheads="1"/>
          </p:cNvSpPr>
          <p:nvPr/>
        </p:nvSpPr>
        <p:spPr bwMode="auto">
          <a:xfrm rot="16200000">
            <a:off x="1016868" y="4184452"/>
            <a:ext cx="98425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)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01" name="Rectangle 60"/>
          <p:cNvSpPr>
            <a:spLocks noChangeArrowheads="1"/>
          </p:cNvSpPr>
          <p:nvPr/>
        </p:nvSpPr>
        <p:spPr bwMode="auto">
          <a:xfrm>
            <a:off x="3156024" y="4953596"/>
            <a:ext cx="3937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2" name="Rectangle 61"/>
          <p:cNvSpPr>
            <a:spLocks noChangeArrowheads="1"/>
          </p:cNvSpPr>
          <p:nvPr/>
        </p:nvSpPr>
        <p:spPr bwMode="auto">
          <a:xfrm>
            <a:off x="3156024" y="4948833"/>
            <a:ext cx="125413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Symbol" pitchFamily="18" charset="2"/>
              </a:rPr>
              <a:t>s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03" name="Rectangle 62"/>
          <p:cNvSpPr>
            <a:spLocks noChangeArrowheads="1"/>
          </p:cNvSpPr>
          <p:nvPr/>
        </p:nvSpPr>
        <p:spPr bwMode="auto">
          <a:xfrm>
            <a:off x="3243337" y="4961533"/>
            <a:ext cx="1984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RR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04" name="Rectangle 63"/>
          <p:cNvSpPr>
            <a:spLocks noChangeArrowheads="1"/>
          </p:cNvSpPr>
          <p:nvPr/>
        </p:nvSpPr>
        <p:spPr bwMode="auto">
          <a:xfrm>
            <a:off x="3156024" y="5083771"/>
            <a:ext cx="125413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Symbol" pitchFamily="18" charset="2"/>
              </a:rPr>
              <a:t>s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05" name="Rectangle 64"/>
          <p:cNvSpPr>
            <a:spLocks noChangeArrowheads="1"/>
          </p:cNvSpPr>
          <p:nvPr/>
        </p:nvSpPr>
        <p:spPr bwMode="auto">
          <a:xfrm>
            <a:off x="3243337" y="5083771"/>
            <a:ext cx="1111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>
                <a:solidFill>
                  <a:srgbClr val="000000"/>
                </a:solidFill>
                <a:latin typeface="Symbol" pitchFamily="18" charset="2"/>
              </a:rPr>
              <a:t>qq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06" name="Rectangle 65"/>
          <p:cNvSpPr>
            <a:spLocks noChangeArrowheads="1"/>
          </p:cNvSpPr>
          <p:nvPr/>
        </p:nvSpPr>
        <p:spPr bwMode="auto">
          <a:xfrm>
            <a:off x="3156024" y="5218708"/>
            <a:ext cx="125413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Symbol" pitchFamily="18" charset="2"/>
              </a:rPr>
              <a:t>s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07" name="Rectangle 66"/>
          <p:cNvSpPr>
            <a:spLocks noChangeArrowheads="1"/>
          </p:cNvSpPr>
          <p:nvPr/>
        </p:nvSpPr>
        <p:spPr bwMode="auto">
          <a:xfrm>
            <a:off x="3243337" y="5231408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ZZ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08" name="Freeform 67"/>
          <p:cNvSpPr>
            <a:spLocks/>
          </p:cNvSpPr>
          <p:nvPr/>
        </p:nvSpPr>
        <p:spPr bwMode="auto">
          <a:xfrm>
            <a:off x="2865512" y="5009158"/>
            <a:ext cx="219075" cy="23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"/>
              </a:cxn>
              <a:cxn ang="0">
                <a:pos x="297" y="30"/>
              </a:cxn>
              <a:cxn ang="0">
                <a:pos x="297" y="1"/>
              </a:cxn>
              <a:cxn ang="0">
                <a:pos x="0" y="0"/>
              </a:cxn>
            </a:cxnLst>
            <a:rect l="0" t="0" r="r" b="b"/>
            <a:pathLst>
              <a:path w="297" h="30">
                <a:moveTo>
                  <a:pt x="0" y="0"/>
                </a:moveTo>
                <a:lnTo>
                  <a:pt x="0" y="28"/>
                </a:lnTo>
                <a:lnTo>
                  <a:pt x="297" y="30"/>
                </a:lnTo>
                <a:lnTo>
                  <a:pt x="297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9" name="Freeform 68"/>
          <p:cNvSpPr>
            <a:spLocks/>
          </p:cNvSpPr>
          <p:nvPr/>
        </p:nvSpPr>
        <p:spPr bwMode="auto">
          <a:xfrm>
            <a:off x="2865512" y="5283796"/>
            <a:ext cx="219075" cy="23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"/>
              </a:cxn>
              <a:cxn ang="0">
                <a:pos x="297" y="30"/>
              </a:cxn>
              <a:cxn ang="0">
                <a:pos x="297" y="2"/>
              </a:cxn>
              <a:cxn ang="0">
                <a:pos x="0" y="0"/>
              </a:cxn>
            </a:cxnLst>
            <a:rect l="0" t="0" r="r" b="b"/>
            <a:pathLst>
              <a:path w="297" h="30">
                <a:moveTo>
                  <a:pt x="0" y="0"/>
                </a:moveTo>
                <a:lnTo>
                  <a:pt x="0" y="28"/>
                </a:lnTo>
                <a:lnTo>
                  <a:pt x="297" y="30"/>
                </a:lnTo>
                <a:lnTo>
                  <a:pt x="297" y="2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10" name="Freeform 69"/>
          <p:cNvSpPr>
            <a:spLocks/>
          </p:cNvSpPr>
          <p:nvPr/>
        </p:nvSpPr>
        <p:spPr bwMode="auto">
          <a:xfrm>
            <a:off x="2865512" y="5145683"/>
            <a:ext cx="219075" cy="23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"/>
              </a:cxn>
              <a:cxn ang="0">
                <a:pos x="297" y="30"/>
              </a:cxn>
              <a:cxn ang="0">
                <a:pos x="297" y="1"/>
              </a:cxn>
              <a:cxn ang="0">
                <a:pos x="0" y="0"/>
              </a:cxn>
            </a:cxnLst>
            <a:rect l="0" t="0" r="r" b="b"/>
            <a:pathLst>
              <a:path w="297" h="30">
                <a:moveTo>
                  <a:pt x="0" y="0"/>
                </a:moveTo>
                <a:lnTo>
                  <a:pt x="0" y="28"/>
                </a:lnTo>
                <a:lnTo>
                  <a:pt x="297" y="30"/>
                </a:lnTo>
                <a:lnTo>
                  <a:pt x="297" y="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11" name="Line 70"/>
          <p:cNvSpPr>
            <a:spLocks noChangeShapeType="1"/>
          </p:cNvSpPr>
          <p:nvPr/>
        </p:nvSpPr>
        <p:spPr bwMode="auto">
          <a:xfrm>
            <a:off x="1481212" y="4261446"/>
            <a:ext cx="1587" cy="16827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12" name="Line 71"/>
          <p:cNvSpPr>
            <a:spLocks noChangeShapeType="1"/>
          </p:cNvSpPr>
          <p:nvPr/>
        </p:nvSpPr>
        <p:spPr bwMode="auto">
          <a:xfrm>
            <a:off x="1447874" y="5944196"/>
            <a:ext cx="6667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13" name="Line 72"/>
          <p:cNvSpPr>
            <a:spLocks noChangeShapeType="1"/>
          </p:cNvSpPr>
          <p:nvPr/>
        </p:nvSpPr>
        <p:spPr bwMode="auto">
          <a:xfrm>
            <a:off x="1447874" y="5733058"/>
            <a:ext cx="666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14" name="Line 73"/>
          <p:cNvSpPr>
            <a:spLocks noChangeShapeType="1"/>
          </p:cNvSpPr>
          <p:nvPr/>
        </p:nvSpPr>
        <p:spPr bwMode="auto">
          <a:xfrm>
            <a:off x="1447874" y="5523508"/>
            <a:ext cx="666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15" name="Line 74"/>
          <p:cNvSpPr>
            <a:spLocks noChangeShapeType="1"/>
          </p:cNvSpPr>
          <p:nvPr/>
        </p:nvSpPr>
        <p:spPr bwMode="auto">
          <a:xfrm>
            <a:off x="1447874" y="5312371"/>
            <a:ext cx="6667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16" name="Line 75"/>
          <p:cNvSpPr>
            <a:spLocks noChangeShapeType="1"/>
          </p:cNvSpPr>
          <p:nvPr/>
        </p:nvSpPr>
        <p:spPr bwMode="auto">
          <a:xfrm>
            <a:off x="1447874" y="5102821"/>
            <a:ext cx="6667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17" name="Line 76"/>
          <p:cNvSpPr>
            <a:spLocks noChangeShapeType="1"/>
          </p:cNvSpPr>
          <p:nvPr/>
        </p:nvSpPr>
        <p:spPr bwMode="auto">
          <a:xfrm>
            <a:off x="1447874" y="4891683"/>
            <a:ext cx="666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18" name="Line 77"/>
          <p:cNvSpPr>
            <a:spLocks noChangeShapeType="1"/>
          </p:cNvSpPr>
          <p:nvPr/>
        </p:nvSpPr>
        <p:spPr bwMode="auto">
          <a:xfrm>
            <a:off x="1447874" y="4682133"/>
            <a:ext cx="666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19" name="Line 78"/>
          <p:cNvSpPr>
            <a:spLocks noChangeShapeType="1"/>
          </p:cNvSpPr>
          <p:nvPr/>
        </p:nvSpPr>
        <p:spPr bwMode="auto">
          <a:xfrm>
            <a:off x="1447874" y="4472583"/>
            <a:ext cx="666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0" name="Line 79"/>
          <p:cNvSpPr>
            <a:spLocks noChangeShapeType="1"/>
          </p:cNvSpPr>
          <p:nvPr/>
        </p:nvSpPr>
        <p:spPr bwMode="auto">
          <a:xfrm>
            <a:off x="1447874" y="4261446"/>
            <a:ext cx="6667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1" name="Line 80"/>
          <p:cNvSpPr>
            <a:spLocks noChangeShapeType="1"/>
          </p:cNvSpPr>
          <p:nvPr/>
        </p:nvSpPr>
        <p:spPr bwMode="auto">
          <a:xfrm>
            <a:off x="1481212" y="5944196"/>
            <a:ext cx="21875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2" name="Line 81"/>
          <p:cNvSpPr>
            <a:spLocks noChangeShapeType="1"/>
          </p:cNvSpPr>
          <p:nvPr/>
        </p:nvSpPr>
        <p:spPr bwMode="auto">
          <a:xfrm flipV="1">
            <a:off x="1481212" y="5907683"/>
            <a:ext cx="1587" cy="730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3" name="Line 82"/>
          <p:cNvSpPr>
            <a:spLocks noChangeShapeType="1"/>
          </p:cNvSpPr>
          <p:nvPr/>
        </p:nvSpPr>
        <p:spPr bwMode="auto">
          <a:xfrm flipV="1">
            <a:off x="2028899" y="5907683"/>
            <a:ext cx="1588" cy="730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4" name="Line 83"/>
          <p:cNvSpPr>
            <a:spLocks noChangeShapeType="1"/>
          </p:cNvSpPr>
          <p:nvPr/>
        </p:nvSpPr>
        <p:spPr bwMode="auto">
          <a:xfrm flipV="1">
            <a:off x="2576587" y="5907683"/>
            <a:ext cx="1587" cy="730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5" name="Line 84"/>
          <p:cNvSpPr>
            <a:spLocks noChangeShapeType="1"/>
          </p:cNvSpPr>
          <p:nvPr/>
        </p:nvSpPr>
        <p:spPr bwMode="auto">
          <a:xfrm flipV="1">
            <a:off x="3122687" y="5907683"/>
            <a:ext cx="1587" cy="730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6" name="Line 85"/>
          <p:cNvSpPr>
            <a:spLocks noChangeShapeType="1"/>
          </p:cNvSpPr>
          <p:nvPr/>
        </p:nvSpPr>
        <p:spPr bwMode="auto">
          <a:xfrm flipV="1">
            <a:off x="3668787" y="5907683"/>
            <a:ext cx="1587" cy="7302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7" name="Rectangle 86"/>
          <p:cNvSpPr>
            <a:spLocks noChangeArrowheads="1"/>
          </p:cNvSpPr>
          <p:nvPr/>
        </p:nvSpPr>
        <p:spPr bwMode="auto">
          <a:xfrm>
            <a:off x="1181174" y="5864821"/>
            <a:ext cx="2286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28" name="Rectangle 87"/>
          <p:cNvSpPr>
            <a:spLocks noChangeArrowheads="1"/>
          </p:cNvSpPr>
          <p:nvPr/>
        </p:nvSpPr>
        <p:spPr bwMode="auto">
          <a:xfrm>
            <a:off x="1181174" y="5874346"/>
            <a:ext cx="9048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29" name="Rectangle 88"/>
          <p:cNvSpPr>
            <a:spLocks noChangeArrowheads="1"/>
          </p:cNvSpPr>
          <p:nvPr/>
        </p:nvSpPr>
        <p:spPr bwMode="auto">
          <a:xfrm>
            <a:off x="1219274" y="5874346"/>
            <a:ext cx="24923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600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30" name="Rectangle 89"/>
          <p:cNvSpPr>
            <a:spLocks noChangeArrowheads="1"/>
          </p:cNvSpPr>
          <p:nvPr/>
        </p:nvSpPr>
        <p:spPr bwMode="auto">
          <a:xfrm>
            <a:off x="1181174" y="5653683"/>
            <a:ext cx="22860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31" name="Rectangle 90"/>
          <p:cNvSpPr>
            <a:spLocks noChangeArrowheads="1"/>
          </p:cNvSpPr>
          <p:nvPr/>
        </p:nvSpPr>
        <p:spPr bwMode="auto">
          <a:xfrm>
            <a:off x="1181174" y="5663208"/>
            <a:ext cx="9048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32" name="Rectangle 91"/>
          <p:cNvSpPr>
            <a:spLocks noChangeArrowheads="1"/>
          </p:cNvSpPr>
          <p:nvPr/>
        </p:nvSpPr>
        <p:spPr bwMode="auto">
          <a:xfrm>
            <a:off x="1219274" y="5663208"/>
            <a:ext cx="24923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500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33" name="Rectangle 92"/>
          <p:cNvSpPr>
            <a:spLocks noChangeArrowheads="1"/>
          </p:cNvSpPr>
          <p:nvPr/>
        </p:nvSpPr>
        <p:spPr bwMode="auto">
          <a:xfrm>
            <a:off x="1181174" y="5444133"/>
            <a:ext cx="2286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34" name="Rectangle 93"/>
          <p:cNvSpPr>
            <a:spLocks noChangeArrowheads="1"/>
          </p:cNvSpPr>
          <p:nvPr/>
        </p:nvSpPr>
        <p:spPr bwMode="auto">
          <a:xfrm>
            <a:off x="1181174" y="5453658"/>
            <a:ext cx="9048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35" name="Rectangle 94"/>
          <p:cNvSpPr>
            <a:spLocks noChangeArrowheads="1"/>
          </p:cNvSpPr>
          <p:nvPr/>
        </p:nvSpPr>
        <p:spPr bwMode="auto">
          <a:xfrm>
            <a:off x="1219274" y="5453658"/>
            <a:ext cx="24923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400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36" name="Rectangle 95"/>
          <p:cNvSpPr>
            <a:spLocks noChangeArrowheads="1"/>
          </p:cNvSpPr>
          <p:nvPr/>
        </p:nvSpPr>
        <p:spPr bwMode="auto">
          <a:xfrm>
            <a:off x="1181174" y="5232996"/>
            <a:ext cx="228600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37" name="Rectangle 96"/>
          <p:cNvSpPr>
            <a:spLocks noChangeArrowheads="1"/>
          </p:cNvSpPr>
          <p:nvPr/>
        </p:nvSpPr>
        <p:spPr bwMode="auto">
          <a:xfrm>
            <a:off x="1181174" y="5242521"/>
            <a:ext cx="9048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38" name="Rectangle 97"/>
          <p:cNvSpPr>
            <a:spLocks noChangeArrowheads="1"/>
          </p:cNvSpPr>
          <p:nvPr/>
        </p:nvSpPr>
        <p:spPr bwMode="auto">
          <a:xfrm>
            <a:off x="1219274" y="5242521"/>
            <a:ext cx="24923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300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39" name="Rectangle 98"/>
          <p:cNvSpPr>
            <a:spLocks noChangeArrowheads="1"/>
          </p:cNvSpPr>
          <p:nvPr/>
        </p:nvSpPr>
        <p:spPr bwMode="auto">
          <a:xfrm>
            <a:off x="1181174" y="5023446"/>
            <a:ext cx="2286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40" name="Rectangle 99"/>
          <p:cNvSpPr>
            <a:spLocks noChangeArrowheads="1"/>
          </p:cNvSpPr>
          <p:nvPr/>
        </p:nvSpPr>
        <p:spPr bwMode="auto">
          <a:xfrm>
            <a:off x="1181174" y="5032971"/>
            <a:ext cx="9048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41" name="Rectangle 100"/>
          <p:cNvSpPr>
            <a:spLocks noChangeArrowheads="1"/>
          </p:cNvSpPr>
          <p:nvPr/>
        </p:nvSpPr>
        <p:spPr bwMode="auto">
          <a:xfrm>
            <a:off x="1219274" y="5032971"/>
            <a:ext cx="24923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200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42" name="Rectangle 101"/>
          <p:cNvSpPr>
            <a:spLocks noChangeArrowheads="1"/>
          </p:cNvSpPr>
          <p:nvPr/>
        </p:nvSpPr>
        <p:spPr bwMode="auto">
          <a:xfrm>
            <a:off x="1181174" y="4812308"/>
            <a:ext cx="22860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43" name="Rectangle 102"/>
          <p:cNvSpPr>
            <a:spLocks noChangeArrowheads="1"/>
          </p:cNvSpPr>
          <p:nvPr/>
        </p:nvSpPr>
        <p:spPr bwMode="auto">
          <a:xfrm>
            <a:off x="1181174" y="4821833"/>
            <a:ext cx="9048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44" name="Rectangle 103"/>
          <p:cNvSpPr>
            <a:spLocks noChangeArrowheads="1"/>
          </p:cNvSpPr>
          <p:nvPr/>
        </p:nvSpPr>
        <p:spPr bwMode="auto">
          <a:xfrm>
            <a:off x="1219274" y="4821833"/>
            <a:ext cx="24923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100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45" name="Rectangle 104"/>
          <p:cNvSpPr>
            <a:spLocks noChangeArrowheads="1"/>
          </p:cNvSpPr>
          <p:nvPr/>
        </p:nvSpPr>
        <p:spPr bwMode="auto">
          <a:xfrm>
            <a:off x="1339924" y="4602758"/>
            <a:ext cx="635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46" name="Rectangle 105"/>
          <p:cNvSpPr>
            <a:spLocks noChangeArrowheads="1"/>
          </p:cNvSpPr>
          <p:nvPr/>
        </p:nvSpPr>
        <p:spPr bwMode="auto">
          <a:xfrm>
            <a:off x="1339924" y="4612283"/>
            <a:ext cx="11588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47" name="Rectangle 106"/>
          <p:cNvSpPr>
            <a:spLocks noChangeArrowheads="1"/>
          </p:cNvSpPr>
          <p:nvPr/>
        </p:nvSpPr>
        <p:spPr bwMode="auto">
          <a:xfrm>
            <a:off x="1219274" y="4391621"/>
            <a:ext cx="192088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48" name="Rectangle 107"/>
          <p:cNvSpPr>
            <a:spLocks noChangeArrowheads="1"/>
          </p:cNvSpPr>
          <p:nvPr/>
        </p:nvSpPr>
        <p:spPr bwMode="auto">
          <a:xfrm>
            <a:off x="1219274" y="4401146"/>
            <a:ext cx="24923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100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49" name="Rectangle 108"/>
          <p:cNvSpPr>
            <a:spLocks noChangeArrowheads="1"/>
          </p:cNvSpPr>
          <p:nvPr/>
        </p:nvSpPr>
        <p:spPr bwMode="auto">
          <a:xfrm>
            <a:off x="1219274" y="4182071"/>
            <a:ext cx="19208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50" name="Rectangle 109"/>
          <p:cNvSpPr>
            <a:spLocks noChangeArrowheads="1"/>
          </p:cNvSpPr>
          <p:nvPr/>
        </p:nvSpPr>
        <p:spPr bwMode="auto">
          <a:xfrm>
            <a:off x="1219274" y="4191596"/>
            <a:ext cx="249238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200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51" name="Rectangle 110"/>
          <p:cNvSpPr>
            <a:spLocks noChangeArrowheads="1"/>
          </p:cNvSpPr>
          <p:nvPr/>
        </p:nvSpPr>
        <p:spPr bwMode="auto">
          <a:xfrm>
            <a:off x="1452637" y="6047383"/>
            <a:ext cx="58737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52" name="Rectangle 111"/>
          <p:cNvSpPr>
            <a:spLocks noChangeArrowheads="1"/>
          </p:cNvSpPr>
          <p:nvPr/>
        </p:nvSpPr>
        <p:spPr bwMode="auto">
          <a:xfrm>
            <a:off x="1452637" y="6056908"/>
            <a:ext cx="1047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0</a:t>
            </a: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953" name="Rectangle 112"/>
          <p:cNvSpPr>
            <a:spLocks noChangeArrowheads="1"/>
          </p:cNvSpPr>
          <p:nvPr/>
        </p:nvSpPr>
        <p:spPr bwMode="auto">
          <a:xfrm>
            <a:off x="2001912" y="6047383"/>
            <a:ext cx="6350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54" name="Rectangle 113"/>
          <p:cNvSpPr>
            <a:spLocks noChangeArrowheads="1"/>
          </p:cNvSpPr>
          <p:nvPr/>
        </p:nvSpPr>
        <p:spPr bwMode="auto">
          <a:xfrm>
            <a:off x="2549599" y="6047383"/>
            <a:ext cx="65088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55" name="Rectangle 114"/>
          <p:cNvSpPr>
            <a:spLocks noChangeArrowheads="1"/>
          </p:cNvSpPr>
          <p:nvPr/>
        </p:nvSpPr>
        <p:spPr bwMode="auto">
          <a:xfrm>
            <a:off x="2549599" y="6056908"/>
            <a:ext cx="1174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56" name="Rectangle 115"/>
          <p:cNvSpPr>
            <a:spLocks noChangeArrowheads="1"/>
          </p:cNvSpPr>
          <p:nvPr/>
        </p:nvSpPr>
        <p:spPr bwMode="auto">
          <a:xfrm>
            <a:off x="3094112" y="6047383"/>
            <a:ext cx="65087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57" name="Rectangle 116"/>
          <p:cNvSpPr>
            <a:spLocks noChangeArrowheads="1"/>
          </p:cNvSpPr>
          <p:nvPr/>
        </p:nvSpPr>
        <p:spPr bwMode="auto">
          <a:xfrm>
            <a:off x="3094112" y="6056908"/>
            <a:ext cx="1174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3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58" name="Rectangle 117"/>
          <p:cNvSpPr>
            <a:spLocks noChangeArrowheads="1"/>
          </p:cNvSpPr>
          <p:nvPr/>
        </p:nvSpPr>
        <p:spPr bwMode="auto">
          <a:xfrm>
            <a:off x="3641799" y="6047383"/>
            <a:ext cx="63500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59" name="Rectangle 118"/>
          <p:cNvSpPr>
            <a:spLocks noChangeArrowheads="1"/>
          </p:cNvSpPr>
          <p:nvPr/>
        </p:nvSpPr>
        <p:spPr bwMode="auto">
          <a:xfrm>
            <a:off x="3641799" y="6056908"/>
            <a:ext cx="1174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4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60" name="Rectangle 119"/>
          <p:cNvSpPr>
            <a:spLocks noChangeArrowheads="1"/>
          </p:cNvSpPr>
          <p:nvPr/>
        </p:nvSpPr>
        <p:spPr bwMode="auto">
          <a:xfrm>
            <a:off x="2149549" y="6158508"/>
            <a:ext cx="858838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61" name="Rectangle 120"/>
          <p:cNvSpPr>
            <a:spLocks noChangeArrowheads="1"/>
          </p:cNvSpPr>
          <p:nvPr/>
        </p:nvSpPr>
        <p:spPr bwMode="auto">
          <a:xfrm>
            <a:off x="2149549" y="6168033"/>
            <a:ext cx="63817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Profondeur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62" name="Rectangle 121"/>
          <p:cNvSpPr>
            <a:spLocks noChangeArrowheads="1"/>
          </p:cNvSpPr>
          <p:nvPr/>
        </p:nvSpPr>
        <p:spPr bwMode="auto">
          <a:xfrm>
            <a:off x="2744862" y="6168033"/>
            <a:ext cx="327025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(mm)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63" name="Rectangle 122"/>
          <p:cNvSpPr>
            <a:spLocks noChangeArrowheads="1"/>
          </p:cNvSpPr>
          <p:nvPr/>
        </p:nvSpPr>
        <p:spPr bwMode="auto">
          <a:xfrm rot="16200000">
            <a:off x="710481" y="5462389"/>
            <a:ext cx="711200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Contraintes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64" name="Rectangle 123"/>
          <p:cNvSpPr>
            <a:spLocks noChangeArrowheads="1"/>
          </p:cNvSpPr>
          <p:nvPr/>
        </p:nvSpPr>
        <p:spPr bwMode="auto">
          <a:xfrm rot="16200000">
            <a:off x="731912" y="4817070"/>
            <a:ext cx="668338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résiduelles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65" name="Rectangle 124"/>
          <p:cNvSpPr>
            <a:spLocks noChangeArrowheads="1"/>
          </p:cNvSpPr>
          <p:nvPr/>
        </p:nvSpPr>
        <p:spPr bwMode="auto">
          <a:xfrm rot="16200000">
            <a:off x="1016868" y="4478139"/>
            <a:ext cx="98425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(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66" name="Rectangle 125"/>
          <p:cNvSpPr>
            <a:spLocks noChangeArrowheads="1"/>
          </p:cNvSpPr>
          <p:nvPr/>
        </p:nvSpPr>
        <p:spPr bwMode="auto">
          <a:xfrm rot="16200000">
            <a:off x="933524" y="4355108"/>
            <a:ext cx="260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MPa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67" name="Rectangle 126"/>
          <p:cNvSpPr>
            <a:spLocks noChangeArrowheads="1"/>
          </p:cNvSpPr>
          <p:nvPr/>
        </p:nvSpPr>
        <p:spPr bwMode="auto">
          <a:xfrm rot="16200000">
            <a:off x="1016868" y="4184452"/>
            <a:ext cx="98425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 b="0">
                <a:solidFill>
                  <a:srgbClr val="000000"/>
                </a:solidFill>
                <a:latin typeface="Arial" pitchFamily="34" charset="0"/>
              </a:rPr>
              <a:t>)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68" name="Rectangle 127"/>
          <p:cNvSpPr>
            <a:spLocks noChangeArrowheads="1"/>
          </p:cNvSpPr>
          <p:nvPr/>
        </p:nvSpPr>
        <p:spPr bwMode="auto">
          <a:xfrm>
            <a:off x="3156024" y="4953596"/>
            <a:ext cx="3937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69" name="Rectangle 128"/>
          <p:cNvSpPr>
            <a:spLocks noChangeArrowheads="1"/>
          </p:cNvSpPr>
          <p:nvPr/>
        </p:nvSpPr>
        <p:spPr bwMode="auto">
          <a:xfrm>
            <a:off x="3156024" y="4948833"/>
            <a:ext cx="125413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Symbol" pitchFamily="18" charset="2"/>
              </a:rPr>
              <a:t>s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70" name="Rectangle 129"/>
          <p:cNvSpPr>
            <a:spLocks noChangeArrowheads="1"/>
          </p:cNvSpPr>
          <p:nvPr/>
        </p:nvSpPr>
        <p:spPr bwMode="auto">
          <a:xfrm>
            <a:off x="3243337" y="4961533"/>
            <a:ext cx="1984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RR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71" name="Rectangle 130"/>
          <p:cNvSpPr>
            <a:spLocks noChangeArrowheads="1"/>
          </p:cNvSpPr>
          <p:nvPr/>
        </p:nvSpPr>
        <p:spPr bwMode="auto">
          <a:xfrm>
            <a:off x="3156024" y="5083771"/>
            <a:ext cx="125413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Symbol" pitchFamily="18" charset="2"/>
              </a:rPr>
              <a:t>s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72" name="Rectangle 131"/>
          <p:cNvSpPr>
            <a:spLocks noChangeArrowheads="1"/>
          </p:cNvSpPr>
          <p:nvPr/>
        </p:nvSpPr>
        <p:spPr bwMode="auto">
          <a:xfrm>
            <a:off x="3243337" y="5083771"/>
            <a:ext cx="1778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>
                <a:solidFill>
                  <a:srgbClr val="000000"/>
                </a:solidFill>
                <a:latin typeface="Symbol" pitchFamily="18" charset="2"/>
              </a:rPr>
              <a:t>qq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73" name="Rectangle 132"/>
          <p:cNvSpPr>
            <a:spLocks noChangeArrowheads="1"/>
          </p:cNvSpPr>
          <p:nvPr/>
        </p:nvSpPr>
        <p:spPr bwMode="auto">
          <a:xfrm>
            <a:off x="3156024" y="5218708"/>
            <a:ext cx="125413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Symbol" pitchFamily="18" charset="2"/>
              </a:rPr>
              <a:t>s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74" name="Rectangle 133"/>
          <p:cNvSpPr>
            <a:spLocks noChangeArrowheads="1"/>
          </p:cNvSpPr>
          <p:nvPr/>
        </p:nvSpPr>
        <p:spPr bwMode="auto">
          <a:xfrm>
            <a:off x="3243337" y="5231408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ZZ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75" name="Freeform 134"/>
          <p:cNvSpPr>
            <a:spLocks/>
          </p:cNvSpPr>
          <p:nvPr/>
        </p:nvSpPr>
        <p:spPr bwMode="auto">
          <a:xfrm>
            <a:off x="2865512" y="5009158"/>
            <a:ext cx="219075" cy="23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"/>
              </a:cxn>
              <a:cxn ang="0">
                <a:pos x="297" y="30"/>
              </a:cxn>
              <a:cxn ang="0">
                <a:pos x="297" y="1"/>
              </a:cxn>
              <a:cxn ang="0">
                <a:pos x="0" y="0"/>
              </a:cxn>
            </a:cxnLst>
            <a:rect l="0" t="0" r="r" b="b"/>
            <a:pathLst>
              <a:path w="297" h="30">
                <a:moveTo>
                  <a:pt x="0" y="0"/>
                </a:moveTo>
                <a:lnTo>
                  <a:pt x="0" y="28"/>
                </a:lnTo>
                <a:lnTo>
                  <a:pt x="297" y="30"/>
                </a:lnTo>
                <a:lnTo>
                  <a:pt x="297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76" name="Freeform 135"/>
          <p:cNvSpPr>
            <a:spLocks/>
          </p:cNvSpPr>
          <p:nvPr/>
        </p:nvSpPr>
        <p:spPr bwMode="auto">
          <a:xfrm>
            <a:off x="2865512" y="5283796"/>
            <a:ext cx="219075" cy="23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"/>
              </a:cxn>
              <a:cxn ang="0">
                <a:pos x="297" y="30"/>
              </a:cxn>
              <a:cxn ang="0">
                <a:pos x="297" y="2"/>
              </a:cxn>
              <a:cxn ang="0">
                <a:pos x="0" y="0"/>
              </a:cxn>
            </a:cxnLst>
            <a:rect l="0" t="0" r="r" b="b"/>
            <a:pathLst>
              <a:path w="297" h="30">
                <a:moveTo>
                  <a:pt x="0" y="0"/>
                </a:moveTo>
                <a:lnTo>
                  <a:pt x="0" y="28"/>
                </a:lnTo>
                <a:lnTo>
                  <a:pt x="297" y="30"/>
                </a:lnTo>
                <a:lnTo>
                  <a:pt x="297" y="2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77" name="Freeform 136"/>
          <p:cNvSpPr>
            <a:spLocks/>
          </p:cNvSpPr>
          <p:nvPr/>
        </p:nvSpPr>
        <p:spPr bwMode="auto">
          <a:xfrm>
            <a:off x="2865512" y="5145683"/>
            <a:ext cx="219075" cy="23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"/>
              </a:cxn>
              <a:cxn ang="0">
                <a:pos x="297" y="30"/>
              </a:cxn>
              <a:cxn ang="0">
                <a:pos x="297" y="1"/>
              </a:cxn>
              <a:cxn ang="0">
                <a:pos x="0" y="0"/>
              </a:cxn>
            </a:cxnLst>
            <a:rect l="0" t="0" r="r" b="b"/>
            <a:pathLst>
              <a:path w="297" h="30">
                <a:moveTo>
                  <a:pt x="0" y="0"/>
                </a:moveTo>
                <a:lnTo>
                  <a:pt x="0" y="28"/>
                </a:lnTo>
                <a:lnTo>
                  <a:pt x="297" y="30"/>
                </a:lnTo>
                <a:lnTo>
                  <a:pt x="297" y="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78" name="Rectangle 137"/>
          <p:cNvSpPr>
            <a:spLocks noChangeArrowheads="1"/>
          </p:cNvSpPr>
          <p:nvPr/>
        </p:nvSpPr>
        <p:spPr bwMode="auto">
          <a:xfrm>
            <a:off x="1776413" y="792163"/>
            <a:ext cx="56403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79" name="Rectangle 138"/>
          <p:cNvSpPr>
            <a:spLocks noChangeArrowheads="1"/>
          </p:cNvSpPr>
          <p:nvPr/>
        </p:nvSpPr>
        <p:spPr bwMode="auto">
          <a:xfrm>
            <a:off x="1352600" y="476672"/>
            <a:ext cx="627191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fr-FR" sz="1900" b="1" i="0" dirty="0" smtClean="0">
                <a:solidFill>
                  <a:srgbClr val="00279F"/>
                </a:solidFill>
                <a:latin typeface="Arial" pitchFamily="34" charset="0"/>
              </a:rPr>
              <a:t>FATIGUE DES VILEBREQUINS GALETÉS</a:t>
            </a:r>
            <a:endParaRPr lang="fr-FR" sz="1800" b="1" i="0" dirty="0">
              <a:latin typeface="Arial" pitchFamily="34" charset="0"/>
            </a:endParaRPr>
          </a:p>
        </p:txBody>
      </p:sp>
      <p:sp>
        <p:nvSpPr>
          <p:cNvPr id="980" name="Rectangle 139"/>
          <p:cNvSpPr>
            <a:spLocks noChangeArrowheads="1"/>
          </p:cNvSpPr>
          <p:nvPr/>
        </p:nvSpPr>
        <p:spPr bwMode="auto">
          <a:xfrm>
            <a:off x="6627887" y="1732558"/>
            <a:ext cx="1833562" cy="2182813"/>
          </a:xfrm>
          <a:prstGeom prst="rect">
            <a:avLst/>
          </a:prstGeom>
          <a:solidFill>
            <a:srgbClr val="FFFFFF"/>
          </a:solidFill>
          <a:ln w="11113">
            <a:solidFill>
              <a:srgbClr val="00279F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81" name="Picture 1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0274" y="1808758"/>
            <a:ext cx="1490663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2" name="Rectangle 141"/>
          <p:cNvSpPr>
            <a:spLocks noChangeArrowheads="1"/>
          </p:cNvSpPr>
          <p:nvPr/>
        </p:nvSpPr>
        <p:spPr bwMode="auto">
          <a:xfrm>
            <a:off x="8175699" y="1813521"/>
            <a:ext cx="2127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83" name="Rectangle 142"/>
          <p:cNvSpPr>
            <a:spLocks noChangeArrowheads="1"/>
          </p:cNvSpPr>
          <p:nvPr/>
        </p:nvSpPr>
        <p:spPr bwMode="auto">
          <a:xfrm>
            <a:off x="8175699" y="1797646"/>
            <a:ext cx="714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84" name="Rectangle 143"/>
          <p:cNvSpPr>
            <a:spLocks noChangeArrowheads="1"/>
          </p:cNvSpPr>
          <p:nvPr/>
        </p:nvSpPr>
        <p:spPr bwMode="auto">
          <a:xfrm>
            <a:off x="8205862" y="1797646"/>
            <a:ext cx="222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0.42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85" name="Rectangle 144"/>
          <p:cNvSpPr>
            <a:spLocks noChangeArrowheads="1"/>
          </p:cNvSpPr>
          <p:nvPr/>
        </p:nvSpPr>
        <p:spPr bwMode="auto">
          <a:xfrm>
            <a:off x="8175699" y="1978621"/>
            <a:ext cx="714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86" name="Rectangle 145"/>
          <p:cNvSpPr>
            <a:spLocks noChangeArrowheads="1"/>
          </p:cNvSpPr>
          <p:nvPr/>
        </p:nvSpPr>
        <p:spPr bwMode="auto">
          <a:xfrm>
            <a:off x="8205862" y="1978621"/>
            <a:ext cx="222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0.48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87" name="Rectangle 146"/>
          <p:cNvSpPr>
            <a:spLocks noChangeArrowheads="1"/>
          </p:cNvSpPr>
          <p:nvPr/>
        </p:nvSpPr>
        <p:spPr bwMode="auto">
          <a:xfrm>
            <a:off x="8175699" y="2161183"/>
            <a:ext cx="714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88" name="Rectangle 147"/>
          <p:cNvSpPr>
            <a:spLocks noChangeArrowheads="1"/>
          </p:cNvSpPr>
          <p:nvPr/>
        </p:nvSpPr>
        <p:spPr bwMode="auto">
          <a:xfrm>
            <a:off x="8205862" y="2161183"/>
            <a:ext cx="222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0.54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89" name="Rectangle 148"/>
          <p:cNvSpPr>
            <a:spLocks noChangeArrowheads="1"/>
          </p:cNvSpPr>
          <p:nvPr/>
        </p:nvSpPr>
        <p:spPr bwMode="auto">
          <a:xfrm>
            <a:off x="8175699" y="2343746"/>
            <a:ext cx="714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90" name="Rectangle 149"/>
          <p:cNvSpPr>
            <a:spLocks noChangeArrowheads="1"/>
          </p:cNvSpPr>
          <p:nvPr/>
        </p:nvSpPr>
        <p:spPr bwMode="auto">
          <a:xfrm>
            <a:off x="8205862" y="2343746"/>
            <a:ext cx="222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0.60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91" name="Rectangle 150"/>
          <p:cNvSpPr>
            <a:spLocks noChangeArrowheads="1"/>
          </p:cNvSpPr>
          <p:nvPr/>
        </p:nvSpPr>
        <p:spPr bwMode="auto">
          <a:xfrm>
            <a:off x="8175699" y="2526308"/>
            <a:ext cx="714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92" name="Rectangle 151"/>
          <p:cNvSpPr>
            <a:spLocks noChangeArrowheads="1"/>
          </p:cNvSpPr>
          <p:nvPr/>
        </p:nvSpPr>
        <p:spPr bwMode="auto">
          <a:xfrm>
            <a:off x="8205862" y="2526308"/>
            <a:ext cx="222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0.65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93" name="Rectangle 152"/>
          <p:cNvSpPr>
            <a:spLocks noChangeArrowheads="1"/>
          </p:cNvSpPr>
          <p:nvPr/>
        </p:nvSpPr>
        <p:spPr bwMode="auto">
          <a:xfrm>
            <a:off x="8175699" y="2708871"/>
            <a:ext cx="714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94" name="Rectangle 153"/>
          <p:cNvSpPr>
            <a:spLocks noChangeArrowheads="1"/>
          </p:cNvSpPr>
          <p:nvPr/>
        </p:nvSpPr>
        <p:spPr bwMode="auto">
          <a:xfrm>
            <a:off x="8205862" y="2708871"/>
            <a:ext cx="222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0.71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95" name="Rectangle 154"/>
          <p:cNvSpPr>
            <a:spLocks noChangeArrowheads="1"/>
          </p:cNvSpPr>
          <p:nvPr/>
        </p:nvSpPr>
        <p:spPr bwMode="auto">
          <a:xfrm>
            <a:off x="8175699" y="2891433"/>
            <a:ext cx="714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96" name="Rectangle 155"/>
          <p:cNvSpPr>
            <a:spLocks noChangeArrowheads="1"/>
          </p:cNvSpPr>
          <p:nvPr/>
        </p:nvSpPr>
        <p:spPr bwMode="auto">
          <a:xfrm>
            <a:off x="8205862" y="2891433"/>
            <a:ext cx="222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0.77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97" name="Rectangle 156"/>
          <p:cNvSpPr>
            <a:spLocks noChangeArrowheads="1"/>
          </p:cNvSpPr>
          <p:nvPr/>
        </p:nvSpPr>
        <p:spPr bwMode="auto">
          <a:xfrm>
            <a:off x="8175699" y="3072408"/>
            <a:ext cx="714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98" name="Rectangle 157"/>
          <p:cNvSpPr>
            <a:spLocks noChangeArrowheads="1"/>
          </p:cNvSpPr>
          <p:nvPr/>
        </p:nvSpPr>
        <p:spPr bwMode="auto">
          <a:xfrm>
            <a:off x="8205862" y="3072408"/>
            <a:ext cx="222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0.78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999" name="Rectangle 158"/>
          <p:cNvSpPr>
            <a:spLocks noChangeArrowheads="1"/>
          </p:cNvSpPr>
          <p:nvPr/>
        </p:nvSpPr>
        <p:spPr bwMode="auto">
          <a:xfrm>
            <a:off x="8175699" y="3254971"/>
            <a:ext cx="714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00" name="Rectangle 159"/>
          <p:cNvSpPr>
            <a:spLocks noChangeArrowheads="1"/>
          </p:cNvSpPr>
          <p:nvPr/>
        </p:nvSpPr>
        <p:spPr bwMode="auto">
          <a:xfrm>
            <a:off x="8205862" y="3254971"/>
            <a:ext cx="222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0.88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01" name="Rectangle 160"/>
          <p:cNvSpPr>
            <a:spLocks noChangeArrowheads="1"/>
          </p:cNvSpPr>
          <p:nvPr/>
        </p:nvSpPr>
        <p:spPr bwMode="auto">
          <a:xfrm>
            <a:off x="8175699" y="3437533"/>
            <a:ext cx="714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02" name="Rectangle 161"/>
          <p:cNvSpPr>
            <a:spLocks noChangeArrowheads="1"/>
          </p:cNvSpPr>
          <p:nvPr/>
        </p:nvSpPr>
        <p:spPr bwMode="auto">
          <a:xfrm>
            <a:off x="8205862" y="3437533"/>
            <a:ext cx="222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0.94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03" name="Rectangle 162"/>
          <p:cNvSpPr>
            <a:spLocks noChangeArrowheads="1"/>
          </p:cNvSpPr>
          <p:nvPr/>
        </p:nvSpPr>
        <p:spPr bwMode="auto">
          <a:xfrm>
            <a:off x="8175699" y="3620096"/>
            <a:ext cx="714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04" name="Rectangle 163"/>
          <p:cNvSpPr>
            <a:spLocks noChangeArrowheads="1"/>
          </p:cNvSpPr>
          <p:nvPr/>
        </p:nvSpPr>
        <p:spPr bwMode="auto">
          <a:xfrm>
            <a:off x="8205862" y="3620096"/>
            <a:ext cx="222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1.00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05" name="Rectangle 164"/>
          <p:cNvSpPr>
            <a:spLocks noChangeArrowheads="1"/>
          </p:cNvSpPr>
          <p:nvPr/>
        </p:nvSpPr>
        <p:spPr bwMode="auto">
          <a:xfrm>
            <a:off x="6627887" y="1732558"/>
            <a:ext cx="1833562" cy="2182813"/>
          </a:xfrm>
          <a:prstGeom prst="rect">
            <a:avLst/>
          </a:prstGeom>
          <a:solidFill>
            <a:srgbClr val="FFFFFF"/>
          </a:solidFill>
          <a:ln w="11113">
            <a:solidFill>
              <a:srgbClr val="00279F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06" name="Picture 1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0274" y="1808758"/>
            <a:ext cx="1490663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7" name="Rectangle 166"/>
          <p:cNvSpPr>
            <a:spLocks noChangeArrowheads="1"/>
          </p:cNvSpPr>
          <p:nvPr/>
        </p:nvSpPr>
        <p:spPr bwMode="auto">
          <a:xfrm>
            <a:off x="8175699" y="1813521"/>
            <a:ext cx="2127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08" name="Rectangle 167"/>
          <p:cNvSpPr>
            <a:spLocks noChangeArrowheads="1"/>
          </p:cNvSpPr>
          <p:nvPr/>
        </p:nvSpPr>
        <p:spPr bwMode="auto">
          <a:xfrm>
            <a:off x="8175699" y="1797646"/>
            <a:ext cx="714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09" name="Rectangle 168"/>
          <p:cNvSpPr>
            <a:spLocks noChangeArrowheads="1"/>
          </p:cNvSpPr>
          <p:nvPr/>
        </p:nvSpPr>
        <p:spPr bwMode="auto">
          <a:xfrm>
            <a:off x="8205862" y="1797646"/>
            <a:ext cx="222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0.42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10" name="Rectangle 169"/>
          <p:cNvSpPr>
            <a:spLocks noChangeArrowheads="1"/>
          </p:cNvSpPr>
          <p:nvPr/>
        </p:nvSpPr>
        <p:spPr bwMode="auto">
          <a:xfrm>
            <a:off x="8175699" y="1978621"/>
            <a:ext cx="714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11" name="Rectangle 170"/>
          <p:cNvSpPr>
            <a:spLocks noChangeArrowheads="1"/>
          </p:cNvSpPr>
          <p:nvPr/>
        </p:nvSpPr>
        <p:spPr bwMode="auto">
          <a:xfrm>
            <a:off x="8205862" y="1978621"/>
            <a:ext cx="222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0.48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12" name="Rectangle 171"/>
          <p:cNvSpPr>
            <a:spLocks noChangeArrowheads="1"/>
          </p:cNvSpPr>
          <p:nvPr/>
        </p:nvSpPr>
        <p:spPr bwMode="auto">
          <a:xfrm>
            <a:off x="8175699" y="2161183"/>
            <a:ext cx="714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13" name="Rectangle 172"/>
          <p:cNvSpPr>
            <a:spLocks noChangeArrowheads="1"/>
          </p:cNvSpPr>
          <p:nvPr/>
        </p:nvSpPr>
        <p:spPr bwMode="auto">
          <a:xfrm>
            <a:off x="8205862" y="2161183"/>
            <a:ext cx="222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0.54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14" name="Rectangle 173"/>
          <p:cNvSpPr>
            <a:spLocks noChangeArrowheads="1"/>
          </p:cNvSpPr>
          <p:nvPr/>
        </p:nvSpPr>
        <p:spPr bwMode="auto">
          <a:xfrm>
            <a:off x="8175699" y="2343746"/>
            <a:ext cx="714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15" name="Rectangle 174"/>
          <p:cNvSpPr>
            <a:spLocks noChangeArrowheads="1"/>
          </p:cNvSpPr>
          <p:nvPr/>
        </p:nvSpPr>
        <p:spPr bwMode="auto">
          <a:xfrm>
            <a:off x="8205862" y="2343746"/>
            <a:ext cx="222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0.60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16" name="Rectangle 175"/>
          <p:cNvSpPr>
            <a:spLocks noChangeArrowheads="1"/>
          </p:cNvSpPr>
          <p:nvPr/>
        </p:nvSpPr>
        <p:spPr bwMode="auto">
          <a:xfrm>
            <a:off x="8175699" y="2526308"/>
            <a:ext cx="714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17" name="Rectangle 176"/>
          <p:cNvSpPr>
            <a:spLocks noChangeArrowheads="1"/>
          </p:cNvSpPr>
          <p:nvPr/>
        </p:nvSpPr>
        <p:spPr bwMode="auto">
          <a:xfrm>
            <a:off x="8205862" y="2526308"/>
            <a:ext cx="222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0.65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18" name="Rectangle 177"/>
          <p:cNvSpPr>
            <a:spLocks noChangeArrowheads="1"/>
          </p:cNvSpPr>
          <p:nvPr/>
        </p:nvSpPr>
        <p:spPr bwMode="auto">
          <a:xfrm>
            <a:off x="8175699" y="2708871"/>
            <a:ext cx="714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19" name="Rectangle 178"/>
          <p:cNvSpPr>
            <a:spLocks noChangeArrowheads="1"/>
          </p:cNvSpPr>
          <p:nvPr/>
        </p:nvSpPr>
        <p:spPr bwMode="auto">
          <a:xfrm>
            <a:off x="8205862" y="2708871"/>
            <a:ext cx="222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0.71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20" name="Rectangle 179"/>
          <p:cNvSpPr>
            <a:spLocks noChangeArrowheads="1"/>
          </p:cNvSpPr>
          <p:nvPr/>
        </p:nvSpPr>
        <p:spPr bwMode="auto">
          <a:xfrm>
            <a:off x="8175699" y="2891433"/>
            <a:ext cx="714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21" name="Rectangle 180"/>
          <p:cNvSpPr>
            <a:spLocks noChangeArrowheads="1"/>
          </p:cNvSpPr>
          <p:nvPr/>
        </p:nvSpPr>
        <p:spPr bwMode="auto">
          <a:xfrm>
            <a:off x="8205862" y="2891433"/>
            <a:ext cx="222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0.77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22" name="Rectangle 181"/>
          <p:cNvSpPr>
            <a:spLocks noChangeArrowheads="1"/>
          </p:cNvSpPr>
          <p:nvPr/>
        </p:nvSpPr>
        <p:spPr bwMode="auto">
          <a:xfrm>
            <a:off x="8175699" y="3072408"/>
            <a:ext cx="714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23" name="Rectangle 182"/>
          <p:cNvSpPr>
            <a:spLocks noChangeArrowheads="1"/>
          </p:cNvSpPr>
          <p:nvPr/>
        </p:nvSpPr>
        <p:spPr bwMode="auto">
          <a:xfrm>
            <a:off x="8205862" y="3072408"/>
            <a:ext cx="222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0.78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24" name="Rectangle 183"/>
          <p:cNvSpPr>
            <a:spLocks noChangeArrowheads="1"/>
          </p:cNvSpPr>
          <p:nvPr/>
        </p:nvSpPr>
        <p:spPr bwMode="auto">
          <a:xfrm>
            <a:off x="8175699" y="3254971"/>
            <a:ext cx="714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25" name="Rectangle 184"/>
          <p:cNvSpPr>
            <a:spLocks noChangeArrowheads="1"/>
          </p:cNvSpPr>
          <p:nvPr/>
        </p:nvSpPr>
        <p:spPr bwMode="auto">
          <a:xfrm>
            <a:off x="8205862" y="3254971"/>
            <a:ext cx="222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0.88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26" name="Rectangle 185"/>
          <p:cNvSpPr>
            <a:spLocks noChangeArrowheads="1"/>
          </p:cNvSpPr>
          <p:nvPr/>
        </p:nvSpPr>
        <p:spPr bwMode="auto">
          <a:xfrm>
            <a:off x="8175699" y="3437533"/>
            <a:ext cx="714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27" name="Rectangle 186"/>
          <p:cNvSpPr>
            <a:spLocks noChangeArrowheads="1"/>
          </p:cNvSpPr>
          <p:nvPr/>
        </p:nvSpPr>
        <p:spPr bwMode="auto">
          <a:xfrm>
            <a:off x="8205862" y="3437533"/>
            <a:ext cx="222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0.94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28" name="Rectangle 187"/>
          <p:cNvSpPr>
            <a:spLocks noChangeArrowheads="1"/>
          </p:cNvSpPr>
          <p:nvPr/>
        </p:nvSpPr>
        <p:spPr bwMode="auto">
          <a:xfrm>
            <a:off x="8175699" y="3620096"/>
            <a:ext cx="714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29" name="Rectangle 188"/>
          <p:cNvSpPr>
            <a:spLocks noChangeArrowheads="1"/>
          </p:cNvSpPr>
          <p:nvPr/>
        </p:nvSpPr>
        <p:spPr bwMode="auto">
          <a:xfrm>
            <a:off x="8205862" y="3620096"/>
            <a:ext cx="2222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1.00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30" name="Rectangle 189"/>
          <p:cNvSpPr>
            <a:spLocks noChangeArrowheads="1"/>
          </p:cNvSpPr>
          <p:nvPr/>
        </p:nvSpPr>
        <p:spPr bwMode="auto">
          <a:xfrm>
            <a:off x="5605537" y="2492971"/>
            <a:ext cx="1023937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31" name="Rectangle 190"/>
          <p:cNvSpPr>
            <a:spLocks noChangeArrowheads="1"/>
          </p:cNvSpPr>
          <p:nvPr/>
        </p:nvSpPr>
        <p:spPr bwMode="auto">
          <a:xfrm>
            <a:off x="5570612" y="2565996"/>
            <a:ext cx="10271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fr-FR" sz="1100">
                <a:solidFill>
                  <a:srgbClr val="00279F"/>
                </a:solidFill>
                <a:latin typeface="Arial" pitchFamily="34" charset="0"/>
              </a:rPr>
              <a:t>ISO VALUES</a:t>
            </a:r>
            <a:br>
              <a:rPr lang="fr-FR" sz="1100">
                <a:solidFill>
                  <a:srgbClr val="00279F"/>
                </a:solidFill>
                <a:latin typeface="Arial" pitchFamily="34" charset="0"/>
              </a:rPr>
            </a:br>
            <a:r>
              <a:rPr lang="fr-FR" sz="1100">
                <a:solidFill>
                  <a:srgbClr val="00279F"/>
                </a:solidFill>
                <a:latin typeface="Arial" pitchFamily="34" charset="0"/>
              </a:rPr>
              <a:t>OF DANG VAN’S</a:t>
            </a:r>
            <a:br>
              <a:rPr lang="fr-FR" sz="1100">
                <a:solidFill>
                  <a:srgbClr val="00279F"/>
                </a:solidFill>
                <a:latin typeface="Arial" pitchFamily="34" charset="0"/>
              </a:rPr>
            </a:br>
            <a:r>
              <a:rPr lang="fr-FR" sz="1100">
                <a:solidFill>
                  <a:srgbClr val="00279F"/>
                </a:solidFill>
                <a:latin typeface="Arial" pitchFamily="34" charset="0"/>
              </a:rPr>
              <a:t>CRITERION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32" name="Rectangle 191"/>
          <p:cNvSpPr>
            <a:spLocks noChangeArrowheads="1"/>
          </p:cNvSpPr>
          <p:nvPr/>
        </p:nvSpPr>
        <p:spPr bwMode="auto">
          <a:xfrm>
            <a:off x="3819599" y="4907558"/>
            <a:ext cx="10477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33" name="Rectangle 192"/>
          <p:cNvSpPr>
            <a:spLocks noChangeArrowheads="1"/>
          </p:cNvSpPr>
          <p:nvPr/>
        </p:nvSpPr>
        <p:spPr bwMode="auto">
          <a:xfrm>
            <a:off x="3894212" y="4980583"/>
            <a:ext cx="9953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100">
                <a:solidFill>
                  <a:srgbClr val="00279F"/>
                </a:solidFill>
                <a:latin typeface="Arial" pitchFamily="34" charset="0"/>
              </a:rPr>
              <a:t>RESIDUAL</a:t>
            </a:r>
            <a:br>
              <a:rPr lang="fr-FR" sz="1100">
                <a:solidFill>
                  <a:srgbClr val="00279F"/>
                </a:solidFill>
                <a:latin typeface="Arial" pitchFamily="34" charset="0"/>
              </a:rPr>
            </a:br>
            <a:r>
              <a:rPr lang="fr-FR" sz="1100">
                <a:solidFill>
                  <a:srgbClr val="00279F"/>
                </a:solidFill>
                <a:latin typeface="Arial" pitchFamily="34" charset="0"/>
              </a:rPr>
              <a:t>STRESSES</a:t>
            </a:r>
            <a:br>
              <a:rPr lang="fr-FR" sz="1100">
                <a:solidFill>
                  <a:srgbClr val="00279F"/>
                </a:solidFill>
                <a:latin typeface="Arial" pitchFamily="34" charset="0"/>
              </a:rPr>
            </a:br>
            <a:r>
              <a:rPr lang="fr-FR" sz="1100">
                <a:solidFill>
                  <a:srgbClr val="00279F"/>
                </a:solidFill>
                <a:latin typeface="Arial" pitchFamily="34" charset="0"/>
              </a:rPr>
              <a:t>FROM ROLLING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34" name="Rectangle 193"/>
          <p:cNvSpPr>
            <a:spLocks noChangeArrowheads="1"/>
          </p:cNvSpPr>
          <p:nvPr/>
        </p:nvSpPr>
        <p:spPr bwMode="auto">
          <a:xfrm>
            <a:off x="3894212" y="2662833"/>
            <a:ext cx="561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100" dirty="0">
                <a:solidFill>
                  <a:srgbClr val="00279F"/>
                </a:solidFill>
                <a:latin typeface="Arial" pitchFamily="34" charset="0"/>
              </a:rPr>
              <a:t>APPLIED</a:t>
            </a:r>
            <a:br>
              <a:rPr lang="fr-FR" sz="1100" dirty="0">
                <a:solidFill>
                  <a:srgbClr val="00279F"/>
                </a:solidFill>
                <a:latin typeface="Arial" pitchFamily="34" charset="0"/>
              </a:rPr>
            </a:br>
            <a:r>
              <a:rPr lang="fr-FR" sz="1100" dirty="0">
                <a:solidFill>
                  <a:srgbClr val="00279F"/>
                </a:solidFill>
                <a:latin typeface="Arial" pitchFamily="34" charset="0"/>
              </a:rPr>
              <a:t>LOAD</a:t>
            </a:r>
            <a:endParaRPr lang="fr-FR" sz="1800" dirty="0">
              <a:latin typeface="Arial" pitchFamily="34" charset="0"/>
            </a:endParaRPr>
          </a:p>
        </p:txBody>
      </p:sp>
      <p:sp>
        <p:nvSpPr>
          <p:cNvPr id="1035" name="Rectangle 194"/>
          <p:cNvSpPr>
            <a:spLocks noChangeArrowheads="1"/>
          </p:cNvSpPr>
          <p:nvPr/>
        </p:nvSpPr>
        <p:spPr bwMode="auto">
          <a:xfrm>
            <a:off x="4886399" y="4810721"/>
            <a:ext cx="10398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36" name="Rectangle 195"/>
          <p:cNvSpPr>
            <a:spLocks noChangeArrowheads="1"/>
          </p:cNvSpPr>
          <p:nvPr/>
        </p:nvSpPr>
        <p:spPr bwMode="auto">
          <a:xfrm>
            <a:off x="5048324" y="4883746"/>
            <a:ext cx="81121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fr-FR" sz="1100">
                <a:solidFill>
                  <a:srgbClr val="00279F"/>
                </a:solidFill>
                <a:latin typeface="Arial" pitchFamily="34" charset="0"/>
              </a:rPr>
              <a:t>LOAD PATH</a:t>
            </a:r>
            <a:br>
              <a:rPr lang="fr-FR" sz="1100">
                <a:solidFill>
                  <a:srgbClr val="00279F"/>
                </a:solidFill>
                <a:latin typeface="Arial" pitchFamily="34" charset="0"/>
              </a:rPr>
            </a:br>
            <a:r>
              <a:rPr lang="fr-FR" sz="1100">
                <a:solidFill>
                  <a:srgbClr val="00279F"/>
                </a:solidFill>
                <a:latin typeface="Arial" pitchFamily="34" charset="0"/>
              </a:rPr>
              <a:t>AT CRITICAL</a:t>
            </a:r>
            <a:br>
              <a:rPr lang="fr-FR" sz="1100">
                <a:solidFill>
                  <a:srgbClr val="00279F"/>
                </a:solidFill>
                <a:latin typeface="Arial" pitchFamily="34" charset="0"/>
              </a:rPr>
            </a:br>
            <a:r>
              <a:rPr lang="fr-FR" sz="1100">
                <a:solidFill>
                  <a:srgbClr val="00279F"/>
                </a:solidFill>
                <a:latin typeface="Arial" pitchFamily="34" charset="0"/>
              </a:rPr>
              <a:t>POINT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37" name="Rectangle 196"/>
          <p:cNvSpPr>
            <a:spLocks noChangeArrowheads="1"/>
          </p:cNvSpPr>
          <p:nvPr/>
        </p:nvSpPr>
        <p:spPr bwMode="auto">
          <a:xfrm>
            <a:off x="2616274" y="2967633"/>
            <a:ext cx="0" cy="222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38" name="Rectangle 197"/>
          <p:cNvSpPr>
            <a:spLocks noChangeArrowheads="1"/>
          </p:cNvSpPr>
          <p:nvPr/>
        </p:nvSpPr>
        <p:spPr bwMode="auto">
          <a:xfrm>
            <a:off x="3148087" y="2778721"/>
            <a:ext cx="1587" cy="222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39" name="Rectangle 198"/>
          <p:cNvSpPr>
            <a:spLocks noChangeArrowheads="1"/>
          </p:cNvSpPr>
          <p:nvPr/>
        </p:nvSpPr>
        <p:spPr bwMode="auto">
          <a:xfrm>
            <a:off x="1641549" y="3083521"/>
            <a:ext cx="1588" cy="206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40" name="Rectangle 199"/>
          <p:cNvSpPr>
            <a:spLocks noChangeArrowheads="1"/>
          </p:cNvSpPr>
          <p:nvPr/>
        </p:nvSpPr>
        <p:spPr bwMode="auto">
          <a:xfrm>
            <a:off x="2216224" y="3042246"/>
            <a:ext cx="1588" cy="238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41" name="Rectangle 200"/>
          <p:cNvSpPr>
            <a:spLocks noChangeArrowheads="1"/>
          </p:cNvSpPr>
          <p:nvPr/>
        </p:nvSpPr>
        <p:spPr bwMode="auto">
          <a:xfrm>
            <a:off x="3217937" y="3104158"/>
            <a:ext cx="1587" cy="222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42" name="Rectangle 201"/>
          <p:cNvSpPr>
            <a:spLocks noChangeArrowheads="1"/>
          </p:cNvSpPr>
          <p:nvPr/>
        </p:nvSpPr>
        <p:spPr bwMode="auto">
          <a:xfrm>
            <a:off x="3271912" y="3124796"/>
            <a:ext cx="1587" cy="206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43" name="Rectangle 202"/>
          <p:cNvSpPr>
            <a:spLocks noChangeArrowheads="1"/>
          </p:cNvSpPr>
          <p:nvPr/>
        </p:nvSpPr>
        <p:spPr bwMode="auto">
          <a:xfrm>
            <a:off x="1641549" y="3377208"/>
            <a:ext cx="1588" cy="222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44" name="Rectangle 203"/>
          <p:cNvSpPr>
            <a:spLocks noChangeArrowheads="1"/>
          </p:cNvSpPr>
          <p:nvPr/>
        </p:nvSpPr>
        <p:spPr bwMode="auto">
          <a:xfrm>
            <a:off x="1951112" y="3294658"/>
            <a:ext cx="1587" cy="206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45" name="Rectangle 204"/>
          <p:cNvSpPr>
            <a:spLocks noChangeArrowheads="1"/>
          </p:cNvSpPr>
          <p:nvPr/>
        </p:nvSpPr>
        <p:spPr bwMode="auto">
          <a:xfrm>
            <a:off x="3271912" y="2310408"/>
            <a:ext cx="1587" cy="2222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46" name="Rectangle 205"/>
          <p:cNvSpPr>
            <a:spLocks noChangeArrowheads="1"/>
          </p:cNvSpPr>
          <p:nvPr/>
        </p:nvSpPr>
        <p:spPr bwMode="auto">
          <a:xfrm>
            <a:off x="2074937" y="3051771"/>
            <a:ext cx="3175" cy="2063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47" name="Rectangle 206"/>
          <p:cNvSpPr>
            <a:spLocks noChangeArrowheads="1"/>
          </p:cNvSpPr>
          <p:nvPr/>
        </p:nvSpPr>
        <p:spPr bwMode="auto">
          <a:xfrm>
            <a:off x="2408312" y="2837458"/>
            <a:ext cx="1587" cy="238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48" name="Rectangle 207"/>
          <p:cNvSpPr>
            <a:spLocks noChangeArrowheads="1"/>
          </p:cNvSpPr>
          <p:nvPr/>
        </p:nvSpPr>
        <p:spPr bwMode="auto">
          <a:xfrm>
            <a:off x="1682824" y="3086696"/>
            <a:ext cx="1588" cy="206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49" name="Rectangle 208"/>
          <p:cNvSpPr>
            <a:spLocks noChangeArrowheads="1"/>
          </p:cNvSpPr>
          <p:nvPr/>
        </p:nvSpPr>
        <p:spPr bwMode="auto">
          <a:xfrm>
            <a:off x="930349" y="1700808"/>
            <a:ext cx="2847975" cy="2244725"/>
          </a:xfrm>
          <a:prstGeom prst="rect">
            <a:avLst/>
          </a:prstGeom>
          <a:noFill/>
          <a:ln w="11113">
            <a:solidFill>
              <a:srgbClr val="00279F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050" name="Group 209"/>
          <p:cNvGrpSpPr>
            <a:grpSpLocks/>
          </p:cNvGrpSpPr>
          <p:nvPr/>
        </p:nvGrpSpPr>
        <p:grpSpPr bwMode="auto">
          <a:xfrm>
            <a:off x="3084587" y="1734146"/>
            <a:ext cx="604837" cy="430212"/>
            <a:chOff x="1912" y="829"/>
            <a:chExt cx="413" cy="271"/>
          </a:xfrm>
        </p:grpSpPr>
        <p:sp>
          <p:nvSpPr>
            <p:cNvPr id="1051" name="Rectangle 210"/>
            <p:cNvSpPr>
              <a:spLocks noChangeArrowheads="1"/>
            </p:cNvSpPr>
            <p:nvPr/>
          </p:nvSpPr>
          <p:spPr bwMode="auto">
            <a:xfrm>
              <a:off x="2109" y="829"/>
              <a:ext cx="182" cy="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2" name="Rectangle 211"/>
            <p:cNvSpPr>
              <a:spLocks noChangeArrowheads="1"/>
            </p:cNvSpPr>
            <p:nvPr/>
          </p:nvSpPr>
          <p:spPr bwMode="auto">
            <a:xfrm>
              <a:off x="2109" y="834"/>
              <a:ext cx="21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M/RR</a:t>
              </a: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053" name="Rectangle 212"/>
            <p:cNvSpPr>
              <a:spLocks noChangeArrowheads="1"/>
            </p:cNvSpPr>
            <p:nvPr/>
          </p:nvSpPr>
          <p:spPr bwMode="auto">
            <a:xfrm>
              <a:off x="2109" y="919"/>
              <a:ext cx="11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M/</a:t>
              </a: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054" name="Rectangle 213"/>
            <p:cNvSpPr>
              <a:spLocks noChangeArrowheads="1"/>
            </p:cNvSpPr>
            <p:nvPr/>
          </p:nvSpPr>
          <p:spPr bwMode="auto">
            <a:xfrm>
              <a:off x="2188" y="911"/>
              <a:ext cx="122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qq</a:t>
              </a: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055" name="Rectangle 214"/>
            <p:cNvSpPr>
              <a:spLocks noChangeArrowheads="1"/>
            </p:cNvSpPr>
            <p:nvPr/>
          </p:nvSpPr>
          <p:spPr bwMode="auto">
            <a:xfrm>
              <a:off x="2109" y="1004"/>
              <a:ext cx="20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M/ZZ</a:t>
              </a: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056" name="Freeform 215"/>
            <p:cNvSpPr>
              <a:spLocks/>
            </p:cNvSpPr>
            <p:nvPr/>
          </p:nvSpPr>
          <p:spPr bwMode="auto">
            <a:xfrm>
              <a:off x="1912" y="866"/>
              <a:ext cx="14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297" y="30"/>
                </a:cxn>
                <a:cxn ang="0">
                  <a:pos x="297" y="2"/>
                </a:cxn>
                <a:cxn ang="0">
                  <a:pos x="0" y="0"/>
                </a:cxn>
              </a:cxnLst>
              <a:rect l="0" t="0" r="r" b="b"/>
              <a:pathLst>
                <a:path w="297" h="30">
                  <a:moveTo>
                    <a:pt x="0" y="0"/>
                  </a:moveTo>
                  <a:lnTo>
                    <a:pt x="0" y="28"/>
                  </a:lnTo>
                  <a:lnTo>
                    <a:pt x="297" y="30"/>
                  </a:lnTo>
                  <a:lnTo>
                    <a:pt x="29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7" name="Freeform 216"/>
            <p:cNvSpPr>
              <a:spLocks/>
            </p:cNvSpPr>
            <p:nvPr/>
          </p:nvSpPr>
          <p:spPr bwMode="auto">
            <a:xfrm>
              <a:off x="1912" y="1035"/>
              <a:ext cx="14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9"/>
                </a:cxn>
                <a:cxn ang="0">
                  <a:pos x="297" y="30"/>
                </a:cxn>
                <a:cxn ang="0">
                  <a:pos x="297" y="2"/>
                </a:cxn>
                <a:cxn ang="0">
                  <a:pos x="0" y="0"/>
                </a:cxn>
              </a:cxnLst>
              <a:rect l="0" t="0" r="r" b="b"/>
              <a:pathLst>
                <a:path w="297" h="30">
                  <a:moveTo>
                    <a:pt x="0" y="0"/>
                  </a:moveTo>
                  <a:lnTo>
                    <a:pt x="0" y="29"/>
                  </a:lnTo>
                  <a:lnTo>
                    <a:pt x="297" y="30"/>
                  </a:lnTo>
                  <a:lnTo>
                    <a:pt x="29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8" name="Freeform 217"/>
            <p:cNvSpPr>
              <a:spLocks/>
            </p:cNvSpPr>
            <p:nvPr/>
          </p:nvSpPr>
          <p:spPr bwMode="auto">
            <a:xfrm>
              <a:off x="1912" y="949"/>
              <a:ext cx="148" cy="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297" y="30"/>
                </a:cxn>
                <a:cxn ang="0">
                  <a:pos x="297" y="2"/>
                </a:cxn>
                <a:cxn ang="0">
                  <a:pos x="0" y="0"/>
                </a:cxn>
              </a:cxnLst>
              <a:rect l="0" t="0" r="r" b="b"/>
              <a:pathLst>
                <a:path w="297" h="30">
                  <a:moveTo>
                    <a:pt x="0" y="0"/>
                  </a:moveTo>
                  <a:lnTo>
                    <a:pt x="0" y="28"/>
                  </a:lnTo>
                  <a:lnTo>
                    <a:pt x="297" y="30"/>
                  </a:lnTo>
                  <a:lnTo>
                    <a:pt x="29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59" name="Line 218"/>
          <p:cNvSpPr>
            <a:spLocks noChangeShapeType="1"/>
          </p:cNvSpPr>
          <p:nvPr/>
        </p:nvSpPr>
        <p:spPr bwMode="auto">
          <a:xfrm>
            <a:off x="1487562" y="1938933"/>
            <a:ext cx="1587" cy="15128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60" name="Line 219"/>
          <p:cNvSpPr>
            <a:spLocks noChangeShapeType="1"/>
          </p:cNvSpPr>
          <p:nvPr/>
        </p:nvSpPr>
        <p:spPr bwMode="auto">
          <a:xfrm>
            <a:off x="1457399" y="3451821"/>
            <a:ext cx="6032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61" name="Line 220"/>
          <p:cNvSpPr>
            <a:spLocks noChangeShapeType="1"/>
          </p:cNvSpPr>
          <p:nvPr/>
        </p:nvSpPr>
        <p:spPr bwMode="auto">
          <a:xfrm>
            <a:off x="1457399" y="3264496"/>
            <a:ext cx="6032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62" name="Line 221"/>
          <p:cNvSpPr>
            <a:spLocks noChangeShapeType="1"/>
          </p:cNvSpPr>
          <p:nvPr/>
        </p:nvSpPr>
        <p:spPr bwMode="auto">
          <a:xfrm>
            <a:off x="1457399" y="3075583"/>
            <a:ext cx="6032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63" name="Line 222"/>
          <p:cNvSpPr>
            <a:spLocks noChangeShapeType="1"/>
          </p:cNvSpPr>
          <p:nvPr/>
        </p:nvSpPr>
        <p:spPr bwMode="auto">
          <a:xfrm>
            <a:off x="1457399" y="2696171"/>
            <a:ext cx="6032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64" name="Line 223"/>
          <p:cNvSpPr>
            <a:spLocks noChangeShapeType="1"/>
          </p:cNvSpPr>
          <p:nvPr/>
        </p:nvSpPr>
        <p:spPr bwMode="auto">
          <a:xfrm>
            <a:off x="1457399" y="2508846"/>
            <a:ext cx="6032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65" name="Line 224"/>
          <p:cNvSpPr>
            <a:spLocks noChangeShapeType="1"/>
          </p:cNvSpPr>
          <p:nvPr/>
        </p:nvSpPr>
        <p:spPr bwMode="auto">
          <a:xfrm>
            <a:off x="1457399" y="2318346"/>
            <a:ext cx="6032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66" name="Line 225"/>
          <p:cNvSpPr>
            <a:spLocks noChangeShapeType="1"/>
          </p:cNvSpPr>
          <p:nvPr/>
        </p:nvSpPr>
        <p:spPr bwMode="auto">
          <a:xfrm>
            <a:off x="1457399" y="2129433"/>
            <a:ext cx="6032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67" name="Line 226"/>
          <p:cNvSpPr>
            <a:spLocks noChangeShapeType="1"/>
          </p:cNvSpPr>
          <p:nvPr/>
        </p:nvSpPr>
        <p:spPr bwMode="auto">
          <a:xfrm>
            <a:off x="1457399" y="1938933"/>
            <a:ext cx="6032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68" name="Line 227"/>
          <p:cNvSpPr>
            <a:spLocks noChangeShapeType="1"/>
          </p:cNvSpPr>
          <p:nvPr/>
        </p:nvSpPr>
        <p:spPr bwMode="auto">
          <a:xfrm>
            <a:off x="1487562" y="3451821"/>
            <a:ext cx="20812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69" name="Line 228"/>
          <p:cNvSpPr>
            <a:spLocks noChangeShapeType="1"/>
          </p:cNvSpPr>
          <p:nvPr/>
        </p:nvSpPr>
        <p:spPr bwMode="auto">
          <a:xfrm flipV="1">
            <a:off x="1487562" y="3420071"/>
            <a:ext cx="1587" cy="650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70" name="Line 229"/>
          <p:cNvSpPr>
            <a:spLocks noChangeShapeType="1"/>
          </p:cNvSpPr>
          <p:nvPr/>
        </p:nvSpPr>
        <p:spPr bwMode="auto">
          <a:xfrm flipV="1">
            <a:off x="2008262" y="3420071"/>
            <a:ext cx="1587" cy="650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71" name="Line 230"/>
          <p:cNvSpPr>
            <a:spLocks noChangeShapeType="1"/>
          </p:cNvSpPr>
          <p:nvPr/>
        </p:nvSpPr>
        <p:spPr bwMode="auto">
          <a:xfrm flipV="1">
            <a:off x="2528962" y="3420071"/>
            <a:ext cx="1587" cy="650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72" name="Line 231"/>
          <p:cNvSpPr>
            <a:spLocks noChangeShapeType="1"/>
          </p:cNvSpPr>
          <p:nvPr/>
        </p:nvSpPr>
        <p:spPr bwMode="auto">
          <a:xfrm flipV="1">
            <a:off x="3049662" y="3420071"/>
            <a:ext cx="1587" cy="650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73" name="Line 232"/>
          <p:cNvSpPr>
            <a:spLocks noChangeShapeType="1"/>
          </p:cNvSpPr>
          <p:nvPr/>
        </p:nvSpPr>
        <p:spPr bwMode="auto">
          <a:xfrm flipV="1">
            <a:off x="3568774" y="3420071"/>
            <a:ext cx="0" cy="650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74" name="Rectangle 233"/>
          <p:cNvSpPr>
            <a:spLocks noChangeArrowheads="1"/>
          </p:cNvSpPr>
          <p:nvPr/>
        </p:nvSpPr>
        <p:spPr bwMode="auto">
          <a:xfrm>
            <a:off x="1517724" y="2839046"/>
            <a:ext cx="1588" cy="222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75" name="Rectangle 234"/>
          <p:cNvSpPr>
            <a:spLocks noChangeArrowheads="1"/>
          </p:cNvSpPr>
          <p:nvPr/>
        </p:nvSpPr>
        <p:spPr bwMode="auto">
          <a:xfrm>
            <a:off x="1600274" y="2866033"/>
            <a:ext cx="1588" cy="2063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76" name="Rectangle 235"/>
          <p:cNvSpPr>
            <a:spLocks noChangeArrowheads="1"/>
          </p:cNvSpPr>
          <p:nvPr/>
        </p:nvSpPr>
        <p:spPr bwMode="auto">
          <a:xfrm>
            <a:off x="1863799" y="2748558"/>
            <a:ext cx="3175" cy="2063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77" name="Rectangle 236"/>
          <p:cNvSpPr>
            <a:spLocks noChangeArrowheads="1"/>
          </p:cNvSpPr>
          <p:nvPr/>
        </p:nvSpPr>
        <p:spPr bwMode="auto">
          <a:xfrm>
            <a:off x="1882849" y="2751733"/>
            <a:ext cx="1588" cy="2063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78" name="Rectangle 237"/>
          <p:cNvSpPr>
            <a:spLocks noChangeArrowheads="1"/>
          </p:cNvSpPr>
          <p:nvPr/>
        </p:nvSpPr>
        <p:spPr bwMode="auto">
          <a:xfrm>
            <a:off x="1222449" y="3381971"/>
            <a:ext cx="2079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79" name="Rectangle 238"/>
          <p:cNvSpPr>
            <a:spLocks noChangeArrowheads="1"/>
          </p:cNvSpPr>
          <p:nvPr/>
        </p:nvSpPr>
        <p:spPr bwMode="auto">
          <a:xfrm>
            <a:off x="1222449" y="3389908"/>
            <a:ext cx="80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80" name="Rectangle 239"/>
          <p:cNvSpPr>
            <a:spLocks noChangeArrowheads="1"/>
          </p:cNvSpPr>
          <p:nvPr/>
        </p:nvSpPr>
        <p:spPr bwMode="auto">
          <a:xfrm>
            <a:off x="1257374" y="3389908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600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81" name="Rectangle 240"/>
          <p:cNvSpPr>
            <a:spLocks noChangeArrowheads="1"/>
          </p:cNvSpPr>
          <p:nvPr/>
        </p:nvSpPr>
        <p:spPr bwMode="auto">
          <a:xfrm>
            <a:off x="1222449" y="3194646"/>
            <a:ext cx="2079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82" name="Rectangle 241"/>
          <p:cNvSpPr>
            <a:spLocks noChangeArrowheads="1"/>
          </p:cNvSpPr>
          <p:nvPr/>
        </p:nvSpPr>
        <p:spPr bwMode="auto">
          <a:xfrm>
            <a:off x="1222449" y="3202583"/>
            <a:ext cx="80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83" name="Rectangle 242"/>
          <p:cNvSpPr>
            <a:spLocks noChangeArrowheads="1"/>
          </p:cNvSpPr>
          <p:nvPr/>
        </p:nvSpPr>
        <p:spPr bwMode="auto">
          <a:xfrm>
            <a:off x="1257374" y="3202583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400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84" name="Rectangle 243"/>
          <p:cNvSpPr>
            <a:spLocks noChangeArrowheads="1"/>
          </p:cNvSpPr>
          <p:nvPr/>
        </p:nvSpPr>
        <p:spPr bwMode="auto">
          <a:xfrm>
            <a:off x="1222449" y="3004146"/>
            <a:ext cx="20796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85" name="Rectangle 244"/>
          <p:cNvSpPr>
            <a:spLocks noChangeArrowheads="1"/>
          </p:cNvSpPr>
          <p:nvPr/>
        </p:nvSpPr>
        <p:spPr bwMode="auto">
          <a:xfrm>
            <a:off x="1222449" y="3012083"/>
            <a:ext cx="80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86" name="Rectangle 245"/>
          <p:cNvSpPr>
            <a:spLocks noChangeArrowheads="1"/>
          </p:cNvSpPr>
          <p:nvPr/>
        </p:nvSpPr>
        <p:spPr bwMode="auto">
          <a:xfrm>
            <a:off x="1257374" y="3012083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200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87" name="Rectangle 246"/>
          <p:cNvSpPr>
            <a:spLocks noChangeArrowheads="1"/>
          </p:cNvSpPr>
          <p:nvPr/>
        </p:nvSpPr>
        <p:spPr bwMode="auto">
          <a:xfrm>
            <a:off x="1362149" y="2816821"/>
            <a:ext cx="571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88" name="Rectangle 247"/>
          <p:cNvSpPr>
            <a:spLocks noChangeArrowheads="1"/>
          </p:cNvSpPr>
          <p:nvPr/>
        </p:nvSpPr>
        <p:spPr bwMode="auto">
          <a:xfrm>
            <a:off x="1362149" y="2824758"/>
            <a:ext cx="1063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89" name="Rectangle 248"/>
          <p:cNvSpPr>
            <a:spLocks noChangeArrowheads="1"/>
          </p:cNvSpPr>
          <p:nvPr/>
        </p:nvSpPr>
        <p:spPr bwMode="auto">
          <a:xfrm>
            <a:off x="1257374" y="2626321"/>
            <a:ext cx="1730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90" name="Rectangle 249"/>
          <p:cNvSpPr>
            <a:spLocks noChangeArrowheads="1"/>
          </p:cNvSpPr>
          <p:nvPr/>
        </p:nvSpPr>
        <p:spPr bwMode="auto">
          <a:xfrm>
            <a:off x="1257374" y="2634258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200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91" name="Rectangle 250"/>
          <p:cNvSpPr>
            <a:spLocks noChangeArrowheads="1"/>
          </p:cNvSpPr>
          <p:nvPr/>
        </p:nvSpPr>
        <p:spPr bwMode="auto">
          <a:xfrm>
            <a:off x="1257374" y="2438996"/>
            <a:ext cx="173038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92" name="Rectangle 251"/>
          <p:cNvSpPr>
            <a:spLocks noChangeArrowheads="1"/>
          </p:cNvSpPr>
          <p:nvPr/>
        </p:nvSpPr>
        <p:spPr bwMode="auto">
          <a:xfrm>
            <a:off x="1257374" y="2446933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400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93" name="Rectangle 252"/>
          <p:cNvSpPr>
            <a:spLocks noChangeArrowheads="1"/>
          </p:cNvSpPr>
          <p:nvPr/>
        </p:nvSpPr>
        <p:spPr bwMode="auto">
          <a:xfrm>
            <a:off x="1257374" y="2248496"/>
            <a:ext cx="173038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94" name="Rectangle 253"/>
          <p:cNvSpPr>
            <a:spLocks noChangeArrowheads="1"/>
          </p:cNvSpPr>
          <p:nvPr/>
        </p:nvSpPr>
        <p:spPr bwMode="auto">
          <a:xfrm>
            <a:off x="1257374" y="2256433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600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95" name="Rectangle 254"/>
          <p:cNvSpPr>
            <a:spLocks noChangeArrowheads="1"/>
          </p:cNvSpPr>
          <p:nvPr/>
        </p:nvSpPr>
        <p:spPr bwMode="auto">
          <a:xfrm>
            <a:off x="1257374" y="2059583"/>
            <a:ext cx="1730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96" name="Rectangle 255"/>
          <p:cNvSpPr>
            <a:spLocks noChangeArrowheads="1"/>
          </p:cNvSpPr>
          <p:nvPr/>
        </p:nvSpPr>
        <p:spPr bwMode="auto">
          <a:xfrm>
            <a:off x="1257374" y="2067521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800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97" name="Rectangle 256"/>
          <p:cNvSpPr>
            <a:spLocks noChangeArrowheads="1"/>
          </p:cNvSpPr>
          <p:nvPr/>
        </p:nvSpPr>
        <p:spPr bwMode="auto">
          <a:xfrm>
            <a:off x="1206574" y="1869083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98" name="Rectangle 257"/>
          <p:cNvSpPr>
            <a:spLocks noChangeArrowheads="1"/>
          </p:cNvSpPr>
          <p:nvPr/>
        </p:nvSpPr>
        <p:spPr bwMode="auto">
          <a:xfrm>
            <a:off x="1206574" y="1877021"/>
            <a:ext cx="2841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1000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099" name="Rectangle 258"/>
          <p:cNvSpPr>
            <a:spLocks noChangeArrowheads="1"/>
          </p:cNvSpPr>
          <p:nvPr/>
        </p:nvSpPr>
        <p:spPr bwMode="auto">
          <a:xfrm>
            <a:off x="1462162" y="3543896"/>
            <a:ext cx="58737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0" name="Rectangle 259"/>
          <p:cNvSpPr>
            <a:spLocks noChangeArrowheads="1"/>
          </p:cNvSpPr>
          <p:nvPr/>
        </p:nvSpPr>
        <p:spPr bwMode="auto">
          <a:xfrm>
            <a:off x="1462162" y="3551833"/>
            <a:ext cx="106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101" name="Rectangle 260"/>
          <p:cNvSpPr>
            <a:spLocks noChangeArrowheads="1"/>
          </p:cNvSpPr>
          <p:nvPr/>
        </p:nvSpPr>
        <p:spPr bwMode="auto">
          <a:xfrm>
            <a:off x="1916187" y="3543896"/>
            <a:ext cx="171450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2" name="Rectangle 261"/>
          <p:cNvSpPr>
            <a:spLocks noChangeArrowheads="1"/>
          </p:cNvSpPr>
          <p:nvPr/>
        </p:nvSpPr>
        <p:spPr bwMode="auto">
          <a:xfrm>
            <a:off x="1916187" y="3551833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200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103" name="Rectangle 262"/>
          <p:cNvSpPr>
            <a:spLocks noChangeArrowheads="1"/>
          </p:cNvSpPr>
          <p:nvPr/>
        </p:nvSpPr>
        <p:spPr bwMode="auto">
          <a:xfrm>
            <a:off x="2443237" y="3543896"/>
            <a:ext cx="173037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4" name="Rectangle 263"/>
          <p:cNvSpPr>
            <a:spLocks noChangeArrowheads="1"/>
          </p:cNvSpPr>
          <p:nvPr/>
        </p:nvSpPr>
        <p:spPr bwMode="auto">
          <a:xfrm>
            <a:off x="2443237" y="3551833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400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105" name="Rectangle 264"/>
          <p:cNvSpPr>
            <a:spLocks noChangeArrowheads="1"/>
          </p:cNvSpPr>
          <p:nvPr/>
        </p:nvSpPr>
        <p:spPr bwMode="auto">
          <a:xfrm>
            <a:off x="2971874" y="3543896"/>
            <a:ext cx="171450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6" name="Rectangle 265"/>
          <p:cNvSpPr>
            <a:spLocks noChangeArrowheads="1"/>
          </p:cNvSpPr>
          <p:nvPr/>
        </p:nvSpPr>
        <p:spPr bwMode="auto">
          <a:xfrm>
            <a:off x="2971874" y="3551833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600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107" name="Rectangle 266"/>
          <p:cNvSpPr>
            <a:spLocks noChangeArrowheads="1"/>
          </p:cNvSpPr>
          <p:nvPr/>
        </p:nvSpPr>
        <p:spPr bwMode="auto">
          <a:xfrm>
            <a:off x="3473524" y="3543896"/>
            <a:ext cx="173038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08" name="Rectangle 267"/>
          <p:cNvSpPr>
            <a:spLocks noChangeArrowheads="1"/>
          </p:cNvSpPr>
          <p:nvPr/>
        </p:nvSpPr>
        <p:spPr bwMode="auto">
          <a:xfrm>
            <a:off x="3473524" y="3551833"/>
            <a:ext cx="2270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800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109" name="Rectangle 268"/>
          <p:cNvSpPr>
            <a:spLocks noChangeArrowheads="1"/>
          </p:cNvSpPr>
          <p:nvPr/>
        </p:nvSpPr>
        <p:spPr bwMode="auto">
          <a:xfrm>
            <a:off x="2006674" y="3685183"/>
            <a:ext cx="9604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10" name="Rectangle 269"/>
          <p:cNvSpPr>
            <a:spLocks noChangeArrowheads="1"/>
          </p:cNvSpPr>
          <p:nvPr/>
        </p:nvSpPr>
        <p:spPr bwMode="auto">
          <a:xfrm>
            <a:off x="2197174" y="3693121"/>
            <a:ext cx="8985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Angular position (°)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111" name="Rectangle 270"/>
          <p:cNvSpPr>
            <a:spLocks noChangeArrowheads="1"/>
          </p:cNvSpPr>
          <p:nvPr/>
        </p:nvSpPr>
        <p:spPr bwMode="auto">
          <a:xfrm>
            <a:off x="2074937" y="3051771"/>
            <a:ext cx="3175" cy="2063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12" name="Rectangle 271"/>
          <p:cNvSpPr>
            <a:spLocks noChangeArrowheads="1"/>
          </p:cNvSpPr>
          <p:nvPr/>
        </p:nvSpPr>
        <p:spPr bwMode="auto">
          <a:xfrm>
            <a:off x="2408312" y="2837458"/>
            <a:ext cx="1587" cy="238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13" name="Rectangle 272"/>
          <p:cNvSpPr>
            <a:spLocks noChangeArrowheads="1"/>
          </p:cNvSpPr>
          <p:nvPr/>
        </p:nvSpPr>
        <p:spPr bwMode="auto">
          <a:xfrm>
            <a:off x="1682824" y="3086696"/>
            <a:ext cx="1588" cy="206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14" name="Rectangle 273"/>
          <p:cNvSpPr>
            <a:spLocks noChangeArrowheads="1"/>
          </p:cNvSpPr>
          <p:nvPr/>
        </p:nvSpPr>
        <p:spPr bwMode="auto">
          <a:xfrm>
            <a:off x="3373512" y="1734146"/>
            <a:ext cx="2667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15" name="Rectangle 274"/>
          <p:cNvSpPr>
            <a:spLocks noChangeArrowheads="1"/>
          </p:cNvSpPr>
          <p:nvPr/>
        </p:nvSpPr>
        <p:spPr bwMode="auto">
          <a:xfrm>
            <a:off x="3373512" y="1742083"/>
            <a:ext cx="3159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M/RR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116" name="Rectangle 275"/>
          <p:cNvSpPr>
            <a:spLocks noChangeArrowheads="1"/>
          </p:cNvSpPr>
          <p:nvPr/>
        </p:nvSpPr>
        <p:spPr bwMode="auto">
          <a:xfrm>
            <a:off x="3373512" y="1877021"/>
            <a:ext cx="161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M/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117" name="Rectangle 276"/>
          <p:cNvSpPr>
            <a:spLocks noChangeArrowheads="1"/>
          </p:cNvSpPr>
          <p:nvPr/>
        </p:nvSpPr>
        <p:spPr bwMode="auto">
          <a:xfrm>
            <a:off x="3489399" y="1864321"/>
            <a:ext cx="1111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>
                <a:solidFill>
                  <a:srgbClr val="000000"/>
                </a:solidFill>
                <a:latin typeface="Symbol" pitchFamily="18" charset="2"/>
              </a:rPr>
              <a:t>qq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118" name="Rectangle 277"/>
          <p:cNvSpPr>
            <a:spLocks noChangeArrowheads="1"/>
          </p:cNvSpPr>
          <p:nvPr/>
        </p:nvSpPr>
        <p:spPr bwMode="auto">
          <a:xfrm>
            <a:off x="3373512" y="2011958"/>
            <a:ext cx="292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M/ZZ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119" name="Freeform 278"/>
          <p:cNvSpPr>
            <a:spLocks/>
          </p:cNvSpPr>
          <p:nvPr/>
        </p:nvSpPr>
        <p:spPr bwMode="auto">
          <a:xfrm>
            <a:off x="3084587" y="1792883"/>
            <a:ext cx="217487" cy="23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"/>
              </a:cxn>
              <a:cxn ang="0">
                <a:pos x="297" y="30"/>
              </a:cxn>
              <a:cxn ang="0">
                <a:pos x="297" y="2"/>
              </a:cxn>
              <a:cxn ang="0">
                <a:pos x="0" y="0"/>
              </a:cxn>
            </a:cxnLst>
            <a:rect l="0" t="0" r="r" b="b"/>
            <a:pathLst>
              <a:path w="297" h="30">
                <a:moveTo>
                  <a:pt x="0" y="0"/>
                </a:moveTo>
                <a:lnTo>
                  <a:pt x="0" y="28"/>
                </a:lnTo>
                <a:lnTo>
                  <a:pt x="297" y="30"/>
                </a:lnTo>
                <a:lnTo>
                  <a:pt x="297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20" name="Freeform 279"/>
          <p:cNvSpPr>
            <a:spLocks/>
          </p:cNvSpPr>
          <p:nvPr/>
        </p:nvSpPr>
        <p:spPr bwMode="auto">
          <a:xfrm>
            <a:off x="3084587" y="2061171"/>
            <a:ext cx="217487" cy="23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"/>
              </a:cxn>
              <a:cxn ang="0">
                <a:pos x="297" y="30"/>
              </a:cxn>
              <a:cxn ang="0">
                <a:pos x="297" y="2"/>
              </a:cxn>
              <a:cxn ang="0">
                <a:pos x="0" y="0"/>
              </a:cxn>
            </a:cxnLst>
            <a:rect l="0" t="0" r="r" b="b"/>
            <a:pathLst>
              <a:path w="297" h="30">
                <a:moveTo>
                  <a:pt x="0" y="0"/>
                </a:moveTo>
                <a:lnTo>
                  <a:pt x="0" y="29"/>
                </a:lnTo>
                <a:lnTo>
                  <a:pt x="297" y="30"/>
                </a:lnTo>
                <a:lnTo>
                  <a:pt x="297" y="2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21" name="Freeform 280"/>
          <p:cNvSpPr>
            <a:spLocks/>
          </p:cNvSpPr>
          <p:nvPr/>
        </p:nvSpPr>
        <p:spPr bwMode="auto">
          <a:xfrm>
            <a:off x="3084587" y="1924646"/>
            <a:ext cx="217487" cy="23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"/>
              </a:cxn>
              <a:cxn ang="0">
                <a:pos x="297" y="30"/>
              </a:cxn>
              <a:cxn ang="0">
                <a:pos x="297" y="2"/>
              </a:cxn>
              <a:cxn ang="0">
                <a:pos x="0" y="0"/>
              </a:cxn>
            </a:cxnLst>
            <a:rect l="0" t="0" r="r" b="b"/>
            <a:pathLst>
              <a:path w="297" h="30">
                <a:moveTo>
                  <a:pt x="0" y="0"/>
                </a:moveTo>
                <a:lnTo>
                  <a:pt x="0" y="28"/>
                </a:lnTo>
                <a:lnTo>
                  <a:pt x="297" y="30"/>
                </a:lnTo>
                <a:lnTo>
                  <a:pt x="297" y="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22" name="Rectangle 281"/>
          <p:cNvSpPr>
            <a:spLocks noChangeArrowheads="1"/>
          </p:cNvSpPr>
          <p:nvPr/>
        </p:nvSpPr>
        <p:spPr bwMode="auto">
          <a:xfrm>
            <a:off x="3373512" y="1734146"/>
            <a:ext cx="2667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23" name="Rectangle 282"/>
          <p:cNvSpPr>
            <a:spLocks noChangeArrowheads="1"/>
          </p:cNvSpPr>
          <p:nvPr/>
        </p:nvSpPr>
        <p:spPr bwMode="auto">
          <a:xfrm>
            <a:off x="3373512" y="1742083"/>
            <a:ext cx="3159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M/RR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124" name="Rectangle 283"/>
          <p:cNvSpPr>
            <a:spLocks noChangeArrowheads="1"/>
          </p:cNvSpPr>
          <p:nvPr/>
        </p:nvSpPr>
        <p:spPr bwMode="auto">
          <a:xfrm>
            <a:off x="3373512" y="1877021"/>
            <a:ext cx="161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M/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125" name="Rectangle 284"/>
          <p:cNvSpPr>
            <a:spLocks noChangeArrowheads="1"/>
          </p:cNvSpPr>
          <p:nvPr/>
        </p:nvSpPr>
        <p:spPr bwMode="auto">
          <a:xfrm>
            <a:off x="3489399" y="1864321"/>
            <a:ext cx="1111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>
                <a:solidFill>
                  <a:srgbClr val="000000"/>
                </a:solidFill>
                <a:latin typeface="Symbol" pitchFamily="18" charset="2"/>
              </a:rPr>
              <a:t>qq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126" name="Rectangle 285"/>
          <p:cNvSpPr>
            <a:spLocks noChangeArrowheads="1"/>
          </p:cNvSpPr>
          <p:nvPr/>
        </p:nvSpPr>
        <p:spPr bwMode="auto">
          <a:xfrm>
            <a:off x="3373512" y="2011958"/>
            <a:ext cx="292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M/ZZ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127" name="Freeform 286"/>
          <p:cNvSpPr>
            <a:spLocks/>
          </p:cNvSpPr>
          <p:nvPr/>
        </p:nvSpPr>
        <p:spPr bwMode="auto">
          <a:xfrm>
            <a:off x="3084587" y="1792883"/>
            <a:ext cx="217487" cy="23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"/>
              </a:cxn>
              <a:cxn ang="0">
                <a:pos x="297" y="30"/>
              </a:cxn>
              <a:cxn ang="0">
                <a:pos x="297" y="2"/>
              </a:cxn>
              <a:cxn ang="0">
                <a:pos x="0" y="0"/>
              </a:cxn>
            </a:cxnLst>
            <a:rect l="0" t="0" r="r" b="b"/>
            <a:pathLst>
              <a:path w="297" h="30">
                <a:moveTo>
                  <a:pt x="0" y="0"/>
                </a:moveTo>
                <a:lnTo>
                  <a:pt x="0" y="28"/>
                </a:lnTo>
                <a:lnTo>
                  <a:pt x="297" y="30"/>
                </a:lnTo>
                <a:lnTo>
                  <a:pt x="297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28" name="Freeform 287"/>
          <p:cNvSpPr>
            <a:spLocks/>
          </p:cNvSpPr>
          <p:nvPr/>
        </p:nvSpPr>
        <p:spPr bwMode="auto">
          <a:xfrm>
            <a:off x="3084587" y="2061171"/>
            <a:ext cx="217487" cy="23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"/>
              </a:cxn>
              <a:cxn ang="0">
                <a:pos x="297" y="30"/>
              </a:cxn>
              <a:cxn ang="0">
                <a:pos x="297" y="2"/>
              </a:cxn>
              <a:cxn ang="0">
                <a:pos x="0" y="0"/>
              </a:cxn>
            </a:cxnLst>
            <a:rect l="0" t="0" r="r" b="b"/>
            <a:pathLst>
              <a:path w="297" h="30">
                <a:moveTo>
                  <a:pt x="0" y="0"/>
                </a:moveTo>
                <a:lnTo>
                  <a:pt x="0" y="29"/>
                </a:lnTo>
                <a:lnTo>
                  <a:pt x="297" y="30"/>
                </a:lnTo>
                <a:lnTo>
                  <a:pt x="297" y="2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29" name="Freeform 288"/>
          <p:cNvSpPr>
            <a:spLocks/>
          </p:cNvSpPr>
          <p:nvPr/>
        </p:nvSpPr>
        <p:spPr bwMode="auto">
          <a:xfrm>
            <a:off x="3084587" y="1924646"/>
            <a:ext cx="217487" cy="23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"/>
              </a:cxn>
              <a:cxn ang="0">
                <a:pos x="297" y="30"/>
              </a:cxn>
              <a:cxn ang="0">
                <a:pos x="297" y="2"/>
              </a:cxn>
              <a:cxn ang="0">
                <a:pos x="0" y="0"/>
              </a:cxn>
            </a:cxnLst>
            <a:rect l="0" t="0" r="r" b="b"/>
            <a:pathLst>
              <a:path w="297" h="30">
                <a:moveTo>
                  <a:pt x="0" y="0"/>
                </a:moveTo>
                <a:lnTo>
                  <a:pt x="0" y="28"/>
                </a:lnTo>
                <a:lnTo>
                  <a:pt x="297" y="30"/>
                </a:lnTo>
                <a:lnTo>
                  <a:pt x="297" y="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0" name="Line 289"/>
          <p:cNvSpPr>
            <a:spLocks noChangeShapeType="1"/>
          </p:cNvSpPr>
          <p:nvPr/>
        </p:nvSpPr>
        <p:spPr bwMode="auto">
          <a:xfrm>
            <a:off x="1487562" y="1938933"/>
            <a:ext cx="1587" cy="15128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1" name="Line 290"/>
          <p:cNvSpPr>
            <a:spLocks noChangeShapeType="1"/>
          </p:cNvSpPr>
          <p:nvPr/>
        </p:nvSpPr>
        <p:spPr bwMode="auto">
          <a:xfrm>
            <a:off x="1457399" y="3451821"/>
            <a:ext cx="6032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2" name="Line 291"/>
          <p:cNvSpPr>
            <a:spLocks noChangeShapeType="1"/>
          </p:cNvSpPr>
          <p:nvPr/>
        </p:nvSpPr>
        <p:spPr bwMode="auto">
          <a:xfrm>
            <a:off x="1457399" y="3264496"/>
            <a:ext cx="6032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3" name="Line 292"/>
          <p:cNvSpPr>
            <a:spLocks noChangeShapeType="1"/>
          </p:cNvSpPr>
          <p:nvPr/>
        </p:nvSpPr>
        <p:spPr bwMode="auto">
          <a:xfrm>
            <a:off x="1457399" y="3075583"/>
            <a:ext cx="6032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4" name="Line 293"/>
          <p:cNvSpPr>
            <a:spLocks noChangeShapeType="1"/>
          </p:cNvSpPr>
          <p:nvPr/>
        </p:nvSpPr>
        <p:spPr bwMode="auto">
          <a:xfrm>
            <a:off x="1457399" y="2696171"/>
            <a:ext cx="6032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5" name="Line 294"/>
          <p:cNvSpPr>
            <a:spLocks noChangeShapeType="1"/>
          </p:cNvSpPr>
          <p:nvPr/>
        </p:nvSpPr>
        <p:spPr bwMode="auto">
          <a:xfrm>
            <a:off x="1457399" y="2508846"/>
            <a:ext cx="6032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6" name="Line 295"/>
          <p:cNvSpPr>
            <a:spLocks noChangeShapeType="1"/>
          </p:cNvSpPr>
          <p:nvPr/>
        </p:nvSpPr>
        <p:spPr bwMode="auto">
          <a:xfrm>
            <a:off x="1457399" y="2318346"/>
            <a:ext cx="6032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7" name="Line 296"/>
          <p:cNvSpPr>
            <a:spLocks noChangeShapeType="1"/>
          </p:cNvSpPr>
          <p:nvPr/>
        </p:nvSpPr>
        <p:spPr bwMode="auto">
          <a:xfrm>
            <a:off x="1457399" y="2129433"/>
            <a:ext cx="6032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8" name="Line 297"/>
          <p:cNvSpPr>
            <a:spLocks noChangeShapeType="1"/>
          </p:cNvSpPr>
          <p:nvPr/>
        </p:nvSpPr>
        <p:spPr bwMode="auto">
          <a:xfrm>
            <a:off x="1457399" y="1938933"/>
            <a:ext cx="6032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39" name="Line 298"/>
          <p:cNvSpPr>
            <a:spLocks noChangeShapeType="1"/>
          </p:cNvSpPr>
          <p:nvPr/>
        </p:nvSpPr>
        <p:spPr bwMode="auto">
          <a:xfrm>
            <a:off x="1487562" y="3451821"/>
            <a:ext cx="208121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40" name="Line 299"/>
          <p:cNvSpPr>
            <a:spLocks noChangeShapeType="1"/>
          </p:cNvSpPr>
          <p:nvPr/>
        </p:nvSpPr>
        <p:spPr bwMode="auto">
          <a:xfrm flipV="1">
            <a:off x="1487562" y="3420071"/>
            <a:ext cx="1587" cy="650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41" name="Line 300"/>
          <p:cNvSpPr>
            <a:spLocks noChangeShapeType="1"/>
          </p:cNvSpPr>
          <p:nvPr/>
        </p:nvSpPr>
        <p:spPr bwMode="auto">
          <a:xfrm flipV="1">
            <a:off x="2008262" y="3420071"/>
            <a:ext cx="1587" cy="650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42" name="Line 301"/>
          <p:cNvSpPr>
            <a:spLocks noChangeShapeType="1"/>
          </p:cNvSpPr>
          <p:nvPr/>
        </p:nvSpPr>
        <p:spPr bwMode="auto">
          <a:xfrm flipV="1">
            <a:off x="2528962" y="3420071"/>
            <a:ext cx="1587" cy="650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43" name="Line 302"/>
          <p:cNvSpPr>
            <a:spLocks noChangeShapeType="1"/>
          </p:cNvSpPr>
          <p:nvPr/>
        </p:nvSpPr>
        <p:spPr bwMode="auto">
          <a:xfrm flipV="1">
            <a:off x="3049662" y="3420071"/>
            <a:ext cx="1587" cy="650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44" name="Line 303"/>
          <p:cNvSpPr>
            <a:spLocks noChangeShapeType="1"/>
          </p:cNvSpPr>
          <p:nvPr/>
        </p:nvSpPr>
        <p:spPr bwMode="auto">
          <a:xfrm flipV="1">
            <a:off x="3568774" y="3420071"/>
            <a:ext cx="0" cy="650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45" name="Rectangle 304"/>
          <p:cNvSpPr>
            <a:spLocks noChangeArrowheads="1"/>
          </p:cNvSpPr>
          <p:nvPr/>
        </p:nvSpPr>
        <p:spPr bwMode="auto">
          <a:xfrm>
            <a:off x="1517724" y="2839046"/>
            <a:ext cx="1588" cy="222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46" name="Rectangle 305"/>
          <p:cNvSpPr>
            <a:spLocks noChangeArrowheads="1"/>
          </p:cNvSpPr>
          <p:nvPr/>
        </p:nvSpPr>
        <p:spPr bwMode="auto">
          <a:xfrm>
            <a:off x="1600274" y="2866033"/>
            <a:ext cx="1588" cy="2063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47" name="Rectangle 306"/>
          <p:cNvSpPr>
            <a:spLocks noChangeArrowheads="1"/>
          </p:cNvSpPr>
          <p:nvPr/>
        </p:nvSpPr>
        <p:spPr bwMode="auto">
          <a:xfrm>
            <a:off x="1863799" y="2748558"/>
            <a:ext cx="3175" cy="2063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48" name="Rectangle 307"/>
          <p:cNvSpPr>
            <a:spLocks noChangeArrowheads="1"/>
          </p:cNvSpPr>
          <p:nvPr/>
        </p:nvSpPr>
        <p:spPr bwMode="auto">
          <a:xfrm>
            <a:off x="1882849" y="2751733"/>
            <a:ext cx="1588" cy="20638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49" name="Rectangle 308"/>
          <p:cNvSpPr>
            <a:spLocks noChangeArrowheads="1"/>
          </p:cNvSpPr>
          <p:nvPr/>
        </p:nvSpPr>
        <p:spPr bwMode="auto">
          <a:xfrm>
            <a:off x="2040012" y="3037483"/>
            <a:ext cx="1587" cy="25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50" name="Rectangle 309"/>
          <p:cNvSpPr>
            <a:spLocks noChangeArrowheads="1"/>
          </p:cNvSpPr>
          <p:nvPr/>
        </p:nvSpPr>
        <p:spPr bwMode="auto">
          <a:xfrm>
            <a:off x="2251149" y="2802533"/>
            <a:ext cx="1588" cy="238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51" name="Rectangle 310"/>
          <p:cNvSpPr>
            <a:spLocks noChangeArrowheads="1"/>
          </p:cNvSpPr>
          <p:nvPr/>
        </p:nvSpPr>
        <p:spPr bwMode="auto">
          <a:xfrm>
            <a:off x="2305124" y="2796183"/>
            <a:ext cx="1588" cy="25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52" name="Rectangle 311"/>
          <p:cNvSpPr>
            <a:spLocks noChangeArrowheads="1"/>
          </p:cNvSpPr>
          <p:nvPr/>
        </p:nvSpPr>
        <p:spPr bwMode="auto">
          <a:xfrm>
            <a:off x="2351162" y="2813646"/>
            <a:ext cx="1587" cy="238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53" name="Rectangle 312"/>
          <p:cNvSpPr>
            <a:spLocks noChangeArrowheads="1"/>
          </p:cNvSpPr>
          <p:nvPr/>
        </p:nvSpPr>
        <p:spPr bwMode="auto">
          <a:xfrm>
            <a:off x="2355924" y="2815233"/>
            <a:ext cx="3175" cy="25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54" name="Rectangle 313"/>
          <p:cNvSpPr>
            <a:spLocks noChangeArrowheads="1"/>
          </p:cNvSpPr>
          <p:nvPr/>
        </p:nvSpPr>
        <p:spPr bwMode="auto">
          <a:xfrm>
            <a:off x="2040012" y="3037483"/>
            <a:ext cx="1587" cy="25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55" name="Rectangle 314"/>
          <p:cNvSpPr>
            <a:spLocks noChangeArrowheads="1"/>
          </p:cNvSpPr>
          <p:nvPr/>
        </p:nvSpPr>
        <p:spPr bwMode="auto">
          <a:xfrm>
            <a:off x="2251149" y="2802533"/>
            <a:ext cx="1588" cy="238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56" name="Rectangle 315"/>
          <p:cNvSpPr>
            <a:spLocks noChangeArrowheads="1"/>
          </p:cNvSpPr>
          <p:nvPr/>
        </p:nvSpPr>
        <p:spPr bwMode="auto">
          <a:xfrm>
            <a:off x="2305124" y="2796183"/>
            <a:ext cx="1588" cy="25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57" name="Rectangle 316"/>
          <p:cNvSpPr>
            <a:spLocks noChangeArrowheads="1"/>
          </p:cNvSpPr>
          <p:nvPr/>
        </p:nvSpPr>
        <p:spPr bwMode="auto">
          <a:xfrm>
            <a:off x="2351162" y="2813646"/>
            <a:ext cx="1587" cy="238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58" name="Rectangle 317"/>
          <p:cNvSpPr>
            <a:spLocks noChangeArrowheads="1"/>
          </p:cNvSpPr>
          <p:nvPr/>
        </p:nvSpPr>
        <p:spPr bwMode="auto">
          <a:xfrm>
            <a:off x="2355924" y="2815233"/>
            <a:ext cx="3175" cy="25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59" name="Rectangle 318"/>
          <p:cNvSpPr>
            <a:spLocks noChangeArrowheads="1"/>
          </p:cNvSpPr>
          <p:nvPr/>
        </p:nvSpPr>
        <p:spPr bwMode="auto">
          <a:xfrm>
            <a:off x="2528962" y="2958108"/>
            <a:ext cx="0" cy="238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0" name="Rectangle 319"/>
          <p:cNvSpPr>
            <a:spLocks noChangeArrowheads="1"/>
          </p:cNvSpPr>
          <p:nvPr/>
        </p:nvSpPr>
        <p:spPr bwMode="auto">
          <a:xfrm>
            <a:off x="2538487" y="2959696"/>
            <a:ext cx="1587" cy="25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1" name="Rectangle 320"/>
          <p:cNvSpPr>
            <a:spLocks noChangeArrowheads="1"/>
          </p:cNvSpPr>
          <p:nvPr/>
        </p:nvSpPr>
        <p:spPr bwMode="auto">
          <a:xfrm>
            <a:off x="2551187" y="2959696"/>
            <a:ext cx="1587" cy="25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2" name="Rectangle 321"/>
          <p:cNvSpPr>
            <a:spLocks noChangeArrowheads="1"/>
          </p:cNvSpPr>
          <p:nvPr/>
        </p:nvSpPr>
        <p:spPr bwMode="auto">
          <a:xfrm>
            <a:off x="2562299" y="2959696"/>
            <a:ext cx="1588" cy="25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3" name="Rectangle 322"/>
          <p:cNvSpPr>
            <a:spLocks noChangeArrowheads="1"/>
          </p:cNvSpPr>
          <p:nvPr/>
        </p:nvSpPr>
        <p:spPr bwMode="auto">
          <a:xfrm>
            <a:off x="2573412" y="2959696"/>
            <a:ext cx="1587" cy="25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4" name="Rectangle 323"/>
          <p:cNvSpPr>
            <a:spLocks noChangeArrowheads="1"/>
          </p:cNvSpPr>
          <p:nvPr/>
        </p:nvSpPr>
        <p:spPr bwMode="auto">
          <a:xfrm>
            <a:off x="2584524" y="2958108"/>
            <a:ext cx="3175" cy="238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5" name="Rectangle 324"/>
          <p:cNvSpPr>
            <a:spLocks noChangeArrowheads="1"/>
          </p:cNvSpPr>
          <p:nvPr/>
        </p:nvSpPr>
        <p:spPr bwMode="auto">
          <a:xfrm>
            <a:off x="2601987" y="2951758"/>
            <a:ext cx="3175" cy="25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6" name="Rectangle 325"/>
          <p:cNvSpPr>
            <a:spLocks noChangeArrowheads="1"/>
          </p:cNvSpPr>
          <p:nvPr/>
        </p:nvSpPr>
        <p:spPr bwMode="auto">
          <a:xfrm>
            <a:off x="2959174" y="2564408"/>
            <a:ext cx="1588" cy="25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7" name="Rectangle 326"/>
          <p:cNvSpPr>
            <a:spLocks noChangeArrowheads="1"/>
          </p:cNvSpPr>
          <p:nvPr/>
        </p:nvSpPr>
        <p:spPr bwMode="auto">
          <a:xfrm>
            <a:off x="2528962" y="2958108"/>
            <a:ext cx="0" cy="238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8" name="Rectangle 327"/>
          <p:cNvSpPr>
            <a:spLocks noChangeArrowheads="1"/>
          </p:cNvSpPr>
          <p:nvPr/>
        </p:nvSpPr>
        <p:spPr bwMode="auto">
          <a:xfrm>
            <a:off x="2538487" y="2959696"/>
            <a:ext cx="1587" cy="25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69" name="Rectangle 328"/>
          <p:cNvSpPr>
            <a:spLocks noChangeArrowheads="1"/>
          </p:cNvSpPr>
          <p:nvPr/>
        </p:nvSpPr>
        <p:spPr bwMode="auto">
          <a:xfrm>
            <a:off x="2551187" y="2959696"/>
            <a:ext cx="1587" cy="25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0" name="Rectangle 329"/>
          <p:cNvSpPr>
            <a:spLocks noChangeArrowheads="1"/>
          </p:cNvSpPr>
          <p:nvPr/>
        </p:nvSpPr>
        <p:spPr bwMode="auto">
          <a:xfrm>
            <a:off x="2562299" y="2959696"/>
            <a:ext cx="1588" cy="25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1" name="Rectangle 330"/>
          <p:cNvSpPr>
            <a:spLocks noChangeArrowheads="1"/>
          </p:cNvSpPr>
          <p:nvPr/>
        </p:nvSpPr>
        <p:spPr bwMode="auto">
          <a:xfrm>
            <a:off x="2573412" y="2959696"/>
            <a:ext cx="1587" cy="25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2" name="Rectangle 331"/>
          <p:cNvSpPr>
            <a:spLocks noChangeArrowheads="1"/>
          </p:cNvSpPr>
          <p:nvPr/>
        </p:nvSpPr>
        <p:spPr bwMode="auto">
          <a:xfrm>
            <a:off x="2584524" y="2958108"/>
            <a:ext cx="3175" cy="238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3" name="Rectangle 332"/>
          <p:cNvSpPr>
            <a:spLocks noChangeArrowheads="1"/>
          </p:cNvSpPr>
          <p:nvPr/>
        </p:nvSpPr>
        <p:spPr bwMode="auto">
          <a:xfrm>
            <a:off x="2601987" y="2951758"/>
            <a:ext cx="3175" cy="25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4" name="Rectangle 333"/>
          <p:cNvSpPr>
            <a:spLocks noChangeArrowheads="1"/>
          </p:cNvSpPr>
          <p:nvPr/>
        </p:nvSpPr>
        <p:spPr bwMode="auto">
          <a:xfrm>
            <a:off x="2959174" y="2564408"/>
            <a:ext cx="1588" cy="25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5" name="Rectangle 334"/>
          <p:cNvSpPr>
            <a:spLocks noChangeArrowheads="1"/>
          </p:cNvSpPr>
          <p:nvPr/>
        </p:nvSpPr>
        <p:spPr bwMode="auto">
          <a:xfrm>
            <a:off x="3148087" y="2778721"/>
            <a:ext cx="1587" cy="25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6" name="Rectangle 335"/>
          <p:cNvSpPr>
            <a:spLocks noChangeArrowheads="1"/>
          </p:cNvSpPr>
          <p:nvPr/>
        </p:nvSpPr>
        <p:spPr bwMode="auto">
          <a:xfrm>
            <a:off x="3183012" y="2788246"/>
            <a:ext cx="1587" cy="25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7" name="Rectangle 336"/>
          <p:cNvSpPr>
            <a:spLocks noChangeArrowheads="1"/>
          </p:cNvSpPr>
          <p:nvPr/>
        </p:nvSpPr>
        <p:spPr bwMode="auto">
          <a:xfrm>
            <a:off x="3271912" y="2840633"/>
            <a:ext cx="1587" cy="25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8" name="Rectangle 337"/>
          <p:cNvSpPr>
            <a:spLocks noChangeArrowheads="1"/>
          </p:cNvSpPr>
          <p:nvPr/>
        </p:nvSpPr>
        <p:spPr bwMode="auto">
          <a:xfrm>
            <a:off x="1495499" y="2889846"/>
            <a:ext cx="1588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79" name="Rectangle 338"/>
          <p:cNvSpPr>
            <a:spLocks noChangeArrowheads="1"/>
          </p:cNvSpPr>
          <p:nvPr/>
        </p:nvSpPr>
        <p:spPr bwMode="auto">
          <a:xfrm>
            <a:off x="1617737" y="3075583"/>
            <a:ext cx="1587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0" name="Rectangle 339"/>
          <p:cNvSpPr>
            <a:spLocks noChangeArrowheads="1"/>
          </p:cNvSpPr>
          <p:nvPr/>
        </p:nvSpPr>
        <p:spPr bwMode="auto">
          <a:xfrm>
            <a:off x="1652662" y="3075583"/>
            <a:ext cx="3175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1" name="Rectangle 340"/>
          <p:cNvSpPr>
            <a:spLocks noChangeArrowheads="1"/>
          </p:cNvSpPr>
          <p:nvPr/>
        </p:nvSpPr>
        <p:spPr bwMode="auto">
          <a:xfrm>
            <a:off x="3148087" y="2778721"/>
            <a:ext cx="1587" cy="25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2" name="Rectangle 341"/>
          <p:cNvSpPr>
            <a:spLocks noChangeArrowheads="1"/>
          </p:cNvSpPr>
          <p:nvPr/>
        </p:nvSpPr>
        <p:spPr bwMode="auto">
          <a:xfrm>
            <a:off x="3183012" y="2788246"/>
            <a:ext cx="1587" cy="25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3" name="Rectangle 342"/>
          <p:cNvSpPr>
            <a:spLocks noChangeArrowheads="1"/>
          </p:cNvSpPr>
          <p:nvPr/>
        </p:nvSpPr>
        <p:spPr bwMode="auto">
          <a:xfrm>
            <a:off x="3271912" y="2840633"/>
            <a:ext cx="1587" cy="25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4" name="Rectangle 343"/>
          <p:cNvSpPr>
            <a:spLocks noChangeArrowheads="1"/>
          </p:cNvSpPr>
          <p:nvPr/>
        </p:nvSpPr>
        <p:spPr bwMode="auto">
          <a:xfrm>
            <a:off x="1495499" y="2889846"/>
            <a:ext cx="1588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5" name="Rectangle 344"/>
          <p:cNvSpPr>
            <a:spLocks noChangeArrowheads="1"/>
          </p:cNvSpPr>
          <p:nvPr/>
        </p:nvSpPr>
        <p:spPr bwMode="auto">
          <a:xfrm>
            <a:off x="1617737" y="3075583"/>
            <a:ext cx="1587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6" name="Rectangle 345"/>
          <p:cNvSpPr>
            <a:spLocks noChangeArrowheads="1"/>
          </p:cNvSpPr>
          <p:nvPr/>
        </p:nvSpPr>
        <p:spPr bwMode="auto">
          <a:xfrm>
            <a:off x="1652662" y="3075583"/>
            <a:ext cx="3175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7" name="Rectangle 346"/>
          <p:cNvSpPr>
            <a:spLocks noChangeArrowheads="1"/>
          </p:cNvSpPr>
          <p:nvPr/>
        </p:nvSpPr>
        <p:spPr bwMode="auto">
          <a:xfrm>
            <a:off x="1759024" y="3035896"/>
            <a:ext cx="1588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8" name="Rectangle 347"/>
          <p:cNvSpPr>
            <a:spLocks noChangeArrowheads="1"/>
          </p:cNvSpPr>
          <p:nvPr/>
        </p:nvSpPr>
        <p:spPr bwMode="auto">
          <a:xfrm>
            <a:off x="1776487" y="3039071"/>
            <a:ext cx="1587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89" name="Rectangle 348"/>
          <p:cNvSpPr>
            <a:spLocks noChangeArrowheads="1"/>
          </p:cNvSpPr>
          <p:nvPr/>
        </p:nvSpPr>
        <p:spPr bwMode="auto">
          <a:xfrm>
            <a:off x="2151137" y="3029546"/>
            <a:ext cx="1587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90" name="Rectangle 349"/>
          <p:cNvSpPr>
            <a:spLocks noChangeArrowheads="1"/>
          </p:cNvSpPr>
          <p:nvPr/>
        </p:nvSpPr>
        <p:spPr bwMode="auto">
          <a:xfrm>
            <a:off x="2159074" y="3027958"/>
            <a:ext cx="0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91" name="Rectangle 350"/>
          <p:cNvSpPr>
            <a:spLocks noChangeArrowheads="1"/>
          </p:cNvSpPr>
          <p:nvPr/>
        </p:nvSpPr>
        <p:spPr bwMode="auto">
          <a:xfrm>
            <a:off x="2162249" y="3027958"/>
            <a:ext cx="1588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92" name="Rectangle 351"/>
          <p:cNvSpPr>
            <a:spLocks noChangeArrowheads="1"/>
          </p:cNvSpPr>
          <p:nvPr/>
        </p:nvSpPr>
        <p:spPr bwMode="auto">
          <a:xfrm>
            <a:off x="1759024" y="3035896"/>
            <a:ext cx="1588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93" name="Rectangle 352"/>
          <p:cNvSpPr>
            <a:spLocks noChangeArrowheads="1"/>
          </p:cNvSpPr>
          <p:nvPr/>
        </p:nvSpPr>
        <p:spPr bwMode="auto">
          <a:xfrm>
            <a:off x="1776487" y="3039071"/>
            <a:ext cx="1587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94" name="Rectangle 353"/>
          <p:cNvSpPr>
            <a:spLocks noChangeArrowheads="1"/>
          </p:cNvSpPr>
          <p:nvPr/>
        </p:nvSpPr>
        <p:spPr bwMode="auto">
          <a:xfrm>
            <a:off x="2151137" y="3029546"/>
            <a:ext cx="1587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95" name="Rectangle 354"/>
          <p:cNvSpPr>
            <a:spLocks noChangeArrowheads="1"/>
          </p:cNvSpPr>
          <p:nvPr/>
        </p:nvSpPr>
        <p:spPr bwMode="auto">
          <a:xfrm>
            <a:off x="2159074" y="3027958"/>
            <a:ext cx="0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96" name="Rectangle 355"/>
          <p:cNvSpPr>
            <a:spLocks noChangeArrowheads="1"/>
          </p:cNvSpPr>
          <p:nvPr/>
        </p:nvSpPr>
        <p:spPr bwMode="auto">
          <a:xfrm>
            <a:off x="2162249" y="3027958"/>
            <a:ext cx="1588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97" name="Rectangle 356"/>
          <p:cNvSpPr>
            <a:spLocks noChangeArrowheads="1"/>
          </p:cNvSpPr>
          <p:nvPr/>
        </p:nvSpPr>
        <p:spPr bwMode="auto">
          <a:xfrm>
            <a:off x="2216224" y="3048596"/>
            <a:ext cx="1588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98" name="Rectangle 357"/>
          <p:cNvSpPr>
            <a:spLocks noChangeArrowheads="1"/>
          </p:cNvSpPr>
          <p:nvPr/>
        </p:nvSpPr>
        <p:spPr bwMode="auto">
          <a:xfrm>
            <a:off x="2251149" y="3072408"/>
            <a:ext cx="1588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99" name="Rectangle 358"/>
          <p:cNvSpPr>
            <a:spLocks noChangeArrowheads="1"/>
          </p:cNvSpPr>
          <p:nvPr/>
        </p:nvSpPr>
        <p:spPr bwMode="auto">
          <a:xfrm>
            <a:off x="2427362" y="3221633"/>
            <a:ext cx="1587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00" name="Rectangle 359"/>
          <p:cNvSpPr>
            <a:spLocks noChangeArrowheads="1"/>
          </p:cNvSpPr>
          <p:nvPr/>
        </p:nvSpPr>
        <p:spPr bwMode="auto">
          <a:xfrm>
            <a:off x="2527374" y="3139083"/>
            <a:ext cx="1588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01" name="Rectangle 360"/>
          <p:cNvSpPr>
            <a:spLocks noChangeArrowheads="1"/>
          </p:cNvSpPr>
          <p:nvPr/>
        </p:nvSpPr>
        <p:spPr bwMode="auto">
          <a:xfrm>
            <a:off x="2638499" y="3048596"/>
            <a:ext cx="1588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02" name="Rectangle 361"/>
          <p:cNvSpPr>
            <a:spLocks noChangeArrowheads="1"/>
          </p:cNvSpPr>
          <p:nvPr/>
        </p:nvSpPr>
        <p:spPr bwMode="auto">
          <a:xfrm>
            <a:off x="2690887" y="3029546"/>
            <a:ext cx="1587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03" name="Rectangle 362"/>
          <p:cNvSpPr>
            <a:spLocks noChangeArrowheads="1"/>
          </p:cNvSpPr>
          <p:nvPr/>
        </p:nvSpPr>
        <p:spPr bwMode="auto">
          <a:xfrm>
            <a:off x="2216224" y="3048596"/>
            <a:ext cx="1588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04" name="Rectangle 363"/>
          <p:cNvSpPr>
            <a:spLocks noChangeArrowheads="1"/>
          </p:cNvSpPr>
          <p:nvPr/>
        </p:nvSpPr>
        <p:spPr bwMode="auto">
          <a:xfrm>
            <a:off x="2251149" y="3072408"/>
            <a:ext cx="1588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05" name="Rectangle 364"/>
          <p:cNvSpPr>
            <a:spLocks noChangeArrowheads="1"/>
          </p:cNvSpPr>
          <p:nvPr/>
        </p:nvSpPr>
        <p:spPr bwMode="auto">
          <a:xfrm>
            <a:off x="2427362" y="3221633"/>
            <a:ext cx="1587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06" name="Rectangle 365"/>
          <p:cNvSpPr>
            <a:spLocks noChangeArrowheads="1"/>
          </p:cNvSpPr>
          <p:nvPr/>
        </p:nvSpPr>
        <p:spPr bwMode="auto">
          <a:xfrm>
            <a:off x="2527374" y="3139083"/>
            <a:ext cx="1588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07" name="Rectangle 366"/>
          <p:cNvSpPr>
            <a:spLocks noChangeArrowheads="1"/>
          </p:cNvSpPr>
          <p:nvPr/>
        </p:nvSpPr>
        <p:spPr bwMode="auto">
          <a:xfrm>
            <a:off x="2638499" y="3048596"/>
            <a:ext cx="1588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08" name="Rectangle 367"/>
          <p:cNvSpPr>
            <a:spLocks noChangeArrowheads="1"/>
          </p:cNvSpPr>
          <p:nvPr/>
        </p:nvSpPr>
        <p:spPr bwMode="auto">
          <a:xfrm>
            <a:off x="2690887" y="3029546"/>
            <a:ext cx="1587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09" name="Rectangle 368"/>
          <p:cNvSpPr>
            <a:spLocks noChangeArrowheads="1"/>
          </p:cNvSpPr>
          <p:nvPr/>
        </p:nvSpPr>
        <p:spPr bwMode="auto">
          <a:xfrm>
            <a:off x="3148087" y="3072408"/>
            <a:ext cx="1587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10" name="Rectangle 369"/>
          <p:cNvSpPr>
            <a:spLocks noChangeArrowheads="1"/>
          </p:cNvSpPr>
          <p:nvPr/>
        </p:nvSpPr>
        <p:spPr bwMode="auto">
          <a:xfrm>
            <a:off x="3148087" y="3072408"/>
            <a:ext cx="1587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11" name="Rectangle 370"/>
          <p:cNvSpPr>
            <a:spLocks noChangeArrowheads="1"/>
          </p:cNvSpPr>
          <p:nvPr/>
        </p:nvSpPr>
        <p:spPr bwMode="auto">
          <a:xfrm>
            <a:off x="3217937" y="3107333"/>
            <a:ext cx="0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12" name="Rectangle 371"/>
          <p:cNvSpPr>
            <a:spLocks noChangeArrowheads="1"/>
          </p:cNvSpPr>
          <p:nvPr/>
        </p:nvSpPr>
        <p:spPr bwMode="auto">
          <a:xfrm>
            <a:off x="3254449" y="3113683"/>
            <a:ext cx="1588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13" name="Rectangle 372"/>
          <p:cNvSpPr>
            <a:spLocks noChangeArrowheads="1"/>
          </p:cNvSpPr>
          <p:nvPr/>
        </p:nvSpPr>
        <p:spPr bwMode="auto">
          <a:xfrm>
            <a:off x="3271912" y="3107333"/>
            <a:ext cx="1587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14" name="Rectangle 373"/>
          <p:cNvSpPr>
            <a:spLocks noChangeArrowheads="1"/>
          </p:cNvSpPr>
          <p:nvPr/>
        </p:nvSpPr>
        <p:spPr bwMode="auto">
          <a:xfrm>
            <a:off x="3276674" y="3104158"/>
            <a:ext cx="1588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15" name="Rectangle 374"/>
          <p:cNvSpPr>
            <a:spLocks noChangeArrowheads="1"/>
          </p:cNvSpPr>
          <p:nvPr/>
        </p:nvSpPr>
        <p:spPr bwMode="auto">
          <a:xfrm>
            <a:off x="1617737" y="3366096"/>
            <a:ext cx="1587" cy="23812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16" name="Rectangle 375"/>
          <p:cNvSpPr>
            <a:spLocks noChangeArrowheads="1"/>
          </p:cNvSpPr>
          <p:nvPr/>
        </p:nvSpPr>
        <p:spPr bwMode="auto">
          <a:xfrm>
            <a:off x="3217937" y="3107333"/>
            <a:ext cx="0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17" name="Rectangle 376"/>
          <p:cNvSpPr>
            <a:spLocks noChangeArrowheads="1"/>
          </p:cNvSpPr>
          <p:nvPr/>
        </p:nvSpPr>
        <p:spPr bwMode="auto">
          <a:xfrm>
            <a:off x="3254449" y="3113683"/>
            <a:ext cx="1588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18" name="Rectangle 377"/>
          <p:cNvSpPr>
            <a:spLocks noChangeArrowheads="1"/>
          </p:cNvSpPr>
          <p:nvPr/>
        </p:nvSpPr>
        <p:spPr bwMode="auto">
          <a:xfrm>
            <a:off x="3271912" y="3107333"/>
            <a:ext cx="1587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19" name="Rectangle 378"/>
          <p:cNvSpPr>
            <a:spLocks noChangeArrowheads="1"/>
          </p:cNvSpPr>
          <p:nvPr/>
        </p:nvSpPr>
        <p:spPr bwMode="auto">
          <a:xfrm>
            <a:off x="3276674" y="3104158"/>
            <a:ext cx="1588" cy="25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20" name="Rectangle 379"/>
          <p:cNvSpPr>
            <a:spLocks noChangeArrowheads="1"/>
          </p:cNvSpPr>
          <p:nvPr/>
        </p:nvSpPr>
        <p:spPr bwMode="auto">
          <a:xfrm>
            <a:off x="1617737" y="3366096"/>
            <a:ext cx="1587" cy="23812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21" name="Rectangle 380"/>
          <p:cNvSpPr>
            <a:spLocks noChangeArrowheads="1"/>
          </p:cNvSpPr>
          <p:nvPr/>
        </p:nvSpPr>
        <p:spPr bwMode="auto">
          <a:xfrm>
            <a:off x="3024262" y="3094633"/>
            <a:ext cx="3175" cy="25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22" name="Rectangle 381"/>
          <p:cNvSpPr>
            <a:spLocks noChangeArrowheads="1"/>
          </p:cNvSpPr>
          <p:nvPr/>
        </p:nvSpPr>
        <p:spPr bwMode="auto">
          <a:xfrm>
            <a:off x="3024262" y="3094633"/>
            <a:ext cx="3175" cy="25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23" name="Rectangle 382"/>
          <p:cNvSpPr>
            <a:spLocks noChangeArrowheads="1"/>
          </p:cNvSpPr>
          <p:nvPr/>
        </p:nvSpPr>
        <p:spPr bwMode="auto">
          <a:xfrm>
            <a:off x="1222449" y="3381971"/>
            <a:ext cx="2079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24" name="Rectangle 383"/>
          <p:cNvSpPr>
            <a:spLocks noChangeArrowheads="1"/>
          </p:cNvSpPr>
          <p:nvPr/>
        </p:nvSpPr>
        <p:spPr bwMode="auto">
          <a:xfrm>
            <a:off x="1222449" y="3389908"/>
            <a:ext cx="80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225" name="Rectangle 384"/>
          <p:cNvSpPr>
            <a:spLocks noChangeArrowheads="1"/>
          </p:cNvSpPr>
          <p:nvPr/>
        </p:nvSpPr>
        <p:spPr bwMode="auto">
          <a:xfrm>
            <a:off x="1257374" y="3389908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600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226" name="Rectangle 385"/>
          <p:cNvSpPr>
            <a:spLocks noChangeArrowheads="1"/>
          </p:cNvSpPr>
          <p:nvPr/>
        </p:nvSpPr>
        <p:spPr bwMode="auto">
          <a:xfrm>
            <a:off x="1222449" y="3194646"/>
            <a:ext cx="20796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27" name="Rectangle 386"/>
          <p:cNvSpPr>
            <a:spLocks noChangeArrowheads="1"/>
          </p:cNvSpPr>
          <p:nvPr/>
        </p:nvSpPr>
        <p:spPr bwMode="auto">
          <a:xfrm>
            <a:off x="1222449" y="3202583"/>
            <a:ext cx="80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228" name="Rectangle 387"/>
          <p:cNvSpPr>
            <a:spLocks noChangeArrowheads="1"/>
          </p:cNvSpPr>
          <p:nvPr/>
        </p:nvSpPr>
        <p:spPr bwMode="auto">
          <a:xfrm>
            <a:off x="1257374" y="3202583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400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229" name="Rectangle 388"/>
          <p:cNvSpPr>
            <a:spLocks noChangeArrowheads="1"/>
          </p:cNvSpPr>
          <p:nvPr/>
        </p:nvSpPr>
        <p:spPr bwMode="auto">
          <a:xfrm>
            <a:off x="1222449" y="3004146"/>
            <a:ext cx="207963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30" name="Rectangle 389"/>
          <p:cNvSpPr>
            <a:spLocks noChangeArrowheads="1"/>
          </p:cNvSpPr>
          <p:nvPr/>
        </p:nvSpPr>
        <p:spPr bwMode="auto">
          <a:xfrm>
            <a:off x="1222449" y="3012083"/>
            <a:ext cx="809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-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231" name="Rectangle 390"/>
          <p:cNvSpPr>
            <a:spLocks noChangeArrowheads="1"/>
          </p:cNvSpPr>
          <p:nvPr/>
        </p:nvSpPr>
        <p:spPr bwMode="auto">
          <a:xfrm>
            <a:off x="1257374" y="3012083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200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232" name="Rectangle 391"/>
          <p:cNvSpPr>
            <a:spLocks noChangeArrowheads="1"/>
          </p:cNvSpPr>
          <p:nvPr/>
        </p:nvSpPr>
        <p:spPr bwMode="auto">
          <a:xfrm>
            <a:off x="1362149" y="2816821"/>
            <a:ext cx="571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33" name="Rectangle 392"/>
          <p:cNvSpPr>
            <a:spLocks noChangeArrowheads="1"/>
          </p:cNvSpPr>
          <p:nvPr/>
        </p:nvSpPr>
        <p:spPr bwMode="auto">
          <a:xfrm>
            <a:off x="1362149" y="2824758"/>
            <a:ext cx="1063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234" name="Rectangle 393"/>
          <p:cNvSpPr>
            <a:spLocks noChangeArrowheads="1"/>
          </p:cNvSpPr>
          <p:nvPr/>
        </p:nvSpPr>
        <p:spPr bwMode="auto">
          <a:xfrm>
            <a:off x="1257374" y="2626321"/>
            <a:ext cx="1730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35" name="Rectangle 394"/>
          <p:cNvSpPr>
            <a:spLocks noChangeArrowheads="1"/>
          </p:cNvSpPr>
          <p:nvPr/>
        </p:nvSpPr>
        <p:spPr bwMode="auto">
          <a:xfrm>
            <a:off x="1257374" y="2634258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200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236" name="Rectangle 395"/>
          <p:cNvSpPr>
            <a:spLocks noChangeArrowheads="1"/>
          </p:cNvSpPr>
          <p:nvPr/>
        </p:nvSpPr>
        <p:spPr bwMode="auto">
          <a:xfrm>
            <a:off x="1257374" y="2438996"/>
            <a:ext cx="173038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37" name="Rectangle 396"/>
          <p:cNvSpPr>
            <a:spLocks noChangeArrowheads="1"/>
          </p:cNvSpPr>
          <p:nvPr/>
        </p:nvSpPr>
        <p:spPr bwMode="auto">
          <a:xfrm>
            <a:off x="1257374" y="2446933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400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238" name="Rectangle 397"/>
          <p:cNvSpPr>
            <a:spLocks noChangeArrowheads="1"/>
          </p:cNvSpPr>
          <p:nvPr/>
        </p:nvSpPr>
        <p:spPr bwMode="auto">
          <a:xfrm>
            <a:off x="1257374" y="2248496"/>
            <a:ext cx="173038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39" name="Rectangle 398"/>
          <p:cNvSpPr>
            <a:spLocks noChangeArrowheads="1"/>
          </p:cNvSpPr>
          <p:nvPr/>
        </p:nvSpPr>
        <p:spPr bwMode="auto">
          <a:xfrm>
            <a:off x="1257374" y="2256433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600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240" name="Rectangle 399"/>
          <p:cNvSpPr>
            <a:spLocks noChangeArrowheads="1"/>
          </p:cNvSpPr>
          <p:nvPr/>
        </p:nvSpPr>
        <p:spPr bwMode="auto">
          <a:xfrm>
            <a:off x="1257374" y="2059583"/>
            <a:ext cx="17303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41" name="Rectangle 400"/>
          <p:cNvSpPr>
            <a:spLocks noChangeArrowheads="1"/>
          </p:cNvSpPr>
          <p:nvPr/>
        </p:nvSpPr>
        <p:spPr bwMode="auto">
          <a:xfrm>
            <a:off x="1257374" y="2067521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800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242" name="Rectangle 401"/>
          <p:cNvSpPr>
            <a:spLocks noChangeArrowheads="1"/>
          </p:cNvSpPr>
          <p:nvPr/>
        </p:nvSpPr>
        <p:spPr bwMode="auto">
          <a:xfrm>
            <a:off x="1206574" y="1869083"/>
            <a:ext cx="228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43" name="Rectangle 402"/>
          <p:cNvSpPr>
            <a:spLocks noChangeArrowheads="1"/>
          </p:cNvSpPr>
          <p:nvPr/>
        </p:nvSpPr>
        <p:spPr bwMode="auto">
          <a:xfrm>
            <a:off x="1206574" y="1877021"/>
            <a:ext cx="2841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1000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244" name="Rectangle 403"/>
          <p:cNvSpPr>
            <a:spLocks noChangeArrowheads="1"/>
          </p:cNvSpPr>
          <p:nvPr/>
        </p:nvSpPr>
        <p:spPr bwMode="auto">
          <a:xfrm>
            <a:off x="1462162" y="3543896"/>
            <a:ext cx="58737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45" name="Rectangle 404"/>
          <p:cNvSpPr>
            <a:spLocks noChangeArrowheads="1"/>
          </p:cNvSpPr>
          <p:nvPr/>
        </p:nvSpPr>
        <p:spPr bwMode="auto">
          <a:xfrm>
            <a:off x="1462162" y="3551833"/>
            <a:ext cx="1063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246" name="Rectangle 405"/>
          <p:cNvSpPr>
            <a:spLocks noChangeArrowheads="1"/>
          </p:cNvSpPr>
          <p:nvPr/>
        </p:nvSpPr>
        <p:spPr bwMode="auto">
          <a:xfrm>
            <a:off x="1916187" y="3543896"/>
            <a:ext cx="171450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47" name="Rectangle 406"/>
          <p:cNvSpPr>
            <a:spLocks noChangeArrowheads="1"/>
          </p:cNvSpPr>
          <p:nvPr/>
        </p:nvSpPr>
        <p:spPr bwMode="auto">
          <a:xfrm>
            <a:off x="1916187" y="3551833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200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248" name="Rectangle 407"/>
          <p:cNvSpPr>
            <a:spLocks noChangeArrowheads="1"/>
          </p:cNvSpPr>
          <p:nvPr/>
        </p:nvSpPr>
        <p:spPr bwMode="auto">
          <a:xfrm>
            <a:off x="2443237" y="3543896"/>
            <a:ext cx="173037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49" name="Rectangle 408"/>
          <p:cNvSpPr>
            <a:spLocks noChangeArrowheads="1"/>
          </p:cNvSpPr>
          <p:nvPr/>
        </p:nvSpPr>
        <p:spPr bwMode="auto">
          <a:xfrm>
            <a:off x="2443237" y="3551833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400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250" name="Rectangle 409"/>
          <p:cNvSpPr>
            <a:spLocks noChangeArrowheads="1"/>
          </p:cNvSpPr>
          <p:nvPr/>
        </p:nvSpPr>
        <p:spPr bwMode="auto">
          <a:xfrm>
            <a:off x="2971874" y="3543896"/>
            <a:ext cx="171450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51" name="Rectangle 410"/>
          <p:cNvSpPr>
            <a:spLocks noChangeArrowheads="1"/>
          </p:cNvSpPr>
          <p:nvPr/>
        </p:nvSpPr>
        <p:spPr bwMode="auto">
          <a:xfrm>
            <a:off x="2971874" y="3551833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600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252" name="Rectangle 411"/>
          <p:cNvSpPr>
            <a:spLocks noChangeArrowheads="1"/>
          </p:cNvSpPr>
          <p:nvPr/>
        </p:nvSpPr>
        <p:spPr bwMode="auto">
          <a:xfrm>
            <a:off x="3473524" y="3543896"/>
            <a:ext cx="173038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53" name="Rectangle 412"/>
          <p:cNvSpPr>
            <a:spLocks noChangeArrowheads="1"/>
          </p:cNvSpPr>
          <p:nvPr/>
        </p:nvSpPr>
        <p:spPr bwMode="auto">
          <a:xfrm>
            <a:off x="3473524" y="3551833"/>
            <a:ext cx="2270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800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254" name="Rectangle 413"/>
          <p:cNvSpPr>
            <a:spLocks noChangeArrowheads="1"/>
          </p:cNvSpPr>
          <p:nvPr/>
        </p:nvSpPr>
        <p:spPr bwMode="auto">
          <a:xfrm>
            <a:off x="5921449" y="4115396"/>
            <a:ext cx="2847975" cy="2244725"/>
          </a:xfrm>
          <a:prstGeom prst="rect">
            <a:avLst/>
          </a:prstGeom>
          <a:solidFill>
            <a:srgbClr val="FFFFFF"/>
          </a:solidFill>
          <a:ln w="11113">
            <a:solidFill>
              <a:srgbClr val="00279F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55" name="Line 414"/>
          <p:cNvSpPr>
            <a:spLocks noChangeShapeType="1"/>
          </p:cNvSpPr>
          <p:nvPr/>
        </p:nvSpPr>
        <p:spPr bwMode="auto">
          <a:xfrm>
            <a:off x="6370712" y="4210646"/>
            <a:ext cx="1587" cy="17351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56" name="Line 415"/>
          <p:cNvSpPr>
            <a:spLocks noChangeShapeType="1"/>
          </p:cNvSpPr>
          <p:nvPr/>
        </p:nvSpPr>
        <p:spPr bwMode="auto">
          <a:xfrm>
            <a:off x="6350074" y="5945783"/>
            <a:ext cx="4286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57" name="Line 416"/>
          <p:cNvSpPr>
            <a:spLocks noChangeShapeType="1"/>
          </p:cNvSpPr>
          <p:nvPr/>
        </p:nvSpPr>
        <p:spPr bwMode="auto">
          <a:xfrm>
            <a:off x="6350074" y="5728296"/>
            <a:ext cx="4286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58" name="Line 417"/>
          <p:cNvSpPr>
            <a:spLocks noChangeShapeType="1"/>
          </p:cNvSpPr>
          <p:nvPr/>
        </p:nvSpPr>
        <p:spPr bwMode="auto">
          <a:xfrm>
            <a:off x="6350074" y="5513983"/>
            <a:ext cx="4286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59" name="Line 418"/>
          <p:cNvSpPr>
            <a:spLocks noChangeShapeType="1"/>
          </p:cNvSpPr>
          <p:nvPr/>
        </p:nvSpPr>
        <p:spPr bwMode="auto">
          <a:xfrm>
            <a:off x="6350074" y="5296496"/>
            <a:ext cx="4286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60" name="Line 419"/>
          <p:cNvSpPr>
            <a:spLocks noChangeShapeType="1"/>
          </p:cNvSpPr>
          <p:nvPr/>
        </p:nvSpPr>
        <p:spPr bwMode="auto">
          <a:xfrm>
            <a:off x="6350074" y="5079008"/>
            <a:ext cx="4286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61" name="Line 420"/>
          <p:cNvSpPr>
            <a:spLocks noChangeShapeType="1"/>
          </p:cNvSpPr>
          <p:nvPr/>
        </p:nvSpPr>
        <p:spPr bwMode="auto">
          <a:xfrm>
            <a:off x="6350074" y="4861521"/>
            <a:ext cx="4286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62" name="Line 421"/>
          <p:cNvSpPr>
            <a:spLocks noChangeShapeType="1"/>
          </p:cNvSpPr>
          <p:nvPr/>
        </p:nvSpPr>
        <p:spPr bwMode="auto">
          <a:xfrm>
            <a:off x="6350074" y="4645621"/>
            <a:ext cx="4286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63" name="Line 422"/>
          <p:cNvSpPr>
            <a:spLocks noChangeShapeType="1"/>
          </p:cNvSpPr>
          <p:nvPr/>
        </p:nvSpPr>
        <p:spPr bwMode="auto">
          <a:xfrm>
            <a:off x="6350074" y="4428133"/>
            <a:ext cx="4286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64" name="Line 423"/>
          <p:cNvSpPr>
            <a:spLocks noChangeShapeType="1"/>
          </p:cNvSpPr>
          <p:nvPr/>
        </p:nvSpPr>
        <p:spPr bwMode="auto">
          <a:xfrm>
            <a:off x="6350074" y="4210646"/>
            <a:ext cx="4286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65" name="Line 424"/>
          <p:cNvSpPr>
            <a:spLocks noChangeShapeType="1"/>
          </p:cNvSpPr>
          <p:nvPr/>
        </p:nvSpPr>
        <p:spPr bwMode="auto">
          <a:xfrm>
            <a:off x="6370712" y="5945783"/>
            <a:ext cx="21590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66" name="Line 425"/>
          <p:cNvSpPr>
            <a:spLocks noChangeShapeType="1"/>
          </p:cNvSpPr>
          <p:nvPr/>
        </p:nvSpPr>
        <p:spPr bwMode="auto">
          <a:xfrm flipV="1">
            <a:off x="6370712" y="5914033"/>
            <a:ext cx="1587" cy="635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67" name="Line 426"/>
          <p:cNvSpPr>
            <a:spLocks noChangeShapeType="1"/>
          </p:cNvSpPr>
          <p:nvPr/>
        </p:nvSpPr>
        <p:spPr bwMode="auto">
          <a:xfrm flipV="1">
            <a:off x="6731074" y="5914033"/>
            <a:ext cx="1588" cy="635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68" name="Line 427"/>
          <p:cNvSpPr>
            <a:spLocks noChangeShapeType="1"/>
          </p:cNvSpPr>
          <p:nvPr/>
        </p:nvSpPr>
        <p:spPr bwMode="auto">
          <a:xfrm flipV="1">
            <a:off x="7091437" y="5914033"/>
            <a:ext cx="1587" cy="635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69" name="Line 428"/>
          <p:cNvSpPr>
            <a:spLocks noChangeShapeType="1"/>
          </p:cNvSpPr>
          <p:nvPr/>
        </p:nvSpPr>
        <p:spPr bwMode="auto">
          <a:xfrm flipV="1">
            <a:off x="7451799" y="5914033"/>
            <a:ext cx="1588" cy="635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70" name="Line 429"/>
          <p:cNvSpPr>
            <a:spLocks noChangeShapeType="1"/>
          </p:cNvSpPr>
          <p:nvPr/>
        </p:nvSpPr>
        <p:spPr bwMode="auto">
          <a:xfrm flipV="1">
            <a:off x="7812162" y="5914033"/>
            <a:ext cx="1587" cy="635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71" name="Line 430"/>
          <p:cNvSpPr>
            <a:spLocks noChangeShapeType="1"/>
          </p:cNvSpPr>
          <p:nvPr/>
        </p:nvSpPr>
        <p:spPr bwMode="auto">
          <a:xfrm flipV="1">
            <a:off x="8169349" y="5914033"/>
            <a:ext cx="1588" cy="635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72" name="Line 431"/>
          <p:cNvSpPr>
            <a:spLocks noChangeShapeType="1"/>
          </p:cNvSpPr>
          <p:nvPr/>
        </p:nvSpPr>
        <p:spPr bwMode="auto">
          <a:xfrm flipV="1">
            <a:off x="8529712" y="5914033"/>
            <a:ext cx="1587" cy="635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73" name="Freeform 432"/>
          <p:cNvSpPr>
            <a:spLocks/>
          </p:cNvSpPr>
          <p:nvPr/>
        </p:nvSpPr>
        <p:spPr bwMode="auto">
          <a:xfrm>
            <a:off x="8415412" y="5036146"/>
            <a:ext cx="42862" cy="61912"/>
          </a:xfrm>
          <a:custGeom>
            <a:avLst/>
            <a:gdLst/>
            <a:ahLst/>
            <a:cxnLst>
              <a:cxn ang="0">
                <a:pos x="0" y="69"/>
              </a:cxn>
              <a:cxn ang="0">
                <a:pos x="25" y="78"/>
              </a:cxn>
              <a:cxn ang="0">
                <a:pos x="29" y="67"/>
              </a:cxn>
              <a:cxn ang="0">
                <a:pos x="16" y="62"/>
              </a:cxn>
              <a:cxn ang="0">
                <a:pos x="27" y="71"/>
              </a:cxn>
              <a:cxn ang="0">
                <a:pos x="34" y="62"/>
              </a:cxn>
              <a:cxn ang="0">
                <a:pos x="36" y="60"/>
              </a:cxn>
              <a:cxn ang="0">
                <a:pos x="50" y="35"/>
              </a:cxn>
              <a:cxn ang="0">
                <a:pos x="50" y="34"/>
              </a:cxn>
              <a:cxn ang="0">
                <a:pos x="53" y="25"/>
              </a:cxn>
              <a:cxn ang="0">
                <a:pos x="41" y="19"/>
              </a:cxn>
              <a:cxn ang="0">
                <a:pos x="53" y="26"/>
              </a:cxn>
              <a:cxn ang="0">
                <a:pos x="57" y="19"/>
              </a:cxn>
              <a:cxn ang="0">
                <a:pos x="45" y="12"/>
              </a:cxn>
              <a:cxn ang="0">
                <a:pos x="32" y="7"/>
              </a:cxn>
              <a:cxn ang="0">
                <a:pos x="32" y="12"/>
              </a:cxn>
              <a:cxn ang="0">
                <a:pos x="32" y="18"/>
              </a:cxn>
              <a:cxn ang="0">
                <a:pos x="36" y="21"/>
              </a:cxn>
              <a:cxn ang="0">
                <a:pos x="39" y="25"/>
              </a:cxn>
              <a:cxn ang="0">
                <a:pos x="45" y="25"/>
              </a:cxn>
              <a:cxn ang="0">
                <a:pos x="50" y="25"/>
              </a:cxn>
              <a:cxn ang="0">
                <a:pos x="53" y="21"/>
              </a:cxn>
              <a:cxn ang="0">
                <a:pos x="34" y="7"/>
              </a:cxn>
              <a:cxn ang="0">
                <a:pos x="30" y="14"/>
              </a:cxn>
              <a:cxn ang="0">
                <a:pos x="53" y="26"/>
              </a:cxn>
              <a:cxn ang="0">
                <a:pos x="57" y="19"/>
              </a:cxn>
              <a:cxn ang="0">
                <a:pos x="57" y="18"/>
              </a:cxn>
              <a:cxn ang="0">
                <a:pos x="57" y="12"/>
              </a:cxn>
              <a:cxn ang="0">
                <a:pos x="57" y="7"/>
              </a:cxn>
              <a:cxn ang="0">
                <a:pos x="53" y="3"/>
              </a:cxn>
              <a:cxn ang="0">
                <a:pos x="50" y="0"/>
              </a:cxn>
              <a:cxn ang="0">
                <a:pos x="45" y="0"/>
              </a:cxn>
              <a:cxn ang="0">
                <a:pos x="39" y="0"/>
              </a:cxn>
              <a:cxn ang="0">
                <a:pos x="36" y="3"/>
              </a:cxn>
              <a:cxn ang="0">
                <a:pos x="34" y="7"/>
              </a:cxn>
              <a:cxn ang="0">
                <a:pos x="30" y="14"/>
              </a:cxn>
              <a:cxn ang="0">
                <a:pos x="29" y="14"/>
              </a:cxn>
              <a:cxn ang="0">
                <a:pos x="25" y="23"/>
              </a:cxn>
              <a:cxn ang="0">
                <a:pos x="38" y="28"/>
              </a:cxn>
              <a:cxn ang="0">
                <a:pos x="27" y="23"/>
              </a:cxn>
              <a:cxn ang="0">
                <a:pos x="13" y="48"/>
              </a:cxn>
              <a:cxn ang="0">
                <a:pos x="23" y="53"/>
              </a:cxn>
              <a:cxn ang="0">
                <a:pos x="13" y="46"/>
              </a:cxn>
              <a:cxn ang="0">
                <a:pos x="6" y="55"/>
              </a:cxn>
              <a:cxn ang="0">
                <a:pos x="4" y="56"/>
              </a:cxn>
              <a:cxn ang="0">
                <a:pos x="4" y="58"/>
              </a:cxn>
              <a:cxn ang="0">
                <a:pos x="0" y="69"/>
              </a:cxn>
            </a:cxnLst>
            <a:rect l="0" t="0" r="r" b="b"/>
            <a:pathLst>
              <a:path w="57" h="78">
                <a:moveTo>
                  <a:pt x="0" y="69"/>
                </a:moveTo>
                <a:lnTo>
                  <a:pt x="25" y="78"/>
                </a:lnTo>
                <a:lnTo>
                  <a:pt x="29" y="67"/>
                </a:lnTo>
                <a:lnTo>
                  <a:pt x="16" y="62"/>
                </a:lnTo>
                <a:lnTo>
                  <a:pt x="27" y="71"/>
                </a:lnTo>
                <a:lnTo>
                  <a:pt x="34" y="62"/>
                </a:lnTo>
                <a:lnTo>
                  <a:pt x="36" y="60"/>
                </a:lnTo>
                <a:lnTo>
                  <a:pt x="50" y="35"/>
                </a:lnTo>
                <a:lnTo>
                  <a:pt x="50" y="34"/>
                </a:lnTo>
                <a:lnTo>
                  <a:pt x="53" y="25"/>
                </a:lnTo>
                <a:lnTo>
                  <a:pt x="41" y="19"/>
                </a:lnTo>
                <a:lnTo>
                  <a:pt x="53" y="26"/>
                </a:lnTo>
                <a:lnTo>
                  <a:pt x="57" y="19"/>
                </a:lnTo>
                <a:lnTo>
                  <a:pt x="45" y="12"/>
                </a:lnTo>
                <a:lnTo>
                  <a:pt x="32" y="7"/>
                </a:lnTo>
                <a:lnTo>
                  <a:pt x="32" y="12"/>
                </a:lnTo>
                <a:lnTo>
                  <a:pt x="32" y="18"/>
                </a:lnTo>
                <a:lnTo>
                  <a:pt x="36" y="21"/>
                </a:lnTo>
                <a:lnTo>
                  <a:pt x="39" y="25"/>
                </a:lnTo>
                <a:lnTo>
                  <a:pt x="45" y="25"/>
                </a:lnTo>
                <a:lnTo>
                  <a:pt x="50" y="25"/>
                </a:lnTo>
                <a:lnTo>
                  <a:pt x="53" y="21"/>
                </a:lnTo>
                <a:lnTo>
                  <a:pt x="34" y="7"/>
                </a:lnTo>
                <a:lnTo>
                  <a:pt x="30" y="14"/>
                </a:lnTo>
                <a:lnTo>
                  <a:pt x="53" y="26"/>
                </a:lnTo>
                <a:lnTo>
                  <a:pt x="57" y="19"/>
                </a:lnTo>
                <a:lnTo>
                  <a:pt x="57" y="18"/>
                </a:lnTo>
                <a:lnTo>
                  <a:pt x="57" y="12"/>
                </a:lnTo>
                <a:lnTo>
                  <a:pt x="57" y="7"/>
                </a:lnTo>
                <a:lnTo>
                  <a:pt x="53" y="3"/>
                </a:lnTo>
                <a:lnTo>
                  <a:pt x="50" y="0"/>
                </a:lnTo>
                <a:lnTo>
                  <a:pt x="45" y="0"/>
                </a:lnTo>
                <a:lnTo>
                  <a:pt x="39" y="0"/>
                </a:lnTo>
                <a:lnTo>
                  <a:pt x="36" y="3"/>
                </a:lnTo>
                <a:lnTo>
                  <a:pt x="34" y="7"/>
                </a:lnTo>
                <a:lnTo>
                  <a:pt x="30" y="14"/>
                </a:lnTo>
                <a:lnTo>
                  <a:pt x="29" y="14"/>
                </a:lnTo>
                <a:lnTo>
                  <a:pt x="25" y="23"/>
                </a:lnTo>
                <a:lnTo>
                  <a:pt x="38" y="28"/>
                </a:lnTo>
                <a:lnTo>
                  <a:pt x="27" y="23"/>
                </a:lnTo>
                <a:lnTo>
                  <a:pt x="13" y="48"/>
                </a:lnTo>
                <a:lnTo>
                  <a:pt x="23" y="53"/>
                </a:lnTo>
                <a:lnTo>
                  <a:pt x="13" y="46"/>
                </a:lnTo>
                <a:lnTo>
                  <a:pt x="6" y="55"/>
                </a:lnTo>
                <a:lnTo>
                  <a:pt x="4" y="56"/>
                </a:lnTo>
                <a:lnTo>
                  <a:pt x="4" y="58"/>
                </a:lnTo>
                <a:lnTo>
                  <a:pt x="0" y="69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74" name="Freeform 433"/>
          <p:cNvSpPr>
            <a:spLocks/>
          </p:cNvSpPr>
          <p:nvPr/>
        </p:nvSpPr>
        <p:spPr bwMode="auto">
          <a:xfrm>
            <a:off x="8350324" y="5047258"/>
            <a:ext cx="103188" cy="179388"/>
          </a:xfrm>
          <a:custGeom>
            <a:avLst/>
            <a:gdLst/>
            <a:ahLst/>
            <a:cxnLst>
              <a:cxn ang="0">
                <a:pos x="142" y="14"/>
              </a:cxn>
              <a:cxn ang="0">
                <a:pos x="120" y="0"/>
              </a:cxn>
              <a:cxn ang="0">
                <a:pos x="113" y="11"/>
              </a:cxn>
              <a:cxn ang="0">
                <a:pos x="103" y="27"/>
              </a:cxn>
              <a:cxn ang="0">
                <a:pos x="101" y="29"/>
              </a:cxn>
              <a:cxn ang="0">
                <a:pos x="92" y="52"/>
              </a:cxn>
              <a:cxn ang="0">
                <a:pos x="105" y="57"/>
              </a:cxn>
              <a:cxn ang="0">
                <a:pos x="94" y="52"/>
              </a:cxn>
              <a:cxn ang="0">
                <a:pos x="80" y="76"/>
              </a:cxn>
              <a:cxn ang="0">
                <a:pos x="90" y="82"/>
              </a:cxn>
              <a:cxn ang="0">
                <a:pos x="80" y="74"/>
              </a:cxn>
              <a:cxn ang="0">
                <a:pos x="62" y="105"/>
              </a:cxn>
              <a:cxn ang="0">
                <a:pos x="73" y="112"/>
              </a:cxn>
              <a:cxn ang="0">
                <a:pos x="62" y="105"/>
              </a:cxn>
              <a:cxn ang="0">
                <a:pos x="41" y="138"/>
              </a:cxn>
              <a:cxn ang="0">
                <a:pos x="41" y="140"/>
              </a:cxn>
              <a:cxn ang="0">
                <a:pos x="22" y="177"/>
              </a:cxn>
              <a:cxn ang="0">
                <a:pos x="0" y="214"/>
              </a:cxn>
              <a:cxn ang="0">
                <a:pos x="23" y="226"/>
              </a:cxn>
              <a:cxn ang="0">
                <a:pos x="45" y="189"/>
              </a:cxn>
              <a:cxn ang="0">
                <a:pos x="64" y="152"/>
              </a:cxn>
              <a:cxn ang="0">
                <a:pos x="52" y="145"/>
              </a:cxn>
              <a:cxn ang="0">
                <a:pos x="62" y="152"/>
              </a:cxn>
              <a:cxn ang="0">
                <a:pos x="83" y="119"/>
              </a:cxn>
              <a:cxn ang="0">
                <a:pos x="85" y="119"/>
              </a:cxn>
              <a:cxn ang="0">
                <a:pos x="103" y="89"/>
              </a:cxn>
              <a:cxn ang="0">
                <a:pos x="103" y="89"/>
              </a:cxn>
              <a:cxn ang="0">
                <a:pos x="117" y="64"/>
              </a:cxn>
              <a:cxn ang="0">
                <a:pos x="117" y="62"/>
              </a:cxn>
              <a:cxn ang="0">
                <a:pos x="126" y="39"/>
              </a:cxn>
              <a:cxn ang="0">
                <a:pos x="113" y="34"/>
              </a:cxn>
              <a:cxn ang="0">
                <a:pos x="124" y="41"/>
              </a:cxn>
              <a:cxn ang="0">
                <a:pos x="135" y="25"/>
              </a:cxn>
              <a:cxn ang="0">
                <a:pos x="142" y="14"/>
              </a:cxn>
            </a:cxnLst>
            <a:rect l="0" t="0" r="r" b="b"/>
            <a:pathLst>
              <a:path w="142" h="226">
                <a:moveTo>
                  <a:pt x="142" y="14"/>
                </a:moveTo>
                <a:lnTo>
                  <a:pt x="120" y="0"/>
                </a:lnTo>
                <a:lnTo>
                  <a:pt x="113" y="11"/>
                </a:lnTo>
                <a:lnTo>
                  <a:pt x="103" y="27"/>
                </a:lnTo>
                <a:lnTo>
                  <a:pt x="101" y="29"/>
                </a:lnTo>
                <a:lnTo>
                  <a:pt x="92" y="52"/>
                </a:lnTo>
                <a:lnTo>
                  <a:pt x="105" y="57"/>
                </a:lnTo>
                <a:lnTo>
                  <a:pt x="94" y="52"/>
                </a:lnTo>
                <a:lnTo>
                  <a:pt x="80" y="76"/>
                </a:lnTo>
                <a:lnTo>
                  <a:pt x="90" y="82"/>
                </a:lnTo>
                <a:lnTo>
                  <a:pt x="80" y="74"/>
                </a:lnTo>
                <a:lnTo>
                  <a:pt x="62" y="105"/>
                </a:lnTo>
                <a:lnTo>
                  <a:pt x="73" y="112"/>
                </a:lnTo>
                <a:lnTo>
                  <a:pt x="62" y="105"/>
                </a:lnTo>
                <a:lnTo>
                  <a:pt x="41" y="138"/>
                </a:lnTo>
                <a:lnTo>
                  <a:pt x="41" y="140"/>
                </a:lnTo>
                <a:lnTo>
                  <a:pt x="22" y="177"/>
                </a:lnTo>
                <a:lnTo>
                  <a:pt x="0" y="214"/>
                </a:lnTo>
                <a:lnTo>
                  <a:pt x="23" y="226"/>
                </a:lnTo>
                <a:lnTo>
                  <a:pt x="45" y="189"/>
                </a:lnTo>
                <a:lnTo>
                  <a:pt x="64" y="152"/>
                </a:lnTo>
                <a:lnTo>
                  <a:pt x="52" y="145"/>
                </a:lnTo>
                <a:lnTo>
                  <a:pt x="62" y="152"/>
                </a:lnTo>
                <a:lnTo>
                  <a:pt x="83" y="119"/>
                </a:lnTo>
                <a:lnTo>
                  <a:pt x="85" y="119"/>
                </a:lnTo>
                <a:lnTo>
                  <a:pt x="103" y="89"/>
                </a:lnTo>
                <a:lnTo>
                  <a:pt x="103" y="89"/>
                </a:lnTo>
                <a:lnTo>
                  <a:pt x="117" y="64"/>
                </a:lnTo>
                <a:lnTo>
                  <a:pt x="117" y="62"/>
                </a:lnTo>
                <a:lnTo>
                  <a:pt x="126" y="39"/>
                </a:lnTo>
                <a:lnTo>
                  <a:pt x="113" y="34"/>
                </a:lnTo>
                <a:lnTo>
                  <a:pt x="124" y="41"/>
                </a:lnTo>
                <a:lnTo>
                  <a:pt x="135" y="25"/>
                </a:lnTo>
                <a:lnTo>
                  <a:pt x="142" y="14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75" name="Freeform 434"/>
          <p:cNvSpPr>
            <a:spLocks/>
          </p:cNvSpPr>
          <p:nvPr/>
        </p:nvSpPr>
        <p:spPr bwMode="auto">
          <a:xfrm>
            <a:off x="8145537" y="5217121"/>
            <a:ext cx="222250" cy="407987"/>
          </a:xfrm>
          <a:custGeom>
            <a:avLst/>
            <a:gdLst/>
            <a:ahLst/>
            <a:cxnLst>
              <a:cxn ang="0">
                <a:pos x="300" y="12"/>
              </a:cxn>
              <a:cxn ang="0">
                <a:pos x="277" y="0"/>
              </a:cxn>
              <a:cxn ang="0">
                <a:pos x="263" y="25"/>
              </a:cxn>
              <a:cxn ang="0">
                <a:pos x="263" y="25"/>
              </a:cxn>
              <a:cxn ang="0">
                <a:pos x="251" y="51"/>
              </a:cxn>
              <a:cxn ang="0">
                <a:pos x="261" y="57"/>
              </a:cxn>
              <a:cxn ang="0">
                <a:pos x="251" y="50"/>
              </a:cxn>
              <a:cxn ang="0">
                <a:pos x="217" y="106"/>
              </a:cxn>
              <a:cxn ang="0">
                <a:pos x="217" y="108"/>
              </a:cxn>
              <a:cxn ang="0">
                <a:pos x="182" y="173"/>
              </a:cxn>
              <a:cxn ang="0">
                <a:pos x="145" y="240"/>
              </a:cxn>
              <a:cxn ang="0">
                <a:pos x="108" y="311"/>
              </a:cxn>
              <a:cxn ang="0">
                <a:pos x="118" y="316"/>
              </a:cxn>
              <a:cxn ang="0">
                <a:pos x="108" y="309"/>
              </a:cxn>
              <a:cxn ang="0">
                <a:pos x="67" y="376"/>
              </a:cxn>
              <a:cxn ang="0">
                <a:pos x="67" y="378"/>
              </a:cxn>
              <a:cxn ang="0">
                <a:pos x="34" y="443"/>
              </a:cxn>
              <a:cxn ang="0">
                <a:pos x="0" y="504"/>
              </a:cxn>
              <a:cxn ang="0">
                <a:pos x="23" y="516"/>
              </a:cxn>
              <a:cxn ang="0">
                <a:pos x="57" y="456"/>
              </a:cxn>
              <a:cxn ang="0">
                <a:pos x="90" y="390"/>
              </a:cxn>
              <a:cxn ang="0">
                <a:pos x="78" y="383"/>
              </a:cxn>
              <a:cxn ang="0">
                <a:pos x="90" y="390"/>
              </a:cxn>
              <a:cxn ang="0">
                <a:pos x="131" y="323"/>
              </a:cxn>
              <a:cxn ang="0">
                <a:pos x="131" y="323"/>
              </a:cxn>
              <a:cxn ang="0">
                <a:pos x="168" y="253"/>
              </a:cxn>
              <a:cxn ang="0">
                <a:pos x="205" y="186"/>
              </a:cxn>
              <a:cxn ang="0">
                <a:pos x="240" y="120"/>
              </a:cxn>
              <a:cxn ang="0">
                <a:pos x="228" y="113"/>
              </a:cxn>
              <a:cxn ang="0">
                <a:pos x="240" y="120"/>
              </a:cxn>
              <a:cxn ang="0">
                <a:pos x="274" y="64"/>
              </a:cxn>
              <a:cxn ang="0">
                <a:pos x="274" y="62"/>
              </a:cxn>
              <a:cxn ang="0">
                <a:pos x="286" y="35"/>
              </a:cxn>
              <a:cxn ang="0">
                <a:pos x="274" y="30"/>
              </a:cxn>
              <a:cxn ang="0">
                <a:pos x="286" y="37"/>
              </a:cxn>
              <a:cxn ang="0">
                <a:pos x="300" y="12"/>
              </a:cxn>
            </a:cxnLst>
            <a:rect l="0" t="0" r="r" b="b"/>
            <a:pathLst>
              <a:path w="300" h="516">
                <a:moveTo>
                  <a:pt x="300" y="12"/>
                </a:moveTo>
                <a:lnTo>
                  <a:pt x="277" y="0"/>
                </a:lnTo>
                <a:lnTo>
                  <a:pt x="263" y="25"/>
                </a:lnTo>
                <a:lnTo>
                  <a:pt x="263" y="25"/>
                </a:lnTo>
                <a:lnTo>
                  <a:pt x="251" y="51"/>
                </a:lnTo>
                <a:lnTo>
                  <a:pt x="261" y="57"/>
                </a:lnTo>
                <a:lnTo>
                  <a:pt x="251" y="50"/>
                </a:lnTo>
                <a:lnTo>
                  <a:pt x="217" y="106"/>
                </a:lnTo>
                <a:lnTo>
                  <a:pt x="217" y="108"/>
                </a:lnTo>
                <a:lnTo>
                  <a:pt x="182" y="173"/>
                </a:lnTo>
                <a:lnTo>
                  <a:pt x="145" y="240"/>
                </a:lnTo>
                <a:lnTo>
                  <a:pt x="108" y="311"/>
                </a:lnTo>
                <a:lnTo>
                  <a:pt x="118" y="316"/>
                </a:lnTo>
                <a:lnTo>
                  <a:pt x="108" y="309"/>
                </a:lnTo>
                <a:lnTo>
                  <a:pt x="67" y="376"/>
                </a:lnTo>
                <a:lnTo>
                  <a:pt x="67" y="378"/>
                </a:lnTo>
                <a:lnTo>
                  <a:pt x="34" y="443"/>
                </a:lnTo>
                <a:lnTo>
                  <a:pt x="0" y="504"/>
                </a:lnTo>
                <a:lnTo>
                  <a:pt x="23" y="516"/>
                </a:lnTo>
                <a:lnTo>
                  <a:pt x="57" y="456"/>
                </a:lnTo>
                <a:lnTo>
                  <a:pt x="90" y="390"/>
                </a:lnTo>
                <a:lnTo>
                  <a:pt x="78" y="383"/>
                </a:lnTo>
                <a:lnTo>
                  <a:pt x="90" y="390"/>
                </a:lnTo>
                <a:lnTo>
                  <a:pt x="131" y="323"/>
                </a:lnTo>
                <a:lnTo>
                  <a:pt x="131" y="323"/>
                </a:lnTo>
                <a:lnTo>
                  <a:pt x="168" y="253"/>
                </a:lnTo>
                <a:lnTo>
                  <a:pt x="205" y="186"/>
                </a:lnTo>
                <a:lnTo>
                  <a:pt x="240" y="120"/>
                </a:lnTo>
                <a:lnTo>
                  <a:pt x="228" y="113"/>
                </a:lnTo>
                <a:lnTo>
                  <a:pt x="240" y="120"/>
                </a:lnTo>
                <a:lnTo>
                  <a:pt x="274" y="64"/>
                </a:lnTo>
                <a:lnTo>
                  <a:pt x="274" y="62"/>
                </a:lnTo>
                <a:lnTo>
                  <a:pt x="286" y="35"/>
                </a:lnTo>
                <a:lnTo>
                  <a:pt x="274" y="30"/>
                </a:lnTo>
                <a:lnTo>
                  <a:pt x="286" y="37"/>
                </a:lnTo>
                <a:lnTo>
                  <a:pt x="300" y="12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76" name="Freeform 435"/>
          <p:cNvSpPr>
            <a:spLocks/>
          </p:cNvSpPr>
          <p:nvPr/>
        </p:nvSpPr>
        <p:spPr bwMode="auto">
          <a:xfrm>
            <a:off x="7988374" y="5615583"/>
            <a:ext cx="174625" cy="322263"/>
          </a:xfrm>
          <a:custGeom>
            <a:avLst/>
            <a:gdLst/>
            <a:ahLst/>
            <a:cxnLst>
              <a:cxn ang="0">
                <a:pos x="240" y="12"/>
              </a:cxn>
              <a:cxn ang="0">
                <a:pos x="217" y="0"/>
              </a:cxn>
              <a:cxn ang="0">
                <a:pos x="185" y="58"/>
              </a:cxn>
              <a:cxn ang="0">
                <a:pos x="155" y="121"/>
              </a:cxn>
              <a:cxn ang="0">
                <a:pos x="153" y="121"/>
              </a:cxn>
              <a:cxn ang="0">
                <a:pos x="123" y="187"/>
              </a:cxn>
              <a:cxn ang="0">
                <a:pos x="136" y="192"/>
              </a:cxn>
              <a:cxn ang="0">
                <a:pos x="125" y="187"/>
              </a:cxn>
              <a:cxn ang="0">
                <a:pos x="99" y="243"/>
              </a:cxn>
              <a:cxn ang="0">
                <a:pos x="109" y="249"/>
              </a:cxn>
              <a:cxn ang="0">
                <a:pos x="99" y="243"/>
              </a:cxn>
              <a:cxn ang="0">
                <a:pos x="70" y="298"/>
              </a:cxn>
              <a:cxn ang="0">
                <a:pos x="81" y="303"/>
              </a:cxn>
              <a:cxn ang="0">
                <a:pos x="70" y="296"/>
              </a:cxn>
              <a:cxn ang="0">
                <a:pos x="56" y="319"/>
              </a:cxn>
              <a:cxn ang="0">
                <a:pos x="56" y="321"/>
              </a:cxn>
              <a:cxn ang="0">
                <a:pos x="44" y="342"/>
              </a:cxn>
              <a:cxn ang="0">
                <a:pos x="54" y="348"/>
              </a:cxn>
              <a:cxn ang="0">
                <a:pos x="44" y="340"/>
              </a:cxn>
              <a:cxn ang="0">
                <a:pos x="30" y="358"/>
              </a:cxn>
              <a:cxn ang="0">
                <a:pos x="40" y="365"/>
              </a:cxn>
              <a:cxn ang="0">
                <a:pos x="31" y="356"/>
              </a:cxn>
              <a:cxn ang="0">
                <a:pos x="17" y="369"/>
              </a:cxn>
              <a:cxn ang="0">
                <a:pos x="17" y="369"/>
              </a:cxn>
              <a:cxn ang="0">
                <a:pos x="8" y="379"/>
              </a:cxn>
              <a:cxn ang="0">
                <a:pos x="17" y="388"/>
              </a:cxn>
              <a:cxn ang="0">
                <a:pos x="14" y="376"/>
              </a:cxn>
              <a:cxn ang="0">
                <a:pos x="0" y="379"/>
              </a:cxn>
              <a:cxn ang="0">
                <a:pos x="7" y="404"/>
              </a:cxn>
              <a:cxn ang="0">
                <a:pos x="21" y="401"/>
              </a:cxn>
              <a:cxn ang="0">
                <a:pos x="23" y="401"/>
              </a:cxn>
              <a:cxn ang="0">
                <a:pos x="26" y="397"/>
              </a:cxn>
              <a:cxn ang="0">
                <a:pos x="28" y="397"/>
              </a:cxn>
              <a:cxn ang="0">
                <a:pos x="37" y="386"/>
              </a:cxn>
              <a:cxn ang="0">
                <a:pos x="26" y="378"/>
              </a:cxn>
              <a:cxn ang="0">
                <a:pos x="35" y="388"/>
              </a:cxn>
              <a:cxn ang="0">
                <a:pos x="49" y="376"/>
              </a:cxn>
              <a:cxn ang="0">
                <a:pos x="51" y="374"/>
              </a:cxn>
              <a:cxn ang="0">
                <a:pos x="65" y="356"/>
              </a:cxn>
              <a:cxn ang="0">
                <a:pos x="67" y="355"/>
              </a:cxn>
              <a:cxn ang="0">
                <a:pos x="79" y="333"/>
              </a:cxn>
              <a:cxn ang="0">
                <a:pos x="67" y="326"/>
              </a:cxn>
              <a:cxn ang="0">
                <a:pos x="79" y="333"/>
              </a:cxn>
              <a:cxn ang="0">
                <a:pos x="93" y="310"/>
              </a:cxn>
              <a:cxn ang="0">
                <a:pos x="93" y="310"/>
              </a:cxn>
              <a:cxn ang="0">
                <a:pos x="122" y="256"/>
              </a:cxn>
              <a:cxn ang="0">
                <a:pos x="122" y="254"/>
              </a:cxn>
              <a:cxn ang="0">
                <a:pos x="148" y="197"/>
              </a:cxn>
              <a:cxn ang="0">
                <a:pos x="148" y="197"/>
              </a:cxn>
              <a:cxn ang="0">
                <a:pos x="178" y="132"/>
              </a:cxn>
              <a:cxn ang="0">
                <a:pos x="166" y="127"/>
              </a:cxn>
              <a:cxn ang="0">
                <a:pos x="178" y="134"/>
              </a:cxn>
              <a:cxn ang="0">
                <a:pos x="208" y="70"/>
              </a:cxn>
              <a:cxn ang="0">
                <a:pos x="240" y="12"/>
              </a:cxn>
            </a:cxnLst>
            <a:rect l="0" t="0" r="r" b="b"/>
            <a:pathLst>
              <a:path w="240" h="404">
                <a:moveTo>
                  <a:pt x="240" y="12"/>
                </a:moveTo>
                <a:lnTo>
                  <a:pt x="217" y="0"/>
                </a:lnTo>
                <a:lnTo>
                  <a:pt x="185" y="58"/>
                </a:lnTo>
                <a:lnTo>
                  <a:pt x="155" y="121"/>
                </a:lnTo>
                <a:lnTo>
                  <a:pt x="153" y="121"/>
                </a:lnTo>
                <a:lnTo>
                  <a:pt x="123" y="187"/>
                </a:lnTo>
                <a:lnTo>
                  <a:pt x="136" y="192"/>
                </a:lnTo>
                <a:lnTo>
                  <a:pt x="125" y="187"/>
                </a:lnTo>
                <a:lnTo>
                  <a:pt x="99" y="243"/>
                </a:lnTo>
                <a:lnTo>
                  <a:pt x="109" y="249"/>
                </a:lnTo>
                <a:lnTo>
                  <a:pt x="99" y="243"/>
                </a:lnTo>
                <a:lnTo>
                  <a:pt x="70" y="298"/>
                </a:lnTo>
                <a:lnTo>
                  <a:pt x="81" y="303"/>
                </a:lnTo>
                <a:lnTo>
                  <a:pt x="70" y="296"/>
                </a:lnTo>
                <a:lnTo>
                  <a:pt x="56" y="319"/>
                </a:lnTo>
                <a:lnTo>
                  <a:pt x="56" y="321"/>
                </a:lnTo>
                <a:lnTo>
                  <a:pt x="44" y="342"/>
                </a:lnTo>
                <a:lnTo>
                  <a:pt x="54" y="348"/>
                </a:lnTo>
                <a:lnTo>
                  <a:pt x="44" y="340"/>
                </a:lnTo>
                <a:lnTo>
                  <a:pt x="30" y="358"/>
                </a:lnTo>
                <a:lnTo>
                  <a:pt x="40" y="365"/>
                </a:lnTo>
                <a:lnTo>
                  <a:pt x="31" y="356"/>
                </a:lnTo>
                <a:lnTo>
                  <a:pt x="17" y="369"/>
                </a:lnTo>
                <a:lnTo>
                  <a:pt x="17" y="369"/>
                </a:lnTo>
                <a:lnTo>
                  <a:pt x="8" y="379"/>
                </a:lnTo>
                <a:lnTo>
                  <a:pt x="17" y="388"/>
                </a:lnTo>
                <a:lnTo>
                  <a:pt x="14" y="376"/>
                </a:lnTo>
                <a:lnTo>
                  <a:pt x="0" y="379"/>
                </a:lnTo>
                <a:lnTo>
                  <a:pt x="7" y="404"/>
                </a:lnTo>
                <a:lnTo>
                  <a:pt x="21" y="401"/>
                </a:lnTo>
                <a:lnTo>
                  <a:pt x="23" y="401"/>
                </a:lnTo>
                <a:lnTo>
                  <a:pt x="26" y="397"/>
                </a:lnTo>
                <a:lnTo>
                  <a:pt x="28" y="397"/>
                </a:lnTo>
                <a:lnTo>
                  <a:pt x="37" y="386"/>
                </a:lnTo>
                <a:lnTo>
                  <a:pt x="26" y="378"/>
                </a:lnTo>
                <a:lnTo>
                  <a:pt x="35" y="388"/>
                </a:lnTo>
                <a:lnTo>
                  <a:pt x="49" y="376"/>
                </a:lnTo>
                <a:lnTo>
                  <a:pt x="51" y="374"/>
                </a:lnTo>
                <a:lnTo>
                  <a:pt x="65" y="356"/>
                </a:lnTo>
                <a:lnTo>
                  <a:pt x="67" y="355"/>
                </a:lnTo>
                <a:lnTo>
                  <a:pt x="79" y="333"/>
                </a:lnTo>
                <a:lnTo>
                  <a:pt x="67" y="326"/>
                </a:lnTo>
                <a:lnTo>
                  <a:pt x="79" y="333"/>
                </a:lnTo>
                <a:lnTo>
                  <a:pt x="93" y="310"/>
                </a:lnTo>
                <a:lnTo>
                  <a:pt x="93" y="310"/>
                </a:lnTo>
                <a:lnTo>
                  <a:pt x="122" y="256"/>
                </a:lnTo>
                <a:lnTo>
                  <a:pt x="122" y="254"/>
                </a:lnTo>
                <a:lnTo>
                  <a:pt x="148" y="197"/>
                </a:lnTo>
                <a:lnTo>
                  <a:pt x="148" y="197"/>
                </a:lnTo>
                <a:lnTo>
                  <a:pt x="178" y="132"/>
                </a:lnTo>
                <a:lnTo>
                  <a:pt x="166" y="127"/>
                </a:lnTo>
                <a:lnTo>
                  <a:pt x="178" y="134"/>
                </a:lnTo>
                <a:lnTo>
                  <a:pt x="208" y="70"/>
                </a:lnTo>
                <a:lnTo>
                  <a:pt x="240" y="12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77" name="Freeform 436"/>
          <p:cNvSpPr>
            <a:spLocks/>
          </p:cNvSpPr>
          <p:nvPr/>
        </p:nvSpPr>
        <p:spPr bwMode="auto">
          <a:xfrm>
            <a:off x="7864549" y="5664796"/>
            <a:ext cx="125413" cy="273050"/>
          </a:xfrm>
          <a:custGeom>
            <a:avLst/>
            <a:gdLst/>
            <a:ahLst/>
            <a:cxnLst>
              <a:cxn ang="0">
                <a:pos x="171" y="345"/>
              </a:cxn>
              <a:cxn ang="0">
                <a:pos x="171" y="318"/>
              </a:cxn>
              <a:cxn ang="0">
                <a:pos x="161" y="318"/>
              </a:cxn>
              <a:cxn ang="0">
                <a:pos x="161" y="331"/>
              </a:cxn>
              <a:cxn ang="0">
                <a:pos x="168" y="320"/>
              </a:cxn>
              <a:cxn ang="0">
                <a:pos x="154" y="313"/>
              </a:cxn>
              <a:cxn ang="0">
                <a:pos x="146" y="324"/>
              </a:cxn>
              <a:cxn ang="0">
                <a:pos x="157" y="315"/>
              </a:cxn>
              <a:cxn ang="0">
                <a:pos x="148" y="304"/>
              </a:cxn>
              <a:cxn ang="0">
                <a:pos x="138" y="313"/>
              </a:cxn>
              <a:cxn ang="0">
                <a:pos x="148" y="306"/>
              </a:cxn>
              <a:cxn ang="0">
                <a:pos x="138" y="290"/>
              </a:cxn>
              <a:cxn ang="0">
                <a:pos x="123" y="269"/>
              </a:cxn>
              <a:cxn ang="0">
                <a:pos x="113" y="276"/>
              </a:cxn>
              <a:cxn ang="0">
                <a:pos x="125" y="271"/>
              </a:cxn>
              <a:cxn ang="0">
                <a:pos x="116" y="251"/>
              </a:cxn>
              <a:cxn ang="0">
                <a:pos x="95" y="200"/>
              </a:cxn>
              <a:cxn ang="0">
                <a:pos x="83" y="205"/>
              </a:cxn>
              <a:cxn ang="0">
                <a:pos x="95" y="202"/>
              </a:cxn>
              <a:cxn ang="0">
                <a:pos x="79" y="147"/>
              </a:cxn>
              <a:cxn ang="0">
                <a:pos x="79" y="145"/>
              </a:cxn>
              <a:cxn ang="0">
                <a:pos x="58" y="92"/>
              </a:cxn>
              <a:cxn ang="0">
                <a:pos x="46" y="98"/>
              </a:cxn>
              <a:cxn ang="0">
                <a:pos x="58" y="94"/>
              </a:cxn>
              <a:cxn ang="0">
                <a:pos x="42" y="43"/>
              </a:cxn>
              <a:cxn ang="0">
                <a:pos x="42" y="41"/>
              </a:cxn>
              <a:cxn ang="0">
                <a:pos x="32" y="18"/>
              </a:cxn>
              <a:cxn ang="0">
                <a:pos x="19" y="23"/>
              </a:cxn>
              <a:cxn ang="0">
                <a:pos x="32" y="18"/>
              </a:cxn>
              <a:cxn ang="0">
                <a:pos x="25" y="0"/>
              </a:cxn>
              <a:cxn ang="0">
                <a:pos x="0" y="11"/>
              </a:cxn>
              <a:cxn ang="0">
                <a:pos x="7" y="29"/>
              </a:cxn>
              <a:cxn ang="0">
                <a:pos x="9" y="29"/>
              </a:cxn>
              <a:cxn ang="0">
                <a:pos x="19" y="52"/>
              </a:cxn>
              <a:cxn ang="0">
                <a:pos x="30" y="46"/>
              </a:cxn>
              <a:cxn ang="0">
                <a:pos x="17" y="52"/>
              </a:cxn>
              <a:cxn ang="0">
                <a:pos x="33" y="103"/>
              </a:cxn>
              <a:cxn ang="0">
                <a:pos x="33" y="103"/>
              </a:cxn>
              <a:cxn ang="0">
                <a:pos x="55" y="156"/>
              </a:cxn>
              <a:cxn ang="0">
                <a:pos x="67" y="151"/>
              </a:cxn>
              <a:cxn ang="0">
                <a:pos x="55" y="154"/>
              </a:cxn>
              <a:cxn ang="0">
                <a:pos x="70" y="209"/>
              </a:cxn>
              <a:cxn ang="0">
                <a:pos x="70" y="211"/>
              </a:cxn>
              <a:cxn ang="0">
                <a:pos x="92" y="262"/>
              </a:cxn>
              <a:cxn ang="0">
                <a:pos x="101" y="281"/>
              </a:cxn>
              <a:cxn ang="0">
                <a:pos x="102" y="283"/>
              </a:cxn>
              <a:cxn ang="0">
                <a:pos x="116" y="304"/>
              </a:cxn>
              <a:cxn ang="0">
                <a:pos x="127" y="320"/>
              </a:cxn>
              <a:cxn ang="0">
                <a:pos x="129" y="322"/>
              </a:cxn>
              <a:cxn ang="0">
                <a:pos x="138" y="332"/>
              </a:cxn>
              <a:cxn ang="0">
                <a:pos x="138" y="332"/>
              </a:cxn>
              <a:cxn ang="0">
                <a:pos x="141" y="336"/>
              </a:cxn>
              <a:cxn ang="0">
                <a:pos x="155" y="343"/>
              </a:cxn>
              <a:cxn ang="0">
                <a:pos x="155" y="343"/>
              </a:cxn>
              <a:cxn ang="0">
                <a:pos x="161" y="345"/>
              </a:cxn>
              <a:cxn ang="0">
                <a:pos x="171" y="345"/>
              </a:cxn>
            </a:cxnLst>
            <a:rect l="0" t="0" r="r" b="b"/>
            <a:pathLst>
              <a:path w="171" h="345">
                <a:moveTo>
                  <a:pt x="171" y="345"/>
                </a:moveTo>
                <a:lnTo>
                  <a:pt x="171" y="318"/>
                </a:lnTo>
                <a:lnTo>
                  <a:pt x="161" y="318"/>
                </a:lnTo>
                <a:lnTo>
                  <a:pt x="161" y="331"/>
                </a:lnTo>
                <a:lnTo>
                  <a:pt x="168" y="320"/>
                </a:lnTo>
                <a:lnTo>
                  <a:pt x="154" y="313"/>
                </a:lnTo>
                <a:lnTo>
                  <a:pt x="146" y="324"/>
                </a:lnTo>
                <a:lnTo>
                  <a:pt x="157" y="315"/>
                </a:lnTo>
                <a:lnTo>
                  <a:pt x="148" y="304"/>
                </a:lnTo>
                <a:lnTo>
                  <a:pt x="138" y="313"/>
                </a:lnTo>
                <a:lnTo>
                  <a:pt x="148" y="306"/>
                </a:lnTo>
                <a:lnTo>
                  <a:pt x="138" y="290"/>
                </a:lnTo>
                <a:lnTo>
                  <a:pt x="123" y="269"/>
                </a:lnTo>
                <a:lnTo>
                  <a:pt x="113" y="276"/>
                </a:lnTo>
                <a:lnTo>
                  <a:pt x="125" y="271"/>
                </a:lnTo>
                <a:lnTo>
                  <a:pt x="116" y="251"/>
                </a:lnTo>
                <a:lnTo>
                  <a:pt x="95" y="200"/>
                </a:lnTo>
                <a:lnTo>
                  <a:pt x="83" y="205"/>
                </a:lnTo>
                <a:lnTo>
                  <a:pt x="95" y="202"/>
                </a:lnTo>
                <a:lnTo>
                  <a:pt x="79" y="147"/>
                </a:lnTo>
                <a:lnTo>
                  <a:pt x="79" y="145"/>
                </a:lnTo>
                <a:lnTo>
                  <a:pt x="58" y="92"/>
                </a:lnTo>
                <a:lnTo>
                  <a:pt x="46" y="98"/>
                </a:lnTo>
                <a:lnTo>
                  <a:pt x="58" y="94"/>
                </a:lnTo>
                <a:lnTo>
                  <a:pt x="42" y="43"/>
                </a:lnTo>
                <a:lnTo>
                  <a:pt x="42" y="41"/>
                </a:lnTo>
                <a:lnTo>
                  <a:pt x="32" y="18"/>
                </a:lnTo>
                <a:lnTo>
                  <a:pt x="19" y="23"/>
                </a:lnTo>
                <a:lnTo>
                  <a:pt x="32" y="18"/>
                </a:lnTo>
                <a:lnTo>
                  <a:pt x="25" y="0"/>
                </a:lnTo>
                <a:lnTo>
                  <a:pt x="0" y="11"/>
                </a:lnTo>
                <a:lnTo>
                  <a:pt x="7" y="29"/>
                </a:lnTo>
                <a:lnTo>
                  <a:pt x="9" y="29"/>
                </a:lnTo>
                <a:lnTo>
                  <a:pt x="19" y="52"/>
                </a:lnTo>
                <a:lnTo>
                  <a:pt x="30" y="46"/>
                </a:lnTo>
                <a:lnTo>
                  <a:pt x="17" y="52"/>
                </a:lnTo>
                <a:lnTo>
                  <a:pt x="33" y="103"/>
                </a:lnTo>
                <a:lnTo>
                  <a:pt x="33" y="103"/>
                </a:lnTo>
                <a:lnTo>
                  <a:pt x="55" y="156"/>
                </a:lnTo>
                <a:lnTo>
                  <a:pt x="67" y="151"/>
                </a:lnTo>
                <a:lnTo>
                  <a:pt x="55" y="154"/>
                </a:lnTo>
                <a:lnTo>
                  <a:pt x="70" y="209"/>
                </a:lnTo>
                <a:lnTo>
                  <a:pt x="70" y="211"/>
                </a:lnTo>
                <a:lnTo>
                  <a:pt x="92" y="262"/>
                </a:lnTo>
                <a:lnTo>
                  <a:pt x="101" y="281"/>
                </a:lnTo>
                <a:lnTo>
                  <a:pt x="102" y="283"/>
                </a:lnTo>
                <a:lnTo>
                  <a:pt x="116" y="304"/>
                </a:lnTo>
                <a:lnTo>
                  <a:pt x="127" y="320"/>
                </a:lnTo>
                <a:lnTo>
                  <a:pt x="129" y="322"/>
                </a:lnTo>
                <a:lnTo>
                  <a:pt x="138" y="332"/>
                </a:lnTo>
                <a:lnTo>
                  <a:pt x="138" y="332"/>
                </a:lnTo>
                <a:lnTo>
                  <a:pt x="141" y="336"/>
                </a:lnTo>
                <a:lnTo>
                  <a:pt x="155" y="343"/>
                </a:lnTo>
                <a:lnTo>
                  <a:pt x="155" y="343"/>
                </a:lnTo>
                <a:lnTo>
                  <a:pt x="161" y="345"/>
                </a:lnTo>
                <a:lnTo>
                  <a:pt x="171" y="345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78" name="Freeform 437"/>
          <p:cNvSpPr>
            <a:spLocks/>
          </p:cNvSpPr>
          <p:nvPr/>
        </p:nvSpPr>
        <p:spPr bwMode="auto">
          <a:xfrm>
            <a:off x="7788349" y="5494933"/>
            <a:ext cx="93663" cy="179388"/>
          </a:xfrm>
          <a:custGeom>
            <a:avLst/>
            <a:gdLst/>
            <a:ahLst/>
            <a:cxnLst>
              <a:cxn ang="0">
                <a:pos x="106" y="226"/>
              </a:cxn>
              <a:cxn ang="0">
                <a:pos x="129" y="213"/>
              </a:cxn>
              <a:cxn ang="0">
                <a:pos x="99" y="150"/>
              </a:cxn>
              <a:cxn ang="0">
                <a:pos x="70" y="95"/>
              </a:cxn>
              <a:cxn ang="0">
                <a:pos x="44" y="44"/>
              </a:cxn>
              <a:cxn ang="0">
                <a:pos x="23" y="0"/>
              </a:cxn>
              <a:cxn ang="0">
                <a:pos x="0" y="12"/>
              </a:cxn>
              <a:cxn ang="0">
                <a:pos x="21" y="56"/>
              </a:cxn>
              <a:cxn ang="0">
                <a:pos x="47" y="107"/>
              </a:cxn>
              <a:cxn ang="0">
                <a:pos x="76" y="162"/>
              </a:cxn>
              <a:cxn ang="0">
                <a:pos x="106" y="226"/>
              </a:cxn>
            </a:cxnLst>
            <a:rect l="0" t="0" r="r" b="b"/>
            <a:pathLst>
              <a:path w="129" h="226">
                <a:moveTo>
                  <a:pt x="106" y="226"/>
                </a:moveTo>
                <a:lnTo>
                  <a:pt x="129" y="213"/>
                </a:lnTo>
                <a:lnTo>
                  <a:pt x="99" y="150"/>
                </a:lnTo>
                <a:lnTo>
                  <a:pt x="70" y="95"/>
                </a:lnTo>
                <a:lnTo>
                  <a:pt x="44" y="44"/>
                </a:lnTo>
                <a:lnTo>
                  <a:pt x="23" y="0"/>
                </a:lnTo>
                <a:lnTo>
                  <a:pt x="0" y="12"/>
                </a:lnTo>
                <a:lnTo>
                  <a:pt x="21" y="56"/>
                </a:lnTo>
                <a:lnTo>
                  <a:pt x="47" y="107"/>
                </a:lnTo>
                <a:lnTo>
                  <a:pt x="76" y="162"/>
                </a:lnTo>
                <a:lnTo>
                  <a:pt x="106" y="226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79" name="Freeform 438"/>
          <p:cNvSpPr>
            <a:spLocks/>
          </p:cNvSpPr>
          <p:nvPr/>
        </p:nvSpPr>
        <p:spPr bwMode="auto">
          <a:xfrm>
            <a:off x="7748662" y="5407621"/>
            <a:ext cx="55562" cy="96837"/>
          </a:xfrm>
          <a:custGeom>
            <a:avLst/>
            <a:gdLst/>
            <a:ahLst/>
            <a:cxnLst>
              <a:cxn ang="0">
                <a:pos x="51" y="122"/>
              </a:cxn>
              <a:cxn ang="0">
                <a:pos x="76" y="112"/>
              </a:cxn>
              <a:cxn ang="0">
                <a:pos x="60" y="75"/>
              </a:cxn>
              <a:cxn ang="0">
                <a:pos x="60" y="75"/>
              </a:cxn>
              <a:cxn ang="0">
                <a:pos x="45" y="44"/>
              </a:cxn>
              <a:cxn ang="0">
                <a:pos x="45" y="44"/>
              </a:cxn>
              <a:cxn ang="0">
                <a:pos x="33" y="22"/>
              </a:cxn>
              <a:cxn ang="0">
                <a:pos x="23" y="0"/>
              </a:cxn>
              <a:cxn ang="0">
                <a:pos x="0" y="13"/>
              </a:cxn>
              <a:cxn ang="0">
                <a:pos x="10" y="34"/>
              </a:cxn>
              <a:cxn ang="0">
                <a:pos x="23" y="57"/>
              </a:cxn>
              <a:cxn ang="0">
                <a:pos x="33" y="50"/>
              </a:cxn>
              <a:cxn ang="0">
                <a:pos x="23" y="55"/>
              </a:cxn>
              <a:cxn ang="0">
                <a:pos x="37" y="85"/>
              </a:cxn>
              <a:cxn ang="0">
                <a:pos x="47" y="80"/>
              </a:cxn>
              <a:cxn ang="0">
                <a:pos x="35" y="85"/>
              </a:cxn>
              <a:cxn ang="0">
                <a:pos x="51" y="122"/>
              </a:cxn>
            </a:cxnLst>
            <a:rect l="0" t="0" r="r" b="b"/>
            <a:pathLst>
              <a:path w="76" h="122">
                <a:moveTo>
                  <a:pt x="51" y="122"/>
                </a:moveTo>
                <a:lnTo>
                  <a:pt x="76" y="112"/>
                </a:lnTo>
                <a:lnTo>
                  <a:pt x="60" y="75"/>
                </a:lnTo>
                <a:lnTo>
                  <a:pt x="60" y="75"/>
                </a:lnTo>
                <a:lnTo>
                  <a:pt x="45" y="44"/>
                </a:lnTo>
                <a:lnTo>
                  <a:pt x="45" y="44"/>
                </a:lnTo>
                <a:lnTo>
                  <a:pt x="33" y="22"/>
                </a:lnTo>
                <a:lnTo>
                  <a:pt x="23" y="0"/>
                </a:lnTo>
                <a:lnTo>
                  <a:pt x="0" y="13"/>
                </a:lnTo>
                <a:lnTo>
                  <a:pt x="10" y="34"/>
                </a:lnTo>
                <a:lnTo>
                  <a:pt x="23" y="57"/>
                </a:lnTo>
                <a:lnTo>
                  <a:pt x="33" y="50"/>
                </a:lnTo>
                <a:lnTo>
                  <a:pt x="23" y="55"/>
                </a:lnTo>
                <a:lnTo>
                  <a:pt x="37" y="85"/>
                </a:lnTo>
                <a:lnTo>
                  <a:pt x="47" y="80"/>
                </a:lnTo>
                <a:lnTo>
                  <a:pt x="35" y="85"/>
                </a:lnTo>
                <a:lnTo>
                  <a:pt x="51" y="122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80" name="Freeform 439"/>
          <p:cNvSpPr>
            <a:spLocks/>
          </p:cNvSpPr>
          <p:nvPr/>
        </p:nvSpPr>
        <p:spPr bwMode="auto">
          <a:xfrm>
            <a:off x="7729612" y="5375871"/>
            <a:ext cx="34925" cy="42862"/>
          </a:xfrm>
          <a:custGeom>
            <a:avLst/>
            <a:gdLst/>
            <a:ahLst/>
            <a:cxnLst>
              <a:cxn ang="0">
                <a:pos x="27" y="53"/>
              </a:cxn>
              <a:cxn ang="0">
                <a:pos x="48" y="38"/>
              </a:cxn>
              <a:cxn ang="0">
                <a:pos x="37" y="23"/>
              </a:cxn>
              <a:cxn ang="0">
                <a:pos x="30" y="15"/>
              </a:cxn>
              <a:cxn ang="0">
                <a:pos x="30" y="13"/>
              </a:cxn>
              <a:cxn ang="0">
                <a:pos x="23" y="6"/>
              </a:cxn>
              <a:cxn ang="0">
                <a:pos x="21" y="6"/>
              </a:cxn>
              <a:cxn ang="0">
                <a:pos x="19" y="4"/>
              </a:cxn>
              <a:cxn ang="0">
                <a:pos x="12" y="0"/>
              </a:cxn>
              <a:cxn ang="0">
                <a:pos x="0" y="23"/>
              </a:cxn>
              <a:cxn ang="0">
                <a:pos x="7" y="27"/>
              </a:cxn>
              <a:cxn ang="0">
                <a:pos x="12" y="15"/>
              </a:cxn>
              <a:cxn ang="0">
                <a:pos x="4" y="25"/>
              </a:cxn>
              <a:cxn ang="0">
                <a:pos x="11" y="32"/>
              </a:cxn>
              <a:cxn ang="0">
                <a:pos x="19" y="22"/>
              </a:cxn>
              <a:cxn ang="0">
                <a:pos x="9" y="30"/>
              </a:cxn>
              <a:cxn ang="0">
                <a:pos x="16" y="39"/>
              </a:cxn>
              <a:cxn ang="0">
                <a:pos x="27" y="53"/>
              </a:cxn>
            </a:cxnLst>
            <a:rect l="0" t="0" r="r" b="b"/>
            <a:pathLst>
              <a:path w="48" h="53">
                <a:moveTo>
                  <a:pt x="27" y="53"/>
                </a:moveTo>
                <a:lnTo>
                  <a:pt x="48" y="38"/>
                </a:lnTo>
                <a:lnTo>
                  <a:pt x="37" y="23"/>
                </a:lnTo>
                <a:lnTo>
                  <a:pt x="30" y="15"/>
                </a:lnTo>
                <a:lnTo>
                  <a:pt x="30" y="13"/>
                </a:lnTo>
                <a:lnTo>
                  <a:pt x="23" y="6"/>
                </a:lnTo>
                <a:lnTo>
                  <a:pt x="21" y="6"/>
                </a:lnTo>
                <a:lnTo>
                  <a:pt x="19" y="4"/>
                </a:lnTo>
                <a:lnTo>
                  <a:pt x="12" y="0"/>
                </a:lnTo>
                <a:lnTo>
                  <a:pt x="0" y="23"/>
                </a:lnTo>
                <a:lnTo>
                  <a:pt x="7" y="27"/>
                </a:lnTo>
                <a:lnTo>
                  <a:pt x="12" y="15"/>
                </a:lnTo>
                <a:lnTo>
                  <a:pt x="4" y="25"/>
                </a:lnTo>
                <a:lnTo>
                  <a:pt x="11" y="32"/>
                </a:lnTo>
                <a:lnTo>
                  <a:pt x="19" y="22"/>
                </a:lnTo>
                <a:lnTo>
                  <a:pt x="9" y="30"/>
                </a:lnTo>
                <a:lnTo>
                  <a:pt x="16" y="39"/>
                </a:lnTo>
                <a:lnTo>
                  <a:pt x="27" y="53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81" name="Freeform 440"/>
          <p:cNvSpPr>
            <a:spLocks/>
          </p:cNvSpPr>
          <p:nvPr/>
        </p:nvSpPr>
        <p:spPr bwMode="auto">
          <a:xfrm>
            <a:off x="7713737" y="5369521"/>
            <a:ext cx="25400" cy="23812"/>
          </a:xfrm>
          <a:custGeom>
            <a:avLst/>
            <a:gdLst/>
            <a:ahLst/>
            <a:cxnLst>
              <a:cxn ang="0">
                <a:pos x="21" y="30"/>
              </a:cxn>
              <a:cxn ang="0">
                <a:pos x="35" y="8"/>
              </a:cxn>
              <a:cxn ang="0">
                <a:pos x="30" y="5"/>
              </a:cxn>
              <a:cxn ang="0">
                <a:pos x="23" y="16"/>
              </a:cxn>
              <a:cxn ang="0">
                <a:pos x="34" y="7"/>
              </a:cxn>
              <a:cxn ang="0">
                <a:pos x="30" y="3"/>
              </a:cxn>
              <a:cxn ang="0">
                <a:pos x="28" y="3"/>
              </a:cxn>
              <a:cxn ang="0">
                <a:pos x="25" y="0"/>
              </a:cxn>
              <a:cxn ang="0">
                <a:pos x="20" y="0"/>
              </a:cxn>
              <a:cxn ang="0">
                <a:pos x="12" y="0"/>
              </a:cxn>
              <a:cxn ang="0">
                <a:pos x="12" y="12"/>
              </a:cxn>
              <a:cxn ang="0">
                <a:pos x="21" y="3"/>
              </a:cxn>
              <a:cxn ang="0">
                <a:pos x="18" y="0"/>
              </a:cxn>
              <a:cxn ang="0">
                <a:pos x="23" y="3"/>
              </a:cxn>
              <a:cxn ang="0">
                <a:pos x="20" y="0"/>
              </a:cxn>
              <a:cxn ang="0">
                <a:pos x="0" y="19"/>
              </a:cxn>
              <a:cxn ang="0">
                <a:pos x="4" y="23"/>
              </a:cxn>
              <a:cxn ang="0">
                <a:pos x="4" y="21"/>
              </a:cxn>
              <a:cxn ang="0">
                <a:pos x="7" y="24"/>
              </a:cxn>
              <a:cxn ang="0">
                <a:pos x="12" y="26"/>
              </a:cxn>
              <a:cxn ang="0">
                <a:pos x="20" y="26"/>
              </a:cxn>
              <a:cxn ang="0">
                <a:pos x="11" y="21"/>
              </a:cxn>
              <a:cxn ang="0">
                <a:pos x="14" y="24"/>
              </a:cxn>
              <a:cxn ang="0">
                <a:pos x="20" y="12"/>
              </a:cxn>
              <a:cxn ang="0">
                <a:pos x="11" y="23"/>
              </a:cxn>
              <a:cxn ang="0">
                <a:pos x="14" y="26"/>
              </a:cxn>
              <a:cxn ang="0">
                <a:pos x="14" y="24"/>
              </a:cxn>
              <a:cxn ang="0">
                <a:pos x="16" y="26"/>
              </a:cxn>
              <a:cxn ang="0">
                <a:pos x="21" y="30"/>
              </a:cxn>
            </a:cxnLst>
            <a:rect l="0" t="0" r="r" b="b"/>
            <a:pathLst>
              <a:path w="35" h="30">
                <a:moveTo>
                  <a:pt x="21" y="30"/>
                </a:moveTo>
                <a:lnTo>
                  <a:pt x="35" y="8"/>
                </a:lnTo>
                <a:lnTo>
                  <a:pt x="30" y="5"/>
                </a:lnTo>
                <a:lnTo>
                  <a:pt x="23" y="16"/>
                </a:lnTo>
                <a:lnTo>
                  <a:pt x="34" y="7"/>
                </a:lnTo>
                <a:lnTo>
                  <a:pt x="30" y="3"/>
                </a:lnTo>
                <a:lnTo>
                  <a:pt x="28" y="3"/>
                </a:lnTo>
                <a:lnTo>
                  <a:pt x="25" y="0"/>
                </a:lnTo>
                <a:lnTo>
                  <a:pt x="20" y="0"/>
                </a:lnTo>
                <a:lnTo>
                  <a:pt x="12" y="0"/>
                </a:lnTo>
                <a:lnTo>
                  <a:pt x="12" y="12"/>
                </a:lnTo>
                <a:lnTo>
                  <a:pt x="21" y="3"/>
                </a:lnTo>
                <a:lnTo>
                  <a:pt x="18" y="0"/>
                </a:lnTo>
                <a:lnTo>
                  <a:pt x="23" y="3"/>
                </a:lnTo>
                <a:lnTo>
                  <a:pt x="20" y="0"/>
                </a:lnTo>
                <a:lnTo>
                  <a:pt x="0" y="19"/>
                </a:lnTo>
                <a:lnTo>
                  <a:pt x="4" y="23"/>
                </a:lnTo>
                <a:lnTo>
                  <a:pt x="4" y="21"/>
                </a:lnTo>
                <a:lnTo>
                  <a:pt x="7" y="24"/>
                </a:lnTo>
                <a:lnTo>
                  <a:pt x="12" y="26"/>
                </a:lnTo>
                <a:lnTo>
                  <a:pt x="20" y="26"/>
                </a:lnTo>
                <a:lnTo>
                  <a:pt x="11" y="21"/>
                </a:lnTo>
                <a:lnTo>
                  <a:pt x="14" y="24"/>
                </a:lnTo>
                <a:lnTo>
                  <a:pt x="20" y="12"/>
                </a:lnTo>
                <a:lnTo>
                  <a:pt x="11" y="23"/>
                </a:lnTo>
                <a:lnTo>
                  <a:pt x="14" y="26"/>
                </a:lnTo>
                <a:lnTo>
                  <a:pt x="14" y="24"/>
                </a:lnTo>
                <a:lnTo>
                  <a:pt x="16" y="26"/>
                </a:lnTo>
                <a:lnTo>
                  <a:pt x="21" y="3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82" name="Freeform 441"/>
          <p:cNvSpPr>
            <a:spLocks/>
          </p:cNvSpPr>
          <p:nvPr/>
        </p:nvSpPr>
        <p:spPr bwMode="auto">
          <a:xfrm>
            <a:off x="7697862" y="5352058"/>
            <a:ext cx="28575" cy="33338"/>
          </a:xfrm>
          <a:custGeom>
            <a:avLst/>
            <a:gdLst/>
            <a:ahLst/>
            <a:cxnLst>
              <a:cxn ang="0">
                <a:pos x="21" y="41"/>
              </a:cxn>
              <a:cxn ang="0">
                <a:pos x="41" y="22"/>
              </a:cxn>
              <a:cxn ang="0">
                <a:pos x="30" y="11"/>
              </a:cxn>
              <a:cxn ang="0">
                <a:pos x="19" y="20"/>
              </a:cxn>
              <a:cxn ang="0">
                <a:pos x="30" y="13"/>
              </a:cxn>
              <a:cxn ang="0">
                <a:pos x="21" y="0"/>
              </a:cxn>
              <a:cxn ang="0">
                <a:pos x="0" y="16"/>
              </a:cxn>
              <a:cxn ang="0">
                <a:pos x="9" y="29"/>
              </a:cxn>
              <a:cxn ang="0">
                <a:pos x="10" y="30"/>
              </a:cxn>
              <a:cxn ang="0">
                <a:pos x="21" y="41"/>
              </a:cxn>
            </a:cxnLst>
            <a:rect l="0" t="0" r="r" b="b"/>
            <a:pathLst>
              <a:path w="41" h="41">
                <a:moveTo>
                  <a:pt x="21" y="41"/>
                </a:moveTo>
                <a:lnTo>
                  <a:pt x="41" y="22"/>
                </a:lnTo>
                <a:lnTo>
                  <a:pt x="30" y="11"/>
                </a:lnTo>
                <a:lnTo>
                  <a:pt x="19" y="20"/>
                </a:lnTo>
                <a:lnTo>
                  <a:pt x="30" y="13"/>
                </a:lnTo>
                <a:lnTo>
                  <a:pt x="21" y="0"/>
                </a:lnTo>
                <a:lnTo>
                  <a:pt x="0" y="16"/>
                </a:lnTo>
                <a:lnTo>
                  <a:pt x="9" y="29"/>
                </a:lnTo>
                <a:lnTo>
                  <a:pt x="10" y="30"/>
                </a:lnTo>
                <a:lnTo>
                  <a:pt x="21" y="41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83" name="Freeform 442"/>
          <p:cNvSpPr>
            <a:spLocks/>
          </p:cNvSpPr>
          <p:nvPr/>
        </p:nvSpPr>
        <p:spPr bwMode="auto">
          <a:xfrm>
            <a:off x="7683574" y="5317133"/>
            <a:ext cx="30163" cy="46038"/>
          </a:xfrm>
          <a:custGeom>
            <a:avLst/>
            <a:gdLst/>
            <a:ahLst/>
            <a:cxnLst>
              <a:cxn ang="0">
                <a:pos x="20" y="59"/>
              </a:cxn>
              <a:cxn ang="0">
                <a:pos x="43" y="46"/>
              </a:cxn>
              <a:cxn ang="0">
                <a:pos x="32" y="27"/>
              </a:cxn>
              <a:cxn ang="0">
                <a:pos x="20" y="32"/>
              </a:cxn>
              <a:cxn ang="0">
                <a:pos x="32" y="29"/>
              </a:cxn>
              <a:cxn ang="0">
                <a:pos x="25" y="0"/>
              </a:cxn>
              <a:cxn ang="0">
                <a:pos x="0" y="7"/>
              </a:cxn>
              <a:cxn ang="0">
                <a:pos x="8" y="36"/>
              </a:cxn>
              <a:cxn ang="0">
                <a:pos x="9" y="39"/>
              </a:cxn>
              <a:cxn ang="0">
                <a:pos x="20" y="59"/>
              </a:cxn>
            </a:cxnLst>
            <a:rect l="0" t="0" r="r" b="b"/>
            <a:pathLst>
              <a:path w="43" h="59">
                <a:moveTo>
                  <a:pt x="20" y="59"/>
                </a:moveTo>
                <a:lnTo>
                  <a:pt x="43" y="46"/>
                </a:lnTo>
                <a:lnTo>
                  <a:pt x="32" y="27"/>
                </a:lnTo>
                <a:lnTo>
                  <a:pt x="20" y="32"/>
                </a:lnTo>
                <a:lnTo>
                  <a:pt x="32" y="29"/>
                </a:lnTo>
                <a:lnTo>
                  <a:pt x="25" y="0"/>
                </a:lnTo>
                <a:lnTo>
                  <a:pt x="0" y="7"/>
                </a:lnTo>
                <a:lnTo>
                  <a:pt x="8" y="36"/>
                </a:lnTo>
                <a:lnTo>
                  <a:pt x="9" y="39"/>
                </a:lnTo>
                <a:lnTo>
                  <a:pt x="20" y="59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84" name="Freeform 443"/>
          <p:cNvSpPr>
            <a:spLocks/>
          </p:cNvSpPr>
          <p:nvPr/>
        </p:nvSpPr>
        <p:spPr bwMode="auto">
          <a:xfrm>
            <a:off x="7667699" y="5264746"/>
            <a:ext cx="34925" cy="60325"/>
          </a:xfrm>
          <a:custGeom>
            <a:avLst/>
            <a:gdLst/>
            <a:ahLst/>
            <a:cxnLst>
              <a:cxn ang="0">
                <a:pos x="21" y="76"/>
              </a:cxn>
              <a:cxn ang="0">
                <a:pos x="46" y="67"/>
              </a:cxn>
              <a:cxn ang="0">
                <a:pos x="36" y="34"/>
              </a:cxn>
              <a:cxn ang="0">
                <a:pos x="25" y="0"/>
              </a:cxn>
              <a:cxn ang="0">
                <a:pos x="0" y="9"/>
              </a:cxn>
              <a:cxn ang="0">
                <a:pos x="11" y="43"/>
              </a:cxn>
              <a:cxn ang="0">
                <a:pos x="21" y="76"/>
              </a:cxn>
            </a:cxnLst>
            <a:rect l="0" t="0" r="r" b="b"/>
            <a:pathLst>
              <a:path w="46" h="76">
                <a:moveTo>
                  <a:pt x="21" y="76"/>
                </a:moveTo>
                <a:lnTo>
                  <a:pt x="46" y="67"/>
                </a:lnTo>
                <a:lnTo>
                  <a:pt x="36" y="34"/>
                </a:lnTo>
                <a:lnTo>
                  <a:pt x="25" y="0"/>
                </a:lnTo>
                <a:lnTo>
                  <a:pt x="0" y="9"/>
                </a:lnTo>
                <a:lnTo>
                  <a:pt x="11" y="43"/>
                </a:lnTo>
                <a:lnTo>
                  <a:pt x="21" y="76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85" name="Freeform 444"/>
          <p:cNvSpPr>
            <a:spLocks/>
          </p:cNvSpPr>
          <p:nvPr/>
        </p:nvSpPr>
        <p:spPr bwMode="auto">
          <a:xfrm>
            <a:off x="7653412" y="5207596"/>
            <a:ext cx="31750" cy="63500"/>
          </a:xfrm>
          <a:custGeom>
            <a:avLst/>
            <a:gdLst/>
            <a:ahLst/>
            <a:cxnLst>
              <a:cxn ang="0">
                <a:pos x="19" y="80"/>
              </a:cxn>
              <a:cxn ang="0">
                <a:pos x="44" y="69"/>
              </a:cxn>
              <a:cxn ang="0">
                <a:pos x="37" y="52"/>
              </a:cxn>
              <a:cxn ang="0">
                <a:pos x="25" y="57"/>
              </a:cxn>
              <a:cxn ang="0">
                <a:pos x="39" y="55"/>
              </a:cxn>
              <a:cxn ang="0">
                <a:pos x="35" y="34"/>
              </a:cxn>
              <a:cxn ang="0">
                <a:pos x="33" y="32"/>
              </a:cxn>
              <a:cxn ang="0">
                <a:pos x="28" y="16"/>
              </a:cxn>
              <a:cxn ang="0">
                <a:pos x="16" y="20"/>
              </a:cxn>
              <a:cxn ang="0">
                <a:pos x="28" y="18"/>
              </a:cxn>
              <a:cxn ang="0">
                <a:pos x="25" y="0"/>
              </a:cxn>
              <a:cxn ang="0">
                <a:pos x="0" y="6"/>
              </a:cxn>
              <a:cxn ang="0">
                <a:pos x="3" y="23"/>
              </a:cxn>
              <a:cxn ang="0">
                <a:pos x="3" y="25"/>
              </a:cxn>
              <a:cxn ang="0">
                <a:pos x="9" y="41"/>
              </a:cxn>
              <a:cxn ang="0">
                <a:pos x="21" y="36"/>
              </a:cxn>
              <a:cxn ang="0">
                <a:pos x="9" y="39"/>
              </a:cxn>
              <a:cxn ang="0">
                <a:pos x="12" y="61"/>
              </a:cxn>
              <a:cxn ang="0">
                <a:pos x="12" y="62"/>
              </a:cxn>
              <a:cxn ang="0">
                <a:pos x="19" y="80"/>
              </a:cxn>
            </a:cxnLst>
            <a:rect l="0" t="0" r="r" b="b"/>
            <a:pathLst>
              <a:path w="44" h="80">
                <a:moveTo>
                  <a:pt x="19" y="80"/>
                </a:moveTo>
                <a:lnTo>
                  <a:pt x="44" y="69"/>
                </a:lnTo>
                <a:lnTo>
                  <a:pt x="37" y="52"/>
                </a:lnTo>
                <a:lnTo>
                  <a:pt x="25" y="57"/>
                </a:lnTo>
                <a:lnTo>
                  <a:pt x="39" y="55"/>
                </a:lnTo>
                <a:lnTo>
                  <a:pt x="35" y="34"/>
                </a:lnTo>
                <a:lnTo>
                  <a:pt x="33" y="32"/>
                </a:lnTo>
                <a:lnTo>
                  <a:pt x="28" y="16"/>
                </a:lnTo>
                <a:lnTo>
                  <a:pt x="16" y="20"/>
                </a:lnTo>
                <a:lnTo>
                  <a:pt x="28" y="18"/>
                </a:lnTo>
                <a:lnTo>
                  <a:pt x="25" y="0"/>
                </a:lnTo>
                <a:lnTo>
                  <a:pt x="0" y="6"/>
                </a:lnTo>
                <a:lnTo>
                  <a:pt x="3" y="23"/>
                </a:lnTo>
                <a:lnTo>
                  <a:pt x="3" y="25"/>
                </a:lnTo>
                <a:lnTo>
                  <a:pt x="9" y="41"/>
                </a:lnTo>
                <a:lnTo>
                  <a:pt x="21" y="36"/>
                </a:lnTo>
                <a:lnTo>
                  <a:pt x="9" y="39"/>
                </a:lnTo>
                <a:lnTo>
                  <a:pt x="12" y="61"/>
                </a:lnTo>
                <a:lnTo>
                  <a:pt x="12" y="62"/>
                </a:lnTo>
                <a:lnTo>
                  <a:pt x="19" y="8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86" name="Freeform 445"/>
          <p:cNvSpPr>
            <a:spLocks/>
          </p:cNvSpPr>
          <p:nvPr/>
        </p:nvSpPr>
        <p:spPr bwMode="auto">
          <a:xfrm>
            <a:off x="7642299" y="5175846"/>
            <a:ext cx="28575" cy="36512"/>
          </a:xfrm>
          <a:custGeom>
            <a:avLst/>
            <a:gdLst/>
            <a:ahLst/>
            <a:cxnLst>
              <a:cxn ang="0">
                <a:pos x="16" y="46"/>
              </a:cxn>
              <a:cxn ang="0">
                <a:pos x="41" y="39"/>
              </a:cxn>
              <a:cxn ang="0">
                <a:pos x="37" y="25"/>
              </a:cxn>
              <a:cxn ang="0">
                <a:pos x="37" y="23"/>
              </a:cxn>
              <a:cxn ang="0">
                <a:pos x="35" y="21"/>
              </a:cxn>
              <a:cxn ang="0">
                <a:pos x="28" y="12"/>
              </a:cxn>
              <a:cxn ang="0">
                <a:pos x="18" y="19"/>
              </a:cxn>
              <a:cxn ang="0">
                <a:pos x="30" y="14"/>
              </a:cxn>
              <a:cxn ang="0">
                <a:pos x="23" y="0"/>
              </a:cxn>
              <a:cxn ang="0">
                <a:pos x="0" y="12"/>
              </a:cxn>
              <a:cxn ang="0">
                <a:pos x="7" y="26"/>
              </a:cxn>
              <a:cxn ang="0">
                <a:pos x="7" y="28"/>
              </a:cxn>
              <a:cxn ang="0">
                <a:pos x="14" y="37"/>
              </a:cxn>
              <a:cxn ang="0">
                <a:pos x="25" y="28"/>
              </a:cxn>
              <a:cxn ang="0">
                <a:pos x="12" y="32"/>
              </a:cxn>
              <a:cxn ang="0">
                <a:pos x="16" y="46"/>
              </a:cxn>
            </a:cxnLst>
            <a:rect l="0" t="0" r="r" b="b"/>
            <a:pathLst>
              <a:path w="41" h="46">
                <a:moveTo>
                  <a:pt x="16" y="46"/>
                </a:moveTo>
                <a:lnTo>
                  <a:pt x="41" y="39"/>
                </a:lnTo>
                <a:lnTo>
                  <a:pt x="37" y="25"/>
                </a:lnTo>
                <a:lnTo>
                  <a:pt x="37" y="23"/>
                </a:lnTo>
                <a:lnTo>
                  <a:pt x="35" y="21"/>
                </a:lnTo>
                <a:lnTo>
                  <a:pt x="28" y="12"/>
                </a:lnTo>
                <a:lnTo>
                  <a:pt x="18" y="19"/>
                </a:lnTo>
                <a:lnTo>
                  <a:pt x="30" y="14"/>
                </a:lnTo>
                <a:lnTo>
                  <a:pt x="23" y="0"/>
                </a:lnTo>
                <a:lnTo>
                  <a:pt x="0" y="12"/>
                </a:lnTo>
                <a:lnTo>
                  <a:pt x="7" y="26"/>
                </a:lnTo>
                <a:lnTo>
                  <a:pt x="7" y="28"/>
                </a:lnTo>
                <a:lnTo>
                  <a:pt x="14" y="37"/>
                </a:lnTo>
                <a:lnTo>
                  <a:pt x="25" y="28"/>
                </a:lnTo>
                <a:lnTo>
                  <a:pt x="12" y="32"/>
                </a:lnTo>
                <a:lnTo>
                  <a:pt x="16" y="46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87" name="Freeform 446"/>
          <p:cNvSpPr>
            <a:spLocks/>
          </p:cNvSpPr>
          <p:nvPr/>
        </p:nvSpPr>
        <p:spPr bwMode="auto">
          <a:xfrm>
            <a:off x="7631187" y="5156796"/>
            <a:ext cx="26987" cy="31750"/>
          </a:xfrm>
          <a:custGeom>
            <a:avLst/>
            <a:gdLst/>
            <a:ahLst/>
            <a:cxnLst>
              <a:cxn ang="0">
                <a:pos x="16" y="39"/>
              </a:cxn>
              <a:cxn ang="0">
                <a:pos x="35" y="19"/>
              </a:cxn>
              <a:cxn ang="0">
                <a:pos x="26" y="10"/>
              </a:cxn>
              <a:cxn ang="0">
                <a:pos x="19" y="3"/>
              </a:cxn>
              <a:cxn ang="0">
                <a:pos x="17" y="3"/>
              </a:cxn>
              <a:cxn ang="0">
                <a:pos x="14" y="0"/>
              </a:cxn>
              <a:cxn ang="0">
                <a:pos x="9" y="0"/>
              </a:cxn>
              <a:cxn ang="0">
                <a:pos x="5" y="0"/>
              </a:cxn>
              <a:cxn ang="0">
                <a:pos x="5" y="26"/>
              </a:cxn>
              <a:cxn ang="0">
                <a:pos x="9" y="26"/>
              </a:cxn>
              <a:cxn ang="0">
                <a:pos x="0" y="21"/>
              </a:cxn>
              <a:cxn ang="0">
                <a:pos x="3" y="25"/>
              </a:cxn>
              <a:cxn ang="0">
                <a:pos x="9" y="12"/>
              </a:cxn>
              <a:cxn ang="0">
                <a:pos x="0" y="23"/>
              </a:cxn>
              <a:cxn ang="0">
                <a:pos x="7" y="30"/>
              </a:cxn>
              <a:cxn ang="0">
                <a:pos x="16" y="39"/>
              </a:cxn>
            </a:cxnLst>
            <a:rect l="0" t="0" r="r" b="b"/>
            <a:pathLst>
              <a:path w="35" h="39">
                <a:moveTo>
                  <a:pt x="16" y="39"/>
                </a:moveTo>
                <a:lnTo>
                  <a:pt x="35" y="19"/>
                </a:lnTo>
                <a:lnTo>
                  <a:pt x="26" y="10"/>
                </a:lnTo>
                <a:lnTo>
                  <a:pt x="19" y="3"/>
                </a:lnTo>
                <a:lnTo>
                  <a:pt x="17" y="3"/>
                </a:lnTo>
                <a:lnTo>
                  <a:pt x="14" y="0"/>
                </a:lnTo>
                <a:lnTo>
                  <a:pt x="9" y="0"/>
                </a:lnTo>
                <a:lnTo>
                  <a:pt x="5" y="0"/>
                </a:lnTo>
                <a:lnTo>
                  <a:pt x="5" y="26"/>
                </a:lnTo>
                <a:lnTo>
                  <a:pt x="9" y="26"/>
                </a:lnTo>
                <a:lnTo>
                  <a:pt x="0" y="21"/>
                </a:lnTo>
                <a:lnTo>
                  <a:pt x="3" y="25"/>
                </a:lnTo>
                <a:lnTo>
                  <a:pt x="9" y="12"/>
                </a:lnTo>
                <a:lnTo>
                  <a:pt x="0" y="23"/>
                </a:lnTo>
                <a:lnTo>
                  <a:pt x="7" y="30"/>
                </a:lnTo>
                <a:lnTo>
                  <a:pt x="16" y="39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88" name="Freeform 447"/>
          <p:cNvSpPr>
            <a:spLocks/>
          </p:cNvSpPr>
          <p:nvPr/>
        </p:nvSpPr>
        <p:spPr bwMode="auto">
          <a:xfrm>
            <a:off x="7620074" y="5156796"/>
            <a:ext cx="22225" cy="26987"/>
          </a:xfrm>
          <a:custGeom>
            <a:avLst/>
            <a:gdLst/>
            <a:ahLst/>
            <a:cxnLst>
              <a:cxn ang="0">
                <a:pos x="21" y="26"/>
              </a:cxn>
              <a:cxn ang="0">
                <a:pos x="21" y="0"/>
              </a:cxn>
              <a:cxn ang="0">
                <a:pos x="18" y="0"/>
              </a:cxn>
              <a:cxn ang="0">
                <a:pos x="18" y="0"/>
              </a:cxn>
              <a:cxn ang="0">
                <a:pos x="12" y="0"/>
              </a:cxn>
              <a:cxn ang="0">
                <a:pos x="9" y="3"/>
              </a:cxn>
              <a:cxn ang="0">
                <a:pos x="7" y="7"/>
              </a:cxn>
              <a:cxn ang="0">
                <a:pos x="3" y="14"/>
              </a:cxn>
              <a:cxn ang="0">
                <a:pos x="0" y="21"/>
              </a:cxn>
              <a:cxn ang="0">
                <a:pos x="23" y="33"/>
              </a:cxn>
              <a:cxn ang="0">
                <a:pos x="26" y="26"/>
              </a:cxn>
              <a:cxn ang="0">
                <a:pos x="30" y="19"/>
              </a:cxn>
              <a:cxn ang="0">
                <a:pos x="18" y="25"/>
              </a:cxn>
              <a:cxn ang="0">
                <a:pos x="23" y="25"/>
              </a:cxn>
              <a:cxn ang="0">
                <a:pos x="26" y="21"/>
              </a:cxn>
              <a:cxn ang="0">
                <a:pos x="18" y="12"/>
              </a:cxn>
              <a:cxn ang="0">
                <a:pos x="18" y="26"/>
              </a:cxn>
              <a:cxn ang="0">
                <a:pos x="21" y="26"/>
              </a:cxn>
            </a:cxnLst>
            <a:rect l="0" t="0" r="r" b="b"/>
            <a:pathLst>
              <a:path w="30" h="33">
                <a:moveTo>
                  <a:pt x="21" y="26"/>
                </a:moveTo>
                <a:lnTo>
                  <a:pt x="21" y="0"/>
                </a:lnTo>
                <a:lnTo>
                  <a:pt x="18" y="0"/>
                </a:lnTo>
                <a:lnTo>
                  <a:pt x="18" y="0"/>
                </a:lnTo>
                <a:lnTo>
                  <a:pt x="12" y="0"/>
                </a:lnTo>
                <a:lnTo>
                  <a:pt x="9" y="3"/>
                </a:lnTo>
                <a:lnTo>
                  <a:pt x="7" y="7"/>
                </a:lnTo>
                <a:lnTo>
                  <a:pt x="3" y="14"/>
                </a:lnTo>
                <a:lnTo>
                  <a:pt x="0" y="21"/>
                </a:lnTo>
                <a:lnTo>
                  <a:pt x="23" y="33"/>
                </a:lnTo>
                <a:lnTo>
                  <a:pt x="26" y="26"/>
                </a:lnTo>
                <a:lnTo>
                  <a:pt x="30" y="19"/>
                </a:lnTo>
                <a:lnTo>
                  <a:pt x="18" y="25"/>
                </a:lnTo>
                <a:lnTo>
                  <a:pt x="23" y="25"/>
                </a:lnTo>
                <a:lnTo>
                  <a:pt x="26" y="21"/>
                </a:lnTo>
                <a:lnTo>
                  <a:pt x="18" y="12"/>
                </a:lnTo>
                <a:lnTo>
                  <a:pt x="18" y="26"/>
                </a:lnTo>
                <a:lnTo>
                  <a:pt x="21" y="26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89" name="Freeform 448"/>
          <p:cNvSpPr>
            <a:spLocks/>
          </p:cNvSpPr>
          <p:nvPr/>
        </p:nvSpPr>
        <p:spPr bwMode="auto">
          <a:xfrm>
            <a:off x="7610549" y="5169496"/>
            <a:ext cx="23813" cy="28575"/>
          </a:xfrm>
          <a:custGeom>
            <a:avLst/>
            <a:gdLst/>
            <a:ahLst/>
            <a:cxnLst>
              <a:cxn ang="0">
                <a:pos x="30" y="23"/>
              </a:cxn>
              <a:cxn ang="0">
                <a:pos x="17" y="0"/>
              </a:cxn>
              <a:cxn ang="0">
                <a:pos x="14" y="2"/>
              </a:cxn>
              <a:cxn ang="0">
                <a:pos x="10" y="3"/>
              </a:cxn>
              <a:cxn ang="0">
                <a:pos x="8" y="7"/>
              </a:cxn>
              <a:cxn ang="0">
                <a:pos x="5" y="14"/>
              </a:cxn>
              <a:cxn ang="0">
                <a:pos x="15" y="19"/>
              </a:cxn>
              <a:cxn ang="0">
                <a:pos x="7" y="10"/>
              </a:cxn>
              <a:cxn ang="0">
                <a:pos x="3" y="14"/>
              </a:cxn>
              <a:cxn ang="0">
                <a:pos x="12" y="23"/>
              </a:cxn>
              <a:cxn ang="0">
                <a:pos x="21" y="14"/>
              </a:cxn>
              <a:cxn ang="0">
                <a:pos x="17" y="10"/>
              </a:cxn>
              <a:cxn ang="0">
                <a:pos x="12" y="10"/>
              </a:cxn>
              <a:cxn ang="0">
                <a:pos x="7" y="10"/>
              </a:cxn>
              <a:cxn ang="0">
                <a:pos x="22" y="14"/>
              </a:cxn>
              <a:cxn ang="0">
                <a:pos x="19" y="10"/>
              </a:cxn>
              <a:cxn ang="0">
                <a:pos x="0" y="30"/>
              </a:cxn>
              <a:cxn ang="0">
                <a:pos x="3" y="33"/>
              </a:cxn>
              <a:cxn ang="0">
                <a:pos x="3" y="32"/>
              </a:cxn>
              <a:cxn ang="0">
                <a:pos x="7" y="35"/>
              </a:cxn>
              <a:cxn ang="0">
                <a:pos x="12" y="35"/>
              </a:cxn>
              <a:cxn ang="0">
                <a:pos x="17" y="35"/>
              </a:cxn>
              <a:cxn ang="0">
                <a:pos x="22" y="33"/>
              </a:cxn>
              <a:cxn ang="0">
                <a:pos x="26" y="30"/>
              </a:cxn>
              <a:cxn ang="0">
                <a:pos x="24" y="28"/>
              </a:cxn>
              <a:cxn ang="0">
                <a:pos x="28" y="26"/>
              </a:cxn>
              <a:cxn ang="0">
                <a:pos x="31" y="19"/>
              </a:cxn>
              <a:cxn ang="0">
                <a:pos x="28" y="21"/>
              </a:cxn>
              <a:cxn ang="0">
                <a:pos x="19" y="12"/>
              </a:cxn>
              <a:cxn ang="0">
                <a:pos x="26" y="24"/>
              </a:cxn>
              <a:cxn ang="0">
                <a:pos x="30" y="23"/>
              </a:cxn>
            </a:cxnLst>
            <a:rect l="0" t="0" r="r" b="b"/>
            <a:pathLst>
              <a:path w="31" h="35">
                <a:moveTo>
                  <a:pt x="30" y="23"/>
                </a:moveTo>
                <a:lnTo>
                  <a:pt x="17" y="0"/>
                </a:lnTo>
                <a:lnTo>
                  <a:pt x="14" y="2"/>
                </a:lnTo>
                <a:lnTo>
                  <a:pt x="10" y="3"/>
                </a:lnTo>
                <a:lnTo>
                  <a:pt x="8" y="7"/>
                </a:lnTo>
                <a:lnTo>
                  <a:pt x="5" y="14"/>
                </a:lnTo>
                <a:lnTo>
                  <a:pt x="15" y="19"/>
                </a:lnTo>
                <a:lnTo>
                  <a:pt x="7" y="10"/>
                </a:lnTo>
                <a:lnTo>
                  <a:pt x="3" y="14"/>
                </a:lnTo>
                <a:lnTo>
                  <a:pt x="12" y="23"/>
                </a:lnTo>
                <a:lnTo>
                  <a:pt x="21" y="14"/>
                </a:lnTo>
                <a:lnTo>
                  <a:pt x="17" y="10"/>
                </a:lnTo>
                <a:lnTo>
                  <a:pt x="12" y="10"/>
                </a:lnTo>
                <a:lnTo>
                  <a:pt x="7" y="10"/>
                </a:lnTo>
                <a:lnTo>
                  <a:pt x="22" y="14"/>
                </a:lnTo>
                <a:lnTo>
                  <a:pt x="19" y="10"/>
                </a:lnTo>
                <a:lnTo>
                  <a:pt x="0" y="30"/>
                </a:lnTo>
                <a:lnTo>
                  <a:pt x="3" y="33"/>
                </a:lnTo>
                <a:lnTo>
                  <a:pt x="3" y="32"/>
                </a:lnTo>
                <a:lnTo>
                  <a:pt x="7" y="35"/>
                </a:lnTo>
                <a:lnTo>
                  <a:pt x="12" y="35"/>
                </a:lnTo>
                <a:lnTo>
                  <a:pt x="17" y="35"/>
                </a:lnTo>
                <a:lnTo>
                  <a:pt x="22" y="33"/>
                </a:lnTo>
                <a:lnTo>
                  <a:pt x="26" y="30"/>
                </a:lnTo>
                <a:lnTo>
                  <a:pt x="24" y="28"/>
                </a:lnTo>
                <a:lnTo>
                  <a:pt x="28" y="26"/>
                </a:lnTo>
                <a:lnTo>
                  <a:pt x="31" y="19"/>
                </a:lnTo>
                <a:lnTo>
                  <a:pt x="28" y="21"/>
                </a:lnTo>
                <a:lnTo>
                  <a:pt x="19" y="12"/>
                </a:lnTo>
                <a:lnTo>
                  <a:pt x="26" y="24"/>
                </a:lnTo>
                <a:lnTo>
                  <a:pt x="30" y="23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90" name="Freeform 449"/>
          <p:cNvSpPr>
            <a:spLocks/>
          </p:cNvSpPr>
          <p:nvPr/>
        </p:nvSpPr>
        <p:spPr bwMode="auto">
          <a:xfrm>
            <a:off x="7591499" y="5109171"/>
            <a:ext cx="34925" cy="82550"/>
          </a:xfrm>
          <a:custGeom>
            <a:avLst/>
            <a:gdLst/>
            <a:ahLst/>
            <a:cxnLst>
              <a:cxn ang="0">
                <a:pos x="23" y="102"/>
              </a:cxn>
              <a:cxn ang="0">
                <a:pos x="46" y="90"/>
              </a:cxn>
              <a:cxn ang="0">
                <a:pos x="42" y="83"/>
              </a:cxn>
              <a:cxn ang="0">
                <a:pos x="30" y="88"/>
              </a:cxn>
              <a:cxn ang="0">
                <a:pos x="42" y="83"/>
              </a:cxn>
              <a:cxn ang="0">
                <a:pos x="39" y="74"/>
              </a:cxn>
              <a:cxn ang="0">
                <a:pos x="26" y="79"/>
              </a:cxn>
              <a:cxn ang="0">
                <a:pos x="40" y="78"/>
              </a:cxn>
              <a:cxn ang="0">
                <a:pos x="37" y="47"/>
              </a:cxn>
              <a:cxn ang="0">
                <a:pos x="35" y="47"/>
              </a:cxn>
              <a:cxn ang="0">
                <a:pos x="30" y="19"/>
              </a:cxn>
              <a:cxn ang="0">
                <a:pos x="30" y="16"/>
              </a:cxn>
              <a:cxn ang="0">
                <a:pos x="26" y="7"/>
              </a:cxn>
              <a:cxn ang="0">
                <a:pos x="26" y="7"/>
              </a:cxn>
              <a:cxn ang="0">
                <a:pos x="23" y="0"/>
              </a:cxn>
              <a:cxn ang="0">
                <a:pos x="0" y="12"/>
              </a:cxn>
              <a:cxn ang="0">
                <a:pos x="3" y="19"/>
              </a:cxn>
              <a:cxn ang="0">
                <a:pos x="14" y="12"/>
              </a:cxn>
              <a:cxn ang="0">
                <a:pos x="2" y="17"/>
              </a:cxn>
              <a:cxn ang="0">
                <a:pos x="5" y="26"/>
              </a:cxn>
              <a:cxn ang="0">
                <a:pos x="17" y="21"/>
              </a:cxn>
              <a:cxn ang="0">
                <a:pos x="5" y="25"/>
              </a:cxn>
              <a:cxn ang="0">
                <a:pos x="10" y="53"/>
              </a:cxn>
              <a:cxn ang="0">
                <a:pos x="23" y="49"/>
              </a:cxn>
              <a:cxn ang="0">
                <a:pos x="10" y="51"/>
              </a:cxn>
              <a:cxn ang="0">
                <a:pos x="14" y="81"/>
              </a:cxn>
              <a:cxn ang="0">
                <a:pos x="14" y="85"/>
              </a:cxn>
              <a:cxn ang="0">
                <a:pos x="17" y="93"/>
              </a:cxn>
              <a:cxn ang="0">
                <a:pos x="19" y="95"/>
              </a:cxn>
              <a:cxn ang="0">
                <a:pos x="23" y="102"/>
              </a:cxn>
            </a:cxnLst>
            <a:rect l="0" t="0" r="r" b="b"/>
            <a:pathLst>
              <a:path w="46" h="102">
                <a:moveTo>
                  <a:pt x="23" y="102"/>
                </a:moveTo>
                <a:lnTo>
                  <a:pt x="46" y="90"/>
                </a:lnTo>
                <a:lnTo>
                  <a:pt x="42" y="83"/>
                </a:lnTo>
                <a:lnTo>
                  <a:pt x="30" y="88"/>
                </a:lnTo>
                <a:lnTo>
                  <a:pt x="42" y="83"/>
                </a:lnTo>
                <a:lnTo>
                  <a:pt x="39" y="74"/>
                </a:lnTo>
                <a:lnTo>
                  <a:pt x="26" y="79"/>
                </a:lnTo>
                <a:lnTo>
                  <a:pt x="40" y="78"/>
                </a:lnTo>
                <a:lnTo>
                  <a:pt x="37" y="47"/>
                </a:lnTo>
                <a:lnTo>
                  <a:pt x="35" y="47"/>
                </a:lnTo>
                <a:lnTo>
                  <a:pt x="30" y="19"/>
                </a:lnTo>
                <a:lnTo>
                  <a:pt x="30" y="16"/>
                </a:lnTo>
                <a:lnTo>
                  <a:pt x="26" y="7"/>
                </a:lnTo>
                <a:lnTo>
                  <a:pt x="26" y="7"/>
                </a:lnTo>
                <a:lnTo>
                  <a:pt x="23" y="0"/>
                </a:lnTo>
                <a:lnTo>
                  <a:pt x="0" y="12"/>
                </a:lnTo>
                <a:lnTo>
                  <a:pt x="3" y="19"/>
                </a:lnTo>
                <a:lnTo>
                  <a:pt x="14" y="12"/>
                </a:lnTo>
                <a:lnTo>
                  <a:pt x="2" y="17"/>
                </a:lnTo>
                <a:lnTo>
                  <a:pt x="5" y="26"/>
                </a:lnTo>
                <a:lnTo>
                  <a:pt x="17" y="21"/>
                </a:lnTo>
                <a:lnTo>
                  <a:pt x="5" y="25"/>
                </a:lnTo>
                <a:lnTo>
                  <a:pt x="10" y="53"/>
                </a:lnTo>
                <a:lnTo>
                  <a:pt x="23" y="49"/>
                </a:lnTo>
                <a:lnTo>
                  <a:pt x="10" y="51"/>
                </a:lnTo>
                <a:lnTo>
                  <a:pt x="14" y="81"/>
                </a:lnTo>
                <a:lnTo>
                  <a:pt x="14" y="85"/>
                </a:lnTo>
                <a:lnTo>
                  <a:pt x="17" y="93"/>
                </a:lnTo>
                <a:lnTo>
                  <a:pt x="19" y="95"/>
                </a:lnTo>
                <a:lnTo>
                  <a:pt x="23" y="102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91" name="Freeform 450"/>
          <p:cNvSpPr>
            <a:spLocks/>
          </p:cNvSpPr>
          <p:nvPr/>
        </p:nvSpPr>
        <p:spPr bwMode="auto">
          <a:xfrm>
            <a:off x="7580387" y="5101233"/>
            <a:ext cx="26987" cy="28575"/>
          </a:xfrm>
          <a:custGeom>
            <a:avLst/>
            <a:gdLst/>
            <a:ahLst/>
            <a:cxnLst>
              <a:cxn ang="0">
                <a:pos x="18" y="27"/>
              </a:cxn>
              <a:cxn ang="0">
                <a:pos x="37" y="7"/>
              </a:cxn>
              <a:cxn ang="0">
                <a:pos x="33" y="4"/>
              </a:cxn>
              <a:cxn ang="0">
                <a:pos x="32" y="4"/>
              </a:cxn>
              <a:cxn ang="0">
                <a:pos x="28" y="0"/>
              </a:cxn>
              <a:cxn ang="0">
                <a:pos x="23" y="0"/>
              </a:cxn>
              <a:cxn ang="0">
                <a:pos x="18" y="0"/>
              </a:cxn>
              <a:cxn ang="0">
                <a:pos x="14" y="4"/>
              </a:cxn>
              <a:cxn ang="0">
                <a:pos x="7" y="11"/>
              </a:cxn>
              <a:cxn ang="0">
                <a:pos x="16" y="20"/>
              </a:cxn>
              <a:cxn ang="0">
                <a:pos x="10" y="9"/>
              </a:cxn>
              <a:cxn ang="0">
                <a:pos x="7" y="11"/>
              </a:cxn>
              <a:cxn ang="0">
                <a:pos x="3" y="13"/>
              </a:cxn>
              <a:cxn ang="0">
                <a:pos x="0" y="16"/>
              </a:cxn>
              <a:cxn ang="0">
                <a:pos x="19" y="36"/>
              </a:cxn>
              <a:cxn ang="0">
                <a:pos x="23" y="32"/>
              </a:cxn>
              <a:cxn ang="0">
                <a:pos x="12" y="21"/>
              </a:cxn>
              <a:cxn ang="0">
                <a:pos x="19" y="34"/>
              </a:cxn>
              <a:cxn ang="0">
                <a:pos x="23" y="32"/>
              </a:cxn>
              <a:cxn ang="0">
                <a:pos x="26" y="30"/>
              </a:cxn>
              <a:cxn ang="0">
                <a:pos x="33" y="23"/>
              </a:cxn>
              <a:cxn ang="0">
                <a:pos x="14" y="21"/>
              </a:cxn>
              <a:cxn ang="0">
                <a:pos x="18" y="25"/>
              </a:cxn>
              <a:cxn ang="0">
                <a:pos x="23" y="25"/>
              </a:cxn>
              <a:cxn ang="0">
                <a:pos x="28" y="25"/>
              </a:cxn>
              <a:cxn ang="0">
                <a:pos x="23" y="13"/>
              </a:cxn>
              <a:cxn ang="0">
                <a:pos x="14" y="23"/>
              </a:cxn>
              <a:cxn ang="0">
                <a:pos x="18" y="27"/>
              </a:cxn>
            </a:cxnLst>
            <a:rect l="0" t="0" r="r" b="b"/>
            <a:pathLst>
              <a:path w="37" h="36">
                <a:moveTo>
                  <a:pt x="18" y="27"/>
                </a:moveTo>
                <a:lnTo>
                  <a:pt x="37" y="7"/>
                </a:lnTo>
                <a:lnTo>
                  <a:pt x="33" y="4"/>
                </a:lnTo>
                <a:lnTo>
                  <a:pt x="32" y="4"/>
                </a:lnTo>
                <a:lnTo>
                  <a:pt x="28" y="0"/>
                </a:lnTo>
                <a:lnTo>
                  <a:pt x="23" y="0"/>
                </a:lnTo>
                <a:lnTo>
                  <a:pt x="18" y="0"/>
                </a:lnTo>
                <a:lnTo>
                  <a:pt x="14" y="4"/>
                </a:lnTo>
                <a:lnTo>
                  <a:pt x="7" y="11"/>
                </a:lnTo>
                <a:lnTo>
                  <a:pt x="16" y="20"/>
                </a:lnTo>
                <a:lnTo>
                  <a:pt x="10" y="9"/>
                </a:lnTo>
                <a:lnTo>
                  <a:pt x="7" y="11"/>
                </a:lnTo>
                <a:lnTo>
                  <a:pt x="3" y="13"/>
                </a:lnTo>
                <a:lnTo>
                  <a:pt x="0" y="16"/>
                </a:lnTo>
                <a:lnTo>
                  <a:pt x="19" y="36"/>
                </a:lnTo>
                <a:lnTo>
                  <a:pt x="23" y="32"/>
                </a:lnTo>
                <a:lnTo>
                  <a:pt x="12" y="21"/>
                </a:lnTo>
                <a:lnTo>
                  <a:pt x="19" y="34"/>
                </a:lnTo>
                <a:lnTo>
                  <a:pt x="23" y="32"/>
                </a:lnTo>
                <a:lnTo>
                  <a:pt x="26" y="30"/>
                </a:lnTo>
                <a:lnTo>
                  <a:pt x="33" y="23"/>
                </a:lnTo>
                <a:lnTo>
                  <a:pt x="14" y="21"/>
                </a:lnTo>
                <a:lnTo>
                  <a:pt x="18" y="25"/>
                </a:lnTo>
                <a:lnTo>
                  <a:pt x="23" y="25"/>
                </a:lnTo>
                <a:lnTo>
                  <a:pt x="28" y="25"/>
                </a:lnTo>
                <a:lnTo>
                  <a:pt x="23" y="13"/>
                </a:lnTo>
                <a:lnTo>
                  <a:pt x="14" y="23"/>
                </a:lnTo>
                <a:lnTo>
                  <a:pt x="18" y="27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92" name="Freeform 451"/>
          <p:cNvSpPr>
            <a:spLocks/>
          </p:cNvSpPr>
          <p:nvPr/>
        </p:nvSpPr>
        <p:spPr bwMode="auto">
          <a:xfrm>
            <a:off x="7578799" y="5101233"/>
            <a:ext cx="22225" cy="20638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27" y="25"/>
              </a:cxn>
              <a:cxn ang="0">
                <a:pos x="27" y="21"/>
              </a:cxn>
              <a:cxn ang="0">
                <a:pos x="27" y="16"/>
              </a:cxn>
              <a:cxn ang="0">
                <a:pos x="13" y="16"/>
              </a:cxn>
              <a:cxn ang="0">
                <a:pos x="22" y="25"/>
              </a:cxn>
              <a:cxn ang="0">
                <a:pos x="25" y="21"/>
              </a:cxn>
              <a:cxn ang="0">
                <a:pos x="23" y="27"/>
              </a:cxn>
              <a:cxn ang="0">
                <a:pos x="27" y="23"/>
              </a:cxn>
              <a:cxn ang="0">
                <a:pos x="30" y="20"/>
              </a:cxn>
              <a:cxn ang="0">
                <a:pos x="11" y="0"/>
              </a:cxn>
              <a:cxn ang="0">
                <a:pos x="7" y="4"/>
              </a:cxn>
              <a:cxn ang="0">
                <a:pos x="4" y="7"/>
              </a:cxn>
              <a:cxn ang="0">
                <a:pos x="4" y="7"/>
              </a:cxn>
              <a:cxn ang="0">
                <a:pos x="0" y="11"/>
              </a:cxn>
              <a:cxn ang="0">
                <a:pos x="0" y="16"/>
              </a:cxn>
              <a:cxn ang="0">
                <a:pos x="0" y="16"/>
              </a:cxn>
              <a:cxn ang="0">
                <a:pos x="0" y="21"/>
              </a:cxn>
              <a:cxn ang="0">
                <a:pos x="0" y="25"/>
              </a:cxn>
            </a:cxnLst>
            <a:rect l="0" t="0" r="r" b="b"/>
            <a:pathLst>
              <a:path w="30" h="27">
                <a:moveTo>
                  <a:pt x="0" y="25"/>
                </a:moveTo>
                <a:lnTo>
                  <a:pt x="27" y="25"/>
                </a:lnTo>
                <a:lnTo>
                  <a:pt x="27" y="21"/>
                </a:lnTo>
                <a:lnTo>
                  <a:pt x="27" y="16"/>
                </a:lnTo>
                <a:lnTo>
                  <a:pt x="13" y="16"/>
                </a:lnTo>
                <a:lnTo>
                  <a:pt x="22" y="25"/>
                </a:lnTo>
                <a:lnTo>
                  <a:pt x="25" y="21"/>
                </a:lnTo>
                <a:lnTo>
                  <a:pt x="23" y="27"/>
                </a:lnTo>
                <a:lnTo>
                  <a:pt x="27" y="23"/>
                </a:lnTo>
                <a:lnTo>
                  <a:pt x="30" y="20"/>
                </a:lnTo>
                <a:lnTo>
                  <a:pt x="11" y="0"/>
                </a:lnTo>
                <a:lnTo>
                  <a:pt x="7" y="4"/>
                </a:lnTo>
                <a:lnTo>
                  <a:pt x="4" y="7"/>
                </a:lnTo>
                <a:lnTo>
                  <a:pt x="4" y="7"/>
                </a:lnTo>
                <a:lnTo>
                  <a:pt x="0" y="11"/>
                </a:lnTo>
                <a:lnTo>
                  <a:pt x="0" y="16"/>
                </a:lnTo>
                <a:lnTo>
                  <a:pt x="0" y="16"/>
                </a:lnTo>
                <a:lnTo>
                  <a:pt x="0" y="21"/>
                </a:lnTo>
                <a:lnTo>
                  <a:pt x="0" y="25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93" name="Freeform 452"/>
          <p:cNvSpPr>
            <a:spLocks/>
          </p:cNvSpPr>
          <p:nvPr/>
        </p:nvSpPr>
        <p:spPr bwMode="auto">
          <a:xfrm>
            <a:off x="7589912" y="5098058"/>
            <a:ext cx="23812" cy="30163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4" y="26"/>
              </a:cxn>
              <a:cxn ang="0">
                <a:pos x="7" y="26"/>
              </a:cxn>
              <a:cxn ang="0">
                <a:pos x="7" y="12"/>
              </a:cxn>
              <a:cxn ang="0">
                <a:pos x="0" y="23"/>
              </a:cxn>
              <a:cxn ang="0">
                <a:pos x="6" y="26"/>
              </a:cxn>
              <a:cxn ang="0">
                <a:pos x="13" y="16"/>
              </a:cxn>
              <a:cxn ang="0">
                <a:pos x="4" y="24"/>
              </a:cxn>
              <a:cxn ang="0">
                <a:pos x="14" y="37"/>
              </a:cxn>
              <a:cxn ang="0">
                <a:pos x="34" y="19"/>
              </a:cxn>
              <a:cxn ang="0">
                <a:pos x="23" y="7"/>
              </a:cxn>
              <a:cxn ang="0">
                <a:pos x="21" y="7"/>
              </a:cxn>
              <a:cxn ang="0">
                <a:pos x="20" y="5"/>
              </a:cxn>
              <a:cxn ang="0">
                <a:pos x="14" y="1"/>
              </a:cxn>
              <a:cxn ang="0">
                <a:pos x="13" y="0"/>
              </a:cxn>
              <a:cxn ang="0">
                <a:pos x="7" y="0"/>
              </a:cxn>
              <a:cxn ang="0">
                <a:pos x="4" y="0"/>
              </a:cxn>
            </a:cxnLst>
            <a:rect l="0" t="0" r="r" b="b"/>
            <a:pathLst>
              <a:path w="34" h="37">
                <a:moveTo>
                  <a:pt x="4" y="0"/>
                </a:moveTo>
                <a:lnTo>
                  <a:pt x="4" y="26"/>
                </a:lnTo>
                <a:lnTo>
                  <a:pt x="7" y="26"/>
                </a:lnTo>
                <a:lnTo>
                  <a:pt x="7" y="12"/>
                </a:lnTo>
                <a:lnTo>
                  <a:pt x="0" y="23"/>
                </a:lnTo>
                <a:lnTo>
                  <a:pt x="6" y="26"/>
                </a:lnTo>
                <a:lnTo>
                  <a:pt x="13" y="16"/>
                </a:lnTo>
                <a:lnTo>
                  <a:pt x="4" y="24"/>
                </a:lnTo>
                <a:lnTo>
                  <a:pt x="14" y="37"/>
                </a:lnTo>
                <a:lnTo>
                  <a:pt x="34" y="19"/>
                </a:lnTo>
                <a:lnTo>
                  <a:pt x="23" y="7"/>
                </a:lnTo>
                <a:lnTo>
                  <a:pt x="21" y="7"/>
                </a:lnTo>
                <a:lnTo>
                  <a:pt x="20" y="5"/>
                </a:lnTo>
                <a:lnTo>
                  <a:pt x="14" y="1"/>
                </a:lnTo>
                <a:lnTo>
                  <a:pt x="13" y="0"/>
                </a:lnTo>
                <a:lnTo>
                  <a:pt x="7" y="0"/>
                </a:lnTo>
                <a:lnTo>
                  <a:pt x="4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94" name="Freeform 453"/>
          <p:cNvSpPr>
            <a:spLocks/>
          </p:cNvSpPr>
          <p:nvPr/>
        </p:nvSpPr>
        <p:spPr bwMode="auto">
          <a:xfrm>
            <a:off x="7599437" y="5117108"/>
            <a:ext cx="34925" cy="63500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0" y="12"/>
              </a:cxn>
              <a:cxn ang="0">
                <a:pos x="7" y="26"/>
              </a:cxn>
              <a:cxn ang="0">
                <a:pos x="17" y="19"/>
              </a:cxn>
              <a:cxn ang="0">
                <a:pos x="5" y="23"/>
              </a:cxn>
              <a:cxn ang="0">
                <a:pos x="8" y="38"/>
              </a:cxn>
              <a:cxn ang="0">
                <a:pos x="8" y="40"/>
              </a:cxn>
              <a:cxn ang="0">
                <a:pos x="16" y="61"/>
              </a:cxn>
              <a:cxn ang="0">
                <a:pos x="16" y="61"/>
              </a:cxn>
              <a:cxn ang="0">
                <a:pos x="23" y="79"/>
              </a:cxn>
              <a:cxn ang="0">
                <a:pos x="47" y="69"/>
              </a:cxn>
              <a:cxn ang="0">
                <a:pos x="40" y="51"/>
              </a:cxn>
              <a:cxn ang="0">
                <a:pos x="28" y="56"/>
              </a:cxn>
              <a:cxn ang="0">
                <a:pos x="40" y="53"/>
              </a:cxn>
              <a:cxn ang="0">
                <a:pos x="33" y="31"/>
              </a:cxn>
              <a:cxn ang="0">
                <a:pos x="21" y="35"/>
              </a:cxn>
              <a:cxn ang="0">
                <a:pos x="33" y="33"/>
              </a:cxn>
              <a:cxn ang="0">
                <a:pos x="30" y="17"/>
              </a:cxn>
              <a:cxn ang="0">
                <a:pos x="30" y="14"/>
              </a:cxn>
              <a:cxn ang="0">
                <a:pos x="23" y="0"/>
              </a:cxn>
            </a:cxnLst>
            <a:rect l="0" t="0" r="r" b="b"/>
            <a:pathLst>
              <a:path w="47" h="79">
                <a:moveTo>
                  <a:pt x="23" y="0"/>
                </a:moveTo>
                <a:lnTo>
                  <a:pt x="0" y="12"/>
                </a:lnTo>
                <a:lnTo>
                  <a:pt x="7" y="26"/>
                </a:lnTo>
                <a:lnTo>
                  <a:pt x="17" y="19"/>
                </a:lnTo>
                <a:lnTo>
                  <a:pt x="5" y="23"/>
                </a:lnTo>
                <a:lnTo>
                  <a:pt x="8" y="38"/>
                </a:lnTo>
                <a:lnTo>
                  <a:pt x="8" y="40"/>
                </a:lnTo>
                <a:lnTo>
                  <a:pt x="16" y="61"/>
                </a:lnTo>
                <a:lnTo>
                  <a:pt x="16" y="61"/>
                </a:lnTo>
                <a:lnTo>
                  <a:pt x="23" y="79"/>
                </a:lnTo>
                <a:lnTo>
                  <a:pt x="47" y="69"/>
                </a:lnTo>
                <a:lnTo>
                  <a:pt x="40" y="51"/>
                </a:lnTo>
                <a:lnTo>
                  <a:pt x="28" y="56"/>
                </a:lnTo>
                <a:lnTo>
                  <a:pt x="40" y="53"/>
                </a:lnTo>
                <a:lnTo>
                  <a:pt x="33" y="31"/>
                </a:lnTo>
                <a:lnTo>
                  <a:pt x="21" y="35"/>
                </a:lnTo>
                <a:lnTo>
                  <a:pt x="33" y="33"/>
                </a:lnTo>
                <a:lnTo>
                  <a:pt x="30" y="17"/>
                </a:lnTo>
                <a:lnTo>
                  <a:pt x="30" y="14"/>
                </a:lnTo>
                <a:lnTo>
                  <a:pt x="23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95" name="Freeform 454"/>
          <p:cNvSpPr>
            <a:spLocks/>
          </p:cNvSpPr>
          <p:nvPr/>
        </p:nvSpPr>
        <p:spPr bwMode="auto">
          <a:xfrm>
            <a:off x="7615312" y="5172671"/>
            <a:ext cx="33337" cy="5715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0" y="9"/>
              </a:cxn>
              <a:cxn ang="0">
                <a:pos x="10" y="43"/>
              </a:cxn>
              <a:cxn ang="0">
                <a:pos x="21" y="73"/>
              </a:cxn>
              <a:cxn ang="0">
                <a:pos x="46" y="64"/>
              </a:cxn>
              <a:cxn ang="0">
                <a:pos x="35" y="34"/>
              </a:cxn>
              <a:cxn ang="0">
                <a:pos x="24" y="0"/>
              </a:cxn>
            </a:cxnLst>
            <a:rect l="0" t="0" r="r" b="b"/>
            <a:pathLst>
              <a:path w="46" h="73">
                <a:moveTo>
                  <a:pt x="24" y="0"/>
                </a:moveTo>
                <a:lnTo>
                  <a:pt x="0" y="9"/>
                </a:lnTo>
                <a:lnTo>
                  <a:pt x="10" y="43"/>
                </a:lnTo>
                <a:lnTo>
                  <a:pt x="21" y="73"/>
                </a:lnTo>
                <a:lnTo>
                  <a:pt x="46" y="64"/>
                </a:lnTo>
                <a:lnTo>
                  <a:pt x="35" y="34"/>
                </a:lnTo>
                <a:lnTo>
                  <a:pt x="24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96" name="Freeform 455"/>
          <p:cNvSpPr>
            <a:spLocks/>
          </p:cNvSpPr>
          <p:nvPr/>
        </p:nvSpPr>
        <p:spPr bwMode="auto">
          <a:xfrm>
            <a:off x="7632774" y="5221883"/>
            <a:ext cx="33338" cy="44450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0" y="11"/>
              </a:cxn>
              <a:cxn ang="0">
                <a:pos x="10" y="34"/>
              </a:cxn>
              <a:cxn ang="0">
                <a:pos x="10" y="35"/>
              </a:cxn>
              <a:cxn ang="0">
                <a:pos x="23" y="57"/>
              </a:cxn>
              <a:cxn ang="0">
                <a:pos x="45" y="44"/>
              </a:cxn>
              <a:cxn ang="0">
                <a:pos x="33" y="23"/>
              </a:cxn>
              <a:cxn ang="0">
                <a:pos x="21" y="28"/>
              </a:cxn>
              <a:cxn ang="0">
                <a:pos x="33" y="23"/>
              </a:cxn>
              <a:cxn ang="0">
                <a:pos x="23" y="0"/>
              </a:cxn>
            </a:cxnLst>
            <a:rect l="0" t="0" r="r" b="b"/>
            <a:pathLst>
              <a:path w="45" h="57">
                <a:moveTo>
                  <a:pt x="23" y="0"/>
                </a:moveTo>
                <a:lnTo>
                  <a:pt x="0" y="11"/>
                </a:lnTo>
                <a:lnTo>
                  <a:pt x="10" y="34"/>
                </a:lnTo>
                <a:lnTo>
                  <a:pt x="10" y="35"/>
                </a:lnTo>
                <a:lnTo>
                  <a:pt x="23" y="57"/>
                </a:lnTo>
                <a:lnTo>
                  <a:pt x="45" y="44"/>
                </a:lnTo>
                <a:lnTo>
                  <a:pt x="33" y="23"/>
                </a:lnTo>
                <a:lnTo>
                  <a:pt x="21" y="28"/>
                </a:lnTo>
                <a:lnTo>
                  <a:pt x="33" y="23"/>
                </a:lnTo>
                <a:lnTo>
                  <a:pt x="23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97" name="Freeform 456"/>
          <p:cNvSpPr>
            <a:spLocks/>
          </p:cNvSpPr>
          <p:nvPr/>
        </p:nvSpPr>
        <p:spPr bwMode="auto">
          <a:xfrm>
            <a:off x="7650237" y="5253633"/>
            <a:ext cx="31750" cy="36513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0" y="19"/>
              </a:cxn>
              <a:cxn ang="0">
                <a:pos x="7" y="26"/>
              </a:cxn>
              <a:cxn ang="0">
                <a:pos x="16" y="16"/>
              </a:cxn>
              <a:cxn ang="0">
                <a:pos x="6" y="23"/>
              </a:cxn>
              <a:cxn ang="0">
                <a:pos x="9" y="30"/>
              </a:cxn>
              <a:cxn ang="0">
                <a:pos x="11" y="33"/>
              </a:cxn>
              <a:cxn ang="0">
                <a:pos x="16" y="39"/>
              </a:cxn>
              <a:cxn ang="0">
                <a:pos x="25" y="28"/>
              </a:cxn>
              <a:cxn ang="0">
                <a:pos x="14" y="35"/>
              </a:cxn>
              <a:cxn ang="0">
                <a:pos x="21" y="46"/>
              </a:cxn>
              <a:cxn ang="0">
                <a:pos x="43" y="32"/>
              </a:cxn>
              <a:cxn ang="0">
                <a:pos x="36" y="21"/>
              </a:cxn>
              <a:cxn ang="0">
                <a:pos x="36" y="19"/>
              </a:cxn>
              <a:cxn ang="0">
                <a:pos x="30" y="14"/>
              </a:cxn>
              <a:cxn ang="0">
                <a:pos x="20" y="23"/>
              </a:cxn>
              <a:cxn ang="0">
                <a:pos x="32" y="17"/>
              </a:cxn>
              <a:cxn ang="0">
                <a:pos x="29" y="10"/>
              </a:cxn>
              <a:cxn ang="0">
                <a:pos x="27" y="7"/>
              </a:cxn>
              <a:cxn ang="0">
                <a:pos x="20" y="0"/>
              </a:cxn>
            </a:cxnLst>
            <a:rect l="0" t="0" r="r" b="b"/>
            <a:pathLst>
              <a:path w="43" h="46">
                <a:moveTo>
                  <a:pt x="20" y="0"/>
                </a:moveTo>
                <a:lnTo>
                  <a:pt x="0" y="19"/>
                </a:lnTo>
                <a:lnTo>
                  <a:pt x="7" y="26"/>
                </a:lnTo>
                <a:lnTo>
                  <a:pt x="16" y="16"/>
                </a:lnTo>
                <a:lnTo>
                  <a:pt x="6" y="23"/>
                </a:lnTo>
                <a:lnTo>
                  <a:pt x="9" y="30"/>
                </a:lnTo>
                <a:lnTo>
                  <a:pt x="11" y="33"/>
                </a:lnTo>
                <a:lnTo>
                  <a:pt x="16" y="39"/>
                </a:lnTo>
                <a:lnTo>
                  <a:pt x="25" y="28"/>
                </a:lnTo>
                <a:lnTo>
                  <a:pt x="14" y="35"/>
                </a:lnTo>
                <a:lnTo>
                  <a:pt x="21" y="46"/>
                </a:lnTo>
                <a:lnTo>
                  <a:pt x="43" y="32"/>
                </a:lnTo>
                <a:lnTo>
                  <a:pt x="36" y="21"/>
                </a:lnTo>
                <a:lnTo>
                  <a:pt x="36" y="19"/>
                </a:lnTo>
                <a:lnTo>
                  <a:pt x="30" y="14"/>
                </a:lnTo>
                <a:lnTo>
                  <a:pt x="20" y="23"/>
                </a:lnTo>
                <a:lnTo>
                  <a:pt x="32" y="17"/>
                </a:lnTo>
                <a:lnTo>
                  <a:pt x="29" y="10"/>
                </a:lnTo>
                <a:lnTo>
                  <a:pt x="27" y="7"/>
                </a:lnTo>
                <a:lnTo>
                  <a:pt x="2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98" name="Freeform 457"/>
          <p:cNvSpPr>
            <a:spLocks/>
          </p:cNvSpPr>
          <p:nvPr/>
        </p:nvSpPr>
        <p:spPr bwMode="auto">
          <a:xfrm>
            <a:off x="7666112" y="5279033"/>
            <a:ext cx="36512" cy="50800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14"/>
              </a:cxn>
              <a:cxn ang="0">
                <a:pos x="8" y="24"/>
              </a:cxn>
              <a:cxn ang="0">
                <a:pos x="18" y="17"/>
              </a:cxn>
              <a:cxn ang="0">
                <a:pos x="8" y="24"/>
              </a:cxn>
              <a:cxn ang="0">
                <a:pos x="15" y="38"/>
              </a:cxn>
              <a:cxn ang="0">
                <a:pos x="25" y="31"/>
              </a:cxn>
              <a:cxn ang="0">
                <a:pos x="13" y="37"/>
              </a:cxn>
              <a:cxn ang="0">
                <a:pos x="23" y="63"/>
              </a:cxn>
              <a:cxn ang="0">
                <a:pos x="48" y="53"/>
              </a:cxn>
              <a:cxn ang="0">
                <a:pos x="38" y="26"/>
              </a:cxn>
              <a:cxn ang="0">
                <a:pos x="38" y="26"/>
              </a:cxn>
              <a:cxn ang="0">
                <a:pos x="31" y="12"/>
              </a:cxn>
              <a:cxn ang="0">
                <a:pos x="29" y="10"/>
              </a:cxn>
              <a:cxn ang="0">
                <a:pos x="22" y="0"/>
              </a:cxn>
            </a:cxnLst>
            <a:rect l="0" t="0" r="r" b="b"/>
            <a:pathLst>
              <a:path w="48" h="63">
                <a:moveTo>
                  <a:pt x="22" y="0"/>
                </a:moveTo>
                <a:lnTo>
                  <a:pt x="0" y="14"/>
                </a:lnTo>
                <a:lnTo>
                  <a:pt x="8" y="24"/>
                </a:lnTo>
                <a:lnTo>
                  <a:pt x="18" y="17"/>
                </a:lnTo>
                <a:lnTo>
                  <a:pt x="8" y="24"/>
                </a:lnTo>
                <a:lnTo>
                  <a:pt x="15" y="38"/>
                </a:lnTo>
                <a:lnTo>
                  <a:pt x="25" y="31"/>
                </a:lnTo>
                <a:lnTo>
                  <a:pt x="13" y="37"/>
                </a:lnTo>
                <a:lnTo>
                  <a:pt x="23" y="63"/>
                </a:lnTo>
                <a:lnTo>
                  <a:pt x="48" y="53"/>
                </a:lnTo>
                <a:lnTo>
                  <a:pt x="38" y="26"/>
                </a:lnTo>
                <a:lnTo>
                  <a:pt x="38" y="26"/>
                </a:lnTo>
                <a:lnTo>
                  <a:pt x="31" y="12"/>
                </a:lnTo>
                <a:lnTo>
                  <a:pt x="29" y="10"/>
                </a:lnTo>
                <a:lnTo>
                  <a:pt x="22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99" name="Freeform 458"/>
          <p:cNvSpPr>
            <a:spLocks/>
          </p:cNvSpPr>
          <p:nvPr/>
        </p:nvSpPr>
        <p:spPr bwMode="auto">
          <a:xfrm>
            <a:off x="7683574" y="5321896"/>
            <a:ext cx="31750" cy="46037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0" y="10"/>
              </a:cxn>
              <a:cxn ang="0">
                <a:pos x="9" y="33"/>
              </a:cxn>
              <a:cxn ang="0">
                <a:pos x="11" y="35"/>
              </a:cxn>
              <a:cxn ang="0">
                <a:pos x="18" y="49"/>
              </a:cxn>
              <a:cxn ang="0">
                <a:pos x="29" y="42"/>
              </a:cxn>
              <a:cxn ang="0">
                <a:pos x="16" y="47"/>
              </a:cxn>
              <a:cxn ang="0">
                <a:pos x="20" y="58"/>
              </a:cxn>
              <a:cxn ang="0">
                <a:pos x="45" y="49"/>
              </a:cxn>
              <a:cxn ang="0">
                <a:pos x="41" y="38"/>
              </a:cxn>
              <a:cxn ang="0">
                <a:pos x="41" y="37"/>
              </a:cxn>
              <a:cxn ang="0">
                <a:pos x="34" y="23"/>
              </a:cxn>
              <a:cxn ang="0">
                <a:pos x="22" y="28"/>
              </a:cxn>
              <a:cxn ang="0">
                <a:pos x="34" y="23"/>
              </a:cxn>
              <a:cxn ang="0">
                <a:pos x="25" y="0"/>
              </a:cxn>
            </a:cxnLst>
            <a:rect l="0" t="0" r="r" b="b"/>
            <a:pathLst>
              <a:path w="45" h="58">
                <a:moveTo>
                  <a:pt x="25" y="0"/>
                </a:moveTo>
                <a:lnTo>
                  <a:pt x="0" y="10"/>
                </a:lnTo>
                <a:lnTo>
                  <a:pt x="9" y="33"/>
                </a:lnTo>
                <a:lnTo>
                  <a:pt x="11" y="35"/>
                </a:lnTo>
                <a:lnTo>
                  <a:pt x="18" y="49"/>
                </a:lnTo>
                <a:lnTo>
                  <a:pt x="29" y="42"/>
                </a:lnTo>
                <a:lnTo>
                  <a:pt x="16" y="47"/>
                </a:lnTo>
                <a:lnTo>
                  <a:pt x="20" y="58"/>
                </a:lnTo>
                <a:lnTo>
                  <a:pt x="45" y="49"/>
                </a:lnTo>
                <a:lnTo>
                  <a:pt x="41" y="38"/>
                </a:lnTo>
                <a:lnTo>
                  <a:pt x="41" y="37"/>
                </a:lnTo>
                <a:lnTo>
                  <a:pt x="34" y="23"/>
                </a:lnTo>
                <a:lnTo>
                  <a:pt x="22" y="28"/>
                </a:lnTo>
                <a:lnTo>
                  <a:pt x="34" y="23"/>
                </a:lnTo>
                <a:lnTo>
                  <a:pt x="25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00" name="Freeform 459"/>
          <p:cNvSpPr>
            <a:spLocks/>
          </p:cNvSpPr>
          <p:nvPr/>
        </p:nvSpPr>
        <p:spPr bwMode="auto">
          <a:xfrm>
            <a:off x="7699449" y="5358408"/>
            <a:ext cx="26988" cy="31750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0" y="15"/>
              </a:cxn>
              <a:cxn ang="0">
                <a:pos x="10" y="31"/>
              </a:cxn>
              <a:cxn ang="0">
                <a:pos x="12" y="32"/>
              </a:cxn>
              <a:cxn ang="0">
                <a:pos x="14" y="34"/>
              </a:cxn>
              <a:cxn ang="0">
                <a:pos x="24" y="41"/>
              </a:cxn>
              <a:cxn ang="0">
                <a:pos x="39" y="20"/>
              </a:cxn>
              <a:cxn ang="0">
                <a:pos x="28" y="13"/>
              </a:cxn>
              <a:cxn ang="0">
                <a:pos x="30" y="15"/>
              </a:cxn>
              <a:cxn ang="0">
                <a:pos x="21" y="23"/>
              </a:cxn>
              <a:cxn ang="0">
                <a:pos x="31" y="16"/>
              </a:cxn>
              <a:cxn ang="0">
                <a:pos x="21" y="0"/>
              </a:cxn>
            </a:cxnLst>
            <a:rect l="0" t="0" r="r" b="b"/>
            <a:pathLst>
              <a:path w="39" h="41">
                <a:moveTo>
                  <a:pt x="21" y="0"/>
                </a:moveTo>
                <a:lnTo>
                  <a:pt x="0" y="15"/>
                </a:lnTo>
                <a:lnTo>
                  <a:pt x="10" y="31"/>
                </a:lnTo>
                <a:lnTo>
                  <a:pt x="12" y="32"/>
                </a:lnTo>
                <a:lnTo>
                  <a:pt x="14" y="34"/>
                </a:lnTo>
                <a:lnTo>
                  <a:pt x="24" y="41"/>
                </a:lnTo>
                <a:lnTo>
                  <a:pt x="39" y="20"/>
                </a:lnTo>
                <a:lnTo>
                  <a:pt x="28" y="13"/>
                </a:lnTo>
                <a:lnTo>
                  <a:pt x="30" y="15"/>
                </a:lnTo>
                <a:lnTo>
                  <a:pt x="21" y="23"/>
                </a:lnTo>
                <a:lnTo>
                  <a:pt x="31" y="16"/>
                </a:lnTo>
                <a:lnTo>
                  <a:pt x="21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01" name="Freeform 460"/>
          <p:cNvSpPr>
            <a:spLocks/>
          </p:cNvSpPr>
          <p:nvPr/>
        </p:nvSpPr>
        <p:spPr bwMode="auto">
          <a:xfrm>
            <a:off x="7720087" y="5372696"/>
            <a:ext cx="19050" cy="20637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3" y="27"/>
              </a:cxn>
              <a:cxn ang="0">
                <a:pos x="11" y="27"/>
              </a:cxn>
              <a:cxn ang="0">
                <a:pos x="11" y="25"/>
              </a:cxn>
              <a:cxn ang="0">
                <a:pos x="16" y="25"/>
              </a:cxn>
              <a:cxn ang="0">
                <a:pos x="19" y="21"/>
              </a:cxn>
              <a:cxn ang="0">
                <a:pos x="23" y="20"/>
              </a:cxn>
              <a:cxn ang="0">
                <a:pos x="26" y="13"/>
              </a:cxn>
              <a:cxn ang="0">
                <a:pos x="3" y="0"/>
              </a:cxn>
              <a:cxn ang="0">
                <a:pos x="0" y="7"/>
              </a:cxn>
              <a:cxn ang="0">
                <a:pos x="11" y="0"/>
              </a:cxn>
              <a:cxn ang="0">
                <a:pos x="5" y="0"/>
              </a:cxn>
              <a:cxn ang="0">
                <a:pos x="2" y="4"/>
              </a:cxn>
              <a:cxn ang="0">
                <a:pos x="11" y="13"/>
              </a:cxn>
              <a:cxn ang="0">
                <a:pos x="11" y="0"/>
              </a:cxn>
              <a:cxn ang="0">
                <a:pos x="3" y="0"/>
              </a:cxn>
            </a:cxnLst>
            <a:rect l="0" t="0" r="r" b="b"/>
            <a:pathLst>
              <a:path w="26" h="27">
                <a:moveTo>
                  <a:pt x="3" y="0"/>
                </a:moveTo>
                <a:lnTo>
                  <a:pt x="3" y="27"/>
                </a:lnTo>
                <a:lnTo>
                  <a:pt x="11" y="27"/>
                </a:lnTo>
                <a:lnTo>
                  <a:pt x="11" y="25"/>
                </a:lnTo>
                <a:lnTo>
                  <a:pt x="16" y="25"/>
                </a:lnTo>
                <a:lnTo>
                  <a:pt x="19" y="21"/>
                </a:lnTo>
                <a:lnTo>
                  <a:pt x="23" y="20"/>
                </a:lnTo>
                <a:lnTo>
                  <a:pt x="26" y="13"/>
                </a:lnTo>
                <a:lnTo>
                  <a:pt x="3" y="0"/>
                </a:lnTo>
                <a:lnTo>
                  <a:pt x="0" y="7"/>
                </a:lnTo>
                <a:lnTo>
                  <a:pt x="11" y="0"/>
                </a:lnTo>
                <a:lnTo>
                  <a:pt x="5" y="0"/>
                </a:lnTo>
                <a:lnTo>
                  <a:pt x="2" y="4"/>
                </a:lnTo>
                <a:lnTo>
                  <a:pt x="11" y="13"/>
                </a:lnTo>
                <a:lnTo>
                  <a:pt x="11" y="0"/>
                </a:lnTo>
                <a:lnTo>
                  <a:pt x="3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02" name="Freeform 461"/>
          <p:cNvSpPr>
            <a:spLocks/>
          </p:cNvSpPr>
          <p:nvPr/>
        </p:nvSpPr>
        <p:spPr bwMode="auto">
          <a:xfrm>
            <a:off x="7721674" y="5348883"/>
            <a:ext cx="19050" cy="26988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26" y="33"/>
              </a:cxn>
              <a:cxn ang="0">
                <a:pos x="26" y="19"/>
              </a:cxn>
              <a:cxn ang="0">
                <a:pos x="26" y="0"/>
              </a:cxn>
              <a:cxn ang="0">
                <a:pos x="0" y="0"/>
              </a:cxn>
              <a:cxn ang="0">
                <a:pos x="0" y="19"/>
              </a:cxn>
              <a:cxn ang="0">
                <a:pos x="0" y="33"/>
              </a:cxn>
            </a:cxnLst>
            <a:rect l="0" t="0" r="r" b="b"/>
            <a:pathLst>
              <a:path w="26" h="33">
                <a:moveTo>
                  <a:pt x="0" y="33"/>
                </a:moveTo>
                <a:lnTo>
                  <a:pt x="26" y="33"/>
                </a:lnTo>
                <a:lnTo>
                  <a:pt x="26" y="19"/>
                </a:lnTo>
                <a:lnTo>
                  <a:pt x="26" y="0"/>
                </a:lnTo>
                <a:lnTo>
                  <a:pt x="0" y="0"/>
                </a:lnTo>
                <a:lnTo>
                  <a:pt x="0" y="19"/>
                </a:lnTo>
                <a:lnTo>
                  <a:pt x="0" y="33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03" name="Freeform 462"/>
          <p:cNvSpPr>
            <a:spLocks/>
          </p:cNvSpPr>
          <p:nvPr/>
        </p:nvSpPr>
        <p:spPr bwMode="auto">
          <a:xfrm>
            <a:off x="7707387" y="5301258"/>
            <a:ext cx="31750" cy="50800"/>
          </a:xfrm>
          <a:custGeom>
            <a:avLst/>
            <a:gdLst/>
            <a:ahLst/>
            <a:cxnLst>
              <a:cxn ang="0">
                <a:pos x="18" y="63"/>
              </a:cxn>
              <a:cxn ang="0">
                <a:pos x="42" y="56"/>
              </a:cxn>
              <a:cxn ang="0">
                <a:pos x="39" y="42"/>
              </a:cxn>
              <a:cxn ang="0">
                <a:pos x="35" y="30"/>
              </a:cxn>
              <a:cxn ang="0">
                <a:pos x="35" y="30"/>
              </a:cxn>
              <a:cxn ang="0">
                <a:pos x="25" y="0"/>
              </a:cxn>
              <a:cxn ang="0">
                <a:pos x="0" y="9"/>
              </a:cxn>
              <a:cxn ang="0">
                <a:pos x="11" y="39"/>
              </a:cxn>
              <a:cxn ang="0">
                <a:pos x="23" y="33"/>
              </a:cxn>
              <a:cxn ang="0">
                <a:pos x="11" y="37"/>
              </a:cxn>
              <a:cxn ang="0">
                <a:pos x="14" y="49"/>
              </a:cxn>
              <a:cxn ang="0">
                <a:pos x="18" y="63"/>
              </a:cxn>
            </a:cxnLst>
            <a:rect l="0" t="0" r="r" b="b"/>
            <a:pathLst>
              <a:path w="42" h="63">
                <a:moveTo>
                  <a:pt x="18" y="63"/>
                </a:moveTo>
                <a:lnTo>
                  <a:pt x="42" y="56"/>
                </a:lnTo>
                <a:lnTo>
                  <a:pt x="39" y="42"/>
                </a:lnTo>
                <a:lnTo>
                  <a:pt x="35" y="30"/>
                </a:lnTo>
                <a:lnTo>
                  <a:pt x="35" y="30"/>
                </a:lnTo>
                <a:lnTo>
                  <a:pt x="25" y="0"/>
                </a:lnTo>
                <a:lnTo>
                  <a:pt x="0" y="9"/>
                </a:lnTo>
                <a:lnTo>
                  <a:pt x="11" y="39"/>
                </a:lnTo>
                <a:lnTo>
                  <a:pt x="23" y="33"/>
                </a:lnTo>
                <a:lnTo>
                  <a:pt x="11" y="37"/>
                </a:lnTo>
                <a:lnTo>
                  <a:pt x="14" y="49"/>
                </a:lnTo>
                <a:lnTo>
                  <a:pt x="18" y="63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04" name="Freeform 463"/>
          <p:cNvSpPr>
            <a:spLocks/>
          </p:cNvSpPr>
          <p:nvPr/>
        </p:nvSpPr>
        <p:spPr bwMode="auto">
          <a:xfrm>
            <a:off x="7683574" y="5258396"/>
            <a:ext cx="41275" cy="52387"/>
          </a:xfrm>
          <a:custGeom>
            <a:avLst/>
            <a:gdLst/>
            <a:ahLst/>
            <a:cxnLst>
              <a:cxn ang="0">
                <a:pos x="34" y="65"/>
              </a:cxn>
              <a:cxn ang="0">
                <a:pos x="57" y="51"/>
              </a:cxn>
              <a:cxn ang="0">
                <a:pos x="39" y="23"/>
              </a:cxn>
              <a:cxn ang="0">
                <a:pos x="37" y="23"/>
              </a:cxn>
              <a:cxn ang="0">
                <a:pos x="21" y="0"/>
              </a:cxn>
              <a:cxn ang="0">
                <a:pos x="0" y="14"/>
              </a:cxn>
              <a:cxn ang="0">
                <a:pos x="16" y="37"/>
              </a:cxn>
              <a:cxn ang="0">
                <a:pos x="27" y="30"/>
              </a:cxn>
              <a:cxn ang="0">
                <a:pos x="16" y="37"/>
              </a:cxn>
              <a:cxn ang="0">
                <a:pos x="34" y="65"/>
              </a:cxn>
            </a:cxnLst>
            <a:rect l="0" t="0" r="r" b="b"/>
            <a:pathLst>
              <a:path w="57" h="65">
                <a:moveTo>
                  <a:pt x="34" y="65"/>
                </a:moveTo>
                <a:lnTo>
                  <a:pt x="57" y="51"/>
                </a:lnTo>
                <a:lnTo>
                  <a:pt x="39" y="23"/>
                </a:lnTo>
                <a:lnTo>
                  <a:pt x="37" y="23"/>
                </a:lnTo>
                <a:lnTo>
                  <a:pt x="21" y="0"/>
                </a:lnTo>
                <a:lnTo>
                  <a:pt x="0" y="14"/>
                </a:lnTo>
                <a:lnTo>
                  <a:pt x="16" y="37"/>
                </a:lnTo>
                <a:lnTo>
                  <a:pt x="27" y="30"/>
                </a:lnTo>
                <a:lnTo>
                  <a:pt x="16" y="37"/>
                </a:lnTo>
                <a:lnTo>
                  <a:pt x="34" y="65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05" name="Freeform 464"/>
          <p:cNvSpPr>
            <a:spLocks/>
          </p:cNvSpPr>
          <p:nvPr/>
        </p:nvSpPr>
        <p:spPr bwMode="auto">
          <a:xfrm>
            <a:off x="7654999" y="5215533"/>
            <a:ext cx="46038" cy="55563"/>
          </a:xfrm>
          <a:custGeom>
            <a:avLst/>
            <a:gdLst/>
            <a:ahLst/>
            <a:cxnLst>
              <a:cxn ang="0">
                <a:pos x="40" y="71"/>
              </a:cxn>
              <a:cxn ang="0">
                <a:pos x="61" y="55"/>
              </a:cxn>
              <a:cxn ang="0">
                <a:pos x="40" y="27"/>
              </a:cxn>
              <a:cxn ang="0">
                <a:pos x="21" y="0"/>
              </a:cxn>
              <a:cxn ang="0">
                <a:pos x="0" y="16"/>
              </a:cxn>
              <a:cxn ang="0">
                <a:pos x="19" y="43"/>
              </a:cxn>
              <a:cxn ang="0">
                <a:pos x="40" y="71"/>
              </a:cxn>
            </a:cxnLst>
            <a:rect l="0" t="0" r="r" b="b"/>
            <a:pathLst>
              <a:path w="61" h="71">
                <a:moveTo>
                  <a:pt x="40" y="71"/>
                </a:moveTo>
                <a:lnTo>
                  <a:pt x="61" y="55"/>
                </a:lnTo>
                <a:lnTo>
                  <a:pt x="40" y="27"/>
                </a:lnTo>
                <a:lnTo>
                  <a:pt x="21" y="0"/>
                </a:lnTo>
                <a:lnTo>
                  <a:pt x="0" y="16"/>
                </a:lnTo>
                <a:lnTo>
                  <a:pt x="19" y="43"/>
                </a:lnTo>
                <a:lnTo>
                  <a:pt x="40" y="71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06" name="Freeform 465"/>
          <p:cNvSpPr>
            <a:spLocks/>
          </p:cNvSpPr>
          <p:nvPr/>
        </p:nvSpPr>
        <p:spPr bwMode="auto">
          <a:xfrm>
            <a:off x="7618487" y="5175846"/>
            <a:ext cx="50800" cy="52387"/>
          </a:xfrm>
          <a:custGeom>
            <a:avLst/>
            <a:gdLst/>
            <a:ahLst/>
            <a:cxnLst>
              <a:cxn ang="0">
                <a:pos x="51" y="67"/>
              </a:cxn>
              <a:cxn ang="0">
                <a:pos x="69" y="48"/>
              </a:cxn>
              <a:cxn ang="0">
                <a:pos x="44" y="25"/>
              </a:cxn>
              <a:cxn ang="0">
                <a:pos x="18" y="0"/>
              </a:cxn>
              <a:cxn ang="0">
                <a:pos x="0" y="19"/>
              </a:cxn>
              <a:cxn ang="0">
                <a:pos x="27" y="44"/>
              </a:cxn>
              <a:cxn ang="0">
                <a:pos x="51" y="67"/>
              </a:cxn>
            </a:cxnLst>
            <a:rect l="0" t="0" r="r" b="b"/>
            <a:pathLst>
              <a:path w="69" h="67">
                <a:moveTo>
                  <a:pt x="51" y="67"/>
                </a:moveTo>
                <a:lnTo>
                  <a:pt x="69" y="48"/>
                </a:lnTo>
                <a:lnTo>
                  <a:pt x="44" y="25"/>
                </a:lnTo>
                <a:lnTo>
                  <a:pt x="18" y="0"/>
                </a:lnTo>
                <a:lnTo>
                  <a:pt x="0" y="19"/>
                </a:lnTo>
                <a:lnTo>
                  <a:pt x="27" y="44"/>
                </a:lnTo>
                <a:lnTo>
                  <a:pt x="51" y="67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07" name="Freeform 466"/>
          <p:cNvSpPr>
            <a:spLocks/>
          </p:cNvSpPr>
          <p:nvPr/>
        </p:nvSpPr>
        <p:spPr bwMode="auto">
          <a:xfrm>
            <a:off x="7585149" y="5128221"/>
            <a:ext cx="47625" cy="61912"/>
          </a:xfrm>
          <a:custGeom>
            <a:avLst/>
            <a:gdLst/>
            <a:ahLst/>
            <a:cxnLst>
              <a:cxn ang="0">
                <a:pos x="46" y="77"/>
              </a:cxn>
              <a:cxn ang="0">
                <a:pos x="66" y="60"/>
              </a:cxn>
              <a:cxn ang="0">
                <a:pos x="41" y="33"/>
              </a:cxn>
              <a:cxn ang="0">
                <a:pos x="30" y="42"/>
              </a:cxn>
              <a:cxn ang="0">
                <a:pos x="43" y="37"/>
              </a:cxn>
              <a:cxn ang="0">
                <a:pos x="34" y="19"/>
              </a:cxn>
              <a:cxn ang="0">
                <a:pos x="23" y="0"/>
              </a:cxn>
              <a:cxn ang="0">
                <a:pos x="0" y="12"/>
              </a:cxn>
              <a:cxn ang="0">
                <a:pos x="11" y="32"/>
              </a:cxn>
              <a:cxn ang="0">
                <a:pos x="20" y="49"/>
              </a:cxn>
              <a:cxn ang="0">
                <a:pos x="21" y="51"/>
              </a:cxn>
              <a:cxn ang="0">
                <a:pos x="46" y="77"/>
              </a:cxn>
            </a:cxnLst>
            <a:rect l="0" t="0" r="r" b="b"/>
            <a:pathLst>
              <a:path w="66" h="77">
                <a:moveTo>
                  <a:pt x="46" y="77"/>
                </a:moveTo>
                <a:lnTo>
                  <a:pt x="66" y="60"/>
                </a:lnTo>
                <a:lnTo>
                  <a:pt x="41" y="33"/>
                </a:lnTo>
                <a:lnTo>
                  <a:pt x="30" y="42"/>
                </a:lnTo>
                <a:lnTo>
                  <a:pt x="43" y="37"/>
                </a:lnTo>
                <a:lnTo>
                  <a:pt x="34" y="19"/>
                </a:lnTo>
                <a:lnTo>
                  <a:pt x="23" y="0"/>
                </a:lnTo>
                <a:lnTo>
                  <a:pt x="0" y="12"/>
                </a:lnTo>
                <a:lnTo>
                  <a:pt x="11" y="32"/>
                </a:lnTo>
                <a:lnTo>
                  <a:pt x="20" y="49"/>
                </a:lnTo>
                <a:lnTo>
                  <a:pt x="21" y="51"/>
                </a:lnTo>
                <a:lnTo>
                  <a:pt x="46" y="77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08" name="Freeform 467"/>
          <p:cNvSpPr>
            <a:spLocks/>
          </p:cNvSpPr>
          <p:nvPr/>
        </p:nvSpPr>
        <p:spPr bwMode="auto">
          <a:xfrm>
            <a:off x="7558162" y="5042496"/>
            <a:ext cx="44450" cy="95250"/>
          </a:xfrm>
          <a:custGeom>
            <a:avLst/>
            <a:gdLst/>
            <a:ahLst/>
            <a:cxnLst>
              <a:cxn ang="0">
                <a:pos x="37" y="120"/>
              </a:cxn>
              <a:cxn ang="0">
                <a:pos x="60" y="108"/>
              </a:cxn>
              <a:cxn ang="0">
                <a:pos x="53" y="94"/>
              </a:cxn>
              <a:cxn ang="0">
                <a:pos x="41" y="99"/>
              </a:cxn>
              <a:cxn ang="0">
                <a:pos x="53" y="95"/>
              </a:cxn>
              <a:cxn ang="0">
                <a:pos x="50" y="83"/>
              </a:cxn>
              <a:cxn ang="0">
                <a:pos x="41" y="53"/>
              </a:cxn>
              <a:cxn ang="0">
                <a:pos x="28" y="57"/>
              </a:cxn>
              <a:cxn ang="0">
                <a:pos x="41" y="55"/>
              </a:cxn>
              <a:cxn ang="0">
                <a:pos x="37" y="37"/>
              </a:cxn>
              <a:cxn ang="0">
                <a:pos x="37" y="34"/>
              </a:cxn>
              <a:cxn ang="0">
                <a:pos x="30" y="21"/>
              </a:cxn>
              <a:cxn ang="0">
                <a:pos x="18" y="27"/>
              </a:cxn>
              <a:cxn ang="0">
                <a:pos x="30" y="23"/>
              </a:cxn>
              <a:cxn ang="0">
                <a:pos x="27" y="9"/>
              </a:cxn>
              <a:cxn ang="0">
                <a:pos x="27" y="7"/>
              </a:cxn>
              <a:cxn ang="0">
                <a:pos x="23" y="0"/>
              </a:cxn>
              <a:cxn ang="0">
                <a:pos x="0" y="12"/>
              </a:cxn>
              <a:cxn ang="0">
                <a:pos x="4" y="19"/>
              </a:cxn>
              <a:cxn ang="0">
                <a:pos x="14" y="12"/>
              </a:cxn>
              <a:cxn ang="0">
                <a:pos x="2" y="16"/>
              </a:cxn>
              <a:cxn ang="0">
                <a:pos x="5" y="30"/>
              </a:cxn>
              <a:cxn ang="0">
                <a:pos x="7" y="34"/>
              </a:cxn>
              <a:cxn ang="0">
                <a:pos x="14" y="46"/>
              </a:cxn>
              <a:cxn ang="0">
                <a:pos x="25" y="39"/>
              </a:cxn>
              <a:cxn ang="0">
                <a:pos x="12" y="42"/>
              </a:cxn>
              <a:cxn ang="0">
                <a:pos x="16" y="60"/>
              </a:cxn>
              <a:cxn ang="0">
                <a:pos x="16" y="60"/>
              </a:cxn>
              <a:cxn ang="0">
                <a:pos x="25" y="90"/>
              </a:cxn>
              <a:cxn ang="0">
                <a:pos x="28" y="102"/>
              </a:cxn>
              <a:cxn ang="0">
                <a:pos x="30" y="106"/>
              </a:cxn>
              <a:cxn ang="0">
                <a:pos x="37" y="120"/>
              </a:cxn>
            </a:cxnLst>
            <a:rect l="0" t="0" r="r" b="b"/>
            <a:pathLst>
              <a:path w="60" h="120">
                <a:moveTo>
                  <a:pt x="37" y="120"/>
                </a:moveTo>
                <a:lnTo>
                  <a:pt x="60" y="108"/>
                </a:lnTo>
                <a:lnTo>
                  <a:pt x="53" y="94"/>
                </a:lnTo>
                <a:lnTo>
                  <a:pt x="41" y="99"/>
                </a:lnTo>
                <a:lnTo>
                  <a:pt x="53" y="95"/>
                </a:lnTo>
                <a:lnTo>
                  <a:pt x="50" y="83"/>
                </a:lnTo>
                <a:lnTo>
                  <a:pt x="41" y="53"/>
                </a:lnTo>
                <a:lnTo>
                  <a:pt x="28" y="57"/>
                </a:lnTo>
                <a:lnTo>
                  <a:pt x="41" y="55"/>
                </a:lnTo>
                <a:lnTo>
                  <a:pt x="37" y="37"/>
                </a:lnTo>
                <a:lnTo>
                  <a:pt x="37" y="34"/>
                </a:lnTo>
                <a:lnTo>
                  <a:pt x="30" y="21"/>
                </a:lnTo>
                <a:lnTo>
                  <a:pt x="18" y="27"/>
                </a:lnTo>
                <a:lnTo>
                  <a:pt x="30" y="23"/>
                </a:lnTo>
                <a:lnTo>
                  <a:pt x="27" y="9"/>
                </a:lnTo>
                <a:lnTo>
                  <a:pt x="27" y="7"/>
                </a:lnTo>
                <a:lnTo>
                  <a:pt x="23" y="0"/>
                </a:lnTo>
                <a:lnTo>
                  <a:pt x="0" y="12"/>
                </a:lnTo>
                <a:lnTo>
                  <a:pt x="4" y="19"/>
                </a:lnTo>
                <a:lnTo>
                  <a:pt x="14" y="12"/>
                </a:lnTo>
                <a:lnTo>
                  <a:pt x="2" y="16"/>
                </a:lnTo>
                <a:lnTo>
                  <a:pt x="5" y="30"/>
                </a:lnTo>
                <a:lnTo>
                  <a:pt x="7" y="34"/>
                </a:lnTo>
                <a:lnTo>
                  <a:pt x="14" y="46"/>
                </a:lnTo>
                <a:lnTo>
                  <a:pt x="25" y="39"/>
                </a:lnTo>
                <a:lnTo>
                  <a:pt x="12" y="42"/>
                </a:lnTo>
                <a:lnTo>
                  <a:pt x="16" y="60"/>
                </a:lnTo>
                <a:lnTo>
                  <a:pt x="16" y="60"/>
                </a:lnTo>
                <a:lnTo>
                  <a:pt x="25" y="90"/>
                </a:lnTo>
                <a:lnTo>
                  <a:pt x="28" y="102"/>
                </a:lnTo>
                <a:lnTo>
                  <a:pt x="30" y="106"/>
                </a:lnTo>
                <a:lnTo>
                  <a:pt x="37" y="12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09" name="Freeform 468"/>
          <p:cNvSpPr>
            <a:spLocks/>
          </p:cNvSpPr>
          <p:nvPr/>
        </p:nvSpPr>
        <p:spPr bwMode="auto">
          <a:xfrm>
            <a:off x="7547049" y="5034558"/>
            <a:ext cx="25400" cy="26988"/>
          </a:xfrm>
          <a:custGeom>
            <a:avLst/>
            <a:gdLst/>
            <a:ahLst/>
            <a:cxnLst>
              <a:cxn ang="0">
                <a:pos x="18" y="27"/>
              </a:cxn>
              <a:cxn ang="0">
                <a:pos x="37" y="7"/>
              </a:cxn>
              <a:cxn ang="0">
                <a:pos x="34" y="4"/>
              </a:cxn>
              <a:cxn ang="0">
                <a:pos x="32" y="4"/>
              </a:cxn>
              <a:cxn ang="0">
                <a:pos x="28" y="0"/>
              </a:cxn>
              <a:cxn ang="0">
                <a:pos x="23" y="0"/>
              </a:cxn>
              <a:cxn ang="0">
                <a:pos x="18" y="0"/>
              </a:cxn>
              <a:cxn ang="0">
                <a:pos x="14" y="4"/>
              </a:cxn>
              <a:cxn ang="0">
                <a:pos x="11" y="7"/>
              </a:cxn>
              <a:cxn ang="0">
                <a:pos x="11" y="13"/>
              </a:cxn>
              <a:cxn ang="0">
                <a:pos x="11" y="16"/>
              </a:cxn>
              <a:cxn ang="0">
                <a:pos x="23" y="16"/>
              </a:cxn>
              <a:cxn ang="0">
                <a:pos x="14" y="7"/>
              </a:cxn>
              <a:cxn ang="0">
                <a:pos x="11" y="11"/>
              </a:cxn>
              <a:cxn ang="0">
                <a:pos x="14" y="7"/>
              </a:cxn>
              <a:cxn ang="0">
                <a:pos x="11" y="11"/>
              </a:cxn>
              <a:cxn ang="0">
                <a:pos x="20" y="20"/>
              </a:cxn>
              <a:cxn ang="0">
                <a:pos x="13" y="9"/>
              </a:cxn>
              <a:cxn ang="0">
                <a:pos x="5" y="15"/>
              </a:cxn>
              <a:cxn ang="0">
                <a:pos x="4" y="16"/>
              </a:cxn>
              <a:cxn ang="0">
                <a:pos x="0" y="20"/>
              </a:cxn>
              <a:cxn ang="0">
                <a:pos x="0" y="25"/>
              </a:cxn>
              <a:cxn ang="0">
                <a:pos x="0" y="29"/>
              </a:cxn>
              <a:cxn ang="0">
                <a:pos x="27" y="29"/>
              </a:cxn>
              <a:cxn ang="0">
                <a:pos x="27" y="25"/>
              </a:cxn>
              <a:cxn ang="0">
                <a:pos x="21" y="34"/>
              </a:cxn>
              <a:cxn ang="0">
                <a:pos x="25" y="30"/>
              </a:cxn>
              <a:cxn ang="0">
                <a:pos x="25" y="25"/>
              </a:cxn>
              <a:cxn ang="0">
                <a:pos x="13" y="25"/>
              </a:cxn>
              <a:cxn ang="0">
                <a:pos x="21" y="36"/>
              </a:cxn>
              <a:cxn ang="0">
                <a:pos x="28" y="30"/>
              </a:cxn>
              <a:cxn ang="0">
                <a:pos x="30" y="30"/>
              </a:cxn>
              <a:cxn ang="0">
                <a:pos x="34" y="27"/>
              </a:cxn>
              <a:cxn ang="0">
                <a:pos x="32" y="25"/>
              </a:cxn>
              <a:cxn ang="0">
                <a:pos x="36" y="22"/>
              </a:cxn>
              <a:cxn ang="0">
                <a:pos x="36" y="16"/>
              </a:cxn>
              <a:cxn ang="0">
                <a:pos x="37" y="16"/>
              </a:cxn>
              <a:cxn ang="0">
                <a:pos x="37" y="13"/>
              </a:cxn>
              <a:cxn ang="0">
                <a:pos x="14" y="22"/>
              </a:cxn>
              <a:cxn ang="0">
                <a:pos x="18" y="25"/>
              </a:cxn>
              <a:cxn ang="0">
                <a:pos x="23" y="25"/>
              </a:cxn>
              <a:cxn ang="0">
                <a:pos x="28" y="25"/>
              </a:cxn>
              <a:cxn ang="0">
                <a:pos x="32" y="22"/>
              </a:cxn>
              <a:cxn ang="0">
                <a:pos x="36" y="18"/>
              </a:cxn>
              <a:cxn ang="0">
                <a:pos x="36" y="13"/>
              </a:cxn>
              <a:cxn ang="0">
                <a:pos x="23" y="13"/>
              </a:cxn>
              <a:cxn ang="0">
                <a:pos x="14" y="23"/>
              </a:cxn>
              <a:cxn ang="0">
                <a:pos x="18" y="27"/>
              </a:cxn>
            </a:cxnLst>
            <a:rect l="0" t="0" r="r" b="b"/>
            <a:pathLst>
              <a:path w="37" h="36">
                <a:moveTo>
                  <a:pt x="18" y="27"/>
                </a:moveTo>
                <a:lnTo>
                  <a:pt x="37" y="7"/>
                </a:lnTo>
                <a:lnTo>
                  <a:pt x="34" y="4"/>
                </a:lnTo>
                <a:lnTo>
                  <a:pt x="32" y="4"/>
                </a:lnTo>
                <a:lnTo>
                  <a:pt x="28" y="0"/>
                </a:lnTo>
                <a:lnTo>
                  <a:pt x="23" y="0"/>
                </a:lnTo>
                <a:lnTo>
                  <a:pt x="18" y="0"/>
                </a:lnTo>
                <a:lnTo>
                  <a:pt x="14" y="4"/>
                </a:lnTo>
                <a:lnTo>
                  <a:pt x="11" y="7"/>
                </a:lnTo>
                <a:lnTo>
                  <a:pt x="11" y="13"/>
                </a:lnTo>
                <a:lnTo>
                  <a:pt x="11" y="16"/>
                </a:lnTo>
                <a:lnTo>
                  <a:pt x="23" y="16"/>
                </a:lnTo>
                <a:lnTo>
                  <a:pt x="14" y="7"/>
                </a:lnTo>
                <a:lnTo>
                  <a:pt x="11" y="11"/>
                </a:lnTo>
                <a:lnTo>
                  <a:pt x="14" y="7"/>
                </a:lnTo>
                <a:lnTo>
                  <a:pt x="11" y="11"/>
                </a:lnTo>
                <a:lnTo>
                  <a:pt x="20" y="20"/>
                </a:lnTo>
                <a:lnTo>
                  <a:pt x="13" y="9"/>
                </a:lnTo>
                <a:lnTo>
                  <a:pt x="5" y="15"/>
                </a:lnTo>
                <a:lnTo>
                  <a:pt x="4" y="16"/>
                </a:lnTo>
                <a:lnTo>
                  <a:pt x="0" y="20"/>
                </a:lnTo>
                <a:lnTo>
                  <a:pt x="0" y="25"/>
                </a:lnTo>
                <a:lnTo>
                  <a:pt x="0" y="29"/>
                </a:lnTo>
                <a:lnTo>
                  <a:pt x="27" y="29"/>
                </a:lnTo>
                <a:lnTo>
                  <a:pt x="27" y="25"/>
                </a:lnTo>
                <a:lnTo>
                  <a:pt x="21" y="34"/>
                </a:lnTo>
                <a:lnTo>
                  <a:pt x="25" y="30"/>
                </a:lnTo>
                <a:lnTo>
                  <a:pt x="25" y="25"/>
                </a:lnTo>
                <a:lnTo>
                  <a:pt x="13" y="25"/>
                </a:lnTo>
                <a:lnTo>
                  <a:pt x="21" y="36"/>
                </a:lnTo>
                <a:lnTo>
                  <a:pt x="28" y="30"/>
                </a:lnTo>
                <a:lnTo>
                  <a:pt x="30" y="30"/>
                </a:lnTo>
                <a:lnTo>
                  <a:pt x="34" y="27"/>
                </a:lnTo>
                <a:lnTo>
                  <a:pt x="32" y="25"/>
                </a:lnTo>
                <a:lnTo>
                  <a:pt x="36" y="22"/>
                </a:lnTo>
                <a:lnTo>
                  <a:pt x="36" y="16"/>
                </a:lnTo>
                <a:lnTo>
                  <a:pt x="37" y="16"/>
                </a:lnTo>
                <a:lnTo>
                  <a:pt x="37" y="13"/>
                </a:lnTo>
                <a:lnTo>
                  <a:pt x="14" y="22"/>
                </a:lnTo>
                <a:lnTo>
                  <a:pt x="18" y="25"/>
                </a:lnTo>
                <a:lnTo>
                  <a:pt x="23" y="25"/>
                </a:lnTo>
                <a:lnTo>
                  <a:pt x="28" y="25"/>
                </a:lnTo>
                <a:lnTo>
                  <a:pt x="32" y="22"/>
                </a:lnTo>
                <a:lnTo>
                  <a:pt x="36" y="18"/>
                </a:lnTo>
                <a:lnTo>
                  <a:pt x="36" y="13"/>
                </a:lnTo>
                <a:lnTo>
                  <a:pt x="23" y="13"/>
                </a:lnTo>
                <a:lnTo>
                  <a:pt x="14" y="23"/>
                </a:lnTo>
                <a:lnTo>
                  <a:pt x="18" y="27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10" name="Freeform 469"/>
          <p:cNvSpPr>
            <a:spLocks/>
          </p:cNvSpPr>
          <p:nvPr/>
        </p:nvSpPr>
        <p:spPr bwMode="auto">
          <a:xfrm>
            <a:off x="7547049" y="5036146"/>
            <a:ext cx="22225" cy="26987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27" y="25"/>
              </a:cxn>
              <a:cxn ang="0">
                <a:pos x="27" y="21"/>
              </a:cxn>
              <a:cxn ang="0">
                <a:pos x="13" y="21"/>
              </a:cxn>
              <a:cxn ang="0">
                <a:pos x="21" y="30"/>
              </a:cxn>
              <a:cxn ang="0">
                <a:pos x="25" y="26"/>
              </a:cxn>
              <a:cxn ang="0">
                <a:pos x="20" y="34"/>
              </a:cxn>
              <a:cxn ang="0">
                <a:pos x="23" y="32"/>
              </a:cxn>
              <a:cxn ang="0">
                <a:pos x="25" y="28"/>
              </a:cxn>
              <a:cxn ang="0">
                <a:pos x="28" y="26"/>
              </a:cxn>
              <a:cxn ang="0">
                <a:pos x="32" y="19"/>
              </a:cxn>
              <a:cxn ang="0">
                <a:pos x="20" y="12"/>
              </a:cxn>
              <a:cxn ang="0">
                <a:pos x="20" y="25"/>
              </a:cxn>
              <a:cxn ang="0">
                <a:pos x="25" y="25"/>
              </a:cxn>
              <a:cxn ang="0">
                <a:pos x="28" y="21"/>
              </a:cxn>
              <a:cxn ang="0">
                <a:pos x="20" y="26"/>
              </a:cxn>
              <a:cxn ang="0">
                <a:pos x="23" y="26"/>
              </a:cxn>
              <a:cxn ang="0">
                <a:pos x="23" y="0"/>
              </a:cxn>
              <a:cxn ang="0">
                <a:pos x="20" y="0"/>
              </a:cxn>
              <a:cxn ang="0">
                <a:pos x="20" y="0"/>
              </a:cxn>
              <a:cxn ang="0">
                <a:pos x="14" y="0"/>
              </a:cxn>
              <a:cxn ang="0">
                <a:pos x="11" y="3"/>
              </a:cxn>
              <a:cxn ang="0">
                <a:pos x="9" y="7"/>
              </a:cxn>
              <a:cxn ang="0">
                <a:pos x="5" y="14"/>
              </a:cxn>
              <a:cxn ang="0">
                <a:pos x="7" y="11"/>
              </a:cxn>
              <a:cxn ang="0">
                <a:pos x="16" y="19"/>
              </a:cxn>
              <a:cxn ang="0">
                <a:pos x="11" y="9"/>
              </a:cxn>
              <a:cxn ang="0">
                <a:pos x="7" y="11"/>
              </a:cxn>
              <a:cxn ang="0">
                <a:pos x="4" y="12"/>
              </a:cxn>
              <a:cxn ang="0">
                <a:pos x="0" y="16"/>
              </a:cxn>
              <a:cxn ang="0">
                <a:pos x="0" y="21"/>
              </a:cxn>
              <a:cxn ang="0">
                <a:pos x="0" y="21"/>
              </a:cxn>
              <a:cxn ang="0">
                <a:pos x="0" y="25"/>
              </a:cxn>
            </a:cxnLst>
            <a:rect l="0" t="0" r="r" b="b"/>
            <a:pathLst>
              <a:path w="32" h="34">
                <a:moveTo>
                  <a:pt x="0" y="25"/>
                </a:moveTo>
                <a:lnTo>
                  <a:pt x="27" y="25"/>
                </a:lnTo>
                <a:lnTo>
                  <a:pt x="27" y="21"/>
                </a:lnTo>
                <a:lnTo>
                  <a:pt x="13" y="21"/>
                </a:lnTo>
                <a:lnTo>
                  <a:pt x="21" y="30"/>
                </a:lnTo>
                <a:lnTo>
                  <a:pt x="25" y="26"/>
                </a:lnTo>
                <a:lnTo>
                  <a:pt x="20" y="34"/>
                </a:lnTo>
                <a:lnTo>
                  <a:pt x="23" y="32"/>
                </a:lnTo>
                <a:lnTo>
                  <a:pt x="25" y="28"/>
                </a:lnTo>
                <a:lnTo>
                  <a:pt x="28" y="26"/>
                </a:lnTo>
                <a:lnTo>
                  <a:pt x="32" y="19"/>
                </a:lnTo>
                <a:lnTo>
                  <a:pt x="20" y="12"/>
                </a:lnTo>
                <a:lnTo>
                  <a:pt x="20" y="25"/>
                </a:lnTo>
                <a:lnTo>
                  <a:pt x="25" y="25"/>
                </a:lnTo>
                <a:lnTo>
                  <a:pt x="28" y="21"/>
                </a:lnTo>
                <a:lnTo>
                  <a:pt x="20" y="26"/>
                </a:lnTo>
                <a:lnTo>
                  <a:pt x="23" y="26"/>
                </a:lnTo>
                <a:lnTo>
                  <a:pt x="23" y="0"/>
                </a:lnTo>
                <a:lnTo>
                  <a:pt x="20" y="0"/>
                </a:lnTo>
                <a:lnTo>
                  <a:pt x="20" y="0"/>
                </a:lnTo>
                <a:lnTo>
                  <a:pt x="14" y="0"/>
                </a:lnTo>
                <a:lnTo>
                  <a:pt x="11" y="3"/>
                </a:lnTo>
                <a:lnTo>
                  <a:pt x="9" y="7"/>
                </a:lnTo>
                <a:lnTo>
                  <a:pt x="5" y="14"/>
                </a:lnTo>
                <a:lnTo>
                  <a:pt x="7" y="11"/>
                </a:lnTo>
                <a:lnTo>
                  <a:pt x="16" y="19"/>
                </a:lnTo>
                <a:lnTo>
                  <a:pt x="11" y="9"/>
                </a:lnTo>
                <a:lnTo>
                  <a:pt x="7" y="11"/>
                </a:lnTo>
                <a:lnTo>
                  <a:pt x="4" y="12"/>
                </a:lnTo>
                <a:lnTo>
                  <a:pt x="0" y="16"/>
                </a:lnTo>
                <a:lnTo>
                  <a:pt x="0" y="21"/>
                </a:lnTo>
                <a:lnTo>
                  <a:pt x="0" y="21"/>
                </a:lnTo>
                <a:lnTo>
                  <a:pt x="0" y="25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11" name="Freeform 470"/>
          <p:cNvSpPr>
            <a:spLocks/>
          </p:cNvSpPr>
          <p:nvPr/>
        </p:nvSpPr>
        <p:spPr bwMode="auto">
          <a:xfrm>
            <a:off x="7558162" y="5037733"/>
            <a:ext cx="38100" cy="47625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23"/>
              </a:cxn>
              <a:cxn ang="0">
                <a:pos x="7" y="26"/>
              </a:cxn>
              <a:cxn ang="0">
                <a:pos x="12" y="14"/>
              </a:cxn>
              <a:cxn ang="0">
                <a:pos x="3" y="23"/>
              </a:cxn>
              <a:cxn ang="0">
                <a:pos x="2" y="21"/>
              </a:cxn>
              <a:cxn ang="0">
                <a:pos x="9" y="32"/>
              </a:cxn>
              <a:cxn ang="0">
                <a:pos x="10" y="35"/>
              </a:cxn>
              <a:cxn ang="0">
                <a:pos x="19" y="44"/>
              </a:cxn>
              <a:cxn ang="0">
                <a:pos x="28" y="33"/>
              </a:cxn>
              <a:cxn ang="0">
                <a:pos x="18" y="40"/>
              </a:cxn>
              <a:cxn ang="0">
                <a:pos x="28" y="58"/>
              </a:cxn>
              <a:cxn ang="0">
                <a:pos x="51" y="44"/>
              </a:cxn>
              <a:cxn ang="0">
                <a:pos x="40" y="26"/>
              </a:cxn>
              <a:cxn ang="0">
                <a:pos x="39" y="24"/>
              </a:cxn>
              <a:cxn ang="0">
                <a:pos x="30" y="16"/>
              </a:cxn>
              <a:cxn ang="0">
                <a:pos x="19" y="24"/>
              </a:cxn>
              <a:cxn ang="0">
                <a:pos x="30" y="17"/>
              </a:cxn>
              <a:cxn ang="0">
                <a:pos x="23" y="7"/>
              </a:cxn>
              <a:cxn ang="0">
                <a:pos x="21" y="5"/>
              </a:cxn>
              <a:cxn ang="0">
                <a:pos x="19" y="3"/>
              </a:cxn>
              <a:cxn ang="0">
                <a:pos x="12" y="0"/>
              </a:cxn>
            </a:cxnLst>
            <a:rect l="0" t="0" r="r" b="b"/>
            <a:pathLst>
              <a:path w="51" h="58">
                <a:moveTo>
                  <a:pt x="12" y="0"/>
                </a:moveTo>
                <a:lnTo>
                  <a:pt x="0" y="23"/>
                </a:lnTo>
                <a:lnTo>
                  <a:pt x="7" y="26"/>
                </a:lnTo>
                <a:lnTo>
                  <a:pt x="12" y="14"/>
                </a:lnTo>
                <a:lnTo>
                  <a:pt x="3" y="23"/>
                </a:lnTo>
                <a:lnTo>
                  <a:pt x="2" y="21"/>
                </a:lnTo>
                <a:lnTo>
                  <a:pt x="9" y="32"/>
                </a:lnTo>
                <a:lnTo>
                  <a:pt x="10" y="35"/>
                </a:lnTo>
                <a:lnTo>
                  <a:pt x="19" y="44"/>
                </a:lnTo>
                <a:lnTo>
                  <a:pt x="28" y="33"/>
                </a:lnTo>
                <a:lnTo>
                  <a:pt x="18" y="40"/>
                </a:lnTo>
                <a:lnTo>
                  <a:pt x="28" y="58"/>
                </a:lnTo>
                <a:lnTo>
                  <a:pt x="51" y="44"/>
                </a:lnTo>
                <a:lnTo>
                  <a:pt x="40" y="26"/>
                </a:lnTo>
                <a:lnTo>
                  <a:pt x="39" y="24"/>
                </a:lnTo>
                <a:lnTo>
                  <a:pt x="30" y="16"/>
                </a:lnTo>
                <a:lnTo>
                  <a:pt x="19" y="24"/>
                </a:lnTo>
                <a:lnTo>
                  <a:pt x="30" y="17"/>
                </a:lnTo>
                <a:lnTo>
                  <a:pt x="23" y="7"/>
                </a:lnTo>
                <a:lnTo>
                  <a:pt x="21" y="5"/>
                </a:lnTo>
                <a:lnTo>
                  <a:pt x="19" y="3"/>
                </a:lnTo>
                <a:lnTo>
                  <a:pt x="12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12" name="Freeform 471"/>
          <p:cNvSpPr>
            <a:spLocks/>
          </p:cNvSpPr>
          <p:nvPr/>
        </p:nvSpPr>
        <p:spPr bwMode="auto">
          <a:xfrm>
            <a:off x="7580387" y="5074246"/>
            <a:ext cx="50800" cy="93662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0" y="12"/>
              </a:cxn>
              <a:cxn ang="0">
                <a:pos x="11" y="31"/>
              </a:cxn>
              <a:cxn ang="0">
                <a:pos x="25" y="60"/>
              </a:cxn>
              <a:cxn ang="0">
                <a:pos x="35" y="53"/>
              </a:cxn>
              <a:cxn ang="0">
                <a:pos x="23" y="56"/>
              </a:cxn>
              <a:cxn ang="0">
                <a:pos x="32" y="86"/>
              </a:cxn>
              <a:cxn ang="0">
                <a:pos x="34" y="88"/>
              </a:cxn>
              <a:cxn ang="0">
                <a:pos x="48" y="118"/>
              </a:cxn>
              <a:cxn ang="0">
                <a:pos x="71" y="107"/>
              </a:cxn>
              <a:cxn ang="0">
                <a:pos x="57" y="77"/>
              </a:cxn>
              <a:cxn ang="0">
                <a:pos x="44" y="83"/>
              </a:cxn>
              <a:cxn ang="0">
                <a:pos x="57" y="79"/>
              </a:cxn>
              <a:cxn ang="0">
                <a:pos x="48" y="49"/>
              </a:cxn>
              <a:cxn ang="0">
                <a:pos x="48" y="47"/>
              </a:cxn>
              <a:cxn ang="0">
                <a:pos x="34" y="19"/>
              </a:cxn>
              <a:cxn ang="0">
                <a:pos x="23" y="0"/>
              </a:cxn>
            </a:cxnLst>
            <a:rect l="0" t="0" r="r" b="b"/>
            <a:pathLst>
              <a:path w="71" h="118">
                <a:moveTo>
                  <a:pt x="23" y="0"/>
                </a:moveTo>
                <a:lnTo>
                  <a:pt x="0" y="12"/>
                </a:lnTo>
                <a:lnTo>
                  <a:pt x="11" y="31"/>
                </a:lnTo>
                <a:lnTo>
                  <a:pt x="25" y="60"/>
                </a:lnTo>
                <a:lnTo>
                  <a:pt x="35" y="53"/>
                </a:lnTo>
                <a:lnTo>
                  <a:pt x="23" y="56"/>
                </a:lnTo>
                <a:lnTo>
                  <a:pt x="32" y="86"/>
                </a:lnTo>
                <a:lnTo>
                  <a:pt x="34" y="88"/>
                </a:lnTo>
                <a:lnTo>
                  <a:pt x="48" y="118"/>
                </a:lnTo>
                <a:lnTo>
                  <a:pt x="71" y="107"/>
                </a:lnTo>
                <a:lnTo>
                  <a:pt x="57" y="77"/>
                </a:lnTo>
                <a:lnTo>
                  <a:pt x="44" y="83"/>
                </a:lnTo>
                <a:lnTo>
                  <a:pt x="57" y="79"/>
                </a:lnTo>
                <a:lnTo>
                  <a:pt x="48" y="49"/>
                </a:lnTo>
                <a:lnTo>
                  <a:pt x="48" y="47"/>
                </a:lnTo>
                <a:lnTo>
                  <a:pt x="34" y="19"/>
                </a:lnTo>
                <a:lnTo>
                  <a:pt x="23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13" name="Freeform 472"/>
          <p:cNvSpPr>
            <a:spLocks/>
          </p:cNvSpPr>
          <p:nvPr/>
        </p:nvSpPr>
        <p:spPr bwMode="auto">
          <a:xfrm>
            <a:off x="7613724" y="5161558"/>
            <a:ext cx="52388" cy="103188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0" y="9"/>
              </a:cxn>
              <a:cxn ang="0">
                <a:pos x="11" y="39"/>
              </a:cxn>
              <a:cxn ang="0">
                <a:pos x="12" y="39"/>
              </a:cxn>
              <a:cxn ang="0">
                <a:pos x="27" y="69"/>
              </a:cxn>
              <a:cxn ang="0">
                <a:pos x="37" y="64"/>
              </a:cxn>
              <a:cxn ang="0">
                <a:pos x="25" y="69"/>
              </a:cxn>
              <a:cxn ang="0">
                <a:pos x="37" y="104"/>
              </a:cxn>
              <a:cxn ang="0">
                <a:pos x="37" y="104"/>
              </a:cxn>
              <a:cxn ang="0">
                <a:pos x="48" y="131"/>
              </a:cxn>
              <a:cxn ang="0">
                <a:pos x="72" y="120"/>
              </a:cxn>
              <a:cxn ang="0">
                <a:pos x="62" y="94"/>
              </a:cxn>
              <a:cxn ang="0">
                <a:pos x="50" y="99"/>
              </a:cxn>
              <a:cxn ang="0">
                <a:pos x="62" y="96"/>
              </a:cxn>
              <a:cxn ang="0">
                <a:pos x="50" y="60"/>
              </a:cxn>
              <a:cxn ang="0">
                <a:pos x="50" y="58"/>
              </a:cxn>
              <a:cxn ang="0">
                <a:pos x="35" y="28"/>
              </a:cxn>
              <a:cxn ang="0">
                <a:pos x="23" y="34"/>
              </a:cxn>
              <a:cxn ang="0">
                <a:pos x="35" y="30"/>
              </a:cxn>
              <a:cxn ang="0">
                <a:pos x="25" y="0"/>
              </a:cxn>
            </a:cxnLst>
            <a:rect l="0" t="0" r="r" b="b"/>
            <a:pathLst>
              <a:path w="72" h="131">
                <a:moveTo>
                  <a:pt x="25" y="0"/>
                </a:moveTo>
                <a:lnTo>
                  <a:pt x="0" y="9"/>
                </a:lnTo>
                <a:lnTo>
                  <a:pt x="11" y="39"/>
                </a:lnTo>
                <a:lnTo>
                  <a:pt x="12" y="39"/>
                </a:lnTo>
                <a:lnTo>
                  <a:pt x="27" y="69"/>
                </a:lnTo>
                <a:lnTo>
                  <a:pt x="37" y="64"/>
                </a:lnTo>
                <a:lnTo>
                  <a:pt x="25" y="69"/>
                </a:lnTo>
                <a:lnTo>
                  <a:pt x="37" y="104"/>
                </a:lnTo>
                <a:lnTo>
                  <a:pt x="37" y="104"/>
                </a:lnTo>
                <a:lnTo>
                  <a:pt x="48" y="131"/>
                </a:lnTo>
                <a:lnTo>
                  <a:pt x="72" y="120"/>
                </a:lnTo>
                <a:lnTo>
                  <a:pt x="62" y="94"/>
                </a:lnTo>
                <a:lnTo>
                  <a:pt x="50" y="99"/>
                </a:lnTo>
                <a:lnTo>
                  <a:pt x="62" y="96"/>
                </a:lnTo>
                <a:lnTo>
                  <a:pt x="50" y="60"/>
                </a:lnTo>
                <a:lnTo>
                  <a:pt x="50" y="58"/>
                </a:lnTo>
                <a:lnTo>
                  <a:pt x="35" y="28"/>
                </a:lnTo>
                <a:lnTo>
                  <a:pt x="23" y="34"/>
                </a:lnTo>
                <a:lnTo>
                  <a:pt x="35" y="30"/>
                </a:lnTo>
                <a:lnTo>
                  <a:pt x="25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14" name="Freeform 473"/>
          <p:cNvSpPr>
            <a:spLocks/>
          </p:cNvSpPr>
          <p:nvPr/>
        </p:nvSpPr>
        <p:spPr bwMode="auto">
          <a:xfrm>
            <a:off x="7648649" y="5256808"/>
            <a:ext cx="53975" cy="77788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13"/>
              </a:cxn>
              <a:cxn ang="0">
                <a:pos x="22" y="60"/>
              </a:cxn>
              <a:cxn ang="0">
                <a:pos x="22" y="62"/>
              </a:cxn>
              <a:cxn ang="0">
                <a:pos x="37" y="82"/>
              </a:cxn>
              <a:cxn ang="0">
                <a:pos x="47" y="73"/>
              </a:cxn>
              <a:cxn ang="0">
                <a:pos x="37" y="80"/>
              </a:cxn>
              <a:cxn ang="0">
                <a:pos x="47" y="97"/>
              </a:cxn>
              <a:cxn ang="0">
                <a:pos x="70" y="83"/>
              </a:cxn>
              <a:cxn ang="0">
                <a:pos x="60" y="66"/>
              </a:cxn>
              <a:cxn ang="0">
                <a:pos x="58" y="66"/>
              </a:cxn>
              <a:cxn ang="0">
                <a:pos x="44" y="46"/>
              </a:cxn>
              <a:cxn ang="0">
                <a:pos x="33" y="53"/>
              </a:cxn>
              <a:cxn ang="0">
                <a:pos x="45" y="48"/>
              </a:cxn>
              <a:cxn ang="0">
                <a:pos x="22" y="0"/>
              </a:cxn>
            </a:cxnLst>
            <a:rect l="0" t="0" r="r" b="b"/>
            <a:pathLst>
              <a:path w="70" h="97">
                <a:moveTo>
                  <a:pt x="22" y="0"/>
                </a:moveTo>
                <a:lnTo>
                  <a:pt x="0" y="13"/>
                </a:lnTo>
                <a:lnTo>
                  <a:pt x="22" y="60"/>
                </a:lnTo>
                <a:lnTo>
                  <a:pt x="22" y="62"/>
                </a:lnTo>
                <a:lnTo>
                  <a:pt x="37" y="82"/>
                </a:lnTo>
                <a:lnTo>
                  <a:pt x="47" y="73"/>
                </a:lnTo>
                <a:lnTo>
                  <a:pt x="37" y="80"/>
                </a:lnTo>
                <a:lnTo>
                  <a:pt x="47" y="97"/>
                </a:lnTo>
                <a:lnTo>
                  <a:pt x="70" y="83"/>
                </a:lnTo>
                <a:lnTo>
                  <a:pt x="60" y="66"/>
                </a:lnTo>
                <a:lnTo>
                  <a:pt x="58" y="66"/>
                </a:lnTo>
                <a:lnTo>
                  <a:pt x="44" y="46"/>
                </a:lnTo>
                <a:lnTo>
                  <a:pt x="33" y="53"/>
                </a:lnTo>
                <a:lnTo>
                  <a:pt x="45" y="48"/>
                </a:lnTo>
                <a:lnTo>
                  <a:pt x="22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15" name="Freeform 474"/>
          <p:cNvSpPr>
            <a:spLocks/>
          </p:cNvSpPr>
          <p:nvPr/>
        </p:nvSpPr>
        <p:spPr bwMode="auto">
          <a:xfrm>
            <a:off x="7683574" y="5323483"/>
            <a:ext cx="38100" cy="46038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0" y="16"/>
              </a:cxn>
              <a:cxn ang="0">
                <a:pos x="11" y="30"/>
              </a:cxn>
              <a:cxn ang="0">
                <a:pos x="21" y="22"/>
              </a:cxn>
              <a:cxn ang="0">
                <a:pos x="11" y="29"/>
              </a:cxn>
              <a:cxn ang="0">
                <a:pos x="16" y="37"/>
              </a:cxn>
              <a:cxn ang="0">
                <a:pos x="16" y="37"/>
              </a:cxn>
              <a:cxn ang="0">
                <a:pos x="30" y="59"/>
              </a:cxn>
              <a:cxn ang="0">
                <a:pos x="51" y="44"/>
              </a:cxn>
              <a:cxn ang="0">
                <a:pos x="37" y="23"/>
              </a:cxn>
              <a:cxn ang="0">
                <a:pos x="27" y="30"/>
              </a:cxn>
              <a:cxn ang="0">
                <a:pos x="39" y="23"/>
              </a:cxn>
              <a:cxn ang="0">
                <a:pos x="34" y="14"/>
              </a:cxn>
              <a:cxn ang="0">
                <a:pos x="32" y="14"/>
              </a:cxn>
              <a:cxn ang="0">
                <a:pos x="21" y="0"/>
              </a:cxn>
            </a:cxnLst>
            <a:rect l="0" t="0" r="r" b="b"/>
            <a:pathLst>
              <a:path w="51" h="59">
                <a:moveTo>
                  <a:pt x="21" y="0"/>
                </a:moveTo>
                <a:lnTo>
                  <a:pt x="0" y="16"/>
                </a:lnTo>
                <a:lnTo>
                  <a:pt x="11" y="30"/>
                </a:lnTo>
                <a:lnTo>
                  <a:pt x="21" y="22"/>
                </a:lnTo>
                <a:lnTo>
                  <a:pt x="11" y="29"/>
                </a:lnTo>
                <a:lnTo>
                  <a:pt x="16" y="37"/>
                </a:lnTo>
                <a:lnTo>
                  <a:pt x="16" y="37"/>
                </a:lnTo>
                <a:lnTo>
                  <a:pt x="30" y="59"/>
                </a:lnTo>
                <a:lnTo>
                  <a:pt x="51" y="44"/>
                </a:lnTo>
                <a:lnTo>
                  <a:pt x="37" y="23"/>
                </a:lnTo>
                <a:lnTo>
                  <a:pt x="27" y="30"/>
                </a:lnTo>
                <a:lnTo>
                  <a:pt x="39" y="23"/>
                </a:lnTo>
                <a:lnTo>
                  <a:pt x="34" y="14"/>
                </a:lnTo>
                <a:lnTo>
                  <a:pt x="32" y="14"/>
                </a:lnTo>
                <a:lnTo>
                  <a:pt x="21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16" name="Freeform 475"/>
          <p:cNvSpPr>
            <a:spLocks/>
          </p:cNvSpPr>
          <p:nvPr/>
        </p:nvSpPr>
        <p:spPr bwMode="auto">
          <a:xfrm>
            <a:off x="7705799" y="5359996"/>
            <a:ext cx="30163" cy="36512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0" y="13"/>
              </a:cxn>
              <a:cxn ang="0">
                <a:pos x="11" y="32"/>
              </a:cxn>
              <a:cxn ang="0">
                <a:pos x="21" y="25"/>
              </a:cxn>
              <a:cxn ang="0">
                <a:pos x="9" y="30"/>
              </a:cxn>
              <a:cxn ang="0">
                <a:pos x="16" y="46"/>
              </a:cxn>
              <a:cxn ang="0">
                <a:pos x="41" y="36"/>
              </a:cxn>
              <a:cxn ang="0">
                <a:pos x="34" y="20"/>
              </a:cxn>
              <a:cxn ang="0">
                <a:pos x="34" y="20"/>
              </a:cxn>
              <a:cxn ang="0">
                <a:pos x="23" y="0"/>
              </a:cxn>
            </a:cxnLst>
            <a:rect l="0" t="0" r="r" b="b"/>
            <a:pathLst>
              <a:path w="41" h="46">
                <a:moveTo>
                  <a:pt x="23" y="0"/>
                </a:moveTo>
                <a:lnTo>
                  <a:pt x="0" y="13"/>
                </a:lnTo>
                <a:lnTo>
                  <a:pt x="11" y="32"/>
                </a:lnTo>
                <a:lnTo>
                  <a:pt x="21" y="25"/>
                </a:lnTo>
                <a:lnTo>
                  <a:pt x="9" y="30"/>
                </a:lnTo>
                <a:lnTo>
                  <a:pt x="16" y="46"/>
                </a:lnTo>
                <a:lnTo>
                  <a:pt x="41" y="36"/>
                </a:lnTo>
                <a:lnTo>
                  <a:pt x="34" y="20"/>
                </a:lnTo>
                <a:lnTo>
                  <a:pt x="34" y="20"/>
                </a:lnTo>
                <a:lnTo>
                  <a:pt x="23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17" name="Freeform 476"/>
          <p:cNvSpPr>
            <a:spLocks/>
          </p:cNvSpPr>
          <p:nvPr/>
        </p:nvSpPr>
        <p:spPr bwMode="auto">
          <a:xfrm>
            <a:off x="7718499" y="5388571"/>
            <a:ext cx="22225" cy="15875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0" y="9"/>
              </a:cxn>
              <a:cxn ang="0">
                <a:pos x="4" y="20"/>
              </a:cxn>
              <a:cxn ang="0">
                <a:pos x="16" y="14"/>
              </a:cxn>
              <a:cxn ang="0">
                <a:pos x="4" y="14"/>
              </a:cxn>
              <a:cxn ang="0">
                <a:pos x="4" y="18"/>
              </a:cxn>
              <a:cxn ang="0">
                <a:pos x="30" y="18"/>
              </a:cxn>
              <a:cxn ang="0">
                <a:pos x="30" y="14"/>
              </a:cxn>
              <a:cxn ang="0">
                <a:pos x="28" y="14"/>
              </a:cxn>
              <a:cxn ang="0">
                <a:pos x="28" y="11"/>
              </a:cxn>
              <a:cxn ang="0">
                <a:pos x="25" y="0"/>
              </a:cxn>
            </a:cxnLst>
            <a:rect l="0" t="0" r="r" b="b"/>
            <a:pathLst>
              <a:path w="30" h="20">
                <a:moveTo>
                  <a:pt x="25" y="0"/>
                </a:moveTo>
                <a:lnTo>
                  <a:pt x="0" y="9"/>
                </a:lnTo>
                <a:lnTo>
                  <a:pt x="4" y="20"/>
                </a:lnTo>
                <a:lnTo>
                  <a:pt x="16" y="14"/>
                </a:lnTo>
                <a:lnTo>
                  <a:pt x="4" y="14"/>
                </a:lnTo>
                <a:lnTo>
                  <a:pt x="4" y="18"/>
                </a:lnTo>
                <a:lnTo>
                  <a:pt x="30" y="18"/>
                </a:lnTo>
                <a:lnTo>
                  <a:pt x="30" y="14"/>
                </a:lnTo>
                <a:lnTo>
                  <a:pt x="28" y="14"/>
                </a:lnTo>
                <a:lnTo>
                  <a:pt x="28" y="11"/>
                </a:lnTo>
                <a:lnTo>
                  <a:pt x="25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18" name="Freeform 477"/>
          <p:cNvSpPr>
            <a:spLocks/>
          </p:cNvSpPr>
          <p:nvPr/>
        </p:nvSpPr>
        <p:spPr bwMode="auto">
          <a:xfrm>
            <a:off x="7713737" y="5383808"/>
            <a:ext cx="26987" cy="25400"/>
          </a:xfrm>
          <a:custGeom>
            <a:avLst/>
            <a:gdLst/>
            <a:ahLst/>
            <a:cxnLst>
              <a:cxn ang="0">
                <a:pos x="9" y="25"/>
              </a:cxn>
              <a:cxn ang="0">
                <a:pos x="35" y="25"/>
              </a:cxn>
              <a:cxn ang="0">
                <a:pos x="35" y="21"/>
              </a:cxn>
              <a:cxn ang="0">
                <a:pos x="33" y="21"/>
              </a:cxn>
              <a:cxn ang="0">
                <a:pos x="33" y="16"/>
              </a:cxn>
              <a:cxn ang="0">
                <a:pos x="32" y="13"/>
              </a:cxn>
              <a:cxn ang="0">
                <a:pos x="28" y="9"/>
              </a:cxn>
              <a:cxn ang="0">
                <a:pos x="18" y="18"/>
              </a:cxn>
              <a:cxn ang="0">
                <a:pos x="30" y="13"/>
              </a:cxn>
              <a:cxn ang="0">
                <a:pos x="23" y="0"/>
              </a:cxn>
              <a:cxn ang="0">
                <a:pos x="0" y="13"/>
              </a:cxn>
              <a:cxn ang="0">
                <a:pos x="7" y="25"/>
              </a:cxn>
              <a:cxn ang="0">
                <a:pos x="9" y="29"/>
              </a:cxn>
              <a:cxn ang="0">
                <a:pos x="12" y="32"/>
              </a:cxn>
              <a:cxn ang="0">
                <a:pos x="9" y="21"/>
              </a:cxn>
              <a:cxn ang="0">
                <a:pos x="9" y="27"/>
              </a:cxn>
              <a:cxn ang="0">
                <a:pos x="21" y="21"/>
              </a:cxn>
              <a:cxn ang="0">
                <a:pos x="9" y="21"/>
              </a:cxn>
              <a:cxn ang="0">
                <a:pos x="9" y="25"/>
              </a:cxn>
            </a:cxnLst>
            <a:rect l="0" t="0" r="r" b="b"/>
            <a:pathLst>
              <a:path w="35" h="32">
                <a:moveTo>
                  <a:pt x="9" y="25"/>
                </a:moveTo>
                <a:lnTo>
                  <a:pt x="35" y="25"/>
                </a:lnTo>
                <a:lnTo>
                  <a:pt x="35" y="21"/>
                </a:lnTo>
                <a:lnTo>
                  <a:pt x="33" y="21"/>
                </a:lnTo>
                <a:lnTo>
                  <a:pt x="33" y="16"/>
                </a:lnTo>
                <a:lnTo>
                  <a:pt x="32" y="13"/>
                </a:lnTo>
                <a:lnTo>
                  <a:pt x="28" y="9"/>
                </a:lnTo>
                <a:lnTo>
                  <a:pt x="18" y="18"/>
                </a:lnTo>
                <a:lnTo>
                  <a:pt x="30" y="13"/>
                </a:lnTo>
                <a:lnTo>
                  <a:pt x="23" y="0"/>
                </a:lnTo>
                <a:lnTo>
                  <a:pt x="0" y="13"/>
                </a:lnTo>
                <a:lnTo>
                  <a:pt x="7" y="25"/>
                </a:lnTo>
                <a:lnTo>
                  <a:pt x="9" y="29"/>
                </a:lnTo>
                <a:lnTo>
                  <a:pt x="12" y="32"/>
                </a:lnTo>
                <a:lnTo>
                  <a:pt x="9" y="21"/>
                </a:lnTo>
                <a:lnTo>
                  <a:pt x="9" y="27"/>
                </a:lnTo>
                <a:lnTo>
                  <a:pt x="21" y="21"/>
                </a:lnTo>
                <a:lnTo>
                  <a:pt x="9" y="21"/>
                </a:lnTo>
                <a:lnTo>
                  <a:pt x="9" y="25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19" name="Freeform 478"/>
          <p:cNvSpPr>
            <a:spLocks/>
          </p:cNvSpPr>
          <p:nvPr/>
        </p:nvSpPr>
        <p:spPr bwMode="auto">
          <a:xfrm>
            <a:off x="7697862" y="5340946"/>
            <a:ext cx="33337" cy="50800"/>
          </a:xfrm>
          <a:custGeom>
            <a:avLst/>
            <a:gdLst/>
            <a:ahLst/>
            <a:cxnLst>
              <a:cxn ang="0">
                <a:pos x="21" y="64"/>
              </a:cxn>
              <a:cxn ang="0">
                <a:pos x="46" y="55"/>
              </a:cxn>
              <a:cxn ang="0">
                <a:pos x="42" y="44"/>
              </a:cxn>
              <a:cxn ang="0">
                <a:pos x="42" y="43"/>
              </a:cxn>
              <a:cxn ang="0">
                <a:pos x="35" y="29"/>
              </a:cxn>
              <a:cxn ang="0">
                <a:pos x="23" y="34"/>
              </a:cxn>
              <a:cxn ang="0">
                <a:pos x="35" y="30"/>
              </a:cxn>
              <a:cxn ang="0">
                <a:pos x="25" y="0"/>
              </a:cxn>
              <a:cxn ang="0">
                <a:pos x="0" y="9"/>
              </a:cxn>
              <a:cxn ang="0">
                <a:pos x="10" y="39"/>
              </a:cxn>
              <a:cxn ang="0">
                <a:pos x="12" y="41"/>
              </a:cxn>
              <a:cxn ang="0">
                <a:pos x="19" y="55"/>
              </a:cxn>
              <a:cxn ang="0">
                <a:pos x="30" y="48"/>
              </a:cxn>
              <a:cxn ang="0">
                <a:pos x="18" y="53"/>
              </a:cxn>
              <a:cxn ang="0">
                <a:pos x="21" y="64"/>
              </a:cxn>
            </a:cxnLst>
            <a:rect l="0" t="0" r="r" b="b"/>
            <a:pathLst>
              <a:path w="46" h="64">
                <a:moveTo>
                  <a:pt x="21" y="64"/>
                </a:moveTo>
                <a:lnTo>
                  <a:pt x="46" y="55"/>
                </a:lnTo>
                <a:lnTo>
                  <a:pt x="42" y="44"/>
                </a:lnTo>
                <a:lnTo>
                  <a:pt x="42" y="43"/>
                </a:lnTo>
                <a:lnTo>
                  <a:pt x="35" y="29"/>
                </a:lnTo>
                <a:lnTo>
                  <a:pt x="23" y="34"/>
                </a:lnTo>
                <a:lnTo>
                  <a:pt x="35" y="30"/>
                </a:lnTo>
                <a:lnTo>
                  <a:pt x="25" y="0"/>
                </a:lnTo>
                <a:lnTo>
                  <a:pt x="0" y="9"/>
                </a:lnTo>
                <a:lnTo>
                  <a:pt x="10" y="39"/>
                </a:lnTo>
                <a:lnTo>
                  <a:pt x="12" y="41"/>
                </a:lnTo>
                <a:lnTo>
                  <a:pt x="19" y="55"/>
                </a:lnTo>
                <a:lnTo>
                  <a:pt x="30" y="48"/>
                </a:lnTo>
                <a:lnTo>
                  <a:pt x="18" y="53"/>
                </a:lnTo>
                <a:lnTo>
                  <a:pt x="21" y="64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20" name="Freeform 479"/>
          <p:cNvSpPr>
            <a:spLocks/>
          </p:cNvSpPr>
          <p:nvPr/>
        </p:nvSpPr>
        <p:spPr bwMode="auto">
          <a:xfrm>
            <a:off x="7683574" y="5285383"/>
            <a:ext cx="31750" cy="63500"/>
          </a:xfrm>
          <a:custGeom>
            <a:avLst/>
            <a:gdLst/>
            <a:ahLst/>
            <a:cxnLst>
              <a:cxn ang="0">
                <a:pos x="20" y="79"/>
              </a:cxn>
              <a:cxn ang="0">
                <a:pos x="45" y="69"/>
              </a:cxn>
              <a:cxn ang="0">
                <a:pos x="38" y="51"/>
              </a:cxn>
              <a:cxn ang="0">
                <a:pos x="25" y="56"/>
              </a:cxn>
              <a:cxn ang="0">
                <a:pos x="38" y="54"/>
              </a:cxn>
              <a:cxn ang="0">
                <a:pos x="34" y="38"/>
              </a:cxn>
              <a:cxn ang="0">
                <a:pos x="34" y="37"/>
              </a:cxn>
              <a:cxn ang="0">
                <a:pos x="25" y="0"/>
              </a:cxn>
              <a:cxn ang="0">
                <a:pos x="0" y="7"/>
              </a:cxn>
              <a:cxn ang="0">
                <a:pos x="9" y="44"/>
              </a:cxn>
              <a:cxn ang="0">
                <a:pos x="22" y="40"/>
              </a:cxn>
              <a:cxn ang="0">
                <a:pos x="9" y="44"/>
              </a:cxn>
              <a:cxn ang="0">
                <a:pos x="13" y="60"/>
              </a:cxn>
              <a:cxn ang="0">
                <a:pos x="13" y="61"/>
              </a:cxn>
              <a:cxn ang="0">
                <a:pos x="20" y="79"/>
              </a:cxn>
            </a:cxnLst>
            <a:rect l="0" t="0" r="r" b="b"/>
            <a:pathLst>
              <a:path w="45" h="79">
                <a:moveTo>
                  <a:pt x="20" y="79"/>
                </a:moveTo>
                <a:lnTo>
                  <a:pt x="45" y="69"/>
                </a:lnTo>
                <a:lnTo>
                  <a:pt x="38" y="51"/>
                </a:lnTo>
                <a:lnTo>
                  <a:pt x="25" y="56"/>
                </a:lnTo>
                <a:lnTo>
                  <a:pt x="38" y="54"/>
                </a:lnTo>
                <a:lnTo>
                  <a:pt x="34" y="38"/>
                </a:lnTo>
                <a:lnTo>
                  <a:pt x="34" y="37"/>
                </a:lnTo>
                <a:lnTo>
                  <a:pt x="25" y="0"/>
                </a:lnTo>
                <a:lnTo>
                  <a:pt x="0" y="7"/>
                </a:lnTo>
                <a:lnTo>
                  <a:pt x="9" y="44"/>
                </a:lnTo>
                <a:lnTo>
                  <a:pt x="22" y="40"/>
                </a:lnTo>
                <a:lnTo>
                  <a:pt x="9" y="44"/>
                </a:lnTo>
                <a:lnTo>
                  <a:pt x="13" y="60"/>
                </a:lnTo>
                <a:lnTo>
                  <a:pt x="13" y="61"/>
                </a:lnTo>
                <a:lnTo>
                  <a:pt x="20" y="79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21" name="Freeform 480"/>
          <p:cNvSpPr>
            <a:spLocks/>
          </p:cNvSpPr>
          <p:nvPr/>
        </p:nvSpPr>
        <p:spPr bwMode="auto">
          <a:xfrm>
            <a:off x="7669287" y="5234583"/>
            <a:ext cx="33337" cy="57150"/>
          </a:xfrm>
          <a:custGeom>
            <a:avLst/>
            <a:gdLst/>
            <a:ahLst/>
            <a:cxnLst>
              <a:cxn ang="0">
                <a:pos x="17" y="72"/>
              </a:cxn>
              <a:cxn ang="0">
                <a:pos x="42" y="64"/>
              </a:cxn>
              <a:cxn ang="0">
                <a:pos x="32" y="30"/>
              </a:cxn>
              <a:cxn ang="0">
                <a:pos x="19" y="34"/>
              </a:cxn>
              <a:cxn ang="0">
                <a:pos x="32" y="32"/>
              </a:cxn>
              <a:cxn ang="0">
                <a:pos x="28" y="16"/>
              </a:cxn>
              <a:cxn ang="0">
                <a:pos x="28" y="14"/>
              </a:cxn>
              <a:cxn ang="0">
                <a:pos x="25" y="0"/>
              </a:cxn>
              <a:cxn ang="0">
                <a:pos x="0" y="7"/>
              </a:cxn>
              <a:cxn ang="0">
                <a:pos x="3" y="21"/>
              </a:cxn>
              <a:cxn ang="0">
                <a:pos x="16" y="18"/>
              </a:cxn>
              <a:cxn ang="0">
                <a:pos x="3" y="21"/>
              </a:cxn>
              <a:cxn ang="0">
                <a:pos x="7" y="37"/>
              </a:cxn>
              <a:cxn ang="0">
                <a:pos x="7" y="39"/>
              </a:cxn>
              <a:cxn ang="0">
                <a:pos x="17" y="72"/>
              </a:cxn>
            </a:cxnLst>
            <a:rect l="0" t="0" r="r" b="b"/>
            <a:pathLst>
              <a:path w="42" h="72">
                <a:moveTo>
                  <a:pt x="17" y="72"/>
                </a:moveTo>
                <a:lnTo>
                  <a:pt x="42" y="64"/>
                </a:lnTo>
                <a:lnTo>
                  <a:pt x="32" y="30"/>
                </a:lnTo>
                <a:lnTo>
                  <a:pt x="19" y="34"/>
                </a:lnTo>
                <a:lnTo>
                  <a:pt x="32" y="32"/>
                </a:lnTo>
                <a:lnTo>
                  <a:pt x="28" y="16"/>
                </a:lnTo>
                <a:lnTo>
                  <a:pt x="28" y="14"/>
                </a:lnTo>
                <a:lnTo>
                  <a:pt x="25" y="0"/>
                </a:lnTo>
                <a:lnTo>
                  <a:pt x="0" y="7"/>
                </a:lnTo>
                <a:lnTo>
                  <a:pt x="3" y="21"/>
                </a:lnTo>
                <a:lnTo>
                  <a:pt x="16" y="18"/>
                </a:lnTo>
                <a:lnTo>
                  <a:pt x="3" y="21"/>
                </a:lnTo>
                <a:lnTo>
                  <a:pt x="7" y="37"/>
                </a:lnTo>
                <a:lnTo>
                  <a:pt x="7" y="39"/>
                </a:lnTo>
                <a:lnTo>
                  <a:pt x="17" y="72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22" name="Freeform 481"/>
          <p:cNvSpPr>
            <a:spLocks/>
          </p:cNvSpPr>
          <p:nvPr/>
        </p:nvSpPr>
        <p:spPr bwMode="auto">
          <a:xfrm>
            <a:off x="7662937" y="5204421"/>
            <a:ext cx="25400" cy="36512"/>
          </a:xfrm>
          <a:custGeom>
            <a:avLst/>
            <a:gdLst/>
            <a:ahLst/>
            <a:cxnLst>
              <a:cxn ang="0">
                <a:pos x="11" y="46"/>
              </a:cxn>
              <a:cxn ang="0">
                <a:pos x="36" y="37"/>
              </a:cxn>
              <a:cxn ang="0">
                <a:pos x="28" y="16"/>
              </a:cxn>
              <a:cxn ang="0">
                <a:pos x="28" y="14"/>
              </a:cxn>
              <a:cxn ang="0">
                <a:pos x="25" y="7"/>
              </a:cxn>
              <a:cxn ang="0">
                <a:pos x="23" y="3"/>
              </a:cxn>
              <a:cxn ang="0">
                <a:pos x="20" y="0"/>
              </a:cxn>
              <a:cxn ang="0">
                <a:pos x="0" y="19"/>
              </a:cxn>
              <a:cxn ang="0">
                <a:pos x="4" y="23"/>
              </a:cxn>
              <a:cxn ang="0">
                <a:pos x="13" y="12"/>
              </a:cxn>
              <a:cxn ang="0">
                <a:pos x="2" y="19"/>
              </a:cxn>
              <a:cxn ang="0">
                <a:pos x="5" y="26"/>
              </a:cxn>
              <a:cxn ang="0">
                <a:pos x="16" y="19"/>
              </a:cxn>
              <a:cxn ang="0">
                <a:pos x="4" y="25"/>
              </a:cxn>
              <a:cxn ang="0">
                <a:pos x="11" y="46"/>
              </a:cxn>
            </a:cxnLst>
            <a:rect l="0" t="0" r="r" b="b"/>
            <a:pathLst>
              <a:path w="36" h="46">
                <a:moveTo>
                  <a:pt x="11" y="46"/>
                </a:moveTo>
                <a:lnTo>
                  <a:pt x="36" y="37"/>
                </a:lnTo>
                <a:lnTo>
                  <a:pt x="28" y="16"/>
                </a:lnTo>
                <a:lnTo>
                  <a:pt x="28" y="14"/>
                </a:lnTo>
                <a:lnTo>
                  <a:pt x="25" y="7"/>
                </a:lnTo>
                <a:lnTo>
                  <a:pt x="23" y="3"/>
                </a:lnTo>
                <a:lnTo>
                  <a:pt x="20" y="0"/>
                </a:lnTo>
                <a:lnTo>
                  <a:pt x="0" y="19"/>
                </a:lnTo>
                <a:lnTo>
                  <a:pt x="4" y="23"/>
                </a:lnTo>
                <a:lnTo>
                  <a:pt x="13" y="12"/>
                </a:lnTo>
                <a:lnTo>
                  <a:pt x="2" y="19"/>
                </a:lnTo>
                <a:lnTo>
                  <a:pt x="5" y="26"/>
                </a:lnTo>
                <a:lnTo>
                  <a:pt x="16" y="19"/>
                </a:lnTo>
                <a:lnTo>
                  <a:pt x="4" y="25"/>
                </a:lnTo>
                <a:lnTo>
                  <a:pt x="11" y="46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23" name="Freeform 482"/>
          <p:cNvSpPr>
            <a:spLocks/>
          </p:cNvSpPr>
          <p:nvPr/>
        </p:nvSpPr>
        <p:spPr bwMode="auto">
          <a:xfrm>
            <a:off x="7658174" y="5207596"/>
            <a:ext cx="20638" cy="12700"/>
          </a:xfrm>
          <a:custGeom>
            <a:avLst/>
            <a:gdLst/>
            <a:ahLst/>
            <a:cxnLst>
              <a:cxn ang="0">
                <a:pos x="26" y="13"/>
              </a:cxn>
              <a:cxn ang="0">
                <a:pos x="3" y="0"/>
              </a:cxn>
              <a:cxn ang="0">
                <a:pos x="2" y="4"/>
              </a:cxn>
              <a:cxn ang="0">
                <a:pos x="0" y="4"/>
              </a:cxn>
              <a:cxn ang="0">
                <a:pos x="0" y="9"/>
              </a:cxn>
              <a:cxn ang="0">
                <a:pos x="0" y="16"/>
              </a:cxn>
              <a:cxn ang="0">
                <a:pos x="26" y="16"/>
              </a:cxn>
              <a:cxn ang="0">
                <a:pos x="26" y="9"/>
              </a:cxn>
              <a:cxn ang="0">
                <a:pos x="12" y="9"/>
              </a:cxn>
              <a:cxn ang="0">
                <a:pos x="25" y="16"/>
              </a:cxn>
              <a:cxn ang="0">
                <a:pos x="26" y="13"/>
              </a:cxn>
            </a:cxnLst>
            <a:rect l="0" t="0" r="r" b="b"/>
            <a:pathLst>
              <a:path w="26" h="16">
                <a:moveTo>
                  <a:pt x="26" y="13"/>
                </a:moveTo>
                <a:lnTo>
                  <a:pt x="3" y="0"/>
                </a:lnTo>
                <a:lnTo>
                  <a:pt x="2" y="4"/>
                </a:lnTo>
                <a:lnTo>
                  <a:pt x="0" y="4"/>
                </a:lnTo>
                <a:lnTo>
                  <a:pt x="0" y="9"/>
                </a:lnTo>
                <a:lnTo>
                  <a:pt x="0" y="16"/>
                </a:lnTo>
                <a:lnTo>
                  <a:pt x="26" y="16"/>
                </a:lnTo>
                <a:lnTo>
                  <a:pt x="26" y="9"/>
                </a:lnTo>
                <a:lnTo>
                  <a:pt x="12" y="9"/>
                </a:lnTo>
                <a:lnTo>
                  <a:pt x="25" y="16"/>
                </a:lnTo>
                <a:lnTo>
                  <a:pt x="26" y="13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24" name="Freeform 483"/>
          <p:cNvSpPr>
            <a:spLocks/>
          </p:cNvSpPr>
          <p:nvPr/>
        </p:nvSpPr>
        <p:spPr bwMode="auto">
          <a:xfrm>
            <a:off x="7658174" y="5220296"/>
            <a:ext cx="22225" cy="39687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0" y="0"/>
              </a:cxn>
              <a:cxn ang="0">
                <a:pos x="0" y="22"/>
              </a:cxn>
              <a:cxn ang="0">
                <a:pos x="0" y="30"/>
              </a:cxn>
              <a:cxn ang="0">
                <a:pos x="0" y="32"/>
              </a:cxn>
              <a:cxn ang="0">
                <a:pos x="2" y="50"/>
              </a:cxn>
              <a:cxn ang="0">
                <a:pos x="28" y="46"/>
              </a:cxn>
              <a:cxn ang="0">
                <a:pos x="26" y="29"/>
              </a:cxn>
              <a:cxn ang="0">
                <a:pos x="12" y="30"/>
              </a:cxn>
              <a:cxn ang="0">
                <a:pos x="26" y="30"/>
              </a:cxn>
              <a:cxn ang="0">
                <a:pos x="26" y="22"/>
              </a:cxn>
              <a:cxn ang="0">
                <a:pos x="26" y="0"/>
              </a:cxn>
            </a:cxnLst>
            <a:rect l="0" t="0" r="r" b="b"/>
            <a:pathLst>
              <a:path w="28" h="50">
                <a:moveTo>
                  <a:pt x="26" y="0"/>
                </a:moveTo>
                <a:lnTo>
                  <a:pt x="0" y="0"/>
                </a:lnTo>
                <a:lnTo>
                  <a:pt x="0" y="22"/>
                </a:lnTo>
                <a:lnTo>
                  <a:pt x="0" y="30"/>
                </a:lnTo>
                <a:lnTo>
                  <a:pt x="0" y="32"/>
                </a:lnTo>
                <a:lnTo>
                  <a:pt x="2" y="50"/>
                </a:lnTo>
                <a:lnTo>
                  <a:pt x="28" y="46"/>
                </a:lnTo>
                <a:lnTo>
                  <a:pt x="26" y="29"/>
                </a:lnTo>
                <a:lnTo>
                  <a:pt x="12" y="30"/>
                </a:lnTo>
                <a:lnTo>
                  <a:pt x="26" y="30"/>
                </a:lnTo>
                <a:lnTo>
                  <a:pt x="26" y="22"/>
                </a:lnTo>
                <a:lnTo>
                  <a:pt x="26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25" name="Freeform 484"/>
          <p:cNvSpPr>
            <a:spLocks/>
          </p:cNvSpPr>
          <p:nvPr/>
        </p:nvSpPr>
        <p:spPr bwMode="auto">
          <a:xfrm>
            <a:off x="7659762" y="5256808"/>
            <a:ext cx="39687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0" y="6"/>
              </a:cxn>
              <a:cxn ang="0">
                <a:pos x="3" y="23"/>
              </a:cxn>
              <a:cxn ang="0">
                <a:pos x="16" y="20"/>
              </a:cxn>
              <a:cxn ang="0">
                <a:pos x="3" y="21"/>
              </a:cxn>
              <a:cxn ang="0">
                <a:pos x="7" y="44"/>
              </a:cxn>
              <a:cxn ang="0">
                <a:pos x="7" y="48"/>
              </a:cxn>
              <a:cxn ang="0">
                <a:pos x="8" y="48"/>
              </a:cxn>
              <a:cxn ang="0">
                <a:pos x="19" y="71"/>
              </a:cxn>
              <a:cxn ang="0">
                <a:pos x="30" y="66"/>
              </a:cxn>
              <a:cxn ang="0">
                <a:pos x="17" y="71"/>
              </a:cxn>
              <a:cxn ang="0">
                <a:pos x="28" y="96"/>
              </a:cxn>
              <a:cxn ang="0">
                <a:pos x="53" y="85"/>
              </a:cxn>
              <a:cxn ang="0">
                <a:pos x="42" y="60"/>
              </a:cxn>
              <a:cxn ang="0">
                <a:pos x="42" y="60"/>
              </a:cxn>
              <a:cxn ang="0">
                <a:pos x="31" y="37"/>
              </a:cxn>
              <a:cxn ang="0">
                <a:pos x="19" y="43"/>
              </a:cxn>
              <a:cxn ang="0">
                <a:pos x="33" y="41"/>
              </a:cxn>
              <a:cxn ang="0">
                <a:pos x="30" y="18"/>
              </a:cxn>
              <a:cxn ang="0">
                <a:pos x="28" y="18"/>
              </a:cxn>
              <a:cxn ang="0">
                <a:pos x="24" y="0"/>
              </a:cxn>
            </a:cxnLst>
            <a:rect l="0" t="0" r="r" b="b"/>
            <a:pathLst>
              <a:path w="53" h="96">
                <a:moveTo>
                  <a:pt x="24" y="0"/>
                </a:moveTo>
                <a:lnTo>
                  <a:pt x="0" y="6"/>
                </a:lnTo>
                <a:lnTo>
                  <a:pt x="3" y="23"/>
                </a:lnTo>
                <a:lnTo>
                  <a:pt x="16" y="20"/>
                </a:lnTo>
                <a:lnTo>
                  <a:pt x="3" y="21"/>
                </a:lnTo>
                <a:lnTo>
                  <a:pt x="7" y="44"/>
                </a:lnTo>
                <a:lnTo>
                  <a:pt x="7" y="48"/>
                </a:lnTo>
                <a:lnTo>
                  <a:pt x="8" y="48"/>
                </a:lnTo>
                <a:lnTo>
                  <a:pt x="19" y="71"/>
                </a:lnTo>
                <a:lnTo>
                  <a:pt x="30" y="66"/>
                </a:lnTo>
                <a:lnTo>
                  <a:pt x="17" y="71"/>
                </a:lnTo>
                <a:lnTo>
                  <a:pt x="28" y="96"/>
                </a:lnTo>
                <a:lnTo>
                  <a:pt x="53" y="85"/>
                </a:lnTo>
                <a:lnTo>
                  <a:pt x="42" y="60"/>
                </a:lnTo>
                <a:lnTo>
                  <a:pt x="42" y="60"/>
                </a:lnTo>
                <a:lnTo>
                  <a:pt x="31" y="37"/>
                </a:lnTo>
                <a:lnTo>
                  <a:pt x="19" y="43"/>
                </a:lnTo>
                <a:lnTo>
                  <a:pt x="33" y="41"/>
                </a:lnTo>
                <a:lnTo>
                  <a:pt x="30" y="18"/>
                </a:lnTo>
                <a:lnTo>
                  <a:pt x="28" y="18"/>
                </a:lnTo>
                <a:lnTo>
                  <a:pt x="24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26" name="Freeform 485"/>
          <p:cNvSpPr>
            <a:spLocks/>
          </p:cNvSpPr>
          <p:nvPr/>
        </p:nvSpPr>
        <p:spPr bwMode="auto">
          <a:xfrm>
            <a:off x="7681987" y="5325071"/>
            <a:ext cx="79375" cy="101600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0" y="12"/>
              </a:cxn>
              <a:cxn ang="0">
                <a:pos x="7" y="27"/>
              </a:cxn>
              <a:cxn ang="0">
                <a:pos x="9" y="28"/>
              </a:cxn>
              <a:cxn ang="0">
                <a:pos x="9" y="30"/>
              </a:cxn>
              <a:cxn ang="0">
                <a:pos x="23" y="42"/>
              </a:cxn>
              <a:cxn ang="0">
                <a:pos x="31" y="32"/>
              </a:cxn>
              <a:cxn ang="0">
                <a:pos x="23" y="41"/>
              </a:cxn>
              <a:cxn ang="0">
                <a:pos x="46" y="67"/>
              </a:cxn>
              <a:cxn ang="0">
                <a:pos x="54" y="58"/>
              </a:cxn>
              <a:cxn ang="0">
                <a:pos x="44" y="67"/>
              </a:cxn>
              <a:cxn ang="0">
                <a:pos x="67" y="99"/>
              </a:cxn>
              <a:cxn ang="0">
                <a:pos x="88" y="129"/>
              </a:cxn>
              <a:cxn ang="0">
                <a:pos x="109" y="113"/>
              </a:cxn>
              <a:cxn ang="0">
                <a:pos x="88" y="83"/>
              </a:cxn>
              <a:cxn ang="0">
                <a:pos x="65" y="51"/>
              </a:cxn>
              <a:cxn ang="0">
                <a:pos x="65" y="50"/>
              </a:cxn>
              <a:cxn ang="0">
                <a:pos x="42" y="23"/>
              </a:cxn>
              <a:cxn ang="0">
                <a:pos x="40" y="23"/>
              </a:cxn>
              <a:cxn ang="0">
                <a:pos x="26" y="11"/>
              </a:cxn>
              <a:cxn ang="0">
                <a:pos x="17" y="20"/>
              </a:cxn>
              <a:cxn ang="0">
                <a:pos x="30" y="14"/>
              </a:cxn>
              <a:cxn ang="0">
                <a:pos x="23" y="0"/>
              </a:cxn>
            </a:cxnLst>
            <a:rect l="0" t="0" r="r" b="b"/>
            <a:pathLst>
              <a:path w="109" h="129">
                <a:moveTo>
                  <a:pt x="23" y="0"/>
                </a:moveTo>
                <a:lnTo>
                  <a:pt x="0" y="12"/>
                </a:lnTo>
                <a:lnTo>
                  <a:pt x="7" y="27"/>
                </a:lnTo>
                <a:lnTo>
                  <a:pt x="9" y="28"/>
                </a:lnTo>
                <a:lnTo>
                  <a:pt x="9" y="30"/>
                </a:lnTo>
                <a:lnTo>
                  <a:pt x="23" y="42"/>
                </a:lnTo>
                <a:lnTo>
                  <a:pt x="31" y="32"/>
                </a:lnTo>
                <a:lnTo>
                  <a:pt x="23" y="41"/>
                </a:lnTo>
                <a:lnTo>
                  <a:pt x="46" y="67"/>
                </a:lnTo>
                <a:lnTo>
                  <a:pt x="54" y="58"/>
                </a:lnTo>
                <a:lnTo>
                  <a:pt x="44" y="67"/>
                </a:lnTo>
                <a:lnTo>
                  <a:pt x="67" y="99"/>
                </a:lnTo>
                <a:lnTo>
                  <a:pt x="88" y="129"/>
                </a:lnTo>
                <a:lnTo>
                  <a:pt x="109" y="113"/>
                </a:lnTo>
                <a:lnTo>
                  <a:pt x="88" y="83"/>
                </a:lnTo>
                <a:lnTo>
                  <a:pt x="65" y="51"/>
                </a:lnTo>
                <a:lnTo>
                  <a:pt x="65" y="50"/>
                </a:lnTo>
                <a:lnTo>
                  <a:pt x="42" y="23"/>
                </a:lnTo>
                <a:lnTo>
                  <a:pt x="40" y="23"/>
                </a:lnTo>
                <a:lnTo>
                  <a:pt x="26" y="11"/>
                </a:lnTo>
                <a:lnTo>
                  <a:pt x="17" y="20"/>
                </a:lnTo>
                <a:lnTo>
                  <a:pt x="30" y="14"/>
                </a:lnTo>
                <a:lnTo>
                  <a:pt x="23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27" name="Freeform 486"/>
          <p:cNvSpPr>
            <a:spLocks/>
          </p:cNvSpPr>
          <p:nvPr/>
        </p:nvSpPr>
        <p:spPr bwMode="auto">
          <a:xfrm>
            <a:off x="7745487" y="5415558"/>
            <a:ext cx="52387" cy="111125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0" y="11"/>
              </a:cxn>
              <a:cxn ang="0">
                <a:pos x="7" y="26"/>
              </a:cxn>
              <a:cxn ang="0">
                <a:pos x="9" y="28"/>
              </a:cxn>
              <a:cxn ang="0">
                <a:pos x="20" y="49"/>
              </a:cxn>
              <a:cxn ang="0">
                <a:pos x="30" y="42"/>
              </a:cxn>
              <a:cxn ang="0">
                <a:pos x="18" y="48"/>
              </a:cxn>
              <a:cxn ang="0">
                <a:pos x="30" y="85"/>
              </a:cxn>
              <a:cxn ang="0">
                <a:pos x="37" y="104"/>
              </a:cxn>
              <a:cxn ang="0">
                <a:pos x="50" y="99"/>
              </a:cxn>
              <a:cxn ang="0">
                <a:pos x="37" y="102"/>
              </a:cxn>
              <a:cxn ang="0">
                <a:pos x="41" y="117"/>
              </a:cxn>
              <a:cxn ang="0">
                <a:pos x="44" y="129"/>
              </a:cxn>
              <a:cxn ang="0">
                <a:pos x="46" y="132"/>
              </a:cxn>
              <a:cxn ang="0">
                <a:pos x="50" y="139"/>
              </a:cxn>
              <a:cxn ang="0">
                <a:pos x="73" y="127"/>
              </a:cxn>
              <a:cxn ang="0">
                <a:pos x="69" y="120"/>
              </a:cxn>
              <a:cxn ang="0">
                <a:pos x="57" y="125"/>
              </a:cxn>
              <a:cxn ang="0">
                <a:pos x="69" y="122"/>
              </a:cxn>
              <a:cxn ang="0">
                <a:pos x="66" y="109"/>
              </a:cxn>
              <a:cxn ang="0">
                <a:pos x="62" y="95"/>
              </a:cxn>
              <a:cxn ang="0">
                <a:pos x="62" y="95"/>
              </a:cxn>
              <a:cxn ang="0">
                <a:pos x="55" y="76"/>
              </a:cxn>
              <a:cxn ang="0">
                <a:pos x="43" y="39"/>
              </a:cxn>
              <a:cxn ang="0">
                <a:pos x="43" y="37"/>
              </a:cxn>
              <a:cxn ang="0">
                <a:pos x="32" y="16"/>
              </a:cxn>
              <a:cxn ang="0">
                <a:pos x="20" y="21"/>
              </a:cxn>
              <a:cxn ang="0">
                <a:pos x="32" y="16"/>
              </a:cxn>
              <a:cxn ang="0">
                <a:pos x="25" y="0"/>
              </a:cxn>
            </a:cxnLst>
            <a:rect l="0" t="0" r="r" b="b"/>
            <a:pathLst>
              <a:path w="73" h="139">
                <a:moveTo>
                  <a:pt x="25" y="0"/>
                </a:moveTo>
                <a:lnTo>
                  <a:pt x="0" y="11"/>
                </a:lnTo>
                <a:lnTo>
                  <a:pt x="7" y="26"/>
                </a:lnTo>
                <a:lnTo>
                  <a:pt x="9" y="28"/>
                </a:lnTo>
                <a:lnTo>
                  <a:pt x="20" y="49"/>
                </a:lnTo>
                <a:lnTo>
                  <a:pt x="30" y="42"/>
                </a:lnTo>
                <a:lnTo>
                  <a:pt x="18" y="48"/>
                </a:lnTo>
                <a:lnTo>
                  <a:pt x="30" y="85"/>
                </a:lnTo>
                <a:lnTo>
                  <a:pt x="37" y="104"/>
                </a:lnTo>
                <a:lnTo>
                  <a:pt x="50" y="99"/>
                </a:lnTo>
                <a:lnTo>
                  <a:pt x="37" y="102"/>
                </a:lnTo>
                <a:lnTo>
                  <a:pt x="41" y="117"/>
                </a:lnTo>
                <a:lnTo>
                  <a:pt x="44" y="129"/>
                </a:lnTo>
                <a:lnTo>
                  <a:pt x="46" y="132"/>
                </a:lnTo>
                <a:lnTo>
                  <a:pt x="50" y="139"/>
                </a:lnTo>
                <a:lnTo>
                  <a:pt x="73" y="127"/>
                </a:lnTo>
                <a:lnTo>
                  <a:pt x="69" y="120"/>
                </a:lnTo>
                <a:lnTo>
                  <a:pt x="57" y="125"/>
                </a:lnTo>
                <a:lnTo>
                  <a:pt x="69" y="122"/>
                </a:lnTo>
                <a:lnTo>
                  <a:pt x="66" y="109"/>
                </a:lnTo>
                <a:lnTo>
                  <a:pt x="62" y="95"/>
                </a:lnTo>
                <a:lnTo>
                  <a:pt x="62" y="95"/>
                </a:lnTo>
                <a:lnTo>
                  <a:pt x="55" y="76"/>
                </a:lnTo>
                <a:lnTo>
                  <a:pt x="43" y="39"/>
                </a:lnTo>
                <a:lnTo>
                  <a:pt x="43" y="37"/>
                </a:lnTo>
                <a:lnTo>
                  <a:pt x="32" y="16"/>
                </a:lnTo>
                <a:lnTo>
                  <a:pt x="20" y="21"/>
                </a:lnTo>
                <a:lnTo>
                  <a:pt x="32" y="16"/>
                </a:lnTo>
                <a:lnTo>
                  <a:pt x="25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28" name="Freeform 487"/>
          <p:cNvSpPr>
            <a:spLocks/>
          </p:cNvSpPr>
          <p:nvPr/>
        </p:nvSpPr>
        <p:spPr bwMode="auto">
          <a:xfrm>
            <a:off x="7767712" y="5464771"/>
            <a:ext cx="31750" cy="55562"/>
          </a:xfrm>
          <a:custGeom>
            <a:avLst/>
            <a:gdLst/>
            <a:ahLst/>
            <a:cxnLst>
              <a:cxn ang="0">
                <a:pos x="18" y="70"/>
              </a:cxn>
              <a:cxn ang="0">
                <a:pos x="44" y="70"/>
              </a:cxn>
              <a:cxn ang="0">
                <a:pos x="44" y="67"/>
              </a:cxn>
              <a:cxn ang="0">
                <a:pos x="44" y="60"/>
              </a:cxn>
              <a:cxn ang="0">
                <a:pos x="43" y="60"/>
              </a:cxn>
              <a:cxn ang="0">
                <a:pos x="43" y="55"/>
              </a:cxn>
              <a:cxn ang="0">
                <a:pos x="39" y="46"/>
              </a:cxn>
              <a:cxn ang="0">
                <a:pos x="27" y="51"/>
              </a:cxn>
              <a:cxn ang="0">
                <a:pos x="39" y="47"/>
              </a:cxn>
              <a:cxn ang="0">
                <a:pos x="32" y="23"/>
              </a:cxn>
              <a:cxn ang="0">
                <a:pos x="32" y="23"/>
              </a:cxn>
              <a:cxn ang="0">
                <a:pos x="25" y="0"/>
              </a:cxn>
              <a:cxn ang="0">
                <a:pos x="0" y="9"/>
              </a:cxn>
              <a:cxn ang="0">
                <a:pos x="7" y="32"/>
              </a:cxn>
              <a:cxn ang="0">
                <a:pos x="20" y="26"/>
              </a:cxn>
              <a:cxn ang="0">
                <a:pos x="7" y="30"/>
              </a:cxn>
              <a:cxn ang="0">
                <a:pos x="14" y="55"/>
              </a:cxn>
              <a:cxn ang="0">
                <a:pos x="14" y="56"/>
              </a:cxn>
              <a:cxn ang="0">
                <a:pos x="18" y="65"/>
              </a:cxn>
              <a:cxn ang="0">
                <a:pos x="30" y="60"/>
              </a:cxn>
              <a:cxn ang="0">
                <a:pos x="18" y="60"/>
              </a:cxn>
              <a:cxn ang="0">
                <a:pos x="18" y="67"/>
              </a:cxn>
              <a:cxn ang="0">
                <a:pos x="18" y="70"/>
              </a:cxn>
            </a:cxnLst>
            <a:rect l="0" t="0" r="r" b="b"/>
            <a:pathLst>
              <a:path w="44" h="70">
                <a:moveTo>
                  <a:pt x="18" y="70"/>
                </a:moveTo>
                <a:lnTo>
                  <a:pt x="44" y="70"/>
                </a:lnTo>
                <a:lnTo>
                  <a:pt x="44" y="67"/>
                </a:lnTo>
                <a:lnTo>
                  <a:pt x="44" y="60"/>
                </a:lnTo>
                <a:lnTo>
                  <a:pt x="43" y="60"/>
                </a:lnTo>
                <a:lnTo>
                  <a:pt x="43" y="55"/>
                </a:lnTo>
                <a:lnTo>
                  <a:pt x="39" y="46"/>
                </a:lnTo>
                <a:lnTo>
                  <a:pt x="27" y="51"/>
                </a:lnTo>
                <a:lnTo>
                  <a:pt x="39" y="47"/>
                </a:lnTo>
                <a:lnTo>
                  <a:pt x="32" y="23"/>
                </a:lnTo>
                <a:lnTo>
                  <a:pt x="32" y="23"/>
                </a:lnTo>
                <a:lnTo>
                  <a:pt x="25" y="0"/>
                </a:lnTo>
                <a:lnTo>
                  <a:pt x="0" y="9"/>
                </a:lnTo>
                <a:lnTo>
                  <a:pt x="7" y="32"/>
                </a:lnTo>
                <a:lnTo>
                  <a:pt x="20" y="26"/>
                </a:lnTo>
                <a:lnTo>
                  <a:pt x="7" y="30"/>
                </a:lnTo>
                <a:lnTo>
                  <a:pt x="14" y="55"/>
                </a:lnTo>
                <a:lnTo>
                  <a:pt x="14" y="56"/>
                </a:lnTo>
                <a:lnTo>
                  <a:pt x="18" y="65"/>
                </a:lnTo>
                <a:lnTo>
                  <a:pt x="30" y="60"/>
                </a:lnTo>
                <a:lnTo>
                  <a:pt x="18" y="60"/>
                </a:lnTo>
                <a:lnTo>
                  <a:pt x="18" y="67"/>
                </a:lnTo>
                <a:lnTo>
                  <a:pt x="18" y="7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29" name="Freeform 488"/>
          <p:cNvSpPr>
            <a:spLocks/>
          </p:cNvSpPr>
          <p:nvPr/>
        </p:nvSpPr>
        <p:spPr bwMode="auto">
          <a:xfrm>
            <a:off x="7731199" y="5379046"/>
            <a:ext cx="53975" cy="92075"/>
          </a:xfrm>
          <a:custGeom>
            <a:avLst/>
            <a:gdLst/>
            <a:ahLst/>
            <a:cxnLst>
              <a:cxn ang="0">
                <a:pos x="51" y="117"/>
              </a:cxn>
              <a:cxn ang="0">
                <a:pos x="74" y="106"/>
              </a:cxn>
              <a:cxn ang="0">
                <a:pos x="63" y="83"/>
              </a:cxn>
              <a:cxn ang="0">
                <a:pos x="49" y="53"/>
              </a:cxn>
              <a:cxn ang="0">
                <a:pos x="37" y="58"/>
              </a:cxn>
              <a:cxn ang="0">
                <a:pos x="49" y="53"/>
              </a:cxn>
              <a:cxn ang="0">
                <a:pos x="37" y="25"/>
              </a:cxn>
              <a:cxn ang="0">
                <a:pos x="37" y="23"/>
              </a:cxn>
              <a:cxn ang="0">
                <a:pos x="23" y="0"/>
              </a:cxn>
              <a:cxn ang="0">
                <a:pos x="0" y="14"/>
              </a:cxn>
              <a:cxn ang="0">
                <a:pos x="14" y="37"/>
              </a:cxn>
              <a:cxn ang="0">
                <a:pos x="25" y="30"/>
              </a:cxn>
              <a:cxn ang="0">
                <a:pos x="12" y="35"/>
              </a:cxn>
              <a:cxn ang="0">
                <a:pos x="25" y="64"/>
              </a:cxn>
              <a:cxn ang="0">
                <a:pos x="26" y="64"/>
              </a:cxn>
              <a:cxn ang="0">
                <a:pos x="40" y="94"/>
              </a:cxn>
              <a:cxn ang="0">
                <a:pos x="51" y="117"/>
              </a:cxn>
            </a:cxnLst>
            <a:rect l="0" t="0" r="r" b="b"/>
            <a:pathLst>
              <a:path w="74" h="117">
                <a:moveTo>
                  <a:pt x="51" y="117"/>
                </a:moveTo>
                <a:lnTo>
                  <a:pt x="74" y="106"/>
                </a:lnTo>
                <a:lnTo>
                  <a:pt x="63" y="83"/>
                </a:lnTo>
                <a:lnTo>
                  <a:pt x="49" y="53"/>
                </a:lnTo>
                <a:lnTo>
                  <a:pt x="37" y="58"/>
                </a:lnTo>
                <a:lnTo>
                  <a:pt x="49" y="53"/>
                </a:lnTo>
                <a:lnTo>
                  <a:pt x="37" y="25"/>
                </a:lnTo>
                <a:lnTo>
                  <a:pt x="37" y="23"/>
                </a:lnTo>
                <a:lnTo>
                  <a:pt x="23" y="0"/>
                </a:lnTo>
                <a:lnTo>
                  <a:pt x="0" y="14"/>
                </a:lnTo>
                <a:lnTo>
                  <a:pt x="14" y="37"/>
                </a:lnTo>
                <a:lnTo>
                  <a:pt x="25" y="30"/>
                </a:lnTo>
                <a:lnTo>
                  <a:pt x="12" y="35"/>
                </a:lnTo>
                <a:lnTo>
                  <a:pt x="25" y="64"/>
                </a:lnTo>
                <a:lnTo>
                  <a:pt x="26" y="64"/>
                </a:lnTo>
                <a:lnTo>
                  <a:pt x="40" y="94"/>
                </a:lnTo>
                <a:lnTo>
                  <a:pt x="51" y="117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30" name="Freeform 489"/>
          <p:cNvSpPr>
            <a:spLocks/>
          </p:cNvSpPr>
          <p:nvPr/>
        </p:nvSpPr>
        <p:spPr bwMode="auto">
          <a:xfrm>
            <a:off x="7702624" y="5342533"/>
            <a:ext cx="44450" cy="47625"/>
          </a:xfrm>
          <a:custGeom>
            <a:avLst/>
            <a:gdLst/>
            <a:ahLst/>
            <a:cxnLst>
              <a:cxn ang="0">
                <a:pos x="39" y="60"/>
              </a:cxn>
              <a:cxn ang="0">
                <a:pos x="62" y="46"/>
              </a:cxn>
              <a:cxn ang="0">
                <a:pos x="51" y="28"/>
              </a:cxn>
              <a:cxn ang="0">
                <a:pos x="48" y="27"/>
              </a:cxn>
              <a:cxn ang="0">
                <a:pos x="48" y="27"/>
              </a:cxn>
              <a:cxn ang="0">
                <a:pos x="37" y="18"/>
              </a:cxn>
              <a:cxn ang="0">
                <a:pos x="28" y="27"/>
              </a:cxn>
              <a:cxn ang="0">
                <a:pos x="37" y="18"/>
              </a:cxn>
              <a:cxn ang="0">
                <a:pos x="18" y="0"/>
              </a:cxn>
              <a:cxn ang="0">
                <a:pos x="0" y="19"/>
              </a:cxn>
              <a:cxn ang="0">
                <a:pos x="19" y="37"/>
              </a:cxn>
              <a:cxn ang="0">
                <a:pos x="21" y="37"/>
              </a:cxn>
              <a:cxn ang="0">
                <a:pos x="32" y="46"/>
              </a:cxn>
              <a:cxn ang="0">
                <a:pos x="39" y="35"/>
              </a:cxn>
              <a:cxn ang="0">
                <a:pos x="28" y="42"/>
              </a:cxn>
              <a:cxn ang="0">
                <a:pos x="39" y="60"/>
              </a:cxn>
            </a:cxnLst>
            <a:rect l="0" t="0" r="r" b="b"/>
            <a:pathLst>
              <a:path w="62" h="60">
                <a:moveTo>
                  <a:pt x="39" y="60"/>
                </a:moveTo>
                <a:lnTo>
                  <a:pt x="62" y="46"/>
                </a:lnTo>
                <a:lnTo>
                  <a:pt x="51" y="28"/>
                </a:lnTo>
                <a:lnTo>
                  <a:pt x="48" y="27"/>
                </a:lnTo>
                <a:lnTo>
                  <a:pt x="48" y="27"/>
                </a:lnTo>
                <a:lnTo>
                  <a:pt x="37" y="18"/>
                </a:lnTo>
                <a:lnTo>
                  <a:pt x="28" y="27"/>
                </a:lnTo>
                <a:lnTo>
                  <a:pt x="37" y="18"/>
                </a:lnTo>
                <a:lnTo>
                  <a:pt x="18" y="0"/>
                </a:lnTo>
                <a:lnTo>
                  <a:pt x="0" y="19"/>
                </a:lnTo>
                <a:lnTo>
                  <a:pt x="19" y="37"/>
                </a:lnTo>
                <a:lnTo>
                  <a:pt x="21" y="37"/>
                </a:lnTo>
                <a:lnTo>
                  <a:pt x="32" y="46"/>
                </a:lnTo>
                <a:lnTo>
                  <a:pt x="39" y="35"/>
                </a:lnTo>
                <a:lnTo>
                  <a:pt x="28" y="42"/>
                </a:lnTo>
                <a:lnTo>
                  <a:pt x="39" y="6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31" name="Freeform 490"/>
          <p:cNvSpPr>
            <a:spLocks/>
          </p:cNvSpPr>
          <p:nvPr/>
        </p:nvSpPr>
        <p:spPr bwMode="auto">
          <a:xfrm>
            <a:off x="7683574" y="5321896"/>
            <a:ext cx="31750" cy="36512"/>
          </a:xfrm>
          <a:custGeom>
            <a:avLst/>
            <a:gdLst/>
            <a:ahLst/>
            <a:cxnLst>
              <a:cxn ang="0">
                <a:pos x="27" y="45"/>
              </a:cxn>
              <a:cxn ang="0">
                <a:pos x="45" y="26"/>
              </a:cxn>
              <a:cxn ang="0">
                <a:pos x="29" y="12"/>
              </a:cxn>
              <a:cxn ang="0">
                <a:pos x="20" y="21"/>
              </a:cxn>
              <a:cxn ang="0">
                <a:pos x="30" y="12"/>
              </a:cxn>
              <a:cxn ang="0">
                <a:pos x="20" y="0"/>
              </a:cxn>
              <a:cxn ang="0">
                <a:pos x="0" y="17"/>
              </a:cxn>
              <a:cxn ang="0">
                <a:pos x="11" y="30"/>
              </a:cxn>
              <a:cxn ang="0">
                <a:pos x="11" y="31"/>
              </a:cxn>
              <a:cxn ang="0">
                <a:pos x="27" y="45"/>
              </a:cxn>
            </a:cxnLst>
            <a:rect l="0" t="0" r="r" b="b"/>
            <a:pathLst>
              <a:path w="45" h="45">
                <a:moveTo>
                  <a:pt x="27" y="45"/>
                </a:moveTo>
                <a:lnTo>
                  <a:pt x="45" y="26"/>
                </a:lnTo>
                <a:lnTo>
                  <a:pt x="29" y="12"/>
                </a:lnTo>
                <a:lnTo>
                  <a:pt x="20" y="21"/>
                </a:lnTo>
                <a:lnTo>
                  <a:pt x="30" y="12"/>
                </a:lnTo>
                <a:lnTo>
                  <a:pt x="20" y="0"/>
                </a:lnTo>
                <a:lnTo>
                  <a:pt x="0" y="17"/>
                </a:lnTo>
                <a:lnTo>
                  <a:pt x="11" y="30"/>
                </a:lnTo>
                <a:lnTo>
                  <a:pt x="11" y="31"/>
                </a:lnTo>
                <a:lnTo>
                  <a:pt x="27" y="45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32" name="Freeform 491"/>
          <p:cNvSpPr>
            <a:spLocks/>
          </p:cNvSpPr>
          <p:nvPr/>
        </p:nvSpPr>
        <p:spPr bwMode="auto">
          <a:xfrm>
            <a:off x="7672462" y="5304433"/>
            <a:ext cx="26987" cy="28575"/>
          </a:xfrm>
          <a:custGeom>
            <a:avLst/>
            <a:gdLst/>
            <a:ahLst/>
            <a:cxnLst>
              <a:cxn ang="0">
                <a:pos x="11" y="36"/>
              </a:cxn>
              <a:cxn ang="0">
                <a:pos x="36" y="25"/>
              </a:cxn>
              <a:cxn ang="0">
                <a:pos x="29" y="9"/>
              </a:cxn>
              <a:cxn ang="0">
                <a:pos x="29" y="9"/>
              </a:cxn>
              <a:cxn ang="0">
                <a:pos x="25" y="2"/>
              </a:cxn>
              <a:cxn ang="0">
                <a:pos x="13" y="7"/>
              </a:cxn>
              <a:cxn ang="0">
                <a:pos x="27" y="7"/>
              </a:cxn>
              <a:cxn ang="0">
                <a:pos x="27" y="0"/>
              </a:cxn>
              <a:cxn ang="0">
                <a:pos x="0" y="0"/>
              </a:cxn>
              <a:cxn ang="0">
                <a:pos x="0" y="7"/>
              </a:cxn>
              <a:cxn ang="0">
                <a:pos x="0" y="7"/>
              </a:cxn>
              <a:cxn ang="0">
                <a:pos x="0" y="13"/>
              </a:cxn>
              <a:cxn ang="0">
                <a:pos x="2" y="14"/>
              </a:cxn>
              <a:cxn ang="0">
                <a:pos x="6" y="22"/>
              </a:cxn>
              <a:cxn ang="0">
                <a:pos x="16" y="14"/>
              </a:cxn>
              <a:cxn ang="0">
                <a:pos x="4" y="20"/>
              </a:cxn>
              <a:cxn ang="0">
                <a:pos x="11" y="36"/>
              </a:cxn>
            </a:cxnLst>
            <a:rect l="0" t="0" r="r" b="b"/>
            <a:pathLst>
              <a:path w="36" h="36">
                <a:moveTo>
                  <a:pt x="11" y="36"/>
                </a:moveTo>
                <a:lnTo>
                  <a:pt x="36" y="25"/>
                </a:lnTo>
                <a:lnTo>
                  <a:pt x="29" y="9"/>
                </a:lnTo>
                <a:lnTo>
                  <a:pt x="29" y="9"/>
                </a:lnTo>
                <a:lnTo>
                  <a:pt x="25" y="2"/>
                </a:lnTo>
                <a:lnTo>
                  <a:pt x="13" y="7"/>
                </a:lnTo>
                <a:lnTo>
                  <a:pt x="27" y="7"/>
                </a:lnTo>
                <a:lnTo>
                  <a:pt x="27" y="0"/>
                </a:lnTo>
                <a:lnTo>
                  <a:pt x="0" y="0"/>
                </a:lnTo>
                <a:lnTo>
                  <a:pt x="0" y="7"/>
                </a:lnTo>
                <a:lnTo>
                  <a:pt x="0" y="7"/>
                </a:lnTo>
                <a:lnTo>
                  <a:pt x="0" y="13"/>
                </a:lnTo>
                <a:lnTo>
                  <a:pt x="2" y="14"/>
                </a:lnTo>
                <a:lnTo>
                  <a:pt x="6" y="22"/>
                </a:lnTo>
                <a:lnTo>
                  <a:pt x="16" y="14"/>
                </a:lnTo>
                <a:lnTo>
                  <a:pt x="4" y="20"/>
                </a:lnTo>
                <a:lnTo>
                  <a:pt x="11" y="36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33" name="Freeform 492"/>
          <p:cNvSpPr>
            <a:spLocks/>
          </p:cNvSpPr>
          <p:nvPr/>
        </p:nvSpPr>
        <p:spPr bwMode="auto">
          <a:xfrm>
            <a:off x="7672462" y="5291733"/>
            <a:ext cx="19050" cy="2063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27" y="16"/>
              </a:cxn>
              <a:cxn ang="0">
                <a:pos x="27" y="13"/>
              </a:cxn>
              <a:cxn ang="0">
                <a:pos x="13" y="13"/>
              </a:cxn>
              <a:cxn ang="0">
                <a:pos x="13" y="25"/>
              </a:cxn>
              <a:cxn ang="0">
                <a:pos x="18" y="25"/>
              </a:cxn>
              <a:cxn ang="0">
                <a:pos x="22" y="22"/>
              </a:cxn>
              <a:cxn ang="0">
                <a:pos x="25" y="18"/>
              </a:cxn>
              <a:cxn ang="0">
                <a:pos x="13" y="27"/>
              </a:cxn>
              <a:cxn ang="0">
                <a:pos x="16" y="27"/>
              </a:cxn>
              <a:cxn ang="0">
                <a:pos x="16" y="0"/>
              </a:cxn>
              <a:cxn ang="0">
                <a:pos x="13" y="0"/>
              </a:cxn>
              <a:cxn ang="0">
                <a:pos x="13" y="0"/>
              </a:cxn>
              <a:cxn ang="0">
                <a:pos x="7" y="0"/>
              </a:cxn>
              <a:cxn ang="0">
                <a:pos x="4" y="4"/>
              </a:cxn>
              <a:cxn ang="0">
                <a:pos x="0" y="8"/>
              </a:cxn>
              <a:cxn ang="0">
                <a:pos x="0" y="13"/>
              </a:cxn>
              <a:cxn ang="0">
                <a:pos x="0" y="13"/>
              </a:cxn>
              <a:cxn ang="0">
                <a:pos x="0" y="16"/>
              </a:cxn>
            </a:cxnLst>
            <a:rect l="0" t="0" r="r" b="b"/>
            <a:pathLst>
              <a:path w="27" h="27">
                <a:moveTo>
                  <a:pt x="0" y="16"/>
                </a:moveTo>
                <a:lnTo>
                  <a:pt x="27" y="16"/>
                </a:lnTo>
                <a:lnTo>
                  <a:pt x="27" y="13"/>
                </a:lnTo>
                <a:lnTo>
                  <a:pt x="13" y="13"/>
                </a:lnTo>
                <a:lnTo>
                  <a:pt x="13" y="25"/>
                </a:lnTo>
                <a:lnTo>
                  <a:pt x="18" y="25"/>
                </a:lnTo>
                <a:lnTo>
                  <a:pt x="22" y="22"/>
                </a:lnTo>
                <a:lnTo>
                  <a:pt x="25" y="18"/>
                </a:lnTo>
                <a:lnTo>
                  <a:pt x="13" y="27"/>
                </a:lnTo>
                <a:lnTo>
                  <a:pt x="16" y="27"/>
                </a:lnTo>
                <a:lnTo>
                  <a:pt x="16" y="0"/>
                </a:lnTo>
                <a:lnTo>
                  <a:pt x="13" y="0"/>
                </a:lnTo>
                <a:lnTo>
                  <a:pt x="13" y="0"/>
                </a:lnTo>
                <a:lnTo>
                  <a:pt x="7" y="0"/>
                </a:lnTo>
                <a:lnTo>
                  <a:pt x="4" y="4"/>
                </a:lnTo>
                <a:lnTo>
                  <a:pt x="0" y="8"/>
                </a:lnTo>
                <a:lnTo>
                  <a:pt x="0" y="13"/>
                </a:lnTo>
                <a:lnTo>
                  <a:pt x="0" y="13"/>
                </a:lnTo>
                <a:lnTo>
                  <a:pt x="0" y="16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34" name="Freeform 493"/>
          <p:cNvSpPr>
            <a:spLocks/>
          </p:cNvSpPr>
          <p:nvPr/>
        </p:nvSpPr>
        <p:spPr bwMode="auto">
          <a:xfrm>
            <a:off x="7678812" y="5294908"/>
            <a:ext cx="23812" cy="34925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0" y="19"/>
              </a:cxn>
              <a:cxn ang="0">
                <a:pos x="4" y="23"/>
              </a:cxn>
              <a:cxn ang="0">
                <a:pos x="13" y="12"/>
              </a:cxn>
              <a:cxn ang="0">
                <a:pos x="0" y="12"/>
              </a:cxn>
              <a:cxn ang="0">
                <a:pos x="0" y="18"/>
              </a:cxn>
              <a:cxn ang="0">
                <a:pos x="0" y="12"/>
              </a:cxn>
              <a:cxn ang="0">
                <a:pos x="0" y="23"/>
              </a:cxn>
              <a:cxn ang="0">
                <a:pos x="0" y="23"/>
              </a:cxn>
              <a:cxn ang="0">
                <a:pos x="0" y="28"/>
              </a:cxn>
              <a:cxn ang="0">
                <a:pos x="0" y="28"/>
              </a:cxn>
              <a:cxn ang="0">
                <a:pos x="7" y="44"/>
              </a:cxn>
              <a:cxn ang="0">
                <a:pos x="32" y="34"/>
              </a:cxn>
              <a:cxn ang="0">
                <a:pos x="25" y="18"/>
              </a:cxn>
              <a:cxn ang="0">
                <a:pos x="13" y="23"/>
              </a:cxn>
              <a:cxn ang="0">
                <a:pos x="27" y="23"/>
              </a:cxn>
              <a:cxn ang="0">
                <a:pos x="27" y="12"/>
              </a:cxn>
              <a:cxn ang="0">
                <a:pos x="25" y="12"/>
              </a:cxn>
              <a:cxn ang="0">
                <a:pos x="25" y="7"/>
              </a:cxn>
              <a:cxn ang="0">
                <a:pos x="23" y="4"/>
              </a:cxn>
              <a:cxn ang="0">
                <a:pos x="20" y="0"/>
              </a:cxn>
            </a:cxnLst>
            <a:rect l="0" t="0" r="r" b="b"/>
            <a:pathLst>
              <a:path w="32" h="44">
                <a:moveTo>
                  <a:pt x="20" y="0"/>
                </a:moveTo>
                <a:lnTo>
                  <a:pt x="0" y="19"/>
                </a:lnTo>
                <a:lnTo>
                  <a:pt x="4" y="23"/>
                </a:lnTo>
                <a:lnTo>
                  <a:pt x="13" y="12"/>
                </a:lnTo>
                <a:lnTo>
                  <a:pt x="0" y="12"/>
                </a:lnTo>
                <a:lnTo>
                  <a:pt x="0" y="18"/>
                </a:lnTo>
                <a:lnTo>
                  <a:pt x="0" y="12"/>
                </a:lnTo>
                <a:lnTo>
                  <a:pt x="0" y="23"/>
                </a:lnTo>
                <a:lnTo>
                  <a:pt x="0" y="23"/>
                </a:lnTo>
                <a:lnTo>
                  <a:pt x="0" y="28"/>
                </a:lnTo>
                <a:lnTo>
                  <a:pt x="0" y="28"/>
                </a:lnTo>
                <a:lnTo>
                  <a:pt x="7" y="44"/>
                </a:lnTo>
                <a:lnTo>
                  <a:pt x="32" y="34"/>
                </a:lnTo>
                <a:lnTo>
                  <a:pt x="25" y="18"/>
                </a:lnTo>
                <a:lnTo>
                  <a:pt x="13" y="23"/>
                </a:lnTo>
                <a:lnTo>
                  <a:pt x="27" y="23"/>
                </a:lnTo>
                <a:lnTo>
                  <a:pt x="27" y="12"/>
                </a:lnTo>
                <a:lnTo>
                  <a:pt x="25" y="12"/>
                </a:lnTo>
                <a:lnTo>
                  <a:pt x="25" y="7"/>
                </a:lnTo>
                <a:lnTo>
                  <a:pt x="23" y="4"/>
                </a:lnTo>
                <a:lnTo>
                  <a:pt x="2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35" name="Freeform 494"/>
          <p:cNvSpPr>
            <a:spLocks/>
          </p:cNvSpPr>
          <p:nvPr/>
        </p:nvSpPr>
        <p:spPr bwMode="auto">
          <a:xfrm>
            <a:off x="7683574" y="5323483"/>
            <a:ext cx="30163" cy="38100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0" y="9"/>
              </a:cxn>
              <a:cxn ang="0">
                <a:pos x="8" y="30"/>
              </a:cxn>
              <a:cxn ang="0">
                <a:pos x="8" y="30"/>
              </a:cxn>
              <a:cxn ang="0">
                <a:pos x="9" y="34"/>
              </a:cxn>
              <a:cxn ang="0">
                <a:pos x="16" y="43"/>
              </a:cxn>
              <a:cxn ang="0">
                <a:pos x="27" y="34"/>
              </a:cxn>
              <a:cxn ang="0">
                <a:pos x="15" y="39"/>
              </a:cxn>
              <a:cxn ang="0">
                <a:pos x="18" y="50"/>
              </a:cxn>
              <a:cxn ang="0">
                <a:pos x="43" y="41"/>
              </a:cxn>
              <a:cxn ang="0">
                <a:pos x="39" y="30"/>
              </a:cxn>
              <a:cxn ang="0">
                <a:pos x="39" y="29"/>
              </a:cxn>
              <a:cxn ang="0">
                <a:pos x="38" y="27"/>
              </a:cxn>
              <a:cxn ang="0">
                <a:pos x="30" y="18"/>
              </a:cxn>
              <a:cxn ang="0">
                <a:pos x="20" y="25"/>
              </a:cxn>
              <a:cxn ang="0">
                <a:pos x="32" y="22"/>
              </a:cxn>
              <a:cxn ang="0">
                <a:pos x="25" y="0"/>
              </a:cxn>
            </a:cxnLst>
            <a:rect l="0" t="0" r="r" b="b"/>
            <a:pathLst>
              <a:path w="43" h="50">
                <a:moveTo>
                  <a:pt x="25" y="0"/>
                </a:moveTo>
                <a:lnTo>
                  <a:pt x="0" y="9"/>
                </a:lnTo>
                <a:lnTo>
                  <a:pt x="8" y="30"/>
                </a:lnTo>
                <a:lnTo>
                  <a:pt x="8" y="30"/>
                </a:lnTo>
                <a:lnTo>
                  <a:pt x="9" y="34"/>
                </a:lnTo>
                <a:lnTo>
                  <a:pt x="16" y="43"/>
                </a:lnTo>
                <a:lnTo>
                  <a:pt x="27" y="34"/>
                </a:lnTo>
                <a:lnTo>
                  <a:pt x="15" y="39"/>
                </a:lnTo>
                <a:lnTo>
                  <a:pt x="18" y="50"/>
                </a:lnTo>
                <a:lnTo>
                  <a:pt x="43" y="41"/>
                </a:lnTo>
                <a:lnTo>
                  <a:pt x="39" y="30"/>
                </a:lnTo>
                <a:lnTo>
                  <a:pt x="39" y="29"/>
                </a:lnTo>
                <a:lnTo>
                  <a:pt x="38" y="27"/>
                </a:lnTo>
                <a:lnTo>
                  <a:pt x="30" y="18"/>
                </a:lnTo>
                <a:lnTo>
                  <a:pt x="20" y="25"/>
                </a:lnTo>
                <a:lnTo>
                  <a:pt x="32" y="22"/>
                </a:lnTo>
                <a:lnTo>
                  <a:pt x="25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36" name="Freeform 495"/>
          <p:cNvSpPr>
            <a:spLocks/>
          </p:cNvSpPr>
          <p:nvPr/>
        </p:nvSpPr>
        <p:spPr bwMode="auto">
          <a:xfrm>
            <a:off x="7697862" y="5352058"/>
            <a:ext cx="25400" cy="30163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0" y="16"/>
              </a:cxn>
              <a:cxn ang="0">
                <a:pos x="9" y="29"/>
              </a:cxn>
              <a:cxn ang="0">
                <a:pos x="10" y="30"/>
              </a:cxn>
              <a:cxn ang="0">
                <a:pos x="14" y="34"/>
              </a:cxn>
              <a:cxn ang="0">
                <a:pos x="18" y="38"/>
              </a:cxn>
              <a:cxn ang="0">
                <a:pos x="37" y="18"/>
              </a:cxn>
              <a:cxn ang="0">
                <a:pos x="33" y="15"/>
              </a:cxn>
              <a:cxn ang="0">
                <a:pos x="30" y="11"/>
              </a:cxn>
              <a:cxn ang="0">
                <a:pos x="19" y="20"/>
              </a:cxn>
              <a:cxn ang="0">
                <a:pos x="30" y="13"/>
              </a:cxn>
              <a:cxn ang="0">
                <a:pos x="21" y="0"/>
              </a:cxn>
            </a:cxnLst>
            <a:rect l="0" t="0" r="r" b="b"/>
            <a:pathLst>
              <a:path w="37" h="38">
                <a:moveTo>
                  <a:pt x="21" y="0"/>
                </a:moveTo>
                <a:lnTo>
                  <a:pt x="0" y="16"/>
                </a:lnTo>
                <a:lnTo>
                  <a:pt x="9" y="29"/>
                </a:lnTo>
                <a:lnTo>
                  <a:pt x="10" y="30"/>
                </a:lnTo>
                <a:lnTo>
                  <a:pt x="14" y="34"/>
                </a:lnTo>
                <a:lnTo>
                  <a:pt x="18" y="38"/>
                </a:lnTo>
                <a:lnTo>
                  <a:pt x="37" y="18"/>
                </a:lnTo>
                <a:lnTo>
                  <a:pt x="33" y="15"/>
                </a:lnTo>
                <a:lnTo>
                  <a:pt x="30" y="11"/>
                </a:lnTo>
                <a:lnTo>
                  <a:pt x="19" y="20"/>
                </a:lnTo>
                <a:lnTo>
                  <a:pt x="30" y="13"/>
                </a:lnTo>
                <a:lnTo>
                  <a:pt x="21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37" name="Freeform 496"/>
          <p:cNvSpPr>
            <a:spLocks/>
          </p:cNvSpPr>
          <p:nvPr/>
        </p:nvSpPr>
        <p:spPr bwMode="auto">
          <a:xfrm>
            <a:off x="7713737" y="5359996"/>
            <a:ext cx="20637" cy="25400"/>
          </a:xfrm>
          <a:custGeom>
            <a:avLst/>
            <a:gdLst/>
            <a:ahLst/>
            <a:cxnLst>
              <a:cxn ang="0">
                <a:pos x="5" y="6"/>
              </a:cxn>
              <a:cxn ang="0">
                <a:pos x="5" y="32"/>
              </a:cxn>
              <a:cxn ang="0">
                <a:pos x="9" y="32"/>
              </a:cxn>
              <a:cxn ang="0">
                <a:pos x="9" y="30"/>
              </a:cxn>
              <a:cxn ang="0">
                <a:pos x="14" y="30"/>
              </a:cxn>
              <a:cxn ang="0">
                <a:pos x="20" y="29"/>
              </a:cxn>
              <a:cxn ang="0">
                <a:pos x="23" y="25"/>
              </a:cxn>
              <a:cxn ang="0">
                <a:pos x="21" y="23"/>
              </a:cxn>
              <a:cxn ang="0">
                <a:pos x="25" y="20"/>
              </a:cxn>
              <a:cxn ang="0">
                <a:pos x="25" y="20"/>
              </a:cxn>
              <a:cxn ang="0">
                <a:pos x="28" y="11"/>
              </a:cxn>
              <a:cxn ang="0">
                <a:pos x="4" y="0"/>
              </a:cxn>
              <a:cxn ang="0">
                <a:pos x="0" y="9"/>
              </a:cxn>
              <a:cxn ang="0">
                <a:pos x="12" y="14"/>
              </a:cxn>
              <a:cxn ang="0">
                <a:pos x="4" y="6"/>
              </a:cxn>
              <a:cxn ang="0">
                <a:pos x="0" y="9"/>
              </a:cxn>
              <a:cxn ang="0">
                <a:pos x="9" y="6"/>
              </a:cxn>
              <a:cxn ang="0">
                <a:pos x="4" y="6"/>
              </a:cxn>
              <a:cxn ang="0">
                <a:pos x="9" y="18"/>
              </a:cxn>
              <a:cxn ang="0">
                <a:pos x="9" y="6"/>
              </a:cxn>
              <a:cxn ang="0">
                <a:pos x="5" y="6"/>
              </a:cxn>
            </a:cxnLst>
            <a:rect l="0" t="0" r="r" b="b"/>
            <a:pathLst>
              <a:path w="28" h="32">
                <a:moveTo>
                  <a:pt x="5" y="6"/>
                </a:moveTo>
                <a:lnTo>
                  <a:pt x="5" y="32"/>
                </a:lnTo>
                <a:lnTo>
                  <a:pt x="9" y="32"/>
                </a:lnTo>
                <a:lnTo>
                  <a:pt x="9" y="30"/>
                </a:lnTo>
                <a:lnTo>
                  <a:pt x="14" y="30"/>
                </a:lnTo>
                <a:lnTo>
                  <a:pt x="20" y="29"/>
                </a:lnTo>
                <a:lnTo>
                  <a:pt x="23" y="25"/>
                </a:lnTo>
                <a:lnTo>
                  <a:pt x="21" y="23"/>
                </a:lnTo>
                <a:lnTo>
                  <a:pt x="25" y="20"/>
                </a:lnTo>
                <a:lnTo>
                  <a:pt x="25" y="20"/>
                </a:lnTo>
                <a:lnTo>
                  <a:pt x="28" y="11"/>
                </a:lnTo>
                <a:lnTo>
                  <a:pt x="4" y="0"/>
                </a:lnTo>
                <a:lnTo>
                  <a:pt x="0" y="9"/>
                </a:lnTo>
                <a:lnTo>
                  <a:pt x="12" y="14"/>
                </a:lnTo>
                <a:lnTo>
                  <a:pt x="4" y="6"/>
                </a:lnTo>
                <a:lnTo>
                  <a:pt x="0" y="9"/>
                </a:lnTo>
                <a:lnTo>
                  <a:pt x="9" y="6"/>
                </a:lnTo>
                <a:lnTo>
                  <a:pt x="4" y="6"/>
                </a:lnTo>
                <a:lnTo>
                  <a:pt x="9" y="18"/>
                </a:lnTo>
                <a:lnTo>
                  <a:pt x="9" y="6"/>
                </a:lnTo>
                <a:lnTo>
                  <a:pt x="5" y="6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38" name="Freeform 497"/>
          <p:cNvSpPr>
            <a:spLocks/>
          </p:cNvSpPr>
          <p:nvPr/>
        </p:nvSpPr>
        <p:spPr bwMode="auto">
          <a:xfrm>
            <a:off x="7715324" y="5337771"/>
            <a:ext cx="22225" cy="2857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24" y="35"/>
              </a:cxn>
              <a:cxn ang="0">
                <a:pos x="28" y="21"/>
              </a:cxn>
              <a:cxn ang="0">
                <a:pos x="30" y="17"/>
              </a:cxn>
              <a:cxn ang="0">
                <a:pos x="30" y="0"/>
              </a:cxn>
              <a:cxn ang="0">
                <a:pos x="3" y="0"/>
              </a:cxn>
              <a:cxn ang="0">
                <a:pos x="3" y="17"/>
              </a:cxn>
              <a:cxn ang="0">
                <a:pos x="16" y="17"/>
              </a:cxn>
              <a:cxn ang="0">
                <a:pos x="3" y="14"/>
              </a:cxn>
              <a:cxn ang="0">
                <a:pos x="0" y="28"/>
              </a:cxn>
            </a:cxnLst>
            <a:rect l="0" t="0" r="r" b="b"/>
            <a:pathLst>
              <a:path w="30" h="35">
                <a:moveTo>
                  <a:pt x="0" y="28"/>
                </a:moveTo>
                <a:lnTo>
                  <a:pt x="24" y="35"/>
                </a:lnTo>
                <a:lnTo>
                  <a:pt x="28" y="21"/>
                </a:lnTo>
                <a:lnTo>
                  <a:pt x="30" y="17"/>
                </a:lnTo>
                <a:lnTo>
                  <a:pt x="30" y="0"/>
                </a:lnTo>
                <a:lnTo>
                  <a:pt x="3" y="0"/>
                </a:lnTo>
                <a:lnTo>
                  <a:pt x="3" y="17"/>
                </a:lnTo>
                <a:lnTo>
                  <a:pt x="16" y="17"/>
                </a:lnTo>
                <a:lnTo>
                  <a:pt x="3" y="14"/>
                </a:lnTo>
                <a:lnTo>
                  <a:pt x="0" y="28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39" name="Freeform 498"/>
          <p:cNvSpPr>
            <a:spLocks/>
          </p:cNvSpPr>
          <p:nvPr/>
        </p:nvSpPr>
        <p:spPr bwMode="auto">
          <a:xfrm>
            <a:off x="7718499" y="5312371"/>
            <a:ext cx="22225" cy="2540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27" y="34"/>
              </a:cxn>
              <a:cxn ang="0">
                <a:pos x="27" y="23"/>
              </a:cxn>
              <a:cxn ang="0">
                <a:pos x="27" y="14"/>
              </a:cxn>
              <a:cxn ang="0">
                <a:pos x="13" y="14"/>
              </a:cxn>
              <a:cxn ang="0">
                <a:pos x="25" y="20"/>
              </a:cxn>
              <a:cxn ang="0">
                <a:pos x="25" y="21"/>
              </a:cxn>
              <a:cxn ang="0">
                <a:pos x="28" y="14"/>
              </a:cxn>
              <a:cxn ang="0">
                <a:pos x="28" y="13"/>
              </a:cxn>
              <a:cxn ang="0">
                <a:pos x="30" y="7"/>
              </a:cxn>
              <a:cxn ang="0">
                <a:pos x="30" y="0"/>
              </a:cxn>
              <a:cxn ang="0">
                <a:pos x="4" y="0"/>
              </a:cxn>
              <a:cxn ang="0">
                <a:pos x="4" y="7"/>
              </a:cxn>
              <a:cxn ang="0">
                <a:pos x="16" y="7"/>
              </a:cxn>
              <a:cxn ang="0">
                <a:pos x="5" y="2"/>
              </a:cxn>
              <a:cxn ang="0">
                <a:pos x="2" y="9"/>
              </a:cxn>
              <a:cxn ang="0">
                <a:pos x="0" y="9"/>
              </a:cxn>
              <a:cxn ang="0">
                <a:pos x="0" y="14"/>
              </a:cxn>
              <a:cxn ang="0">
                <a:pos x="0" y="14"/>
              </a:cxn>
              <a:cxn ang="0">
                <a:pos x="0" y="23"/>
              </a:cxn>
              <a:cxn ang="0">
                <a:pos x="0" y="34"/>
              </a:cxn>
            </a:cxnLst>
            <a:rect l="0" t="0" r="r" b="b"/>
            <a:pathLst>
              <a:path w="30" h="34">
                <a:moveTo>
                  <a:pt x="0" y="34"/>
                </a:moveTo>
                <a:lnTo>
                  <a:pt x="27" y="34"/>
                </a:lnTo>
                <a:lnTo>
                  <a:pt x="27" y="23"/>
                </a:lnTo>
                <a:lnTo>
                  <a:pt x="27" y="14"/>
                </a:lnTo>
                <a:lnTo>
                  <a:pt x="13" y="14"/>
                </a:lnTo>
                <a:lnTo>
                  <a:pt x="25" y="20"/>
                </a:lnTo>
                <a:lnTo>
                  <a:pt x="25" y="21"/>
                </a:lnTo>
                <a:lnTo>
                  <a:pt x="28" y="14"/>
                </a:lnTo>
                <a:lnTo>
                  <a:pt x="28" y="13"/>
                </a:lnTo>
                <a:lnTo>
                  <a:pt x="30" y="7"/>
                </a:lnTo>
                <a:lnTo>
                  <a:pt x="30" y="0"/>
                </a:lnTo>
                <a:lnTo>
                  <a:pt x="4" y="0"/>
                </a:lnTo>
                <a:lnTo>
                  <a:pt x="4" y="7"/>
                </a:lnTo>
                <a:lnTo>
                  <a:pt x="16" y="7"/>
                </a:lnTo>
                <a:lnTo>
                  <a:pt x="5" y="2"/>
                </a:lnTo>
                <a:lnTo>
                  <a:pt x="2" y="9"/>
                </a:lnTo>
                <a:lnTo>
                  <a:pt x="0" y="9"/>
                </a:lnTo>
                <a:lnTo>
                  <a:pt x="0" y="14"/>
                </a:lnTo>
                <a:lnTo>
                  <a:pt x="0" y="14"/>
                </a:lnTo>
                <a:lnTo>
                  <a:pt x="0" y="23"/>
                </a:lnTo>
                <a:lnTo>
                  <a:pt x="0" y="34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40" name="Rectangle 499"/>
          <p:cNvSpPr>
            <a:spLocks noChangeArrowheads="1"/>
          </p:cNvSpPr>
          <p:nvPr/>
        </p:nvSpPr>
        <p:spPr bwMode="auto">
          <a:xfrm>
            <a:off x="7729612" y="5301258"/>
            <a:ext cx="1587" cy="2222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41" name="Freeform 500"/>
          <p:cNvSpPr>
            <a:spLocks/>
          </p:cNvSpPr>
          <p:nvPr/>
        </p:nvSpPr>
        <p:spPr bwMode="auto">
          <a:xfrm>
            <a:off x="7723262" y="5307608"/>
            <a:ext cx="30162" cy="46038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0" y="12"/>
              </a:cxn>
              <a:cxn ang="0">
                <a:pos x="4" y="19"/>
              </a:cxn>
              <a:cxn ang="0">
                <a:pos x="14" y="12"/>
              </a:cxn>
              <a:cxn ang="0">
                <a:pos x="2" y="18"/>
              </a:cxn>
              <a:cxn ang="0">
                <a:pos x="6" y="28"/>
              </a:cxn>
              <a:cxn ang="0">
                <a:pos x="18" y="23"/>
              </a:cxn>
              <a:cxn ang="0">
                <a:pos x="6" y="26"/>
              </a:cxn>
              <a:cxn ang="0">
                <a:pos x="9" y="39"/>
              </a:cxn>
              <a:cxn ang="0">
                <a:pos x="9" y="41"/>
              </a:cxn>
              <a:cxn ang="0">
                <a:pos x="16" y="58"/>
              </a:cxn>
              <a:cxn ang="0">
                <a:pos x="41" y="48"/>
              </a:cxn>
              <a:cxn ang="0">
                <a:pos x="34" y="30"/>
              </a:cxn>
              <a:cxn ang="0">
                <a:pos x="21" y="35"/>
              </a:cxn>
              <a:cxn ang="0">
                <a:pos x="34" y="32"/>
              </a:cxn>
              <a:cxn ang="0">
                <a:pos x="30" y="19"/>
              </a:cxn>
              <a:cxn ang="0">
                <a:pos x="30" y="19"/>
              </a:cxn>
              <a:cxn ang="0">
                <a:pos x="27" y="9"/>
              </a:cxn>
              <a:cxn ang="0">
                <a:pos x="27" y="7"/>
              </a:cxn>
              <a:cxn ang="0">
                <a:pos x="23" y="0"/>
              </a:cxn>
            </a:cxnLst>
            <a:rect l="0" t="0" r="r" b="b"/>
            <a:pathLst>
              <a:path w="41" h="58">
                <a:moveTo>
                  <a:pt x="23" y="0"/>
                </a:moveTo>
                <a:lnTo>
                  <a:pt x="0" y="12"/>
                </a:lnTo>
                <a:lnTo>
                  <a:pt x="4" y="19"/>
                </a:lnTo>
                <a:lnTo>
                  <a:pt x="14" y="12"/>
                </a:lnTo>
                <a:lnTo>
                  <a:pt x="2" y="18"/>
                </a:lnTo>
                <a:lnTo>
                  <a:pt x="6" y="28"/>
                </a:lnTo>
                <a:lnTo>
                  <a:pt x="18" y="23"/>
                </a:lnTo>
                <a:lnTo>
                  <a:pt x="6" y="26"/>
                </a:lnTo>
                <a:lnTo>
                  <a:pt x="9" y="39"/>
                </a:lnTo>
                <a:lnTo>
                  <a:pt x="9" y="41"/>
                </a:lnTo>
                <a:lnTo>
                  <a:pt x="16" y="58"/>
                </a:lnTo>
                <a:lnTo>
                  <a:pt x="41" y="48"/>
                </a:lnTo>
                <a:lnTo>
                  <a:pt x="34" y="30"/>
                </a:lnTo>
                <a:lnTo>
                  <a:pt x="21" y="35"/>
                </a:lnTo>
                <a:lnTo>
                  <a:pt x="34" y="32"/>
                </a:lnTo>
                <a:lnTo>
                  <a:pt x="30" y="19"/>
                </a:lnTo>
                <a:lnTo>
                  <a:pt x="30" y="19"/>
                </a:lnTo>
                <a:lnTo>
                  <a:pt x="27" y="9"/>
                </a:lnTo>
                <a:lnTo>
                  <a:pt x="27" y="7"/>
                </a:lnTo>
                <a:lnTo>
                  <a:pt x="23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42" name="Freeform 501"/>
          <p:cNvSpPr>
            <a:spLocks/>
          </p:cNvSpPr>
          <p:nvPr/>
        </p:nvSpPr>
        <p:spPr bwMode="auto">
          <a:xfrm>
            <a:off x="7735962" y="5347296"/>
            <a:ext cx="52387" cy="106362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0" y="9"/>
              </a:cxn>
              <a:cxn ang="0">
                <a:pos x="7" y="30"/>
              </a:cxn>
              <a:cxn ang="0">
                <a:pos x="7" y="30"/>
              </a:cxn>
              <a:cxn ang="0">
                <a:pos x="18" y="57"/>
              </a:cxn>
              <a:cxn ang="0">
                <a:pos x="30" y="52"/>
              </a:cxn>
              <a:cxn ang="0">
                <a:pos x="18" y="57"/>
              </a:cxn>
              <a:cxn ang="0">
                <a:pos x="30" y="94"/>
              </a:cxn>
              <a:cxn ang="0">
                <a:pos x="30" y="94"/>
              </a:cxn>
              <a:cxn ang="0">
                <a:pos x="48" y="135"/>
              </a:cxn>
              <a:cxn ang="0">
                <a:pos x="73" y="124"/>
              </a:cxn>
              <a:cxn ang="0">
                <a:pos x="55" y="83"/>
              </a:cxn>
              <a:cxn ang="0">
                <a:pos x="43" y="89"/>
              </a:cxn>
              <a:cxn ang="0">
                <a:pos x="55" y="85"/>
              </a:cxn>
              <a:cxn ang="0">
                <a:pos x="43" y="48"/>
              </a:cxn>
              <a:cxn ang="0">
                <a:pos x="43" y="46"/>
              </a:cxn>
              <a:cxn ang="0">
                <a:pos x="32" y="20"/>
              </a:cxn>
              <a:cxn ang="0">
                <a:pos x="20" y="25"/>
              </a:cxn>
              <a:cxn ang="0">
                <a:pos x="32" y="22"/>
              </a:cxn>
              <a:cxn ang="0">
                <a:pos x="25" y="0"/>
              </a:cxn>
            </a:cxnLst>
            <a:rect l="0" t="0" r="r" b="b"/>
            <a:pathLst>
              <a:path w="73" h="135">
                <a:moveTo>
                  <a:pt x="25" y="0"/>
                </a:moveTo>
                <a:lnTo>
                  <a:pt x="0" y="9"/>
                </a:lnTo>
                <a:lnTo>
                  <a:pt x="7" y="30"/>
                </a:lnTo>
                <a:lnTo>
                  <a:pt x="7" y="30"/>
                </a:lnTo>
                <a:lnTo>
                  <a:pt x="18" y="57"/>
                </a:lnTo>
                <a:lnTo>
                  <a:pt x="30" y="52"/>
                </a:lnTo>
                <a:lnTo>
                  <a:pt x="18" y="57"/>
                </a:lnTo>
                <a:lnTo>
                  <a:pt x="30" y="94"/>
                </a:lnTo>
                <a:lnTo>
                  <a:pt x="30" y="94"/>
                </a:lnTo>
                <a:lnTo>
                  <a:pt x="48" y="135"/>
                </a:lnTo>
                <a:lnTo>
                  <a:pt x="73" y="124"/>
                </a:lnTo>
                <a:lnTo>
                  <a:pt x="55" y="83"/>
                </a:lnTo>
                <a:lnTo>
                  <a:pt x="43" y="89"/>
                </a:lnTo>
                <a:lnTo>
                  <a:pt x="55" y="85"/>
                </a:lnTo>
                <a:lnTo>
                  <a:pt x="43" y="48"/>
                </a:lnTo>
                <a:lnTo>
                  <a:pt x="43" y="46"/>
                </a:lnTo>
                <a:lnTo>
                  <a:pt x="32" y="20"/>
                </a:lnTo>
                <a:lnTo>
                  <a:pt x="20" y="25"/>
                </a:lnTo>
                <a:lnTo>
                  <a:pt x="32" y="22"/>
                </a:lnTo>
                <a:lnTo>
                  <a:pt x="25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43" name="Freeform 502"/>
          <p:cNvSpPr>
            <a:spLocks/>
          </p:cNvSpPr>
          <p:nvPr/>
        </p:nvSpPr>
        <p:spPr bwMode="auto">
          <a:xfrm>
            <a:off x="7769299" y="5445721"/>
            <a:ext cx="122238" cy="277812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0" y="11"/>
              </a:cxn>
              <a:cxn ang="0">
                <a:pos x="7" y="28"/>
              </a:cxn>
              <a:cxn ang="0">
                <a:pos x="19" y="23"/>
              </a:cxn>
              <a:cxn ang="0">
                <a:pos x="7" y="27"/>
              </a:cxn>
              <a:cxn ang="0">
                <a:pos x="10" y="46"/>
              </a:cxn>
              <a:cxn ang="0">
                <a:pos x="10" y="48"/>
              </a:cxn>
              <a:cxn ang="0">
                <a:pos x="17" y="71"/>
              </a:cxn>
              <a:cxn ang="0">
                <a:pos x="30" y="65"/>
              </a:cxn>
              <a:cxn ang="0">
                <a:pos x="17" y="69"/>
              </a:cxn>
              <a:cxn ang="0">
                <a:pos x="23" y="94"/>
              </a:cxn>
              <a:cxn ang="0">
                <a:pos x="33" y="147"/>
              </a:cxn>
              <a:cxn ang="0">
                <a:pos x="33" y="147"/>
              </a:cxn>
              <a:cxn ang="0">
                <a:pos x="48" y="205"/>
              </a:cxn>
              <a:cxn ang="0">
                <a:pos x="48" y="207"/>
              </a:cxn>
              <a:cxn ang="0">
                <a:pos x="65" y="260"/>
              </a:cxn>
              <a:cxn ang="0">
                <a:pos x="74" y="284"/>
              </a:cxn>
              <a:cxn ang="0">
                <a:pos x="76" y="286"/>
              </a:cxn>
              <a:cxn ang="0">
                <a:pos x="86" y="306"/>
              </a:cxn>
              <a:cxn ang="0">
                <a:pos x="88" y="307"/>
              </a:cxn>
              <a:cxn ang="0">
                <a:pos x="102" y="323"/>
              </a:cxn>
              <a:cxn ang="0">
                <a:pos x="104" y="325"/>
              </a:cxn>
              <a:cxn ang="0">
                <a:pos x="122" y="339"/>
              </a:cxn>
              <a:cxn ang="0">
                <a:pos x="124" y="341"/>
              </a:cxn>
              <a:cxn ang="0">
                <a:pos x="139" y="348"/>
              </a:cxn>
              <a:cxn ang="0">
                <a:pos x="143" y="348"/>
              </a:cxn>
              <a:cxn ang="0">
                <a:pos x="161" y="352"/>
              </a:cxn>
              <a:cxn ang="0">
                <a:pos x="166" y="327"/>
              </a:cxn>
              <a:cxn ang="0">
                <a:pos x="148" y="323"/>
              </a:cxn>
              <a:cxn ang="0">
                <a:pos x="145" y="336"/>
              </a:cxn>
              <a:cxn ang="0">
                <a:pos x="150" y="323"/>
              </a:cxn>
              <a:cxn ang="0">
                <a:pos x="134" y="316"/>
              </a:cxn>
              <a:cxn ang="0">
                <a:pos x="129" y="329"/>
              </a:cxn>
              <a:cxn ang="0">
                <a:pos x="138" y="318"/>
              </a:cxn>
              <a:cxn ang="0">
                <a:pos x="120" y="304"/>
              </a:cxn>
              <a:cxn ang="0">
                <a:pos x="111" y="314"/>
              </a:cxn>
              <a:cxn ang="0">
                <a:pos x="122" y="306"/>
              </a:cxn>
              <a:cxn ang="0">
                <a:pos x="108" y="290"/>
              </a:cxn>
              <a:cxn ang="0">
                <a:pos x="97" y="299"/>
              </a:cxn>
              <a:cxn ang="0">
                <a:pos x="109" y="293"/>
              </a:cxn>
              <a:cxn ang="0">
                <a:pos x="99" y="274"/>
              </a:cxn>
              <a:cxn ang="0">
                <a:pos x="86" y="279"/>
              </a:cxn>
              <a:cxn ang="0">
                <a:pos x="99" y="276"/>
              </a:cxn>
              <a:cxn ang="0">
                <a:pos x="90" y="251"/>
              </a:cxn>
              <a:cxn ang="0">
                <a:pos x="72" y="198"/>
              </a:cxn>
              <a:cxn ang="0">
                <a:pos x="60" y="201"/>
              </a:cxn>
              <a:cxn ang="0">
                <a:pos x="72" y="198"/>
              </a:cxn>
              <a:cxn ang="0">
                <a:pos x="58" y="140"/>
              </a:cxn>
              <a:cxn ang="0">
                <a:pos x="46" y="143"/>
              </a:cxn>
              <a:cxn ang="0">
                <a:pos x="58" y="141"/>
              </a:cxn>
              <a:cxn ang="0">
                <a:pos x="48" y="88"/>
              </a:cxn>
              <a:cxn ang="0">
                <a:pos x="42" y="64"/>
              </a:cxn>
              <a:cxn ang="0">
                <a:pos x="42" y="62"/>
              </a:cxn>
              <a:cxn ang="0">
                <a:pos x="35" y="39"/>
              </a:cxn>
              <a:cxn ang="0">
                <a:pos x="23" y="42"/>
              </a:cxn>
              <a:cxn ang="0">
                <a:pos x="35" y="41"/>
              </a:cxn>
              <a:cxn ang="0">
                <a:pos x="32" y="21"/>
              </a:cxn>
              <a:cxn ang="0">
                <a:pos x="32" y="18"/>
              </a:cxn>
              <a:cxn ang="0">
                <a:pos x="25" y="0"/>
              </a:cxn>
            </a:cxnLst>
            <a:rect l="0" t="0" r="r" b="b"/>
            <a:pathLst>
              <a:path w="166" h="352">
                <a:moveTo>
                  <a:pt x="25" y="0"/>
                </a:moveTo>
                <a:lnTo>
                  <a:pt x="0" y="11"/>
                </a:lnTo>
                <a:lnTo>
                  <a:pt x="7" y="28"/>
                </a:lnTo>
                <a:lnTo>
                  <a:pt x="19" y="23"/>
                </a:lnTo>
                <a:lnTo>
                  <a:pt x="7" y="27"/>
                </a:lnTo>
                <a:lnTo>
                  <a:pt x="10" y="46"/>
                </a:lnTo>
                <a:lnTo>
                  <a:pt x="10" y="48"/>
                </a:lnTo>
                <a:lnTo>
                  <a:pt x="17" y="71"/>
                </a:lnTo>
                <a:lnTo>
                  <a:pt x="30" y="65"/>
                </a:lnTo>
                <a:lnTo>
                  <a:pt x="17" y="69"/>
                </a:lnTo>
                <a:lnTo>
                  <a:pt x="23" y="94"/>
                </a:lnTo>
                <a:lnTo>
                  <a:pt x="33" y="147"/>
                </a:lnTo>
                <a:lnTo>
                  <a:pt x="33" y="147"/>
                </a:lnTo>
                <a:lnTo>
                  <a:pt x="48" y="205"/>
                </a:lnTo>
                <a:lnTo>
                  <a:pt x="48" y="207"/>
                </a:lnTo>
                <a:lnTo>
                  <a:pt x="65" y="260"/>
                </a:lnTo>
                <a:lnTo>
                  <a:pt x="74" y="284"/>
                </a:lnTo>
                <a:lnTo>
                  <a:pt x="76" y="286"/>
                </a:lnTo>
                <a:lnTo>
                  <a:pt x="86" y="306"/>
                </a:lnTo>
                <a:lnTo>
                  <a:pt x="88" y="307"/>
                </a:lnTo>
                <a:lnTo>
                  <a:pt x="102" y="323"/>
                </a:lnTo>
                <a:lnTo>
                  <a:pt x="104" y="325"/>
                </a:lnTo>
                <a:lnTo>
                  <a:pt x="122" y="339"/>
                </a:lnTo>
                <a:lnTo>
                  <a:pt x="124" y="341"/>
                </a:lnTo>
                <a:lnTo>
                  <a:pt x="139" y="348"/>
                </a:lnTo>
                <a:lnTo>
                  <a:pt x="143" y="348"/>
                </a:lnTo>
                <a:lnTo>
                  <a:pt x="161" y="352"/>
                </a:lnTo>
                <a:lnTo>
                  <a:pt x="166" y="327"/>
                </a:lnTo>
                <a:lnTo>
                  <a:pt x="148" y="323"/>
                </a:lnTo>
                <a:lnTo>
                  <a:pt x="145" y="336"/>
                </a:lnTo>
                <a:lnTo>
                  <a:pt x="150" y="323"/>
                </a:lnTo>
                <a:lnTo>
                  <a:pt x="134" y="316"/>
                </a:lnTo>
                <a:lnTo>
                  <a:pt x="129" y="329"/>
                </a:lnTo>
                <a:lnTo>
                  <a:pt x="138" y="318"/>
                </a:lnTo>
                <a:lnTo>
                  <a:pt x="120" y="304"/>
                </a:lnTo>
                <a:lnTo>
                  <a:pt x="111" y="314"/>
                </a:lnTo>
                <a:lnTo>
                  <a:pt x="122" y="306"/>
                </a:lnTo>
                <a:lnTo>
                  <a:pt x="108" y="290"/>
                </a:lnTo>
                <a:lnTo>
                  <a:pt x="97" y="299"/>
                </a:lnTo>
                <a:lnTo>
                  <a:pt x="109" y="293"/>
                </a:lnTo>
                <a:lnTo>
                  <a:pt x="99" y="274"/>
                </a:lnTo>
                <a:lnTo>
                  <a:pt x="86" y="279"/>
                </a:lnTo>
                <a:lnTo>
                  <a:pt x="99" y="276"/>
                </a:lnTo>
                <a:lnTo>
                  <a:pt x="90" y="251"/>
                </a:lnTo>
                <a:lnTo>
                  <a:pt x="72" y="198"/>
                </a:lnTo>
                <a:lnTo>
                  <a:pt x="60" y="201"/>
                </a:lnTo>
                <a:lnTo>
                  <a:pt x="72" y="198"/>
                </a:lnTo>
                <a:lnTo>
                  <a:pt x="58" y="140"/>
                </a:lnTo>
                <a:lnTo>
                  <a:pt x="46" y="143"/>
                </a:lnTo>
                <a:lnTo>
                  <a:pt x="58" y="141"/>
                </a:lnTo>
                <a:lnTo>
                  <a:pt x="48" y="88"/>
                </a:lnTo>
                <a:lnTo>
                  <a:pt x="42" y="64"/>
                </a:lnTo>
                <a:lnTo>
                  <a:pt x="42" y="62"/>
                </a:lnTo>
                <a:lnTo>
                  <a:pt x="35" y="39"/>
                </a:lnTo>
                <a:lnTo>
                  <a:pt x="23" y="42"/>
                </a:lnTo>
                <a:lnTo>
                  <a:pt x="35" y="41"/>
                </a:lnTo>
                <a:lnTo>
                  <a:pt x="32" y="21"/>
                </a:lnTo>
                <a:lnTo>
                  <a:pt x="32" y="18"/>
                </a:lnTo>
                <a:lnTo>
                  <a:pt x="25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44" name="Freeform 503"/>
          <p:cNvSpPr>
            <a:spLocks/>
          </p:cNvSpPr>
          <p:nvPr/>
        </p:nvSpPr>
        <p:spPr bwMode="auto">
          <a:xfrm>
            <a:off x="7888362" y="5442546"/>
            <a:ext cx="358775" cy="282575"/>
          </a:xfrm>
          <a:custGeom>
            <a:avLst/>
            <a:gdLst/>
            <a:ahLst/>
            <a:cxnLst>
              <a:cxn ang="0">
                <a:pos x="0" y="331"/>
              </a:cxn>
              <a:cxn ang="0">
                <a:pos x="3" y="357"/>
              </a:cxn>
              <a:cxn ang="0">
                <a:pos x="24" y="354"/>
              </a:cxn>
              <a:cxn ang="0">
                <a:pos x="26" y="352"/>
              </a:cxn>
              <a:cxn ang="0">
                <a:pos x="49" y="345"/>
              </a:cxn>
              <a:cxn ang="0">
                <a:pos x="51" y="345"/>
              </a:cxn>
              <a:cxn ang="0">
                <a:pos x="77" y="334"/>
              </a:cxn>
              <a:cxn ang="0">
                <a:pos x="107" y="322"/>
              </a:cxn>
              <a:cxn ang="0">
                <a:pos x="109" y="322"/>
              </a:cxn>
              <a:cxn ang="0">
                <a:pos x="141" y="304"/>
              </a:cxn>
              <a:cxn ang="0">
                <a:pos x="175" y="285"/>
              </a:cxn>
              <a:cxn ang="0">
                <a:pos x="175" y="283"/>
              </a:cxn>
              <a:cxn ang="0">
                <a:pos x="242" y="235"/>
              </a:cxn>
              <a:cxn ang="0">
                <a:pos x="243" y="235"/>
              </a:cxn>
              <a:cxn ang="0">
                <a:pos x="311" y="182"/>
              </a:cxn>
              <a:cxn ang="0">
                <a:pos x="311" y="182"/>
              </a:cxn>
              <a:cxn ang="0">
                <a:pos x="376" y="128"/>
              </a:cxn>
              <a:cxn ang="0">
                <a:pos x="376" y="128"/>
              </a:cxn>
              <a:cxn ang="0">
                <a:pos x="436" y="71"/>
              </a:cxn>
              <a:cxn ang="0">
                <a:pos x="438" y="71"/>
              </a:cxn>
              <a:cxn ang="0">
                <a:pos x="464" y="45"/>
              </a:cxn>
              <a:cxn ang="0">
                <a:pos x="489" y="20"/>
              </a:cxn>
              <a:cxn ang="0">
                <a:pos x="470" y="0"/>
              </a:cxn>
              <a:cxn ang="0">
                <a:pos x="445" y="25"/>
              </a:cxn>
              <a:cxn ang="0">
                <a:pos x="418" y="52"/>
              </a:cxn>
              <a:cxn ang="0">
                <a:pos x="427" y="61"/>
              </a:cxn>
              <a:cxn ang="0">
                <a:pos x="418" y="52"/>
              </a:cxn>
              <a:cxn ang="0">
                <a:pos x="358" y="108"/>
              </a:cxn>
              <a:cxn ang="0">
                <a:pos x="367" y="117"/>
              </a:cxn>
              <a:cxn ang="0">
                <a:pos x="360" y="108"/>
              </a:cxn>
              <a:cxn ang="0">
                <a:pos x="295" y="163"/>
              </a:cxn>
              <a:cxn ang="0">
                <a:pos x="302" y="172"/>
              </a:cxn>
              <a:cxn ang="0">
                <a:pos x="295" y="161"/>
              </a:cxn>
              <a:cxn ang="0">
                <a:pos x="228" y="214"/>
              </a:cxn>
              <a:cxn ang="0">
                <a:pos x="235" y="225"/>
              </a:cxn>
              <a:cxn ang="0">
                <a:pos x="228" y="214"/>
              </a:cxn>
              <a:cxn ang="0">
                <a:pos x="160" y="262"/>
              </a:cxn>
              <a:cxn ang="0">
                <a:pos x="167" y="273"/>
              </a:cxn>
              <a:cxn ang="0">
                <a:pos x="162" y="262"/>
              </a:cxn>
              <a:cxn ang="0">
                <a:pos x="129" y="281"/>
              </a:cxn>
              <a:cxn ang="0">
                <a:pos x="97" y="299"/>
              </a:cxn>
              <a:cxn ang="0">
                <a:pos x="102" y="310"/>
              </a:cxn>
              <a:cxn ang="0">
                <a:pos x="97" y="297"/>
              </a:cxn>
              <a:cxn ang="0">
                <a:pos x="67" y="310"/>
              </a:cxn>
              <a:cxn ang="0">
                <a:pos x="40" y="320"/>
              </a:cxn>
              <a:cxn ang="0">
                <a:pos x="46" y="333"/>
              </a:cxn>
              <a:cxn ang="0">
                <a:pos x="42" y="320"/>
              </a:cxn>
              <a:cxn ang="0">
                <a:pos x="19" y="327"/>
              </a:cxn>
              <a:cxn ang="0">
                <a:pos x="23" y="340"/>
              </a:cxn>
              <a:cxn ang="0">
                <a:pos x="21" y="327"/>
              </a:cxn>
              <a:cxn ang="0">
                <a:pos x="0" y="331"/>
              </a:cxn>
            </a:cxnLst>
            <a:rect l="0" t="0" r="r" b="b"/>
            <a:pathLst>
              <a:path w="489" h="357">
                <a:moveTo>
                  <a:pt x="0" y="331"/>
                </a:moveTo>
                <a:lnTo>
                  <a:pt x="3" y="357"/>
                </a:lnTo>
                <a:lnTo>
                  <a:pt x="24" y="354"/>
                </a:lnTo>
                <a:lnTo>
                  <a:pt x="26" y="352"/>
                </a:lnTo>
                <a:lnTo>
                  <a:pt x="49" y="345"/>
                </a:lnTo>
                <a:lnTo>
                  <a:pt x="51" y="345"/>
                </a:lnTo>
                <a:lnTo>
                  <a:pt x="77" y="334"/>
                </a:lnTo>
                <a:lnTo>
                  <a:pt x="107" y="322"/>
                </a:lnTo>
                <a:lnTo>
                  <a:pt x="109" y="322"/>
                </a:lnTo>
                <a:lnTo>
                  <a:pt x="141" y="304"/>
                </a:lnTo>
                <a:lnTo>
                  <a:pt x="175" y="285"/>
                </a:lnTo>
                <a:lnTo>
                  <a:pt x="175" y="283"/>
                </a:lnTo>
                <a:lnTo>
                  <a:pt x="242" y="235"/>
                </a:lnTo>
                <a:lnTo>
                  <a:pt x="243" y="235"/>
                </a:lnTo>
                <a:lnTo>
                  <a:pt x="311" y="182"/>
                </a:lnTo>
                <a:lnTo>
                  <a:pt x="311" y="182"/>
                </a:lnTo>
                <a:lnTo>
                  <a:pt x="376" y="128"/>
                </a:lnTo>
                <a:lnTo>
                  <a:pt x="376" y="128"/>
                </a:lnTo>
                <a:lnTo>
                  <a:pt x="436" y="71"/>
                </a:lnTo>
                <a:lnTo>
                  <a:pt x="438" y="71"/>
                </a:lnTo>
                <a:lnTo>
                  <a:pt x="464" y="45"/>
                </a:lnTo>
                <a:lnTo>
                  <a:pt x="489" y="20"/>
                </a:lnTo>
                <a:lnTo>
                  <a:pt x="470" y="0"/>
                </a:lnTo>
                <a:lnTo>
                  <a:pt x="445" y="25"/>
                </a:lnTo>
                <a:lnTo>
                  <a:pt x="418" y="52"/>
                </a:lnTo>
                <a:lnTo>
                  <a:pt x="427" y="61"/>
                </a:lnTo>
                <a:lnTo>
                  <a:pt x="418" y="52"/>
                </a:lnTo>
                <a:lnTo>
                  <a:pt x="358" y="108"/>
                </a:lnTo>
                <a:lnTo>
                  <a:pt x="367" y="117"/>
                </a:lnTo>
                <a:lnTo>
                  <a:pt x="360" y="108"/>
                </a:lnTo>
                <a:lnTo>
                  <a:pt x="295" y="163"/>
                </a:lnTo>
                <a:lnTo>
                  <a:pt x="302" y="172"/>
                </a:lnTo>
                <a:lnTo>
                  <a:pt x="295" y="161"/>
                </a:lnTo>
                <a:lnTo>
                  <a:pt x="228" y="214"/>
                </a:lnTo>
                <a:lnTo>
                  <a:pt x="235" y="225"/>
                </a:lnTo>
                <a:lnTo>
                  <a:pt x="228" y="214"/>
                </a:lnTo>
                <a:lnTo>
                  <a:pt x="160" y="262"/>
                </a:lnTo>
                <a:lnTo>
                  <a:pt x="167" y="273"/>
                </a:lnTo>
                <a:lnTo>
                  <a:pt x="162" y="262"/>
                </a:lnTo>
                <a:lnTo>
                  <a:pt x="129" y="281"/>
                </a:lnTo>
                <a:lnTo>
                  <a:pt x="97" y="299"/>
                </a:lnTo>
                <a:lnTo>
                  <a:pt x="102" y="310"/>
                </a:lnTo>
                <a:lnTo>
                  <a:pt x="97" y="297"/>
                </a:lnTo>
                <a:lnTo>
                  <a:pt x="67" y="310"/>
                </a:lnTo>
                <a:lnTo>
                  <a:pt x="40" y="320"/>
                </a:lnTo>
                <a:lnTo>
                  <a:pt x="46" y="333"/>
                </a:lnTo>
                <a:lnTo>
                  <a:pt x="42" y="320"/>
                </a:lnTo>
                <a:lnTo>
                  <a:pt x="19" y="327"/>
                </a:lnTo>
                <a:lnTo>
                  <a:pt x="23" y="340"/>
                </a:lnTo>
                <a:lnTo>
                  <a:pt x="21" y="327"/>
                </a:lnTo>
                <a:lnTo>
                  <a:pt x="0" y="331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45" name="Freeform 504"/>
          <p:cNvSpPr>
            <a:spLocks/>
          </p:cNvSpPr>
          <p:nvPr/>
        </p:nvSpPr>
        <p:spPr bwMode="auto">
          <a:xfrm>
            <a:off x="8232849" y="5090121"/>
            <a:ext cx="201613" cy="366712"/>
          </a:xfrm>
          <a:custGeom>
            <a:avLst/>
            <a:gdLst/>
            <a:ahLst/>
            <a:cxnLst>
              <a:cxn ang="0">
                <a:pos x="0" y="443"/>
              </a:cxn>
              <a:cxn ang="0">
                <a:pos x="19" y="461"/>
              </a:cxn>
              <a:cxn ang="0">
                <a:pos x="63" y="410"/>
              </a:cxn>
              <a:cxn ang="0">
                <a:pos x="63" y="408"/>
              </a:cxn>
              <a:cxn ang="0">
                <a:pos x="97" y="355"/>
              </a:cxn>
              <a:cxn ang="0">
                <a:pos x="99" y="355"/>
              </a:cxn>
              <a:cxn ang="0">
                <a:pos x="132" y="300"/>
              </a:cxn>
              <a:cxn ang="0">
                <a:pos x="132" y="300"/>
              </a:cxn>
              <a:cxn ang="0">
                <a:pos x="162" y="244"/>
              </a:cxn>
              <a:cxn ang="0">
                <a:pos x="162" y="242"/>
              </a:cxn>
              <a:cxn ang="0">
                <a:pos x="217" y="125"/>
              </a:cxn>
              <a:cxn ang="0">
                <a:pos x="205" y="120"/>
              </a:cxn>
              <a:cxn ang="0">
                <a:pos x="217" y="127"/>
              </a:cxn>
              <a:cxn ang="0">
                <a:pos x="245" y="71"/>
              </a:cxn>
              <a:cxn ang="0">
                <a:pos x="275" y="12"/>
              </a:cxn>
              <a:cxn ang="0">
                <a:pos x="252" y="0"/>
              </a:cxn>
              <a:cxn ang="0">
                <a:pos x="222" y="58"/>
              </a:cxn>
              <a:cxn ang="0">
                <a:pos x="194" y="115"/>
              </a:cxn>
              <a:cxn ang="0">
                <a:pos x="194" y="115"/>
              </a:cxn>
              <a:cxn ang="0">
                <a:pos x="139" y="231"/>
              </a:cxn>
              <a:cxn ang="0">
                <a:pos x="150" y="237"/>
              </a:cxn>
              <a:cxn ang="0">
                <a:pos x="139" y="231"/>
              </a:cxn>
              <a:cxn ang="0">
                <a:pos x="109" y="288"/>
              </a:cxn>
              <a:cxn ang="0">
                <a:pos x="120" y="293"/>
              </a:cxn>
              <a:cxn ang="0">
                <a:pos x="109" y="286"/>
              </a:cxn>
              <a:cxn ang="0">
                <a:pos x="76" y="341"/>
              </a:cxn>
              <a:cxn ang="0">
                <a:pos x="86" y="348"/>
              </a:cxn>
              <a:cxn ang="0">
                <a:pos x="76" y="341"/>
              </a:cxn>
              <a:cxn ang="0">
                <a:pos x="42" y="394"/>
              </a:cxn>
              <a:cxn ang="0">
                <a:pos x="53" y="401"/>
              </a:cxn>
              <a:cxn ang="0">
                <a:pos x="44" y="392"/>
              </a:cxn>
              <a:cxn ang="0">
                <a:pos x="0" y="443"/>
              </a:cxn>
            </a:cxnLst>
            <a:rect l="0" t="0" r="r" b="b"/>
            <a:pathLst>
              <a:path w="275" h="461">
                <a:moveTo>
                  <a:pt x="0" y="443"/>
                </a:moveTo>
                <a:lnTo>
                  <a:pt x="19" y="461"/>
                </a:lnTo>
                <a:lnTo>
                  <a:pt x="63" y="410"/>
                </a:lnTo>
                <a:lnTo>
                  <a:pt x="63" y="408"/>
                </a:lnTo>
                <a:lnTo>
                  <a:pt x="97" y="355"/>
                </a:lnTo>
                <a:lnTo>
                  <a:pt x="99" y="355"/>
                </a:lnTo>
                <a:lnTo>
                  <a:pt x="132" y="300"/>
                </a:lnTo>
                <a:lnTo>
                  <a:pt x="132" y="300"/>
                </a:lnTo>
                <a:lnTo>
                  <a:pt x="162" y="244"/>
                </a:lnTo>
                <a:lnTo>
                  <a:pt x="162" y="242"/>
                </a:lnTo>
                <a:lnTo>
                  <a:pt x="217" y="125"/>
                </a:lnTo>
                <a:lnTo>
                  <a:pt x="205" y="120"/>
                </a:lnTo>
                <a:lnTo>
                  <a:pt x="217" y="127"/>
                </a:lnTo>
                <a:lnTo>
                  <a:pt x="245" y="71"/>
                </a:lnTo>
                <a:lnTo>
                  <a:pt x="275" y="12"/>
                </a:lnTo>
                <a:lnTo>
                  <a:pt x="252" y="0"/>
                </a:lnTo>
                <a:lnTo>
                  <a:pt x="222" y="58"/>
                </a:lnTo>
                <a:lnTo>
                  <a:pt x="194" y="115"/>
                </a:lnTo>
                <a:lnTo>
                  <a:pt x="194" y="115"/>
                </a:lnTo>
                <a:lnTo>
                  <a:pt x="139" y="231"/>
                </a:lnTo>
                <a:lnTo>
                  <a:pt x="150" y="237"/>
                </a:lnTo>
                <a:lnTo>
                  <a:pt x="139" y="231"/>
                </a:lnTo>
                <a:lnTo>
                  <a:pt x="109" y="288"/>
                </a:lnTo>
                <a:lnTo>
                  <a:pt x="120" y="293"/>
                </a:lnTo>
                <a:lnTo>
                  <a:pt x="109" y="286"/>
                </a:lnTo>
                <a:lnTo>
                  <a:pt x="76" y="341"/>
                </a:lnTo>
                <a:lnTo>
                  <a:pt x="86" y="348"/>
                </a:lnTo>
                <a:lnTo>
                  <a:pt x="76" y="341"/>
                </a:lnTo>
                <a:lnTo>
                  <a:pt x="42" y="394"/>
                </a:lnTo>
                <a:lnTo>
                  <a:pt x="53" y="401"/>
                </a:lnTo>
                <a:lnTo>
                  <a:pt x="44" y="392"/>
                </a:lnTo>
                <a:lnTo>
                  <a:pt x="0" y="443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46" name="Freeform 505"/>
          <p:cNvSpPr>
            <a:spLocks/>
          </p:cNvSpPr>
          <p:nvPr/>
        </p:nvSpPr>
        <p:spPr bwMode="auto">
          <a:xfrm>
            <a:off x="7337499" y="5036146"/>
            <a:ext cx="41275" cy="61912"/>
          </a:xfrm>
          <a:custGeom>
            <a:avLst/>
            <a:gdLst/>
            <a:ahLst/>
            <a:cxnLst>
              <a:cxn ang="0">
                <a:pos x="0" y="69"/>
              </a:cxn>
              <a:cxn ang="0">
                <a:pos x="24" y="78"/>
              </a:cxn>
              <a:cxn ang="0">
                <a:pos x="28" y="67"/>
              </a:cxn>
              <a:cxn ang="0">
                <a:pos x="16" y="62"/>
              </a:cxn>
              <a:cxn ang="0">
                <a:pos x="26" y="71"/>
              </a:cxn>
              <a:cxn ang="0">
                <a:pos x="33" y="62"/>
              </a:cxn>
              <a:cxn ang="0">
                <a:pos x="35" y="60"/>
              </a:cxn>
              <a:cxn ang="0">
                <a:pos x="47" y="35"/>
              </a:cxn>
              <a:cxn ang="0">
                <a:pos x="47" y="34"/>
              </a:cxn>
              <a:cxn ang="0">
                <a:pos x="51" y="25"/>
              </a:cxn>
              <a:cxn ang="0">
                <a:pos x="39" y="19"/>
              </a:cxn>
              <a:cxn ang="0">
                <a:pos x="51" y="26"/>
              </a:cxn>
              <a:cxn ang="0">
                <a:pos x="54" y="19"/>
              </a:cxn>
              <a:cxn ang="0">
                <a:pos x="42" y="12"/>
              </a:cxn>
              <a:cxn ang="0">
                <a:pos x="30" y="7"/>
              </a:cxn>
              <a:cxn ang="0">
                <a:pos x="30" y="12"/>
              </a:cxn>
              <a:cxn ang="0">
                <a:pos x="30" y="18"/>
              </a:cxn>
              <a:cxn ang="0">
                <a:pos x="33" y="21"/>
              </a:cxn>
              <a:cxn ang="0">
                <a:pos x="37" y="25"/>
              </a:cxn>
              <a:cxn ang="0">
                <a:pos x="42" y="25"/>
              </a:cxn>
              <a:cxn ang="0">
                <a:pos x="47" y="25"/>
              </a:cxn>
              <a:cxn ang="0">
                <a:pos x="51" y="21"/>
              </a:cxn>
              <a:cxn ang="0">
                <a:pos x="32" y="7"/>
              </a:cxn>
              <a:cxn ang="0">
                <a:pos x="28" y="14"/>
              </a:cxn>
              <a:cxn ang="0">
                <a:pos x="51" y="26"/>
              </a:cxn>
              <a:cxn ang="0">
                <a:pos x="54" y="19"/>
              </a:cxn>
              <a:cxn ang="0">
                <a:pos x="54" y="18"/>
              </a:cxn>
              <a:cxn ang="0">
                <a:pos x="54" y="12"/>
              </a:cxn>
              <a:cxn ang="0">
                <a:pos x="54" y="7"/>
              </a:cxn>
              <a:cxn ang="0">
                <a:pos x="51" y="3"/>
              </a:cxn>
              <a:cxn ang="0">
                <a:pos x="47" y="0"/>
              </a:cxn>
              <a:cxn ang="0">
                <a:pos x="42" y="0"/>
              </a:cxn>
              <a:cxn ang="0">
                <a:pos x="37" y="0"/>
              </a:cxn>
              <a:cxn ang="0">
                <a:pos x="33" y="3"/>
              </a:cxn>
              <a:cxn ang="0">
                <a:pos x="32" y="7"/>
              </a:cxn>
              <a:cxn ang="0">
                <a:pos x="28" y="14"/>
              </a:cxn>
              <a:cxn ang="0">
                <a:pos x="26" y="14"/>
              </a:cxn>
              <a:cxn ang="0">
                <a:pos x="23" y="23"/>
              </a:cxn>
              <a:cxn ang="0">
                <a:pos x="35" y="28"/>
              </a:cxn>
              <a:cxn ang="0">
                <a:pos x="24" y="23"/>
              </a:cxn>
              <a:cxn ang="0">
                <a:pos x="12" y="48"/>
              </a:cxn>
              <a:cxn ang="0">
                <a:pos x="23" y="53"/>
              </a:cxn>
              <a:cxn ang="0">
                <a:pos x="12" y="46"/>
              </a:cxn>
              <a:cxn ang="0">
                <a:pos x="5" y="55"/>
              </a:cxn>
              <a:cxn ang="0">
                <a:pos x="3" y="56"/>
              </a:cxn>
              <a:cxn ang="0">
                <a:pos x="3" y="58"/>
              </a:cxn>
              <a:cxn ang="0">
                <a:pos x="0" y="69"/>
              </a:cxn>
            </a:cxnLst>
            <a:rect l="0" t="0" r="r" b="b"/>
            <a:pathLst>
              <a:path w="54" h="78">
                <a:moveTo>
                  <a:pt x="0" y="69"/>
                </a:moveTo>
                <a:lnTo>
                  <a:pt x="24" y="78"/>
                </a:lnTo>
                <a:lnTo>
                  <a:pt x="28" y="67"/>
                </a:lnTo>
                <a:lnTo>
                  <a:pt x="16" y="62"/>
                </a:lnTo>
                <a:lnTo>
                  <a:pt x="26" y="71"/>
                </a:lnTo>
                <a:lnTo>
                  <a:pt x="33" y="62"/>
                </a:lnTo>
                <a:lnTo>
                  <a:pt x="35" y="60"/>
                </a:lnTo>
                <a:lnTo>
                  <a:pt x="47" y="35"/>
                </a:lnTo>
                <a:lnTo>
                  <a:pt x="47" y="34"/>
                </a:lnTo>
                <a:lnTo>
                  <a:pt x="51" y="25"/>
                </a:lnTo>
                <a:lnTo>
                  <a:pt x="39" y="19"/>
                </a:lnTo>
                <a:lnTo>
                  <a:pt x="51" y="26"/>
                </a:lnTo>
                <a:lnTo>
                  <a:pt x="54" y="19"/>
                </a:lnTo>
                <a:lnTo>
                  <a:pt x="42" y="12"/>
                </a:lnTo>
                <a:lnTo>
                  <a:pt x="30" y="7"/>
                </a:lnTo>
                <a:lnTo>
                  <a:pt x="30" y="12"/>
                </a:lnTo>
                <a:lnTo>
                  <a:pt x="30" y="18"/>
                </a:lnTo>
                <a:lnTo>
                  <a:pt x="33" y="21"/>
                </a:lnTo>
                <a:lnTo>
                  <a:pt x="37" y="25"/>
                </a:lnTo>
                <a:lnTo>
                  <a:pt x="42" y="25"/>
                </a:lnTo>
                <a:lnTo>
                  <a:pt x="47" y="25"/>
                </a:lnTo>
                <a:lnTo>
                  <a:pt x="51" y="21"/>
                </a:lnTo>
                <a:lnTo>
                  <a:pt x="32" y="7"/>
                </a:lnTo>
                <a:lnTo>
                  <a:pt x="28" y="14"/>
                </a:lnTo>
                <a:lnTo>
                  <a:pt x="51" y="26"/>
                </a:lnTo>
                <a:lnTo>
                  <a:pt x="54" y="19"/>
                </a:lnTo>
                <a:lnTo>
                  <a:pt x="54" y="18"/>
                </a:lnTo>
                <a:lnTo>
                  <a:pt x="54" y="12"/>
                </a:lnTo>
                <a:lnTo>
                  <a:pt x="54" y="7"/>
                </a:lnTo>
                <a:lnTo>
                  <a:pt x="51" y="3"/>
                </a:lnTo>
                <a:lnTo>
                  <a:pt x="47" y="0"/>
                </a:lnTo>
                <a:lnTo>
                  <a:pt x="42" y="0"/>
                </a:lnTo>
                <a:lnTo>
                  <a:pt x="37" y="0"/>
                </a:lnTo>
                <a:lnTo>
                  <a:pt x="33" y="3"/>
                </a:lnTo>
                <a:lnTo>
                  <a:pt x="32" y="7"/>
                </a:lnTo>
                <a:lnTo>
                  <a:pt x="28" y="14"/>
                </a:lnTo>
                <a:lnTo>
                  <a:pt x="26" y="14"/>
                </a:lnTo>
                <a:lnTo>
                  <a:pt x="23" y="23"/>
                </a:lnTo>
                <a:lnTo>
                  <a:pt x="35" y="28"/>
                </a:lnTo>
                <a:lnTo>
                  <a:pt x="24" y="23"/>
                </a:lnTo>
                <a:lnTo>
                  <a:pt x="12" y="48"/>
                </a:lnTo>
                <a:lnTo>
                  <a:pt x="23" y="53"/>
                </a:lnTo>
                <a:lnTo>
                  <a:pt x="12" y="46"/>
                </a:lnTo>
                <a:lnTo>
                  <a:pt x="5" y="55"/>
                </a:lnTo>
                <a:lnTo>
                  <a:pt x="3" y="56"/>
                </a:lnTo>
                <a:lnTo>
                  <a:pt x="3" y="58"/>
                </a:lnTo>
                <a:lnTo>
                  <a:pt x="0" y="69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47" name="Freeform 506"/>
          <p:cNvSpPr>
            <a:spLocks/>
          </p:cNvSpPr>
          <p:nvPr/>
        </p:nvSpPr>
        <p:spPr bwMode="auto">
          <a:xfrm>
            <a:off x="7270824" y="5047258"/>
            <a:ext cx="103188" cy="179388"/>
          </a:xfrm>
          <a:custGeom>
            <a:avLst/>
            <a:gdLst/>
            <a:ahLst/>
            <a:cxnLst>
              <a:cxn ang="0">
                <a:pos x="139" y="14"/>
              </a:cxn>
              <a:cxn ang="0">
                <a:pos x="118" y="0"/>
              </a:cxn>
              <a:cxn ang="0">
                <a:pos x="111" y="11"/>
              </a:cxn>
              <a:cxn ang="0">
                <a:pos x="100" y="27"/>
              </a:cxn>
              <a:cxn ang="0">
                <a:pos x="100" y="29"/>
              </a:cxn>
              <a:cxn ang="0">
                <a:pos x="90" y="52"/>
              </a:cxn>
              <a:cxn ang="0">
                <a:pos x="100" y="57"/>
              </a:cxn>
              <a:cxn ang="0">
                <a:pos x="90" y="52"/>
              </a:cxn>
              <a:cxn ang="0">
                <a:pos x="77" y="76"/>
              </a:cxn>
              <a:cxn ang="0">
                <a:pos x="88" y="82"/>
              </a:cxn>
              <a:cxn ang="0">
                <a:pos x="77" y="74"/>
              </a:cxn>
              <a:cxn ang="0">
                <a:pos x="60" y="105"/>
              </a:cxn>
              <a:cxn ang="0">
                <a:pos x="60" y="106"/>
              </a:cxn>
              <a:cxn ang="0">
                <a:pos x="40" y="140"/>
              </a:cxn>
              <a:cxn ang="0">
                <a:pos x="19" y="177"/>
              </a:cxn>
              <a:cxn ang="0">
                <a:pos x="0" y="214"/>
              </a:cxn>
              <a:cxn ang="0">
                <a:pos x="23" y="226"/>
              </a:cxn>
              <a:cxn ang="0">
                <a:pos x="42" y="189"/>
              </a:cxn>
              <a:cxn ang="0">
                <a:pos x="63" y="152"/>
              </a:cxn>
              <a:cxn ang="0">
                <a:pos x="83" y="119"/>
              </a:cxn>
              <a:cxn ang="0">
                <a:pos x="70" y="112"/>
              </a:cxn>
              <a:cxn ang="0">
                <a:pos x="83" y="119"/>
              </a:cxn>
              <a:cxn ang="0">
                <a:pos x="100" y="89"/>
              </a:cxn>
              <a:cxn ang="0">
                <a:pos x="100" y="89"/>
              </a:cxn>
              <a:cxn ang="0">
                <a:pos x="113" y="64"/>
              </a:cxn>
              <a:cxn ang="0">
                <a:pos x="113" y="62"/>
              </a:cxn>
              <a:cxn ang="0">
                <a:pos x="123" y="39"/>
              </a:cxn>
              <a:cxn ang="0">
                <a:pos x="111" y="34"/>
              </a:cxn>
              <a:cxn ang="0">
                <a:pos x="122" y="41"/>
              </a:cxn>
              <a:cxn ang="0">
                <a:pos x="132" y="25"/>
              </a:cxn>
              <a:cxn ang="0">
                <a:pos x="139" y="14"/>
              </a:cxn>
            </a:cxnLst>
            <a:rect l="0" t="0" r="r" b="b"/>
            <a:pathLst>
              <a:path w="139" h="226">
                <a:moveTo>
                  <a:pt x="139" y="14"/>
                </a:moveTo>
                <a:lnTo>
                  <a:pt x="118" y="0"/>
                </a:lnTo>
                <a:lnTo>
                  <a:pt x="111" y="11"/>
                </a:lnTo>
                <a:lnTo>
                  <a:pt x="100" y="27"/>
                </a:lnTo>
                <a:lnTo>
                  <a:pt x="100" y="29"/>
                </a:lnTo>
                <a:lnTo>
                  <a:pt x="90" y="52"/>
                </a:lnTo>
                <a:lnTo>
                  <a:pt x="100" y="57"/>
                </a:lnTo>
                <a:lnTo>
                  <a:pt x="90" y="52"/>
                </a:lnTo>
                <a:lnTo>
                  <a:pt x="77" y="76"/>
                </a:lnTo>
                <a:lnTo>
                  <a:pt x="88" y="82"/>
                </a:lnTo>
                <a:lnTo>
                  <a:pt x="77" y="74"/>
                </a:lnTo>
                <a:lnTo>
                  <a:pt x="60" y="105"/>
                </a:lnTo>
                <a:lnTo>
                  <a:pt x="60" y="106"/>
                </a:lnTo>
                <a:lnTo>
                  <a:pt x="40" y="140"/>
                </a:lnTo>
                <a:lnTo>
                  <a:pt x="19" y="177"/>
                </a:lnTo>
                <a:lnTo>
                  <a:pt x="0" y="214"/>
                </a:lnTo>
                <a:lnTo>
                  <a:pt x="23" y="226"/>
                </a:lnTo>
                <a:lnTo>
                  <a:pt x="42" y="189"/>
                </a:lnTo>
                <a:lnTo>
                  <a:pt x="63" y="152"/>
                </a:lnTo>
                <a:lnTo>
                  <a:pt x="83" y="119"/>
                </a:lnTo>
                <a:lnTo>
                  <a:pt x="70" y="112"/>
                </a:lnTo>
                <a:lnTo>
                  <a:pt x="83" y="119"/>
                </a:lnTo>
                <a:lnTo>
                  <a:pt x="100" y="89"/>
                </a:lnTo>
                <a:lnTo>
                  <a:pt x="100" y="89"/>
                </a:lnTo>
                <a:lnTo>
                  <a:pt x="113" y="64"/>
                </a:lnTo>
                <a:lnTo>
                  <a:pt x="113" y="62"/>
                </a:lnTo>
                <a:lnTo>
                  <a:pt x="123" y="39"/>
                </a:lnTo>
                <a:lnTo>
                  <a:pt x="111" y="34"/>
                </a:lnTo>
                <a:lnTo>
                  <a:pt x="122" y="41"/>
                </a:lnTo>
                <a:lnTo>
                  <a:pt x="132" y="25"/>
                </a:lnTo>
                <a:lnTo>
                  <a:pt x="139" y="14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48" name="Freeform 507"/>
          <p:cNvSpPr>
            <a:spLocks/>
          </p:cNvSpPr>
          <p:nvPr/>
        </p:nvSpPr>
        <p:spPr bwMode="auto">
          <a:xfrm>
            <a:off x="7069212" y="5217121"/>
            <a:ext cx="219075" cy="407987"/>
          </a:xfrm>
          <a:custGeom>
            <a:avLst/>
            <a:gdLst/>
            <a:ahLst/>
            <a:cxnLst>
              <a:cxn ang="0">
                <a:pos x="301" y="12"/>
              </a:cxn>
              <a:cxn ang="0">
                <a:pos x="278" y="0"/>
              </a:cxn>
              <a:cxn ang="0">
                <a:pos x="263" y="25"/>
              </a:cxn>
              <a:cxn ang="0">
                <a:pos x="249" y="51"/>
              </a:cxn>
              <a:cxn ang="0">
                <a:pos x="260" y="57"/>
              </a:cxn>
              <a:cxn ang="0">
                <a:pos x="249" y="50"/>
              </a:cxn>
              <a:cxn ang="0">
                <a:pos x="216" y="106"/>
              </a:cxn>
              <a:cxn ang="0">
                <a:pos x="216" y="108"/>
              </a:cxn>
              <a:cxn ang="0">
                <a:pos x="182" y="173"/>
              </a:cxn>
              <a:cxn ang="0">
                <a:pos x="145" y="240"/>
              </a:cxn>
              <a:cxn ang="0">
                <a:pos x="108" y="311"/>
              </a:cxn>
              <a:cxn ang="0">
                <a:pos x="119" y="316"/>
              </a:cxn>
              <a:cxn ang="0">
                <a:pos x="108" y="309"/>
              </a:cxn>
              <a:cxn ang="0">
                <a:pos x="67" y="376"/>
              </a:cxn>
              <a:cxn ang="0">
                <a:pos x="67" y="378"/>
              </a:cxn>
              <a:cxn ang="0">
                <a:pos x="34" y="443"/>
              </a:cxn>
              <a:cxn ang="0">
                <a:pos x="0" y="504"/>
              </a:cxn>
              <a:cxn ang="0">
                <a:pos x="23" y="516"/>
              </a:cxn>
              <a:cxn ang="0">
                <a:pos x="57" y="456"/>
              </a:cxn>
              <a:cxn ang="0">
                <a:pos x="90" y="390"/>
              </a:cxn>
              <a:cxn ang="0">
                <a:pos x="78" y="383"/>
              </a:cxn>
              <a:cxn ang="0">
                <a:pos x="90" y="390"/>
              </a:cxn>
              <a:cxn ang="0">
                <a:pos x="131" y="323"/>
              </a:cxn>
              <a:cxn ang="0">
                <a:pos x="131" y="323"/>
              </a:cxn>
              <a:cxn ang="0">
                <a:pos x="168" y="253"/>
              </a:cxn>
              <a:cxn ang="0">
                <a:pos x="205" y="186"/>
              </a:cxn>
              <a:cxn ang="0">
                <a:pos x="239" y="120"/>
              </a:cxn>
              <a:cxn ang="0">
                <a:pos x="226" y="113"/>
              </a:cxn>
              <a:cxn ang="0">
                <a:pos x="239" y="120"/>
              </a:cxn>
              <a:cxn ang="0">
                <a:pos x="272" y="64"/>
              </a:cxn>
              <a:cxn ang="0">
                <a:pos x="272" y="64"/>
              </a:cxn>
              <a:cxn ang="0">
                <a:pos x="286" y="37"/>
              </a:cxn>
              <a:cxn ang="0">
                <a:pos x="301" y="12"/>
              </a:cxn>
            </a:cxnLst>
            <a:rect l="0" t="0" r="r" b="b"/>
            <a:pathLst>
              <a:path w="301" h="516">
                <a:moveTo>
                  <a:pt x="301" y="12"/>
                </a:moveTo>
                <a:lnTo>
                  <a:pt x="278" y="0"/>
                </a:lnTo>
                <a:lnTo>
                  <a:pt x="263" y="25"/>
                </a:lnTo>
                <a:lnTo>
                  <a:pt x="249" y="51"/>
                </a:lnTo>
                <a:lnTo>
                  <a:pt x="260" y="57"/>
                </a:lnTo>
                <a:lnTo>
                  <a:pt x="249" y="50"/>
                </a:lnTo>
                <a:lnTo>
                  <a:pt x="216" y="106"/>
                </a:lnTo>
                <a:lnTo>
                  <a:pt x="216" y="108"/>
                </a:lnTo>
                <a:lnTo>
                  <a:pt x="182" y="173"/>
                </a:lnTo>
                <a:lnTo>
                  <a:pt x="145" y="240"/>
                </a:lnTo>
                <a:lnTo>
                  <a:pt x="108" y="311"/>
                </a:lnTo>
                <a:lnTo>
                  <a:pt x="119" y="316"/>
                </a:lnTo>
                <a:lnTo>
                  <a:pt x="108" y="309"/>
                </a:lnTo>
                <a:lnTo>
                  <a:pt x="67" y="376"/>
                </a:lnTo>
                <a:lnTo>
                  <a:pt x="67" y="378"/>
                </a:lnTo>
                <a:lnTo>
                  <a:pt x="34" y="443"/>
                </a:lnTo>
                <a:lnTo>
                  <a:pt x="0" y="504"/>
                </a:lnTo>
                <a:lnTo>
                  <a:pt x="23" y="516"/>
                </a:lnTo>
                <a:lnTo>
                  <a:pt x="57" y="456"/>
                </a:lnTo>
                <a:lnTo>
                  <a:pt x="90" y="390"/>
                </a:lnTo>
                <a:lnTo>
                  <a:pt x="78" y="383"/>
                </a:lnTo>
                <a:lnTo>
                  <a:pt x="90" y="390"/>
                </a:lnTo>
                <a:lnTo>
                  <a:pt x="131" y="323"/>
                </a:lnTo>
                <a:lnTo>
                  <a:pt x="131" y="323"/>
                </a:lnTo>
                <a:lnTo>
                  <a:pt x="168" y="253"/>
                </a:lnTo>
                <a:lnTo>
                  <a:pt x="205" y="186"/>
                </a:lnTo>
                <a:lnTo>
                  <a:pt x="239" y="120"/>
                </a:lnTo>
                <a:lnTo>
                  <a:pt x="226" y="113"/>
                </a:lnTo>
                <a:lnTo>
                  <a:pt x="239" y="120"/>
                </a:lnTo>
                <a:lnTo>
                  <a:pt x="272" y="64"/>
                </a:lnTo>
                <a:lnTo>
                  <a:pt x="272" y="64"/>
                </a:lnTo>
                <a:lnTo>
                  <a:pt x="286" y="37"/>
                </a:lnTo>
                <a:lnTo>
                  <a:pt x="301" y="12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49" name="Freeform 508"/>
          <p:cNvSpPr>
            <a:spLocks/>
          </p:cNvSpPr>
          <p:nvPr/>
        </p:nvSpPr>
        <p:spPr bwMode="auto">
          <a:xfrm>
            <a:off x="6908874" y="5615583"/>
            <a:ext cx="176213" cy="322263"/>
          </a:xfrm>
          <a:custGeom>
            <a:avLst/>
            <a:gdLst/>
            <a:ahLst/>
            <a:cxnLst>
              <a:cxn ang="0">
                <a:pos x="240" y="12"/>
              </a:cxn>
              <a:cxn ang="0">
                <a:pos x="217" y="0"/>
              </a:cxn>
              <a:cxn ang="0">
                <a:pos x="187" y="58"/>
              </a:cxn>
              <a:cxn ang="0">
                <a:pos x="157" y="121"/>
              </a:cxn>
              <a:cxn ang="0">
                <a:pos x="125" y="187"/>
              </a:cxn>
              <a:cxn ang="0">
                <a:pos x="125" y="187"/>
              </a:cxn>
              <a:cxn ang="0">
                <a:pos x="99" y="243"/>
              </a:cxn>
              <a:cxn ang="0">
                <a:pos x="109" y="249"/>
              </a:cxn>
              <a:cxn ang="0">
                <a:pos x="99" y="243"/>
              </a:cxn>
              <a:cxn ang="0">
                <a:pos x="71" y="298"/>
              </a:cxn>
              <a:cxn ang="0">
                <a:pos x="81" y="303"/>
              </a:cxn>
              <a:cxn ang="0">
                <a:pos x="71" y="296"/>
              </a:cxn>
              <a:cxn ang="0">
                <a:pos x="56" y="319"/>
              </a:cxn>
              <a:cxn ang="0">
                <a:pos x="56" y="321"/>
              </a:cxn>
              <a:cxn ang="0">
                <a:pos x="44" y="342"/>
              </a:cxn>
              <a:cxn ang="0">
                <a:pos x="55" y="348"/>
              </a:cxn>
              <a:cxn ang="0">
                <a:pos x="44" y="340"/>
              </a:cxn>
              <a:cxn ang="0">
                <a:pos x="30" y="358"/>
              </a:cxn>
              <a:cxn ang="0">
                <a:pos x="41" y="365"/>
              </a:cxn>
              <a:cxn ang="0">
                <a:pos x="32" y="356"/>
              </a:cxn>
              <a:cxn ang="0">
                <a:pos x="19" y="369"/>
              </a:cxn>
              <a:cxn ang="0">
                <a:pos x="9" y="379"/>
              </a:cxn>
              <a:cxn ang="0">
                <a:pos x="18" y="388"/>
              </a:cxn>
              <a:cxn ang="0">
                <a:pos x="14" y="376"/>
              </a:cxn>
              <a:cxn ang="0">
                <a:pos x="0" y="379"/>
              </a:cxn>
              <a:cxn ang="0">
                <a:pos x="7" y="404"/>
              </a:cxn>
              <a:cxn ang="0">
                <a:pos x="21" y="401"/>
              </a:cxn>
              <a:cxn ang="0">
                <a:pos x="23" y="401"/>
              </a:cxn>
              <a:cxn ang="0">
                <a:pos x="28" y="399"/>
              </a:cxn>
              <a:cxn ang="0">
                <a:pos x="39" y="388"/>
              </a:cxn>
              <a:cxn ang="0">
                <a:pos x="51" y="376"/>
              </a:cxn>
              <a:cxn ang="0">
                <a:pos x="51" y="374"/>
              </a:cxn>
              <a:cxn ang="0">
                <a:pos x="65" y="356"/>
              </a:cxn>
              <a:cxn ang="0">
                <a:pos x="67" y="355"/>
              </a:cxn>
              <a:cxn ang="0">
                <a:pos x="79" y="333"/>
              </a:cxn>
              <a:cxn ang="0">
                <a:pos x="67" y="326"/>
              </a:cxn>
              <a:cxn ang="0">
                <a:pos x="79" y="333"/>
              </a:cxn>
              <a:cxn ang="0">
                <a:pos x="94" y="310"/>
              </a:cxn>
              <a:cxn ang="0">
                <a:pos x="94" y="310"/>
              </a:cxn>
              <a:cxn ang="0">
                <a:pos x="122" y="256"/>
              </a:cxn>
              <a:cxn ang="0">
                <a:pos x="122" y="254"/>
              </a:cxn>
              <a:cxn ang="0">
                <a:pos x="148" y="197"/>
              </a:cxn>
              <a:cxn ang="0">
                <a:pos x="136" y="192"/>
              </a:cxn>
              <a:cxn ang="0">
                <a:pos x="148" y="199"/>
              </a:cxn>
              <a:cxn ang="0">
                <a:pos x="180" y="134"/>
              </a:cxn>
              <a:cxn ang="0">
                <a:pos x="210" y="70"/>
              </a:cxn>
              <a:cxn ang="0">
                <a:pos x="240" y="12"/>
              </a:cxn>
            </a:cxnLst>
            <a:rect l="0" t="0" r="r" b="b"/>
            <a:pathLst>
              <a:path w="240" h="404">
                <a:moveTo>
                  <a:pt x="240" y="12"/>
                </a:moveTo>
                <a:lnTo>
                  <a:pt x="217" y="0"/>
                </a:lnTo>
                <a:lnTo>
                  <a:pt x="187" y="58"/>
                </a:lnTo>
                <a:lnTo>
                  <a:pt x="157" y="121"/>
                </a:lnTo>
                <a:lnTo>
                  <a:pt x="125" y="187"/>
                </a:lnTo>
                <a:lnTo>
                  <a:pt x="125" y="187"/>
                </a:lnTo>
                <a:lnTo>
                  <a:pt x="99" y="243"/>
                </a:lnTo>
                <a:lnTo>
                  <a:pt x="109" y="249"/>
                </a:lnTo>
                <a:lnTo>
                  <a:pt x="99" y="243"/>
                </a:lnTo>
                <a:lnTo>
                  <a:pt x="71" y="298"/>
                </a:lnTo>
                <a:lnTo>
                  <a:pt x="81" y="303"/>
                </a:lnTo>
                <a:lnTo>
                  <a:pt x="71" y="296"/>
                </a:lnTo>
                <a:lnTo>
                  <a:pt x="56" y="319"/>
                </a:lnTo>
                <a:lnTo>
                  <a:pt x="56" y="321"/>
                </a:lnTo>
                <a:lnTo>
                  <a:pt x="44" y="342"/>
                </a:lnTo>
                <a:lnTo>
                  <a:pt x="55" y="348"/>
                </a:lnTo>
                <a:lnTo>
                  <a:pt x="44" y="340"/>
                </a:lnTo>
                <a:lnTo>
                  <a:pt x="30" y="358"/>
                </a:lnTo>
                <a:lnTo>
                  <a:pt x="41" y="365"/>
                </a:lnTo>
                <a:lnTo>
                  <a:pt x="32" y="356"/>
                </a:lnTo>
                <a:lnTo>
                  <a:pt x="19" y="369"/>
                </a:lnTo>
                <a:lnTo>
                  <a:pt x="9" y="379"/>
                </a:lnTo>
                <a:lnTo>
                  <a:pt x="18" y="388"/>
                </a:lnTo>
                <a:lnTo>
                  <a:pt x="14" y="376"/>
                </a:lnTo>
                <a:lnTo>
                  <a:pt x="0" y="379"/>
                </a:lnTo>
                <a:lnTo>
                  <a:pt x="7" y="404"/>
                </a:lnTo>
                <a:lnTo>
                  <a:pt x="21" y="401"/>
                </a:lnTo>
                <a:lnTo>
                  <a:pt x="23" y="401"/>
                </a:lnTo>
                <a:lnTo>
                  <a:pt x="28" y="399"/>
                </a:lnTo>
                <a:lnTo>
                  <a:pt x="39" y="388"/>
                </a:lnTo>
                <a:lnTo>
                  <a:pt x="51" y="376"/>
                </a:lnTo>
                <a:lnTo>
                  <a:pt x="51" y="374"/>
                </a:lnTo>
                <a:lnTo>
                  <a:pt x="65" y="356"/>
                </a:lnTo>
                <a:lnTo>
                  <a:pt x="67" y="355"/>
                </a:lnTo>
                <a:lnTo>
                  <a:pt x="79" y="333"/>
                </a:lnTo>
                <a:lnTo>
                  <a:pt x="67" y="326"/>
                </a:lnTo>
                <a:lnTo>
                  <a:pt x="79" y="333"/>
                </a:lnTo>
                <a:lnTo>
                  <a:pt x="94" y="310"/>
                </a:lnTo>
                <a:lnTo>
                  <a:pt x="94" y="310"/>
                </a:lnTo>
                <a:lnTo>
                  <a:pt x="122" y="256"/>
                </a:lnTo>
                <a:lnTo>
                  <a:pt x="122" y="254"/>
                </a:lnTo>
                <a:lnTo>
                  <a:pt x="148" y="197"/>
                </a:lnTo>
                <a:lnTo>
                  <a:pt x="136" y="192"/>
                </a:lnTo>
                <a:lnTo>
                  <a:pt x="148" y="199"/>
                </a:lnTo>
                <a:lnTo>
                  <a:pt x="180" y="134"/>
                </a:lnTo>
                <a:lnTo>
                  <a:pt x="210" y="70"/>
                </a:lnTo>
                <a:lnTo>
                  <a:pt x="240" y="12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50" name="Freeform 509"/>
          <p:cNvSpPr>
            <a:spLocks/>
          </p:cNvSpPr>
          <p:nvPr/>
        </p:nvSpPr>
        <p:spPr bwMode="auto">
          <a:xfrm>
            <a:off x="6785049" y="5664796"/>
            <a:ext cx="127000" cy="273050"/>
          </a:xfrm>
          <a:custGeom>
            <a:avLst/>
            <a:gdLst/>
            <a:ahLst/>
            <a:cxnLst>
              <a:cxn ang="0">
                <a:pos x="173" y="345"/>
              </a:cxn>
              <a:cxn ang="0">
                <a:pos x="173" y="318"/>
              </a:cxn>
              <a:cxn ang="0">
                <a:pos x="163" y="318"/>
              </a:cxn>
              <a:cxn ang="0">
                <a:pos x="163" y="331"/>
              </a:cxn>
              <a:cxn ang="0">
                <a:pos x="170" y="320"/>
              </a:cxn>
              <a:cxn ang="0">
                <a:pos x="156" y="313"/>
              </a:cxn>
              <a:cxn ang="0">
                <a:pos x="149" y="324"/>
              </a:cxn>
              <a:cxn ang="0">
                <a:pos x="159" y="315"/>
              </a:cxn>
              <a:cxn ang="0">
                <a:pos x="150" y="304"/>
              </a:cxn>
              <a:cxn ang="0">
                <a:pos x="140" y="313"/>
              </a:cxn>
              <a:cxn ang="0">
                <a:pos x="150" y="306"/>
              </a:cxn>
              <a:cxn ang="0">
                <a:pos x="140" y="290"/>
              </a:cxn>
              <a:cxn ang="0">
                <a:pos x="126" y="269"/>
              </a:cxn>
              <a:cxn ang="0">
                <a:pos x="115" y="276"/>
              </a:cxn>
              <a:cxn ang="0">
                <a:pos x="128" y="271"/>
              </a:cxn>
              <a:cxn ang="0">
                <a:pos x="117" y="251"/>
              </a:cxn>
              <a:cxn ang="0">
                <a:pos x="105" y="257"/>
              </a:cxn>
              <a:cxn ang="0">
                <a:pos x="117" y="253"/>
              </a:cxn>
              <a:cxn ang="0">
                <a:pos x="97" y="202"/>
              </a:cxn>
              <a:cxn ang="0">
                <a:pos x="80" y="147"/>
              </a:cxn>
              <a:cxn ang="0">
                <a:pos x="80" y="145"/>
              </a:cxn>
              <a:cxn ang="0">
                <a:pos x="59" y="92"/>
              </a:cxn>
              <a:cxn ang="0">
                <a:pos x="46" y="98"/>
              </a:cxn>
              <a:cxn ang="0">
                <a:pos x="59" y="94"/>
              </a:cxn>
              <a:cxn ang="0">
                <a:pos x="43" y="43"/>
              </a:cxn>
              <a:cxn ang="0">
                <a:pos x="43" y="41"/>
              </a:cxn>
              <a:cxn ang="0">
                <a:pos x="32" y="18"/>
              </a:cxn>
              <a:cxn ang="0">
                <a:pos x="20" y="23"/>
              </a:cxn>
              <a:cxn ang="0">
                <a:pos x="32" y="18"/>
              </a:cxn>
              <a:cxn ang="0">
                <a:pos x="25" y="0"/>
              </a:cxn>
              <a:cxn ang="0">
                <a:pos x="0" y="11"/>
              </a:cxn>
              <a:cxn ang="0">
                <a:pos x="7" y="29"/>
              </a:cxn>
              <a:cxn ang="0">
                <a:pos x="9" y="29"/>
              </a:cxn>
              <a:cxn ang="0">
                <a:pos x="20" y="52"/>
              </a:cxn>
              <a:cxn ang="0">
                <a:pos x="30" y="46"/>
              </a:cxn>
              <a:cxn ang="0">
                <a:pos x="18" y="52"/>
              </a:cxn>
              <a:cxn ang="0">
                <a:pos x="34" y="103"/>
              </a:cxn>
              <a:cxn ang="0">
                <a:pos x="34" y="103"/>
              </a:cxn>
              <a:cxn ang="0">
                <a:pos x="55" y="156"/>
              </a:cxn>
              <a:cxn ang="0">
                <a:pos x="67" y="151"/>
              </a:cxn>
              <a:cxn ang="0">
                <a:pos x="55" y="156"/>
              </a:cxn>
              <a:cxn ang="0">
                <a:pos x="73" y="211"/>
              </a:cxn>
              <a:cxn ang="0">
                <a:pos x="92" y="262"/>
              </a:cxn>
              <a:cxn ang="0">
                <a:pos x="94" y="264"/>
              </a:cxn>
              <a:cxn ang="0">
                <a:pos x="105" y="283"/>
              </a:cxn>
              <a:cxn ang="0">
                <a:pos x="105" y="283"/>
              </a:cxn>
              <a:cxn ang="0">
                <a:pos x="119" y="304"/>
              </a:cxn>
              <a:cxn ang="0">
                <a:pos x="129" y="320"/>
              </a:cxn>
              <a:cxn ang="0">
                <a:pos x="131" y="322"/>
              </a:cxn>
              <a:cxn ang="0">
                <a:pos x="140" y="332"/>
              </a:cxn>
              <a:cxn ang="0">
                <a:pos x="140" y="332"/>
              </a:cxn>
              <a:cxn ang="0">
                <a:pos x="143" y="336"/>
              </a:cxn>
              <a:cxn ang="0">
                <a:pos x="158" y="343"/>
              </a:cxn>
              <a:cxn ang="0">
                <a:pos x="158" y="343"/>
              </a:cxn>
              <a:cxn ang="0">
                <a:pos x="163" y="345"/>
              </a:cxn>
              <a:cxn ang="0">
                <a:pos x="173" y="345"/>
              </a:cxn>
            </a:cxnLst>
            <a:rect l="0" t="0" r="r" b="b"/>
            <a:pathLst>
              <a:path w="173" h="345">
                <a:moveTo>
                  <a:pt x="173" y="345"/>
                </a:moveTo>
                <a:lnTo>
                  <a:pt x="173" y="318"/>
                </a:lnTo>
                <a:lnTo>
                  <a:pt x="163" y="318"/>
                </a:lnTo>
                <a:lnTo>
                  <a:pt x="163" y="331"/>
                </a:lnTo>
                <a:lnTo>
                  <a:pt x="170" y="320"/>
                </a:lnTo>
                <a:lnTo>
                  <a:pt x="156" y="313"/>
                </a:lnTo>
                <a:lnTo>
                  <a:pt x="149" y="324"/>
                </a:lnTo>
                <a:lnTo>
                  <a:pt x="159" y="315"/>
                </a:lnTo>
                <a:lnTo>
                  <a:pt x="150" y="304"/>
                </a:lnTo>
                <a:lnTo>
                  <a:pt x="140" y="313"/>
                </a:lnTo>
                <a:lnTo>
                  <a:pt x="150" y="306"/>
                </a:lnTo>
                <a:lnTo>
                  <a:pt x="140" y="290"/>
                </a:lnTo>
                <a:lnTo>
                  <a:pt x="126" y="269"/>
                </a:lnTo>
                <a:lnTo>
                  <a:pt x="115" y="276"/>
                </a:lnTo>
                <a:lnTo>
                  <a:pt x="128" y="271"/>
                </a:lnTo>
                <a:lnTo>
                  <a:pt x="117" y="251"/>
                </a:lnTo>
                <a:lnTo>
                  <a:pt x="105" y="257"/>
                </a:lnTo>
                <a:lnTo>
                  <a:pt x="117" y="253"/>
                </a:lnTo>
                <a:lnTo>
                  <a:pt x="97" y="202"/>
                </a:lnTo>
                <a:lnTo>
                  <a:pt x="80" y="147"/>
                </a:lnTo>
                <a:lnTo>
                  <a:pt x="80" y="145"/>
                </a:lnTo>
                <a:lnTo>
                  <a:pt x="59" y="92"/>
                </a:lnTo>
                <a:lnTo>
                  <a:pt x="46" y="98"/>
                </a:lnTo>
                <a:lnTo>
                  <a:pt x="59" y="94"/>
                </a:lnTo>
                <a:lnTo>
                  <a:pt x="43" y="43"/>
                </a:lnTo>
                <a:lnTo>
                  <a:pt x="43" y="41"/>
                </a:lnTo>
                <a:lnTo>
                  <a:pt x="32" y="18"/>
                </a:lnTo>
                <a:lnTo>
                  <a:pt x="20" y="23"/>
                </a:lnTo>
                <a:lnTo>
                  <a:pt x="32" y="18"/>
                </a:lnTo>
                <a:lnTo>
                  <a:pt x="25" y="0"/>
                </a:lnTo>
                <a:lnTo>
                  <a:pt x="0" y="11"/>
                </a:lnTo>
                <a:lnTo>
                  <a:pt x="7" y="29"/>
                </a:lnTo>
                <a:lnTo>
                  <a:pt x="9" y="29"/>
                </a:lnTo>
                <a:lnTo>
                  <a:pt x="20" y="52"/>
                </a:lnTo>
                <a:lnTo>
                  <a:pt x="30" y="46"/>
                </a:lnTo>
                <a:lnTo>
                  <a:pt x="18" y="52"/>
                </a:lnTo>
                <a:lnTo>
                  <a:pt x="34" y="103"/>
                </a:lnTo>
                <a:lnTo>
                  <a:pt x="34" y="103"/>
                </a:lnTo>
                <a:lnTo>
                  <a:pt x="55" y="156"/>
                </a:lnTo>
                <a:lnTo>
                  <a:pt x="67" y="151"/>
                </a:lnTo>
                <a:lnTo>
                  <a:pt x="55" y="156"/>
                </a:lnTo>
                <a:lnTo>
                  <a:pt x="73" y="211"/>
                </a:lnTo>
                <a:lnTo>
                  <a:pt x="92" y="262"/>
                </a:lnTo>
                <a:lnTo>
                  <a:pt x="94" y="264"/>
                </a:lnTo>
                <a:lnTo>
                  <a:pt x="105" y="283"/>
                </a:lnTo>
                <a:lnTo>
                  <a:pt x="105" y="283"/>
                </a:lnTo>
                <a:lnTo>
                  <a:pt x="119" y="304"/>
                </a:lnTo>
                <a:lnTo>
                  <a:pt x="129" y="320"/>
                </a:lnTo>
                <a:lnTo>
                  <a:pt x="131" y="322"/>
                </a:lnTo>
                <a:lnTo>
                  <a:pt x="140" y="332"/>
                </a:lnTo>
                <a:lnTo>
                  <a:pt x="140" y="332"/>
                </a:lnTo>
                <a:lnTo>
                  <a:pt x="143" y="336"/>
                </a:lnTo>
                <a:lnTo>
                  <a:pt x="158" y="343"/>
                </a:lnTo>
                <a:lnTo>
                  <a:pt x="158" y="343"/>
                </a:lnTo>
                <a:lnTo>
                  <a:pt x="163" y="345"/>
                </a:lnTo>
                <a:lnTo>
                  <a:pt x="173" y="345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51" name="Freeform 510"/>
          <p:cNvSpPr>
            <a:spLocks/>
          </p:cNvSpPr>
          <p:nvPr/>
        </p:nvSpPr>
        <p:spPr bwMode="auto">
          <a:xfrm>
            <a:off x="6708849" y="5494933"/>
            <a:ext cx="95250" cy="179388"/>
          </a:xfrm>
          <a:custGeom>
            <a:avLst/>
            <a:gdLst/>
            <a:ahLst/>
            <a:cxnLst>
              <a:cxn ang="0">
                <a:pos x="106" y="226"/>
              </a:cxn>
              <a:cxn ang="0">
                <a:pos x="129" y="213"/>
              </a:cxn>
              <a:cxn ang="0">
                <a:pos x="99" y="150"/>
              </a:cxn>
              <a:cxn ang="0">
                <a:pos x="72" y="95"/>
              </a:cxn>
              <a:cxn ang="0">
                <a:pos x="44" y="44"/>
              </a:cxn>
              <a:cxn ang="0">
                <a:pos x="32" y="49"/>
              </a:cxn>
              <a:cxn ang="0">
                <a:pos x="44" y="44"/>
              </a:cxn>
              <a:cxn ang="0">
                <a:pos x="25" y="0"/>
              </a:cxn>
              <a:cxn ang="0">
                <a:pos x="0" y="10"/>
              </a:cxn>
              <a:cxn ang="0">
                <a:pos x="19" y="54"/>
              </a:cxn>
              <a:cxn ang="0">
                <a:pos x="21" y="56"/>
              </a:cxn>
              <a:cxn ang="0">
                <a:pos x="50" y="107"/>
              </a:cxn>
              <a:cxn ang="0">
                <a:pos x="76" y="162"/>
              </a:cxn>
              <a:cxn ang="0">
                <a:pos x="106" y="226"/>
              </a:cxn>
            </a:cxnLst>
            <a:rect l="0" t="0" r="r" b="b"/>
            <a:pathLst>
              <a:path w="129" h="226">
                <a:moveTo>
                  <a:pt x="106" y="226"/>
                </a:moveTo>
                <a:lnTo>
                  <a:pt x="129" y="213"/>
                </a:lnTo>
                <a:lnTo>
                  <a:pt x="99" y="150"/>
                </a:lnTo>
                <a:lnTo>
                  <a:pt x="72" y="95"/>
                </a:lnTo>
                <a:lnTo>
                  <a:pt x="44" y="44"/>
                </a:lnTo>
                <a:lnTo>
                  <a:pt x="32" y="49"/>
                </a:lnTo>
                <a:lnTo>
                  <a:pt x="44" y="44"/>
                </a:lnTo>
                <a:lnTo>
                  <a:pt x="25" y="0"/>
                </a:lnTo>
                <a:lnTo>
                  <a:pt x="0" y="10"/>
                </a:lnTo>
                <a:lnTo>
                  <a:pt x="19" y="54"/>
                </a:lnTo>
                <a:lnTo>
                  <a:pt x="21" y="56"/>
                </a:lnTo>
                <a:lnTo>
                  <a:pt x="50" y="107"/>
                </a:lnTo>
                <a:lnTo>
                  <a:pt x="76" y="162"/>
                </a:lnTo>
                <a:lnTo>
                  <a:pt x="106" y="226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52" name="Freeform 511"/>
          <p:cNvSpPr>
            <a:spLocks/>
          </p:cNvSpPr>
          <p:nvPr/>
        </p:nvSpPr>
        <p:spPr bwMode="auto">
          <a:xfrm>
            <a:off x="6670749" y="5407621"/>
            <a:ext cx="55563" cy="96837"/>
          </a:xfrm>
          <a:custGeom>
            <a:avLst/>
            <a:gdLst/>
            <a:ahLst/>
            <a:cxnLst>
              <a:cxn ang="0">
                <a:pos x="55" y="124"/>
              </a:cxn>
              <a:cxn ang="0">
                <a:pos x="78" y="112"/>
              </a:cxn>
              <a:cxn ang="0">
                <a:pos x="60" y="75"/>
              </a:cxn>
              <a:cxn ang="0">
                <a:pos x="48" y="80"/>
              </a:cxn>
              <a:cxn ang="0">
                <a:pos x="60" y="75"/>
              </a:cxn>
              <a:cxn ang="0">
                <a:pos x="46" y="44"/>
              </a:cxn>
              <a:cxn ang="0">
                <a:pos x="46" y="44"/>
              </a:cxn>
              <a:cxn ang="0">
                <a:pos x="34" y="22"/>
              </a:cxn>
              <a:cxn ang="0">
                <a:pos x="23" y="0"/>
              </a:cxn>
              <a:cxn ang="0">
                <a:pos x="0" y="13"/>
              </a:cxn>
              <a:cxn ang="0">
                <a:pos x="11" y="34"/>
              </a:cxn>
              <a:cxn ang="0">
                <a:pos x="23" y="57"/>
              </a:cxn>
              <a:cxn ang="0">
                <a:pos x="34" y="50"/>
              </a:cxn>
              <a:cxn ang="0">
                <a:pos x="23" y="55"/>
              </a:cxn>
              <a:cxn ang="0">
                <a:pos x="37" y="85"/>
              </a:cxn>
              <a:cxn ang="0">
                <a:pos x="37" y="87"/>
              </a:cxn>
              <a:cxn ang="0">
                <a:pos x="55" y="124"/>
              </a:cxn>
            </a:cxnLst>
            <a:rect l="0" t="0" r="r" b="b"/>
            <a:pathLst>
              <a:path w="78" h="124">
                <a:moveTo>
                  <a:pt x="55" y="124"/>
                </a:moveTo>
                <a:lnTo>
                  <a:pt x="78" y="112"/>
                </a:lnTo>
                <a:lnTo>
                  <a:pt x="60" y="75"/>
                </a:lnTo>
                <a:lnTo>
                  <a:pt x="48" y="80"/>
                </a:lnTo>
                <a:lnTo>
                  <a:pt x="60" y="75"/>
                </a:lnTo>
                <a:lnTo>
                  <a:pt x="46" y="44"/>
                </a:lnTo>
                <a:lnTo>
                  <a:pt x="46" y="44"/>
                </a:lnTo>
                <a:lnTo>
                  <a:pt x="34" y="22"/>
                </a:lnTo>
                <a:lnTo>
                  <a:pt x="23" y="0"/>
                </a:lnTo>
                <a:lnTo>
                  <a:pt x="0" y="13"/>
                </a:lnTo>
                <a:lnTo>
                  <a:pt x="11" y="34"/>
                </a:lnTo>
                <a:lnTo>
                  <a:pt x="23" y="57"/>
                </a:lnTo>
                <a:lnTo>
                  <a:pt x="34" y="50"/>
                </a:lnTo>
                <a:lnTo>
                  <a:pt x="23" y="55"/>
                </a:lnTo>
                <a:lnTo>
                  <a:pt x="37" y="85"/>
                </a:lnTo>
                <a:lnTo>
                  <a:pt x="37" y="87"/>
                </a:lnTo>
                <a:lnTo>
                  <a:pt x="55" y="124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53" name="Freeform 512"/>
          <p:cNvSpPr>
            <a:spLocks/>
          </p:cNvSpPr>
          <p:nvPr/>
        </p:nvSpPr>
        <p:spPr bwMode="auto">
          <a:xfrm>
            <a:off x="6651699" y="5375871"/>
            <a:ext cx="33338" cy="42862"/>
          </a:xfrm>
          <a:custGeom>
            <a:avLst/>
            <a:gdLst/>
            <a:ahLst/>
            <a:cxnLst>
              <a:cxn ang="0">
                <a:pos x="25" y="53"/>
              </a:cxn>
              <a:cxn ang="0">
                <a:pos x="46" y="38"/>
              </a:cxn>
              <a:cxn ang="0">
                <a:pos x="36" y="23"/>
              </a:cxn>
              <a:cxn ang="0">
                <a:pos x="25" y="30"/>
              </a:cxn>
              <a:cxn ang="0">
                <a:pos x="37" y="23"/>
              </a:cxn>
              <a:cxn ang="0">
                <a:pos x="32" y="15"/>
              </a:cxn>
              <a:cxn ang="0">
                <a:pos x="30" y="13"/>
              </a:cxn>
              <a:cxn ang="0">
                <a:pos x="23" y="6"/>
              </a:cxn>
              <a:cxn ang="0">
                <a:pos x="22" y="6"/>
              </a:cxn>
              <a:cxn ang="0">
                <a:pos x="20" y="4"/>
              </a:cxn>
              <a:cxn ang="0">
                <a:pos x="13" y="0"/>
              </a:cxn>
              <a:cxn ang="0">
                <a:pos x="0" y="23"/>
              </a:cxn>
              <a:cxn ang="0">
                <a:pos x="7" y="27"/>
              </a:cxn>
              <a:cxn ang="0">
                <a:pos x="13" y="15"/>
              </a:cxn>
              <a:cxn ang="0">
                <a:pos x="4" y="25"/>
              </a:cxn>
              <a:cxn ang="0">
                <a:pos x="11" y="32"/>
              </a:cxn>
              <a:cxn ang="0">
                <a:pos x="20" y="22"/>
              </a:cxn>
              <a:cxn ang="0">
                <a:pos x="9" y="29"/>
              </a:cxn>
              <a:cxn ang="0">
                <a:pos x="14" y="38"/>
              </a:cxn>
              <a:cxn ang="0">
                <a:pos x="14" y="39"/>
              </a:cxn>
              <a:cxn ang="0">
                <a:pos x="25" y="53"/>
              </a:cxn>
            </a:cxnLst>
            <a:rect l="0" t="0" r="r" b="b"/>
            <a:pathLst>
              <a:path w="46" h="53">
                <a:moveTo>
                  <a:pt x="25" y="53"/>
                </a:moveTo>
                <a:lnTo>
                  <a:pt x="46" y="38"/>
                </a:lnTo>
                <a:lnTo>
                  <a:pt x="36" y="23"/>
                </a:lnTo>
                <a:lnTo>
                  <a:pt x="25" y="30"/>
                </a:lnTo>
                <a:lnTo>
                  <a:pt x="37" y="23"/>
                </a:lnTo>
                <a:lnTo>
                  <a:pt x="32" y="15"/>
                </a:lnTo>
                <a:lnTo>
                  <a:pt x="30" y="13"/>
                </a:lnTo>
                <a:lnTo>
                  <a:pt x="23" y="6"/>
                </a:lnTo>
                <a:lnTo>
                  <a:pt x="22" y="6"/>
                </a:lnTo>
                <a:lnTo>
                  <a:pt x="20" y="4"/>
                </a:lnTo>
                <a:lnTo>
                  <a:pt x="13" y="0"/>
                </a:lnTo>
                <a:lnTo>
                  <a:pt x="0" y="23"/>
                </a:lnTo>
                <a:lnTo>
                  <a:pt x="7" y="27"/>
                </a:lnTo>
                <a:lnTo>
                  <a:pt x="13" y="15"/>
                </a:lnTo>
                <a:lnTo>
                  <a:pt x="4" y="25"/>
                </a:lnTo>
                <a:lnTo>
                  <a:pt x="11" y="32"/>
                </a:lnTo>
                <a:lnTo>
                  <a:pt x="20" y="22"/>
                </a:lnTo>
                <a:lnTo>
                  <a:pt x="9" y="29"/>
                </a:lnTo>
                <a:lnTo>
                  <a:pt x="14" y="38"/>
                </a:lnTo>
                <a:lnTo>
                  <a:pt x="14" y="39"/>
                </a:lnTo>
                <a:lnTo>
                  <a:pt x="25" y="53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54" name="Freeform 513"/>
          <p:cNvSpPr>
            <a:spLocks/>
          </p:cNvSpPr>
          <p:nvPr/>
        </p:nvSpPr>
        <p:spPr bwMode="auto">
          <a:xfrm>
            <a:off x="6635824" y="5369521"/>
            <a:ext cx="23813" cy="25400"/>
          </a:xfrm>
          <a:custGeom>
            <a:avLst/>
            <a:gdLst/>
            <a:ahLst/>
            <a:cxnLst>
              <a:cxn ang="0">
                <a:pos x="23" y="31"/>
              </a:cxn>
              <a:cxn ang="0">
                <a:pos x="36" y="8"/>
              </a:cxn>
              <a:cxn ang="0">
                <a:pos x="29" y="5"/>
              </a:cxn>
              <a:cxn ang="0">
                <a:pos x="22" y="16"/>
              </a:cxn>
              <a:cxn ang="0">
                <a:pos x="32" y="7"/>
              </a:cxn>
              <a:cxn ang="0">
                <a:pos x="29" y="3"/>
              </a:cxn>
              <a:cxn ang="0">
                <a:pos x="27" y="3"/>
              </a:cxn>
              <a:cxn ang="0">
                <a:pos x="23" y="0"/>
              </a:cxn>
              <a:cxn ang="0">
                <a:pos x="18" y="0"/>
              </a:cxn>
              <a:cxn ang="0">
                <a:pos x="13" y="0"/>
              </a:cxn>
              <a:cxn ang="0">
                <a:pos x="13" y="12"/>
              </a:cxn>
              <a:cxn ang="0">
                <a:pos x="22" y="3"/>
              </a:cxn>
              <a:cxn ang="0">
                <a:pos x="18" y="0"/>
              </a:cxn>
              <a:cxn ang="0">
                <a:pos x="23" y="3"/>
              </a:cxn>
              <a:cxn ang="0">
                <a:pos x="20" y="0"/>
              </a:cxn>
              <a:cxn ang="0">
                <a:pos x="0" y="19"/>
              </a:cxn>
              <a:cxn ang="0">
                <a:pos x="4" y="23"/>
              </a:cxn>
              <a:cxn ang="0">
                <a:pos x="4" y="21"/>
              </a:cxn>
              <a:cxn ang="0">
                <a:pos x="7" y="24"/>
              </a:cxn>
              <a:cxn ang="0">
                <a:pos x="13" y="26"/>
              </a:cxn>
              <a:cxn ang="0">
                <a:pos x="18" y="26"/>
              </a:cxn>
              <a:cxn ang="0">
                <a:pos x="9" y="21"/>
              </a:cxn>
              <a:cxn ang="0">
                <a:pos x="13" y="24"/>
              </a:cxn>
              <a:cxn ang="0">
                <a:pos x="18" y="12"/>
              </a:cxn>
              <a:cxn ang="0">
                <a:pos x="9" y="23"/>
              </a:cxn>
              <a:cxn ang="0">
                <a:pos x="13" y="26"/>
              </a:cxn>
              <a:cxn ang="0">
                <a:pos x="13" y="24"/>
              </a:cxn>
              <a:cxn ang="0">
                <a:pos x="16" y="28"/>
              </a:cxn>
              <a:cxn ang="0">
                <a:pos x="23" y="31"/>
              </a:cxn>
            </a:cxnLst>
            <a:rect l="0" t="0" r="r" b="b"/>
            <a:pathLst>
              <a:path w="36" h="31">
                <a:moveTo>
                  <a:pt x="23" y="31"/>
                </a:moveTo>
                <a:lnTo>
                  <a:pt x="36" y="8"/>
                </a:lnTo>
                <a:lnTo>
                  <a:pt x="29" y="5"/>
                </a:lnTo>
                <a:lnTo>
                  <a:pt x="22" y="16"/>
                </a:lnTo>
                <a:lnTo>
                  <a:pt x="32" y="7"/>
                </a:lnTo>
                <a:lnTo>
                  <a:pt x="29" y="3"/>
                </a:lnTo>
                <a:lnTo>
                  <a:pt x="27" y="3"/>
                </a:lnTo>
                <a:lnTo>
                  <a:pt x="23" y="0"/>
                </a:lnTo>
                <a:lnTo>
                  <a:pt x="18" y="0"/>
                </a:lnTo>
                <a:lnTo>
                  <a:pt x="13" y="0"/>
                </a:lnTo>
                <a:lnTo>
                  <a:pt x="13" y="12"/>
                </a:lnTo>
                <a:lnTo>
                  <a:pt x="22" y="3"/>
                </a:lnTo>
                <a:lnTo>
                  <a:pt x="18" y="0"/>
                </a:lnTo>
                <a:lnTo>
                  <a:pt x="23" y="3"/>
                </a:lnTo>
                <a:lnTo>
                  <a:pt x="20" y="0"/>
                </a:lnTo>
                <a:lnTo>
                  <a:pt x="0" y="19"/>
                </a:lnTo>
                <a:lnTo>
                  <a:pt x="4" y="23"/>
                </a:lnTo>
                <a:lnTo>
                  <a:pt x="4" y="21"/>
                </a:lnTo>
                <a:lnTo>
                  <a:pt x="7" y="24"/>
                </a:lnTo>
                <a:lnTo>
                  <a:pt x="13" y="26"/>
                </a:lnTo>
                <a:lnTo>
                  <a:pt x="18" y="26"/>
                </a:lnTo>
                <a:lnTo>
                  <a:pt x="9" y="21"/>
                </a:lnTo>
                <a:lnTo>
                  <a:pt x="13" y="24"/>
                </a:lnTo>
                <a:lnTo>
                  <a:pt x="18" y="12"/>
                </a:lnTo>
                <a:lnTo>
                  <a:pt x="9" y="23"/>
                </a:lnTo>
                <a:lnTo>
                  <a:pt x="13" y="26"/>
                </a:lnTo>
                <a:lnTo>
                  <a:pt x="13" y="24"/>
                </a:lnTo>
                <a:lnTo>
                  <a:pt x="16" y="28"/>
                </a:lnTo>
                <a:lnTo>
                  <a:pt x="23" y="31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55" name="Freeform 514"/>
          <p:cNvSpPr>
            <a:spLocks/>
          </p:cNvSpPr>
          <p:nvPr/>
        </p:nvSpPr>
        <p:spPr bwMode="auto">
          <a:xfrm>
            <a:off x="6618362" y="5350471"/>
            <a:ext cx="30162" cy="34925"/>
          </a:xfrm>
          <a:custGeom>
            <a:avLst/>
            <a:gdLst/>
            <a:ahLst/>
            <a:cxnLst>
              <a:cxn ang="0">
                <a:pos x="21" y="42"/>
              </a:cxn>
              <a:cxn ang="0">
                <a:pos x="41" y="23"/>
              </a:cxn>
              <a:cxn ang="0">
                <a:pos x="30" y="12"/>
              </a:cxn>
              <a:cxn ang="0">
                <a:pos x="20" y="21"/>
              </a:cxn>
              <a:cxn ang="0">
                <a:pos x="30" y="12"/>
              </a:cxn>
              <a:cxn ang="0">
                <a:pos x="20" y="0"/>
              </a:cxn>
              <a:cxn ang="0">
                <a:pos x="0" y="17"/>
              </a:cxn>
              <a:cxn ang="0">
                <a:pos x="11" y="30"/>
              </a:cxn>
              <a:cxn ang="0">
                <a:pos x="11" y="31"/>
              </a:cxn>
              <a:cxn ang="0">
                <a:pos x="21" y="42"/>
              </a:cxn>
            </a:cxnLst>
            <a:rect l="0" t="0" r="r" b="b"/>
            <a:pathLst>
              <a:path w="41" h="42">
                <a:moveTo>
                  <a:pt x="21" y="42"/>
                </a:moveTo>
                <a:lnTo>
                  <a:pt x="41" y="23"/>
                </a:lnTo>
                <a:lnTo>
                  <a:pt x="30" y="12"/>
                </a:lnTo>
                <a:lnTo>
                  <a:pt x="20" y="21"/>
                </a:lnTo>
                <a:lnTo>
                  <a:pt x="30" y="12"/>
                </a:lnTo>
                <a:lnTo>
                  <a:pt x="20" y="0"/>
                </a:lnTo>
                <a:lnTo>
                  <a:pt x="0" y="17"/>
                </a:lnTo>
                <a:lnTo>
                  <a:pt x="11" y="30"/>
                </a:lnTo>
                <a:lnTo>
                  <a:pt x="11" y="31"/>
                </a:lnTo>
                <a:lnTo>
                  <a:pt x="21" y="42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56" name="Freeform 515"/>
          <p:cNvSpPr>
            <a:spLocks/>
          </p:cNvSpPr>
          <p:nvPr/>
        </p:nvSpPr>
        <p:spPr bwMode="auto">
          <a:xfrm>
            <a:off x="6602487" y="5317133"/>
            <a:ext cx="33337" cy="46038"/>
          </a:xfrm>
          <a:custGeom>
            <a:avLst/>
            <a:gdLst/>
            <a:ahLst/>
            <a:cxnLst>
              <a:cxn ang="0">
                <a:pos x="19" y="59"/>
              </a:cxn>
              <a:cxn ang="0">
                <a:pos x="42" y="46"/>
              </a:cxn>
              <a:cxn ang="0">
                <a:pos x="32" y="27"/>
              </a:cxn>
              <a:cxn ang="0">
                <a:pos x="19" y="32"/>
              </a:cxn>
              <a:cxn ang="0">
                <a:pos x="32" y="29"/>
              </a:cxn>
              <a:cxn ang="0">
                <a:pos x="25" y="0"/>
              </a:cxn>
              <a:cxn ang="0">
                <a:pos x="0" y="7"/>
              </a:cxn>
              <a:cxn ang="0">
                <a:pos x="7" y="36"/>
              </a:cxn>
              <a:cxn ang="0">
                <a:pos x="9" y="39"/>
              </a:cxn>
              <a:cxn ang="0">
                <a:pos x="19" y="59"/>
              </a:cxn>
            </a:cxnLst>
            <a:rect l="0" t="0" r="r" b="b"/>
            <a:pathLst>
              <a:path w="42" h="59">
                <a:moveTo>
                  <a:pt x="19" y="59"/>
                </a:moveTo>
                <a:lnTo>
                  <a:pt x="42" y="46"/>
                </a:lnTo>
                <a:lnTo>
                  <a:pt x="32" y="27"/>
                </a:lnTo>
                <a:lnTo>
                  <a:pt x="19" y="32"/>
                </a:lnTo>
                <a:lnTo>
                  <a:pt x="32" y="29"/>
                </a:lnTo>
                <a:lnTo>
                  <a:pt x="25" y="0"/>
                </a:lnTo>
                <a:lnTo>
                  <a:pt x="0" y="7"/>
                </a:lnTo>
                <a:lnTo>
                  <a:pt x="7" y="36"/>
                </a:lnTo>
                <a:lnTo>
                  <a:pt x="9" y="39"/>
                </a:lnTo>
                <a:lnTo>
                  <a:pt x="19" y="59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57" name="Freeform 516"/>
          <p:cNvSpPr>
            <a:spLocks/>
          </p:cNvSpPr>
          <p:nvPr/>
        </p:nvSpPr>
        <p:spPr bwMode="auto">
          <a:xfrm>
            <a:off x="6589787" y="5264746"/>
            <a:ext cx="31750" cy="58737"/>
          </a:xfrm>
          <a:custGeom>
            <a:avLst/>
            <a:gdLst/>
            <a:ahLst/>
            <a:cxnLst>
              <a:cxn ang="0">
                <a:pos x="19" y="74"/>
              </a:cxn>
              <a:cxn ang="0">
                <a:pos x="44" y="67"/>
              </a:cxn>
              <a:cxn ang="0">
                <a:pos x="35" y="34"/>
              </a:cxn>
              <a:cxn ang="0">
                <a:pos x="35" y="34"/>
              </a:cxn>
              <a:cxn ang="0">
                <a:pos x="24" y="0"/>
              </a:cxn>
              <a:cxn ang="0">
                <a:pos x="0" y="9"/>
              </a:cxn>
              <a:cxn ang="0">
                <a:pos x="10" y="43"/>
              </a:cxn>
              <a:cxn ang="0">
                <a:pos x="22" y="37"/>
              </a:cxn>
              <a:cxn ang="0">
                <a:pos x="10" y="41"/>
              </a:cxn>
              <a:cxn ang="0">
                <a:pos x="19" y="74"/>
              </a:cxn>
            </a:cxnLst>
            <a:rect l="0" t="0" r="r" b="b"/>
            <a:pathLst>
              <a:path w="44" h="74">
                <a:moveTo>
                  <a:pt x="19" y="74"/>
                </a:moveTo>
                <a:lnTo>
                  <a:pt x="44" y="67"/>
                </a:lnTo>
                <a:lnTo>
                  <a:pt x="35" y="34"/>
                </a:lnTo>
                <a:lnTo>
                  <a:pt x="35" y="34"/>
                </a:lnTo>
                <a:lnTo>
                  <a:pt x="24" y="0"/>
                </a:lnTo>
                <a:lnTo>
                  <a:pt x="0" y="9"/>
                </a:lnTo>
                <a:lnTo>
                  <a:pt x="10" y="43"/>
                </a:lnTo>
                <a:lnTo>
                  <a:pt x="22" y="37"/>
                </a:lnTo>
                <a:lnTo>
                  <a:pt x="10" y="41"/>
                </a:lnTo>
                <a:lnTo>
                  <a:pt x="19" y="74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58" name="Freeform 517"/>
          <p:cNvSpPr>
            <a:spLocks/>
          </p:cNvSpPr>
          <p:nvPr/>
        </p:nvSpPr>
        <p:spPr bwMode="auto">
          <a:xfrm>
            <a:off x="6573912" y="5207596"/>
            <a:ext cx="33337" cy="63500"/>
          </a:xfrm>
          <a:custGeom>
            <a:avLst/>
            <a:gdLst/>
            <a:ahLst/>
            <a:cxnLst>
              <a:cxn ang="0">
                <a:pos x="22" y="80"/>
              </a:cxn>
              <a:cxn ang="0">
                <a:pos x="46" y="69"/>
              </a:cxn>
              <a:cxn ang="0">
                <a:pos x="39" y="52"/>
              </a:cxn>
              <a:cxn ang="0">
                <a:pos x="27" y="57"/>
              </a:cxn>
              <a:cxn ang="0">
                <a:pos x="41" y="55"/>
              </a:cxn>
              <a:cxn ang="0">
                <a:pos x="37" y="34"/>
              </a:cxn>
              <a:cxn ang="0">
                <a:pos x="36" y="30"/>
              </a:cxn>
              <a:cxn ang="0">
                <a:pos x="36" y="30"/>
              </a:cxn>
              <a:cxn ang="0">
                <a:pos x="29" y="15"/>
              </a:cxn>
              <a:cxn ang="0">
                <a:pos x="16" y="20"/>
              </a:cxn>
              <a:cxn ang="0">
                <a:pos x="29" y="18"/>
              </a:cxn>
              <a:cxn ang="0">
                <a:pos x="25" y="0"/>
              </a:cxn>
              <a:cxn ang="0">
                <a:pos x="0" y="6"/>
              </a:cxn>
              <a:cxn ang="0">
                <a:pos x="4" y="23"/>
              </a:cxn>
              <a:cxn ang="0">
                <a:pos x="4" y="25"/>
              </a:cxn>
              <a:cxn ang="0">
                <a:pos x="11" y="41"/>
              </a:cxn>
              <a:cxn ang="0">
                <a:pos x="23" y="36"/>
              </a:cxn>
              <a:cxn ang="0">
                <a:pos x="11" y="39"/>
              </a:cxn>
              <a:cxn ang="0">
                <a:pos x="14" y="61"/>
              </a:cxn>
              <a:cxn ang="0">
                <a:pos x="14" y="62"/>
              </a:cxn>
              <a:cxn ang="0">
                <a:pos x="22" y="80"/>
              </a:cxn>
            </a:cxnLst>
            <a:rect l="0" t="0" r="r" b="b"/>
            <a:pathLst>
              <a:path w="46" h="80">
                <a:moveTo>
                  <a:pt x="22" y="80"/>
                </a:moveTo>
                <a:lnTo>
                  <a:pt x="46" y="69"/>
                </a:lnTo>
                <a:lnTo>
                  <a:pt x="39" y="52"/>
                </a:lnTo>
                <a:lnTo>
                  <a:pt x="27" y="57"/>
                </a:lnTo>
                <a:lnTo>
                  <a:pt x="41" y="55"/>
                </a:lnTo>
                <a:lnTo>
                  <a:pt x="37" y="34"/>
                </a:lnTo>
                <a:lnTo>
                  <a:pt x="36" y="30"/>
                </a:lnTo>
                <a:lnTo>
                  <a:pt x="36" y="30"/>
                </a:lnTo>
                <a:lnTo>
                  <a:pt x="29" y="15"/>
                </a:lnTo>
                <a:lnTo>
                  <a:pt x="16" y="20"/>
                </a:lnTo>
                <a:lnTo>
                  <a:pt x="29" y="18"/>
                </a:lnTo>
                <a:lnTo>
                  <a:pt x="25" y="0"/>
                </a:lnTo>
                <a:lnTo>
                  <a:pt x="0" y="6"/>
                </a:lnTo>
                <a:lnTo>
                  <a:pt x="4" y="23"/>
                </a:lnTo>
                <a:lnTo>
                  <a:pt x="4" y="25"/>
                </a:lnTo>
                <a:lnTo>
                  <a:pt x="11" y="41"/>
                </a:lnTo>
                <a:lnTo>
                  <a:pt x="23" y="36"/>
                </a:lnTo>
                <a:lnTo>
                  <a:pt x="11" y="39"/>
                </a:lnTo>
                <a:lnTo>
                  <a:pt x="14" y="61"/>
                </a:lnTo>
                <a:lnTo>
                  <a:pt x="14" y="62"/>
                </a:lnTo>
                <a:lnTo>
                  <a:pt x="22" y="8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59" name="Freeform 518"/>
          <p:cNvSpPr>
            <a:spLocks/>
          </p:cNvSpPr>
          <p:nvPr/>
        </p:nvSpPr>
        <p:spPr bwMode="auto">
          <a:xfrm>
            <a:off x="6562799" y="5175846"/>
            <a:ext cx="30163" cy="36512"/>
          </a:xfrm>
          <a:custGeom>
            <a:avLst/>
            <a:gdLst/>
            <a:ahLst/>
            <a:cxnLst>
              <a:cxn ang="0">
                <a:pos x="14" y="46"/>
              </a:cxn>
              <a:cxn ang="0">
                <a:pos x="39" y="39"/>
              </a:cxn>
              <a:cxn ang="0">
                <a:pos x="36" y="25"/>
              </a:cxn>
              <a:cxn ang="0">
                <a:pos x="36" y="21"/>
              </a:cxn>
              <a:cxn ang="0">
                <a:pos x="30" y="12"/>
              </a:cxn>
              <a:cxn ang="0">
                <a:pos x="18" y="19"/>
              </a:cxn>
              <a:cxn ang="0">
                <a:pos x="30" y="14"/>
              </a:cxn>
              <a:cxn ang="0">
                <a:pos x="23" y="0"/>
              </a:cxn>
              <a:cxn ang="0">
                <a:pos x="0" y="12"/>
              </a:cxn>
              <a:cxn ang="0">
                <a:pos x="7" y="26"/>
              </a:cxn>
              <a:cxn ang="0">
                <a:pos x="7" y="26"/>
              </a:cxn>
              <a:cxn ang="0">
                <a:pos x="13" y="35"/>
              </a:cxn>
              <a:cxn ang="0">
                <a:pos x="23" y="28"/>
              </a:cxn>
              <a:cxn ang="0">
                <a:pos x="11" y="32"/>
              </a:cxn>
              <a:cxn ang="0">
                <a:pos x="14" y="46"/>
              </a:cxn>
            </a:cxnLst>
            <a:rect l="0" t="0" r="r" b="b"/>
            <a:pathLst>
              <a:path w="39" h="46">
                <a:moveTo>
                  <a:pt x="14" y="46"/>
                </a:moveTo>
                <a:lnTo>
                  <a:pt x="39" y="39"/>
                </a:lnTo>
                <a:lnTo>
                  <a:pt x="36" y="25"/>
                </a:lnTo>
                <a:lnTo>
                  <a:pt x="36" y="21"/>
                </a:lnTo>
                <a:lnTo>
                  <a:pt x="30" y="12"/>
                </a:lnTo>
                <a:lnTo>
                  <a:pt x="18" y="19"/>
                </a:lnTo>
                <a:lnTo>
                  <a:pt x="30" y="14"/>
                </a:lnTo>
                <a:lnTo>
                  <a:pt x="23" y="0"/>
                </a:lnTo>
                <a:lnTo>
                  <a:pt x="0" y="12"/>
                </a:lnTo>
                <a:lnTo>
                  <a:pt x="7" y="26"/>
                </a:lnTo>
                <a:lnTo>
                  <a:pt x="7" y="26"/>
                </a:lnTo>
                <a:lnTo>
                  <a:pt x="13" y="35"/>
                </a:lnTo>
                <a:lnTo>
                  <a:pt x="23" y="28"/>
                </a:lnTo>
                <a:lnTo>
                  <a:pt x="11" y="32"/>
                </a:lnTo>
                <a:lnTo>
                  <a:pt x="14" y="46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60" name="Freeform 519"/>
          <p:cNvSpPr>
            <a:spLocks/>
          </p:cNvSpPr>
          <p:nvPr/>
        </p:nvSpPr>
        <p:spPr bwMode="auto">
          <a:xfrm>
            <a:off x="6551687" y="5156796"/>
            <a:ext cx="26987" cy="31750"/>
          </a:xfrm>
          <a:custGeom>
            <a:avLst/>
            <a:gdLst/>
            <a:ahLst/>
            <a:cxnLst>
              <a:cxn ang="0">
                <a:pos x="20" y="39"/>
              </a:cxn>
              <a:cxn ang="0">
                <a:pos x="36" y="19"/>
              </a:cxn>
              <a:cxn ang="0">
                <a:pos x="25" y="10"/>
              </a:cxn>
              <a:cxn ang="0">
                <a:pos x="16" y="19"/>
              </a:cxn>
              <a:cxn ang="0">
                <a:pos x="27" y="10"/>
              </a:cxn>
              <a:cxn ang="0">
                <a:pos x="20" y="3"/>
              </a:cxn>
              <a:cxn ang="0">
                <a:pos x="18" y="3"/>
              </a:cxn>
              <a:cxn ang="0">
                <a:pos x="14" y="0"/>
              </a:cxn>
              <a:cxn ang="0">
                <a:pos x="9" y="0"/>
              </a:cxn>
              <a:cxn ang="0">
                <a:pos x="6" y="0"/>
              </a:cxn>
              <a:cxn ang="0">
                <a:pos x="6" y="26"/>
              </a:cxn>
              <a:cxn ang="0">
                <a:pos x="9" y="26"/>
              </a:cxn>
              <a:cxn ang="0">
                <a:pos x="0" y="21"/>
              </a:cxn>
              <a:cxn ang="0">
                <a:pos x="4" y="25"/>
              </a:cxn>
              <a:cxn ang="0">
                <a:pos x="9" y="12"/>
              </a:cxn>
              <a:cxn ang="0">
                <a:pos x="0" y="23"/>
              </a:cxn>
              <a:cxn ang="0">
                <a:pos x="7" y="30"/>
              </a:cxn>
              <a:cxn ang="0">
                <a:pos x="9" y="30"/>
              </a:cxn>
              <a:cxn ang="0">
                <a:pos x="20" y="39"/>
              </a:cxn>
            </a:cxnLst>
            <a:rect l="0" t="0" r="r" b="b"/>
            <a:pathLst>
              <a:path w="36" h="39">
                <a:moveTo>
                  <a:pt x="20" y="39"/>
                </a:moveTo>
                <a:lnTo>
                  <a:pt x="36" y="19"/>
                </a:lnTo>
                <a:lnTo>
                  <a:pt x="25" y="10"/>
                </a:lnTo>
                <a:lnTo>
                  <a:pt x="16" y="19"/>
                </a:lnTo>
                <a:lnTo>
                  <a:pt x="27" y="10"/>
                </a:lnTo>
                <a:lnTo>
                  <a:pt x="20" y="3"/>
                </a:lnTo>
                <a:lnTo>
                  <a:pt x="18" y="3"/>
                </a:lnTo>
                <a:lnTo>
                  <a:pt x="14" y="0"/>
                </a:lnTo>
                <a:lnTo>
                  <a:pt x="9" y="0"/>
                </a:lnTo>
                <a:lnTo>
                  <a:pt x="6" y="0"/>
                </a:lnTo>
                <a:lnTo>
                  <a:pt x="6" y="26"/>
                </a:lnTo>
                <a:lnTo>
                  <a:pt x="9" y="26"/>
                </a:lnTo>
                <a:lnTo>
                  <a:pt x="0" y="21"/>
                </a:lnTo>
                <a:lnTo>
                  <a:pt x="4" y="25"/>
                </a:lnTo>
                <a:lnTo>
                  <a:pt x="9" y="12"/>
                </a:lnTo>
                <a:lnTo>
                  <a:pt x="0" y="23"/>
                </a:lnTo>
                <a:lnTo>
                  <a:pt x="7" y="30"/>
                </a:lnTo>
                <a:lnTo>
                  <a:pt x="9" y="30"/>
                </a:lnTo>
                <a:lnTo>
                  <a:pt x="20" y="39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61" name="Freeform 520"/>
          <p:cNvSpPr>
            <a:spLocks/>
          </p:cNvSpPr>
          <p:nvPr/>
        </p:nvSpPr>
        <p:spPr bwMode="auto">
          <a:xfrm>
            <a:off x="6540574" y="5156796"/>
            <a:ext cx="20638" cy="26987"/>
          </a:xfrm>
          <a:custGeom>
            <a:avLst/>
            <a:gdLst/>
            <a:ahLst/>
            <a:cxnLst>
              <a:cxn ang="0">
                <a:pos x="22" y="26"/>
              </a:cxn>
              <a:cxn ang="0">
                <a:pos x="22" y="0"/>
              </a:cxn>
              <a:cxn ang="0">
                <a:pos x="18" y="0"/>
              </a:cxn>
              <a:cxn ang="0">
                <a:pos x="18" y="0"/>
              </a:cxn>
              <a:cxn ang="0">
                <a:pos x="13" y="0"/>
              </a:cxn>
              <a:cxn ang="0">
                <a:pos x="9" y="3"/>
              </a:cxn>
              <a:cxn ang="0">
                <a:pos x="7" y="7"/>
              </a:cxn>
              <a:cxn ang="0">
                <a:pos x="4" y="14"/>
              </a:cxn>
              <a:cxn ang="0">
                <a:pos x="0" y="21"/>
              </a:cxn>
              <a:cxn ang="0">
                <a:pos x="23" y="33"/>
              </a:cxn>
              <a:cxn ang="0">
                <a:pos x="27" y="26"/>
              </a:cxn>
              <a:cxn ang="0">
                <a:pos x="30" y="19"/>
              </a:cxn>
              <a:cxn ang="0">
                <a:pos x="18" y="25"/>
              </a:cxn>
              <a:cxn ang="0">
                <a:pos x="23" y="25"/>
              </a:cxn>
              <a:cxn ang="0">
                <a:pos x="27" y="21"/>
              </a:cxn>
              <a:cxn ang="0">
                <a:pos x="18" y="12"/>
              </a:cxn>
              <a:cxn ang="0">
                <a:pos x="18" y="26"/>
              </a:cxn>
              <a:cxn ang="0">
                <a:pos x="22" y="26"/>
              </a:cxn>
            </a:cxnLst>
            <a:rect l="0" t="0" r="r" b="b"/>
            <a:pathLst>
              <a:path w="30" h="33">
                <a:moveTo>
                  <a:pt x="22" y="26"/>
                </a:moveTo>
                <a:lnTo>
                  <a:pt x="22" y="0"/>
                </a:lnTo>
                <a:lnTo>
                  <a:pt x="18" y="0"/>
                </a:lnTo>
                <a:lnTo>
                  <a:pt x="18" y="0"/>
                </a:lnTo>
                <a:lnTo>
                  <a:pt x="13" y="0"/>
                </a:lnTo>
                <a:lnTo>
                  <a:pt x="9" y="3"/>
                </a:lnTo>
                <a:lnTo>
                  <a:pt x="7" y="7"/>
                </a:lnTo>
                <a:lnTo>
                  <a:pt x="4" y="14"/>
                </a:lnTo>
                <a:lnTo>
                  <a:pt x="0" y="21"/>
                </a:lnTo>
                <a:lnTo>
                  <a:pt x="23" y="33"/>
                </a:lnTo>
                <a:lnTo>
                  <a:pt x="27" y="26"/>
                </a:lnTo>
                <a:lnTo>
                  <a:pt x="30" y="19"/>
                </a:lnTo>
                <a:lnTo>
                  <a:pt x="18" y="25"/>
                </a:lnTo>
                <a:lnTo>
                  <a:pt x="23" y="25"/>
                </a:lnTo>
                <a:lnTo>
                  <a:pt x="27" y="21"/>
                </a:lnTo>
                <a:lnTo>
                  <a:pt x="18" y="12"/>
                </a:lnTo>
                <a:lnTo>
                  <a:pt x="18" y="26"/>
                </a:lnTo>
                <a:lnTo>
                  <a:pt x="22" y="26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62" name="Freeform 521"/>
          <p:cNvSpPr>
            <a:spLocks/>
          </p:cNvSpPr>
          <p:nvPr/>
        </p:nvSpPr>
        <p:spPr bwMode="auto">
          <a:xfrm>
            <a:off x="6532637" y="5169496"/>
            <a:ext cx="22225" cy="28575"/>
          </a:xfrm>
          <a:custGeom>
            <a:avLst/>
            <a:gdLst/>
            <a:ahLst/>
            <a:cxnLst>
              <a:cxn ang="0">
                <a:pos x="28" y="23"/>
              </a:cxn>
              <a:cxn ang="0">
                <a:pos x="16" y="0"/>
              </a:cxn>
              <a:cxn ang="0">
                <a:pos x="12" y="2"/>
              </a:cxn>
              <a:cxn ang="0">
                <a:pos x="9" y="3"/>
              </a:cxn>
              <a:cxn ang="0">
                <a:pos x="5" y="7"/>
              </a:cxn>
              <a:cxn ang="0">
                <a:pos x="5" y="9"/>
              </a:cxn>
              <a:cxn ang="0">
                <a:pos x="3" y="16"/>
              </a:cxn>
              <a:cxn ang="0">
                <a:pos x="16" y="19"/>
              </a:cxn>
              <a:cxn ang="0">
                <a:pos x="7" y="10"/>
              </a:cxn>
              <a:cxn ang="0">
                <a:pos x="3" y="14"/>
              </a:cxn>
              <a:cxn ang="0">
                <a:pos x="12" y="23"/>
              </a:cxn>
              <a:cxn ang="0">
                <a:pos x="21" y="14"/>
              </a:cxn>
              <a:cxn ang="0">
                <a:pos x="17" y="10"/>
              </a:cxn>
              <a:cxn ang="0">
                <a:pos x="12" y="10"/>
              </a:cxn>
              <a:cxn ang="0">
                <a:pos x="7" y="10"/>
              </a:cxn>
              <a:cxn ang="0">
                <a:pos x="23" y="14"/>
              </a:cxn>
              <a:cxn ang="0">
                <a:pos x="19" y="10"/>
              </a:cxn>
              <a:cxn ang="0">
                <a:pos x="0" y="30"/>
              </a:cxn>
              <a:cxn ang="0">
                <a:pos x="3" y="33"/>
              </a:cxn>
              <a:cxn ang="0">
                <a:pos x="3" y="32"/>
              </a:cxn>
              <a:cxn ang="0">
                <a:pos x="7" y="35"/>
              </a:cxn>
              <a:cxn ang="0">
                <a:pos x="12" y="35"/>
              </a:cxn>
              <a:cxn ang="0">
                <a:pos x="17" y="35"/>
              </a:cxn>
              <a:cxn ang="0">
                <a:pos x="23" y="33"/>
              </a:cxn>
              <a:cxn ang="0">
                <a:pos x="26" y="30"/>
              </a:cxn>
              <a:cxn ang="0">
                <a:pos x="25" y="28"/>
              </a:cxn>
              <a:cxn ang="0">
                <a:pos x="28" y="24"/>
              </a:cxn>
              <a:cxn ang="0">
                <a:pos x="28" y="23"/>
              </a:cxn>
              <a:cxn ang="0">
                <a:pos x="30" y="16"/>
              </a:cxn>
              <a:cxn ang="0">
                <a:pos x="26" y="21"/>
              </a:cxn>
              <a:cxn ang="0">
                <a:pos x="30" y="17"/>
              </a:cxn>
              <a:cxn ang="0">
                <a:pos x="17" y="12"/>
              </a:cxn>
              <a:cxn ang="0">
                <a:pos x="25" y="24"/>
              </a:cxn>
              <a:cxn ang="0">
                <a:pos x="28" y="23"/>
              </a:cxn>
            </a:cxnLst>
            <a:rect l="0" t="0" r="r" b="b"/>
            <a:pathLst>
              <a:path w="30" h="35">
                <a:moveTo>
                  <a:pt x="28" y="23"/>
                </a:moveTo>
                <a:lnTo>
                  <a:pt x="16" y="0"/>
                </a:lnTo>
                <a:lnTo>
                  <a:pt x="12" y="2"/>
                </a:lnTo>
                <a:lnTo>
                  <a:pt x="9" y="3"/>
                </a:lnTo>
                <a:lnTo>
                  <a:pt x="5" y="7"/>
                </a:lnTo>
                <a:lnTo>
                  <a:pt x="5" y="9"/>
                </a:lnTo>
                <a:lnTo>
                  <a:pt x="3" y="16"/>
                </a:lnTo>
                <a:lnTo>
                  <a:pt x="16" y="19"/>
                </a:lnTo>
                <a:lnTo>
                  <a:pt x="7" y="10"/>
                </a:lnTo>
                <a:lnTo>
                  <a:pt x="3" y="14"/>
                </a:lnTo>
                <a:lnTo>
                  <a:pt x="12" y="23"/>
                </a:lnTo>
                <a:lnTo>
                  <a:pt x="21" y="14"/>
                </a:lnTo>
                <a:lnTo>
                  <a:pt x="17" y="10"/>
                </a:lnTo>
                <a:lnTo>
                  <a:pt x="12" y="10"/>
                </a:lnTo>
                <a:lnTo>
                  <a:pt x="7" y="10"/>
                </a:lnTo>
                <a:lnTo>
                  <a:pt x="23" y="14"/>
                </a:lnTo>
                <a:lnTo>
                  <a:pt x="19" y="10"/>
                </a:lnTo>
                <a:lnTo>
                  <a:pt x="0" y="30"/>
                </a:lnTo>
                <a:lnTo>
                  <a:pt x="3" y="33"/>
                </a:lnTo>
                <a:lnTo>
                  <a:pt x="3" y="32"/>
                </a:lnTo>
                <a:lnTo>
                  <a:pt x="7" y="35"/>
                </a:lnTo>
                <a:lnTo>
                  <a:pt x="12" y="35"/>
                </a:lnTo>
                <a:lnTo>
                  <a:pt x="17" y="35"/>
                </a:lnTo>
                <a:lnTo>
                  <a:pt x="23" y="33"/>
                </a:lnTo>
                <a:lnTo>
                  <a:pt x="26" y="30"/>
                </a:lnTo>
                <a:lnTo>
                  <a:pt x="25" y="28"/>
                </a:lnTo>
                <a:lnTo>
                  <a:pt x="28" y="24"/>
                </a:lnTo>
                <a:lnTo>
                  <a:pt x="28" y="23"/>
                </a:lnTo>
                <a:lnTo>
                  <a:pt x="30" y="16"/>
                </a:lnTo>
                <a:lnTo>
                  <a:pt x="26" y="21"/>
                </a:lnTo>
                <a:lnTo>
                  <a:pt x="30" y="17"/>
                </a:lnTo>
                <a:lnTo>
                  <a:pt x="17" y="12"/>
                </a:lnTo>
                <a:lnTo>
                  <a:pt x="25" y="24"/>
                </a:lnTo>
                <a:lnTo>
                  <a:pt x="28" y="23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63" name="Freeform 522"/>
          <p:cNvSpPr>
            <a:spLocks/>
          </p:cNvSpPr>
          <p:nvPr/>
        </p:nvSpPr>
        <p:spPr bwMode="auto">
          <a:xfrm>
            <a:off x="6513587" y="5109171"/>
            <a:ext cx="33337" cy="82550"/>
          </a:xfrm>
          <a:custGeom>
            <a:avLst/>
            <a:gdLst/>
            <a:ahLst/>
            <a:cxnLst>
              <a:cxn ang="0">
                <a:pos x="25" y="102"/>
              </a:cxn>
              <a:cxn ang="0">
                <a:pos x="48" y="90"/>
              </a:cxn>
              <a:cxn ang="0">
                <a:pos x="44" y="83"/>
              </a:cxn>
              <a:cxn ang="0">
                <a:pos x="32" y="88"/>
              </a:cxn>
              <a:cxn ang="0">
                <a:pos x="44" y="83"/>
              </a:cxn>
              <a:cxn ang="0">
                <a:pos x="41" y="74"/>
              </a:cxn>
              <a:cxn ang="0">
                <a:pos x="29" y="79"/>
              </a:cxn>
              <a:cxn ang="0">
                <a:pos x="43" y="78"/>
              </a:cxn>
              <a:cxn ang="0">
                <a:pos x="39" y="47"/>
              </a:cxn>
              <a:cxn ang="0">
                <a:pos x="37" y="46"/>
              </a:cxn>
              <a:cxn ang="0">
                <a:pos x="30" y="17"/>
              </a:cxn>
              <a:cxn ang="0">
                <a:pos x="30" y="16"/>
              </a:cxn>
              <a:cxn ang="0">
                <a:pos x="27" y="7"/>
              </a:cxn>
              <a:cxn ang="0">
                <a:pos x="27" y="7"/>
              </a:cxn>
              <a:cxn ang="0">
                <a:pos x="23" y="0"/>
              </a:cxn>
              <a:cxn ang="0">
                <a:pos x="0" y="12"/>
              </a:cxn>
              <a:cxn ang="0">
                <a:pos x="4" y="19"/>
              </a:cxn>
              <a:cxn ang="0">
                <a:pos x="14" y="12"/>
              </a:cxn>
              <a:cxn ang="0">
                <a:pos x="2" y="17"/>
              </a:cxn>
              <a:cxn ang="0">
                <a:pos x="6" y="26"/>
              </a:cxn>
              <a:cxn ang="0">
                <a:pos x="18" y="21"/>
              </a:cxn>
              <a:cxn ang="0">
                <a:pos x="6" y="25"/>
              </a:cxn>
              <a:cxn ang="0">
                <a:pos x="13" y="53"/>
              </a:cxn>
              <a:cxn ang="0">
                <a:pos x="25" y="49"/>
              </a:cxn>
              <a:cxn ang="0">
                <a:pos x="13" y="51"/>
              </a:cxn>
              <a:cxn ang="0">
                <a:pos x="16" y="81"/>
              </a:cxn>
              <a:cxn ang="0">
                <a:pos x="16" y="85"/>
              </a:cxn>
              <a:cxn ang="0">
                <a:pos x="20" y="93"/>
              </a:cxn>
              <a:cxn ang="0">
                <a:pos x="21" y="95"/>
              </a:cxn>
              <a:cxn ang="0">
                <a:pos x="25" y="102"/>
              </a:cxn>
            </a:cxnLst>
            <a:rect l="0" t="0" r="r" b="b"/>
            <a:pathLst>
              <a:path w="48" h="102">
                <a:moveTo>
                  <a:pt x="25" y="102"/>
                </a:moveTo>
                <a:lnTo>
                  <a:pt x="48" y="90"/>
                </a:lnTo>
                <a:lnTo>
                  <a:pt x="44" y="83"/>
                </a:lnTo>
                <a:lnTo>
                  <a:pt x="32" y="88"/>
                </a:lnTo>
                <a:lnTo>
                  <a:pt x="44" y="83"/>
                </a:lnTo>
                <a:lnTo>
                  <a:pt x="41" y="74"/>
                </a:lnTo>
                <a:lnTo>
                  <a:pt x="29" y="79"/>
                </a:lnTo>
                <a:lnTo>
                  <a:pt x="43" y="78"/>
                </a:lnTo>
                <a:lnTo>
                  <a:pt x="39" y="47"/>
                </a:lnTo>
                <a:lnTo>
                  <a:pt x="37" y="46"/>
                </a:lnTo>
                <a:lnTo>
                  <a:pt x="30" y="17"/>
                </a:lnTo>
                <a:lnTo>
                  <a:pt x="30" y="16"/>
                </a:lnTo>
                <a:lnTo>
                  <a:pt x="27" y="7"/>
                </a:lnTo>
                <a:lnTo>
                  <a:pt x="27" y="7"/>
                </a:lnTo>
                <a:lnTo>
                  <a:pt x="23" y="0"/>
                </a:lnTo>
                <a:lnTo>
                  <a:pt x="0" y="12"/>
                </a:lnTo>
                <a:lnTo>
                  <a:pt x="4" y="19"/>
                </a:lnTo>
                <a:lnTo>
                  <a:pt x="14" y="12"/>
                </a:lnTo>
                <a:lnTo>
                  <a:pt x="2" y="17"/>
                </a:lnTo>
                <a:lnTo>
                  <a:pt x="6" y="26"/>
                </a:lnTo>
                <a:lnTo>
                  <a:pt x="18" y="21"/>
                </a:lnTo>
                <a:lnTo>
                  <a:pt x="6" y="25"/>
                </a:lnTo>
                <a:lnTo>
                  <a:pt x="13" y="53"/>
                </a:lnTo>
                <a:lnTo>
                  <a:pt x="25" y="49"/>
                </a:lnTo>
                <a:lnTo>
                  <a:pt x="13" y="51"/>
                </a:lnTo>
                <a:lnTo>
                  <a:pt x="16" y="81"/>
                </a:lnTo>
                <a:lnTo>
                  <a:pt x="16" y="85"/>
                </a:lnTo>
                <a:lnTo>
                  <a:pt x="20" y="93"/>
                </a:lnTo>
                <a:lnTo>
                  <a:pt x="21" y="95"/>
                </a:lnTo>
                <a:lnTo>
                  <a:pt x="25" y="102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64" name="Freeform 523"/>
          <p:cNvSpPr>
            <a:spLocks/>
          </p:cNvSpPr>
          <p:nvPr/>
        </p:nvSpPr>
        <p:spPr bwMode="auto">
          <a:xfrm>
            <a:off x="6502474" y="5101233"/>
            <a:ext cx="25400" cy="28575"/>
          </a:xfrm>
          <a:custGeom>
            <a:avLst/>
            <a:gdLst/>
            <a:ahLst/>
            <a:cxnLst>
              <a:cxn ang="0">
                <a:pos x="16" y="27"/>
              </a:cxn>
              <a:cxn ang="0">
                <a:pos x="35" y="7"/>
              </a:cxn>
              <a:cxn ang="0">
                <a:pos x="32" y="4"/>
              </a:cxn>
              <a:cxn ang="0">
                <a:pos x="30" y="4"/>
              </a:cxn>
              <a:cxn ang="0">
                <a:pos x="27" y="0"/>
              </a:cxn>
              <a:cxn ang="0">
                <a:pos x="21" y="0"/>
              </a:cxn>
              <a:cxn ang="0">
                <a:pos x="16" y="0"/>
              </a:cxn>
              <a:cxn ang="0">
                <a:pos x="13" y="4"/>
              </a:cxn>
              <a:cxn ang="0">
                <a:pos x="11" y="5"/>
              </a:cxn>
              <a:cxn ang="0">
                <a:pos x="5" y="13"/>
              </a:cxn>
              <a:cxn ang="0">
                <a:pos x="16" y="20"/>
              </a:cxn>
              <a:cxn ang="0">
                <a:pos x="11" y="9"/>
              </a:cxn>
              <a:cxn ang="0">
                <a:pos x="7" y="11"/>
              </a:cxn>
              <a:cxn ang="0">
                <a:pos x="4" y="13"/>
              </a:cxn>
              <a:cxn ang="0">
                <a:pos x="0" y="16"/>
              </a:cxn>
              <a:cxn ang="0">
                <a:pos x="20" y="36"/>
              </a:cxn>
              <a:cxn ang="0">
                <a:pos x="23" y="32"/>
              </a:cxn>
              <a:cxn ang="0">
                <a:pos x="13" y="21"/>
              </a:cxn>
              <a:cxn ang="0">
                <a:pos x="20" y="34"/>
              </a:cxn>
              <a:cxn ang="0">
                <a:pos x="23" y="32"/>
              </a:cxn>
              <a:cxn ang="0">
                <a:pos x="25" y="28"/>
              </a:cxn>
              <a:cxn ang="0">
                <a:pos x="27" y="28"/>
              </a:cxn>
              <a:cxn ang="0">
                <a:pos x="32" y="21"/>
              </a:cxn>
              <a:cxn ang="0">
                <a:pos x="13" y="21"/>
              </a:cxn>
              <a:cxn ang="0">
                <a:pos x="16" y="25"/>
              </a:cxn>
              <a:cxn ang="0">
                <a:pos x="21" y="25"/>
              </a:cxn>
              <a:cxn ang="0">
                <a:pos x="27" y="25"/>
              </a:cxn>
              <a:cxn ang="0">
                <a:pos x="30" y="21"/>
              </a:cxn>
              <a:cxn ang="0">
                <a:pos x="21" y="13"/>
              </a:cxn>
              <a:cxn ang="0">
                <a:pos x="13" y="23"/>
              </a:cxn>
              <a:cxn ang="0">
                <a:pos x="16" y="27"/>
              </a:cxn>
            </a:cxnLst>
            <a:rect l="0" t="0" r="r" b="b"/>
            <a:pathLst>
              <a:path w="35" h="36">
                <a:moveTo>
                  <a:pt x="16" y="27"/>
                </a:moveTo>
                <a:lnTo>
                  <a:pt x="35" y="7"/>
                </a:lnTo>
                <a:lnTo>
                  <a:pt x="32" y="4"/>
                </a:lnTo>
                <a:lnTo>
                  <a:pt x="30" y="4"/>
                </a:lnTo>
                <a:lnTo>
                  <a:pt x="27" y="0"/>
                </a:lnTo>
                <a:lnTo>
                  <a:pt x="21" y="0"/>
                </a:lnTo>
                <a:lnTo>
                  <a:pt x="16" y="0"/>
                </a:lnTo>
                <a:lnTo>
                  <a:pt x="13" y="4"/>
                </a:lnTo>
                <a:lnTo>
                  <a:pt x="11" y="5"/>
                </a:lnTo>
                <a:lnTo>
                  <a:pt x="5" y="13"/>
                </a:lnTo>
                <a:lnTo>
                  <a:pt x="16" y="20"/>
                </a:lnTo>
                <a:lnTo>
                  <a:pt x="11" y="9"/>
                </a:lnTo>
                <a:lnTo>
                  <a:pt x="7" y="11"/>
                </a:lnTo>
                <a:lnTo>
                  <a:pt x="4" y="13"/>
                </a:lnTo>
                <a:lnTo>
                  <a:pt x="0" y="16"/>
                </a:lnTo>
                <a:lnTo>
                  <a:pt x="20" y="36"/>
                </a:lnTo>
                <a:lnTo>
                  <a:pt x="23" y="32"/>
                </a:lnTo>
                <a:lnTo>
                  <a:pt x="13" y="21"/>
                </a:lnTo>
                <a:lnTo>
                  <a:pt x="20" y="34"/>
                </a:lnTo>
                <a:lnTo>
                  <a:pt x="23" y="32"/>
                </a:lnTo>
                <a:lnTo>
                  <a:pt x="25" y="28"/>
                </a:lnTo>
                <a:lnTo>
                  <a:pt x="27" y="28"/>
                </a:lnTo>
                <a:lnTo>
                  <a:pt x="32" y="21"/>
                </a:lnTo>
                <a:lnTo>
                  <a:pt x="13" y="21"/>
                </a:lnTo>
                <a:lnTo>
                  <a:pt x="16" y="25"/>
                </a:lnTo>
                <a:lnTo>
                  <a:pt x="21" y="25"/>
                </a:lnTo>
                <a:lnTo>
                  <a:pt x="27" y="25"/>
                </a:lnTo>
                <a:lnTo>
                  <a:pt x="30" y="21"/>
                </a:lnTo>
                <a:lnTo>
                  <a:pt x="21" y="13"/>
                </a:lnTo>
                <a:lnTo>
                  <a:pt x="13" y="23"/>
                </a:lnTo>
                <a:lnTo>
                  <a:pt x="16" y="27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65" name="Freeform 524"/>
          <p:cNvSpPr>
            <a:spLocks/>
          </p:cNvSpPr>
          <p:nvPr/>
        </p:nvSpPr>
        <p:spPr bwMode="auto">
          <a:xfrm>
            <a:off x="6500887" y="5101233"/>
            <a:ext cx="20637" cy="20638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26" y="25"/>
              </a:cxn>
              <a:cxn ang="0">
                <a:pos x="26" y="21"/>
              </a:cxn>
              <a:cxn ang="0">
                <a:pos x="26" y="16"/>
              </a:cxn>
              <a:cxn ang="0">
                <a:pos x="12" y="16"/>
              </a:cxn>
              <a:cxn ang="0">
                <a:pos x="21" y="25"/>
              </a:cxn>
              <a:cxn ang="0">
                <a:pos x="24" y="21"/>
              </a:cxn>
              <a:cxn ang="0">
                <a:pos x="23" y="27"/>
              </a:cxn>
              <a:cxn ang="0">
                <a:pos x="26" y="23"/>
              </a:cxn>
              <a:cxn ang="0">
                <a:pos x="30" y="20"/>
              </a:cxn>
              <a:cxn ang="0">
                <a:pos x="10" y="0"/>
              </a:cxn>
              <a:cxn ang="0">
                <a:pos x="7" y="4"/>
              </a:cxn>
              <a:cxn ang="0">
                <a:pos x="3" y="7"/>
              </a:cxn>
              <a:cxn ang="0">
                <a:pos x="3" y="7"/>
              </a:cxn>
              <a:cxn ang="0">
                <a:pos x="0" y="11"/>
              </a:cxn>
              <a:cxn ang="0">
                <a:pos x="0" y="16"/>
              </a:cxn>
              <a:cxn ang="0">
                <a:pos x="0" y="16"/>
              </a:cxn>
              <a:cxn ang="0">
                <a:pos x="0" y="21"/>
              </a:cxn>
              <a:cxn ang="0">
                <a:pos x="0" y="25"/>
              </a:cxn>
            </a:cxnLst>
            <a:rect l="0" t="0" r="r" b="b"/>
            <a:pathLst>
              <a:path w="30" h="27">
                <a:moveTo>
                  <a:pt x="0" y="25"/>
                </a:moveTo>
                <a:lnTo>
                  <a:pt x="26" y="25"/>
                </a:lnTo>
                <a:lnTo>
                  <a:pt x="26" y="21"/>
                </a:lnTo>
                <a:lnTo>
                  <a:pt x="26" y="16"/>
                </a:lnTo>
                <a:lnTo>
                  <a:pt x="12" y="16"/>
                </a:lnTo>
                <a:lnTo>
                  <a:pt x="21" y="25"/>
                </a:lnTo>
                <a:lnTo>
                  <a:pt x="24" y="21"/>
                </a:lnTo>
                <a:lnTo>
                  <a:pt x="23" y="27"/>
                </a:lnTo>
                <a:lnTo>
                  <a:pt x="26" y="23"/>
                </a:lnTo>
                <a:lnTo>
                  <a:pt x="30" y="20"/>
                </a:lnTo>
                <a:lnTo>
                  <a:pt x="10" y="0"/>
                </a:lnTo>
                <a:lnTo>
                  <a:pt x="7" y="4"/>
                </a:lnTo>
                <a:lnTo>
                  <a:pt x="3" y="7"/>
                </a:lnTo>
                <a:lnTo>
                  <a:pt x="3" y="7"/>
                </a:lnTo>
                <a:lnTo>
                  <a:pt x="0" y="11"/>
                </a:lnTo>
                <a:lnTo>
                  <a:pt x="0" y="16"/>
                </a:lnTo>
                <a:lnTo>
                  <a:pt x="0" y="16"/>
                </a:lnTo>
                <a:lnTo>
                  <a:pt x="0" y="21"/>
                </a:lnTo>
                <a:lnTo>
                  <a:pt x="0" y="25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66" name="Freeform 525"/>
          <p:cNvSpPr>
            <a:spLocks/>
          </p:cNvSpPr>
          <p:nvPr/>
        </p:nvSpPr>
        <p:spPr bwMode="auto">
          <a:xfrm>
            <a:off x="6511999" y="5098058"/>
            <a:ext cx="25400" cy="301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3" y="26"/>
              </a:cxn>
              <a:cxn ang="0">
                <a:pos x="7" y="26"/>
              </a:cxn>
              <a:cxn ang="0">
                <a:pos x="7" y="12"/>
              </a:cxn>
              <a:cxn ang="0">
                <a:pos x="0" y="23"/>
              </a:cxn>
              <a:cxn ang="0">
                <a:pos x="5" y="26"/>
              </a:cxn>
              <a:cxn ang="0">
                <a:pos x="12" y="16"/>
              </a:cxn>
              <a:cxn ang="0">
                <a:pos x="3" y="24"/>
              </a:cxn>
              <a:cxn ang="0">
                <a:pos x="14" y="37"/>
              </a:cxn>
              <a:cxn ang="0">
                <a:pos x="33" y="19"/>
              </a:cxn>
              <a:cxn ang="0">
                <a:pos x="22" y="7"/>
              </a:cxn>
              <a:cxn ang="0">
                <a:pos x="21" y="7"/>
              </a:cxn>
              <a:cxn ang="0">
                <a:pos x="19" y="5"/>
              </a:cxn>
              <a:cxn ang="0">
                <a:pos x="14" y="1"/>
              </a:cxn>
              <a:cxn ang="0">
                <a:pos x="12" y="0"/>
              </a:cxn>
              <a:cxn ang="0">
                <a:pos x="7" y="0"/>
              </a:cxn>
              <a:cxn ang="0">
                <a:pos x="3" y="0"/>
              </a:cxn>
            </a:cxnLst>
            <a:rect l="0" t="0" r="r" b="b"/>
            <a:pathLst>
              <a:path w="33" h="37">
                <a:moveTo>
                  <a:pt x="3" y="0"/>
                </a:moveTo>
                <a:lnTo>
                  <a:pt x="3" y="26"/>
                </a:lnTo>
                <a:lnTo>
                  <a:pt x="7" y="26"/>
                </a:lnTo>
                <a:lnTo>
                  <a:pt x="7" y="12"/>
                </a:lnTo>
                <a:lnTo>
                  <a:pt x="0" y="23"/>
                </a:lnTo>
                <a:lnTo>
                  <a:pt x="5" y="26"/>
                </a:lnTo>
                <a:lnTo>
                  <a:pt x="12" y="16"/>
                </a:lnTo>
                <a:lnTo>
                  <a:pt x="3" y="24"/>
                </a:lnTo>
                <a:lnTo>
                  <a:pt x="14" y="37"/>
                </a:lnTo>
                <a:lnTo>
                  <a:pt x="33" y="19"/>
                </a:lnTo>
                <a:lnTo>
                  <a:pt x="22" y="7"/>
                </a:lnTo>
                <a:lnTo>
                  <a:pt x="21" y="7"/>
                </a:lnTo>
                <a:lnTo>
                  <a:pt x="19" y="5"/>
                </a:lnTo>
                <a:lnTo>
                  <a:pt x="14" y="1"/>
                </a:lnTo>
                <a:lnTo>
                  <a:pt x="12" y="0"/>
                </a:lnTo>
                <a:lnTo>
                  <a:pt x="7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67" name="Freeform 526"/>
          <p:cNvSpPr>
            <a:spLocks/>
          </p:cNvSpPr>
          <p:nvPr/>
        </p:nvSpPr>
        <p:spPr bwMode="auto">
          <a:xfrm>
            <a:off x="6521524" y="5117108"/>
            <a:ext cx="33338" cy="63500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0" y="12"/>
              </a:cxn>
              <a:cxn ang="0">
                <a:pos x="7" y="26"/>
              </a:cxn>
              <a:cxn ang="0">
                <a:pos x="18" y="19"/>
              </a:cxn>
              <a:cxn ang="0">
                <a:pos x="5" y="23"/>
              </a:cxn>
              <a:cxn ang="0">
                <a:pos x="9" y="38"/>
              </a:cxn>
              <a:cxn ang="0">
                <a:pos x="9" y="38"/>
              </a:cxn>
              <a:cxn ang="0">
                <a:pos x="14" y="60"/>
              </a:cxn>
              <a:cxn ang="0">
                <a:pos x="14" y="61"/>
              </a:cxn>
              <a:cxn ang="0">
                <a:pos x="21" y="79"/>
              </a:cxn>
              <a:cxn ang="0">
                <a:pos x="46" y="69"/>
              </a:cxn>
              <a:cxn ang="0">
                <a:pos x="39" y="51"/>
              </a:cxn>
              <a:cxn ang="0">
                <a:pos x="26" y="56"/>
              </a:cxn>
              <a:cxn ang="0">
                <a:pos x="39" y="53"/>
              </a:cxn>
              <a:cxn ang="0">
                <a:pos x="33" y="31"/>
              </a:cxn>
              <a:cxn ang="0">
                <a:pos x="21" y="35"/>
              </a:cxn>
              <a:cxn ang="0">
                <a:pos x="33" y="33"/>
              </a:cxn>
              <a:cxn ang="0">
                <a:pos x="30" y="17"/>
              </a:cxn>
              <a:cxn ang="0">
                <a:pos x="30" y="14"/>
              </a:cxn>
              <a:cxn ang="0">
                <a:pos x="23" y="0"/>
              </a:cxn>
            </a:cxnLst>
            <a:rect l="0" t="0" r="r" b="b"/>
            <a:pathLst>
              <a:path w="46" h="79">
                <a:moveTo>
                  <a:pt x="23" y="0"/>
                </a:moveTo>
                <a:lnTo>
                  <a:pt x="0" y="12"/>
                </a:lnTo>
                <a:lnTo>
                  <a:pt x="7" y="26"/>
                </a:lnTo>
                <a:lnTo>
                  <a:pt x="18" y="19"/>
                </a:lnTo>
                <a:lnTo>
                  <a:pt x="5" y="23"/>
                </a:lnTo>
                <a:lnTo>
                  <a:pt x="9" y="38"/>
                </a:lnTo>
                <a:lnTo>
                  <a:pt x="9" y="38"/>
                </a:lnTo>
                <a:lnTo>
                  <a:pt x="14" y="60"/>
                </a:lnTo>
                <a:lnTo>
                  <a:pt x="14" y="61"/>
                </a:lnTo>
                <a:lnTo>
                  <a:pt x="21" y="79"/>
                </a:lnTo>
                <a:lnTo>
                  <a:pt x="46" y="69"/>
                </a:lnTo>
                <a:lnTo>
                  <a:pt x="39" y="51"/>
                </a:lnTo>
                <a:lnTo>
                  <a:pt x="26" y="56"/>
                </a:lnTo>
                <a:lnTo>
                  <a:pt x="39" y="53"/>
                </a:lnTo>
                <a:lnTo>
                  <a:pt x="33" y="31"/>
                </a:lnTo>
                <a:lnTo>
                  <a:pt x="21" y="35"/>
                </a:lnTo>
                <a:lnTo>
                  <a:pt x="33" y="33"/>
                </a:lnTo>
                <a:lnTo>
                  <a:pt x="30" y="17"/>
                </a:lnTo>
                <a:lnTo>
                  <a:pt x="30" y="14"/>
                </a:lnTo>
                <a:lnTo>
                  <a:pt x="23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68" name="Freeform 527"/>
          <p:cNvSpPr>
            <a:spLocks/>
          </p:cNvSpPr>
          <p:nvPr/>
        </p:nvSpPr>
        <p:spPr bwMode="auto">
          <a:xfrm>
            <a:off x="6537399" y="5172671"/>
            <a:ext cx="33338" cy="57150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0" y="9"/>
              </a:cxn>
              <a:cxn ang="0">
                <a:pos x="11" y="43"/>
              </a:cxn>
              <a:cxn ang="0">
                <a:pos x="21" y="73"/>
              </a:cxn>
              <a:cxn ang="0">
                <a:pos x="46" y="64"/>
              </a:cxn>
              <a:cxn ang="0">
                <a:pos x="35" y="34"/>
              </a:cxn>
              <a:cxn ang="0">
                <a:pos x="25" y="0"/>
              </a:cxn>
            </a:cxnLst>
            <a:rect l="0" t="0" r="r" b="b"/>
            <a:pathLst>
              <a:path w="46" h="73">
                <a:moveTo>
                  <a:pt x="25" y="0"/>
                </a:moveTo>
                <a:lnTo>
                  <a:pt x="0" y="9"/>
                </a:lnTo>
                <a:lnTo>
                  <a:pt x="11" y="43"/>
                </a:lnTo>
                <a:lnTo>
                  <a:pt x="21" y="73"/>
                </a:lnTo>
                <a:lnTo>
                  <a:pt x="46" y="64"/>
                </a:lnTo>
                <a:lnTo>
                  <a:pt x="35" y="34"/>
                </a:lnTo>
                <a:lnTo>
                  <a:pt x="25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69" name="Freeform 528"/>
          <p:cNvSpPr>
            <a:spLocks/>
          </p:cNvSpPr>
          <p:nvPr/>
        </p:nvSpPr>
        <p:spPr bwMode="auto">
          <a:xfrm>
            <a:off x="6553274" y="5221883"/>
            <a:ext cx="33338" cy="44450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0" y="11"/>
              </a:cxn>
              <a:cxn ang="0">
                <a:pos x="11" y="34"/>
              </a:cxn>
              <a:cxn ang="0">
                <a:pos x="11" y="35"/>
              </a:cxn>
              <a:cxn ang="0">
                <a:pos x="25" y="57"/>
              </a:cxn>
              <a:cxn ang="0">
                <a:pos x="46" y="43"/>
              </a:cxn>
              <a:cxn ang="0">
                <a:pos x="32" y="21"/>
              </a:cxn>
              <a:cxn ang="0">
                <a:pos x="21" y="28"/>
              </a:cxn>
              <a:cxn ang="0">
                <a:pos x="34" y="23"/>
              </a:cxn>
              <a:cxn ang="0">
                <a:pos x="23" y="0"/>
              </a:cxn>
            </a:cxnLst>
            <a:rect l="0" t="0" r="r" b="b"/>
            <a:pathLst>
              <a:path w="46" h="57">
                <a:moveTo>
                  <a:pt x="23" y="0"/>
                </a:moveTo>
                <a:lnTo>
                  <a:pt x="0" y="11"/>
                </a:lnTo>
                <a:lnTo>
                  <a:pt x="11" y="34"/>
                </a:lnTo>
                <a:lnTo>
                  <a:pt x="11" y="35"/>
                </a:lnTo>
                <a:lnTo>
                  <a:pt x="25" y="57"/>
                </a:lnTo>
                <a:lnTo>
                  <a:pt x="46" y="43"/>
                </a:lnTo>
                <a:lnTo>
                  <a:pt x="32" y="21"/>
                </a:lnTo>
                <a:lnTo>
                  <a:pt x="21" y="28"/>
                </a:lnTo>
                <a:lnTo>
                  <a:pt x="34" y="23"/>
                </a:lnTo>
                <a:lnTo>
                  <a:pt x="23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70" name="Freeform 529"/>
          <p:cNvSpPr>
            <a:spLocks/>
          </p:cNvSpPr>
          <p:nvPr/>
        </p:nvSpPr>
        <p:spPr bwMode="auto">
          <a:xfrm>
            <a:off x="6572324" y="5253633"/>
            <a:ext cx="30163" cy="36513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0" y="19"/>
              </a:cxn>
              <a:cxn ang="0">
                <a:pos x="7" y="26"/>
              </a:cxn>
              <a:cxn ang="0">
                <a:pos x="15" y="16"/>
              </a:cxn>
              <a:cxn ang="0">
                <a:pos x="5" y="23"/>
              </a:cxn>
              <a:cxn ang="0">
                <a:pos x="8" y="30"/>
              </a:cxn>
              <a:cxn ang="0">
                <a:pos x="10" y="33"/>
              </a:cxn>
              <a:cxn ang="0">
                <a:pos x="15" y="39"/>
              </a:cxn>
              <a:cxn ang="0">
                <a:pos x="24" y="28"/>
              </a:cxn>
              <a:cxn ang="0">
                <a:pos x="14" y="35"/>
              </a:cxn>
              <a:cxn ang="0">
                <a:pos x="21" y="46"/>
              </a:cxn>
              <a:cxn ang="0">
                <a:pos x="42" y="32"/>
              </a:cxn>
              <a:cxn ang="0">
                <a:pos x="35" y="21"/>
              </a:cxn>
              <a:cxn ang="0">
                <a:pos x="35" y="19"/>
              </a:cxn>
              <a:cxn ang="0">
                <a:pos x="30" y="14"/>
              </a:cxn>
              <a:cxn ang="0">
                <a:pos x="19" y="23"/>
              </a:cxn>
              <a:cxn ang="0">
                <a:pos x="31" y="17"/>
              </a:cxn>
              <a:cxn ang="0">
                <a:pos x="28" y="10"/>
              </a:cxn>
              <a:cxn ang="0">
                <a:pos x="26" y="7"/>
              </a:cxn>
              <a:cxn ang="0">
                <a:pos x="19" y="0"/>
              </a:cxn>
            </a:cxnLst>
            <a:rect l="0" t="0" r="r" b="b"/>
            <a:pathLst>
              <a:path w="42" h="46">
                <a:moveTo>
                  <a:pt x="19" y="0"/>
                </a:moveTo>
                <a:lnTo>
                  <a:pt x="0" y="19"/>
                </a:lnTo>
                <a:lnTo>
                  <a:pt x="7" y="26"/>
                </a:lnTo>
                <a:lnTo>
                  <a:pt x="15" y="16"/>
                </a:lnTo>
                <a:lnTo>
                  <a:pt x="5" y="23"/>
                </a:lnTo>
                <a:lnTo>
                  <a:pt x="8" y="30"/>
                </a:lnTo>
                <a:lnTo>
                  <a:pt x="10" y="33"/>
                </a:lnTo>
                <a:lnTo>
                  <a:pt x="15" y="39"/>
                </a:lnTo>
                <a:lnTo>
                  <a:pt x="24" y="28"/>
                </a:lnTo>
                <a:lnTo>
                  <a:pt x="14" y="35"/>
                </a:lnTo>
                <a:lnTo>
                  <a:pt x="21" y="46"/>
                </a:lnTo>
                <a:lnTo>
                  <a:pt x="42" y="32"/>
                </a:lnTo>
                <a:lnTo>
                  <a:pt x="35" y="21"/>
                </a:lnTo>
                <a:lnTo>
                  <a:pt x="35" y="19"/>
                </a:lnTo>
                <a:lnTo>
                  <a:pt x="30" y="14"/>
                </a:lnTo>
                <a:lnTo>
                  <a:pt x="19" y="23"/>
                </a:lnTo>
                <a:lnTo>
                  <a:pt x="31" y="17"/>
                </a:lnTo>
                <a:lnTo>
                  <a:pt x="28" y="10"/>
                </a:lnTo>
                <a:lnTo>
                  <a:pt x="26" y="7"/>
                </a:lnTo>
                <a:lnTo>
                  <a:pt x="19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71" name="Freeform 530"/>
          <p:cNvSpPr>
            <a:spLocks/>
          </p:cNvSpPr>
          <p:nvPr/>
        </p:nvSpPr>
        <p:spPr bwMode="auto">
          <a:xfrm>
            <a:off x="6588199" y="5279033"/>
            <a:ext cx="33338" cy="50800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0" y="14"/>
              </a:cxn>
              <a:cxn ang="0">
                <a:pos x="7" y="24"/>
              </a:cxn>
              <a:cxn ang="0">
                <a:pos x="17" y="17"/>
              </a:cxn>
              <a:cxn ang="0">
                <a:pos x="7" y="24"/>
              </a:cxn>
              <a:cxn ang="0">
                <a:pos x="14" y="38"/>
              </a:cxn>
              <a:cxn ang="0">
                <a:pos x="24" y="31"/>
              </a:cxn>
              <a:cxn ang="0">
                <a:pos x="12" y="37"/>
              </a:cxn>
              <a:cxn ang="0">
                <a:pos x="21" y="63"/>
              </a:cxn>
              <a:cxn ang="0">
                <a:pos x="46" y="54"/>
              </a:cxn>
              <a:cxn ang="0">
                <a:pos x="37" y="28"/>
              </a:cxn>
              <a:cxn ang="0">
                <a:pos x="37" y="26"/>
              </a:cxn>
              <a:cxn ang="0">
                <a:pos x="30" y="12"/>
              </a:cxn>
              <a:cxn ang="0">
                <a:pos x="28" y="10"/>
              </a:cxn>
              <a:cxn ang="0">
                <a:pos x="21" y="0"/>
              </a:cxn>
            </a:cxnLst>
            <a:rect l="0" t="0" r="r" b="b"/>
            <a:pathLst>
              <a:path w="46" h="63">
                <a:moveTo>
                  <a:pt x="21" y="0"/>
                </a:moveTo>
                <a:lnTo>
                  <a:pt x="0" y="14"/>
                </a:lnTo>
                <a:lnTo>
                  <a:pt x="7" y="24"/>
                </a:lnTo>
                <a:lnTo>
                  <a:pt x="17" y="17"/>
                </a:lnTo>
                <a:lnTo>
                  <a:pt x="7" y="24"/>
                </a:lnTo>
                <a:lnTo>
                  <a:pt x="14" y="38"/>
                </a:lnTo>
                <a:lnTo>
                  <a:pt x="24" y="31"/>
                </a:lnTo>
                <a:lnTo>
                  <a:pt x="12" y="37"/>
                </a:lnTo>
                <a:lnTo>
                  <a:pt x="21" y="63"/>
                </a:lnTo>
                <a:lnTo>
                  <a:pt x="46" y="54"/>
                </a:lnTo>
                <a:lnTo>
                  <a:pt x="37" y="28"/>
                </a:lnTo>
                <a:lnTo>
                  <a:pt x="37" y="26"/>
                </a:lnTo>
                <a:lnTo>
                  <a:pt x="30" y="12"/>
                </a:lnTo>
                <a:lnTo>
                  <a:pt x="28" y="10"/>
                </a:lnTo>
                <a:lnTo>
                  <a:pt x="21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72" name="Freeform 531"/>
          <p:cNvSpPr>
            <a:spLocks/>
          </p:cNvSpPr>
          <p:nvPr/>
        </p:nvSpPr>
        <p:spPr bwMode="auto">
          <a:xfrm>
            <a:off x="6604074" y="5321896"/>
            <a:ext cx="31750" cy="46037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0" y="10"/>
              </a:cxn>
              <a:cxn ang="0">
                <a:pos x="10" y="33"/>
              </a:cxn>
              <a:cxn ang="0">
                <a:pos x="10" y="35"/>
              </a:cxn>
              <a:cxn ang="0">
                <a:pos x="17" y="49"/>
              </a:cxn>
              <a:cxn ang="0">
                <a:pos x="28" y="42"/>
              </a:cxn>
              <a:cxn ang="0">
                <a:pos x="16" y="47"/>
              </a:cxn>
              <a:cxn ang="0">
                <a:pos x="19" y="58"/>
              </a:cxn>
              <a:cxn ang="0">
                <a:pos x="44" y="49"/>
              </a:cxn>
              <a:cxn ang="0">
                <a:pos x="40" y="38"/>
              </a:cxn>
              <a:cxn ang="0">
                <a:pos x="40" y="37"/>
              </a:cxn>
              <a:cxn ang="0">
                <a:pos x="33" y="23"/>
              </a:cxn>
              <a:cxn ang="0">
                <a:pos x="21" y="28"/>
              </a:cxn>
              <a:cxn ang="0">
                <a:pos x="33" y="23"/>
              </a:cxn>
              <a:cxn ang="0">
                <a:pos x="23" y="0"/>
              </a:cxn>
            </a:cxnLst>
            <a:rect l="0" t="0" r="r" b="b"/>
            <a:pathLst>
              <a:path w="44" h="58">
                <a:moveTo>
                  <a:pt x="23" y="0"/>
                </a:moveTo>
                <a:lnTo>
                  <a:pt x="0" y="10"/>
                </a:lnTo>
                <a:lnTo>
                  <a:pt x="10" y="33"/>
                </a:lnTo>
                <a:lnTo>
                  <a:pt x="10" y="35"/>
                </a:lnTo>
                <a:lnTo>
                  <a:pt x="17" y="49"/>
                </a:lnTo>
                <a:lnTo>
                  <a:pt x="28" y="42"/>
                </a:lnTo>
                <a:lnTo>
                  <a:pt x="16" y="47"/>
                </a:lnTo>
                <a:lnTo>
                  <a:pt x="19" y="58"/>
                </a:lnTo>
                <a:lnTo>
                  <a:pt x="44" y="49"/>
                </a:lnTo>
                <a:lnTo>
                  <a:pt x="40" y="38"/>
                </a:lnTo>
                <a:lnTo>
                  <a:pt x="40" y="37"/>
                </a:lnTo>
                <a:lnTo>
                  <a:pt x="33" y="23"/>
                </a:lnTo>
                <a:lnTo>
                  <a:pt x="21" y="28"/>
                </a:lnTo>
                <a:lnTo>
                  <a:pt x="33" y="23"/>
                </a:lnTo>
                <a:lnTo>
                  <a:pt x="23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73" name="Freeform 532"/>
          <p:cNvSpPr>
            <a:spLocks/>
          </p:cNvSpPr>
          <p:nvPr/>
        </p:nvSpPr>
        <p:spPr bwMode="auto">
          <a:xfrm>
            <a:off x="6619949" y="5358408"/>
            <a:ext cx="28575" cy="31750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0" y="15"/>
              </a:cxn>
              <a:cxn ang="0">
                <a:pos x="11" y="31"/>
              </a:cxn>
              <a:cxn ang="0">
                <a:pos x="12" y="32"/>
              </a:cxn>
              <a:cxn ang="0">
                <a:pos x="14" y="34"/>
              </a:cxn>
              <a:cxn ang="0">
                <a:pos x="25" y="41"/>
              </a:cxn>
              <a:cxn ang="0">
                <a:pos x="39" y="20"/>
              </a:cxn>
              <a:cxn ang="0">
                <a:pos x="28" y="13"/>
              </a:cxn>
              <a:cxn ang="0">
                <a:pos x="30" y="15"/>
              </a:cxn>
              <a:cxn ang="0">
                <a:pos x="21" y="23"/>
              </a:cxn>
              <a:cxn ang="0">
                <a:pos x="32" y="16"/>
              </a:cxn>
              <a:cxn ang="0">
                <a:pos x="21" y="0"/>
              </a:cxn>
            </a:cxnLst>
            <a:rect l="0" t="0" r="r" b="b"/>
            <a:pathLst>
              <a:path w="39" h="41">
                <a:moveTo>
                  <a:pt x="21" y="0"/>
                </a:moveTo>
                <a:lnTo>
                  <a:pt x="0" y="15"/>
                </a:lnTo>
                <a:lnTo>
                  <a:pt x="11" y="31"/>
                </a:lnTo>
                <a:lnTo>
                  <a:pt x="12" y="32"/>
                </a:lnTo>
                <a:lnTo>
                  <a:pt x="14" y="34"/>
                </a:lnTo>
                <a:lnTo>
                  <a:pt x="25" y="41"/>
                </a:lnTo>
                <a:lnTo>
                  <a:pt x="39" y="20"/>
                </a:lnTo>
                <a:lnTo>
                  <a:pt x="28" y="13"/>
                </a:lnTo>
                <a:lnTo>
                  <a:pt x="30" y="15"/>
                </a:lnTo>
                <a:lnTo>
                  <a:pt x="21" y="23"/>
                </a:lnTo>
                <a:lnTo>
                  <a:pt x="32" y="16"/>
                </a:lnTo>
                <a:lnTo>
                  <a:pt x="21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74" name="Freeform 533"/>
          <p:cNvSpPr>
            <a:spLocks/>
          </p:cNvSpPr>
          <p:nvPr/>
        </p:nvSpPr>
        <p:spPr bwMode="auto">
          <a:xfrm>
            <a:off x="6638999" y="5372696"/>
            <a:ext cx="19050" cy="20637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27"/>
              </a:cxn>
              <a:cxn ang="0">
                <a:pos x="11" y="27"/>
              </a:cxn>
              <a:cxn ang="0">
                <a:pos x="11" y="25"/>
              </a:cxn>
              <a:cxn ang="0">
                <a:pos x="16" y="25"/>
              </a:cxn>
              <a:cxn ang="0">
                <a:pos x="20" y="21"/>
              </a:cxn>
              <a:cxn ang="0">
                <a:pos x="23" y="20"/>
              </a:cxn>
              <a:cxn ang="0">
                <a:pos x="27" y="13"/>
              </a:cxn>
              <a:cxn ang="0">
                <a:pos x="4" y="0"/>
              </a:cxn>
              <a:cxn ang="0">
                <a:pos x="0" y="7"/>
              </a:cxn>
              <a:cxn ang="0">
                <a:pos x="11" y="0"/>
              </a:cxn>
              <a:cxn ang="0">
                <a:pos x="6" y="0"/>
              </a:cxn>
              <a:cxn ang="0">
                <a:pos x="2" y="4"/>
              </a:cxn>
              <a:cxn ang="0">
                <a:pos x="11" y="13"/>
              </a:cxn>
              <a:cxn ang="0">
                <a:pos x="11" y="0"/>
              </a:cxn>
              <a:cxn ang="0">
                <a:pos x="6" y="0"/>
              </a:cxn>
            </a:cxnLst>
            <a:rect l="0" t="0" r="r" b="b"/>
            <a:pathLst>
              <a:path w="27" h="27">
                <a:moveTo>
                  <a:pt x="6" y="0"/>
                </a:moveTo>
                <a:lnTo>
                  <a:pt x="6" y="27"/>
                </a:lnTo>
                <a:lnTo>
                  <a:pt x="11" y="27"/>
                </a:lnTo>
                <a:lnTo>
                  <a:pt x="11" y="25"/>
                </a:lnTo>
                <a:lnTo>
                  <a:pt x="16" y="25"/>
                </a:lnTo>
                <a:lnTo>
                  <a:pt x="20" y="21"/>
                </a:lnTo>
                <a:lnTo>
                  <a:pt x="23" y="20"/>
                </a:lnTo>
                <a:lnTo>
                  <a:pt x="27" y="13"/>
                </a:lnTo>
                <a:lnTo>
                  <a:pt x="4" y="0"/>
                </a:lnTo>
                <a:lnTo>
                  <a:pt x="0" y="7"/>
                </a:lnTo>
                <a:lnTo>
                  <a:pt x="11" y="0"/>
                </a:lnTo>
                <a:lnTo>
                  <a:pt x="6" y="0"/>
                </a:lnTo>
                <a:lnTo>
                  <a:pt x="2" y="4"/>
                </a:lnTo>
                <a:lnTo>
                  <a:pt x="11" y="13"/>
                </a:lnTo>
                <a:lnTo>
                  <a:pt x="11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75" name="Freeform 534"/>
          <p:cNvSpPr>
            <a:spLocks/>
          </p:cNvSpPr>
          <p:nvPr/>
        </p:nvSpPr>
        <p:spPr bwMode="auto">
          <a:xfrm>
            <a:off x="6640587" y="5348883"/>
            <a:ext cx="19050" cy="26988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27" y="33"/>
              </a:cxn>
              <a:cxn ang="0">
                <a:pos x="27" y="19"/>
              </a:cxn>
              <a:cxn ang="0">
                <a:pos x="27" y="0"/>
              </a:cxn>
              <a:cxn ang="0">
                <a:pos x="0" y="0"/>
              </a:cxn>
              <a:cxn ang="0">
                <a:pos x="0" y="19"/>
              </a:cxn>
              <a:cxn ang="0">
                <a:pos x="0" y="33"/>
              </a:cxn>
            </a:cxnLst>
            <a:rect l="0" t="0" r="r" b="b"/>
            <a:pathLst>
              <a:path w="27" h="33">
                <a:moveTo>
                  <a:pt x="0" y="33"/>
                </a:moveTo>
                <a:lnTo>
                  <a:pt x="27" y="33"/>
                </a:lnTo>
                <a:lnTo>
                  <a:pt x="27" y="19"/>
                </a:lnTo>
                <a:lnTo>
                  <a:pt x="27" y="0"/>
                </a:lnTo>
                <a:lnTo>
                  <a:pt x="0" y="0"/>
                </a:lnTo>
                <a:lnTo>
                  <a:pt x="0" y="19"/>
                </a:lnTo>
                <a:lnTo>
                  <a:pt x="0" y="33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76" name="Freeform 535"/>
          <p:cNvSpPr>
            <a:spLocks/>
          </p:cNvSpPr>
          <p:nvPr/>
        </p:nvSpPr>
        <p:spPr bwMode="auto">
          <a:xfrm>
            <a:off x="6629474" y="5301258"/>
            <a:ext cx="28575" cy="50800"/>
          </a:xfrm>
          <a:custGeom>
            <a:avLst/>
            <a:gdLst/>
            <a:ahLst/>
            <a:cxnLst>
              <a:cxn ang="0">
                <a:pos x="16" y="63"/>
              </a:cxn>
              <a:cxn ang="0">
                <a:pos x="41" y="56"/>
              </a:cxn>
              <a:cxn ang="0">
                <a:pos x="37" y="42"/>
              </a:cxn>
              <a:cxn ang="0">
                <a:pos x="34" y="30"/>
              </a:cxn>
              <a:cxn ang="0">
                <a:pos x="25" y="0"/>
              </a:cxn>
              <a:cxn ang="0">
                <a:pos x="0" y="7"/>
              </a:cxn>
              <a:cxn ang="0">
                <a:pos x="9" y="37"/>
              </a:cxn>
              <a:cxn ang="0">
                <a:pos x="13" y="49"/>
              </a:cxn>
              <a:cxn ang="0">
                <a:pos x="16" y="63"/>
              </a:cxn>
            </a:cxnLst>
            <a:rect l="0" t="0" r="r" b="b"/>
            <a:pathLst>
              <a:path w="41" h="63">
                <a:moveTo>
                  <a:pt x="16" y="63"/>
                </a:moveTo>
                <a:lnTo>
                  <a:pt x="41" y="56"/>
                </a:lnTo>
                <a:lnTo>
                  <a:pt x="37" y="42"/>
                </a:lnTo>
                <a:lnTo>
                  <a:pt x="34" y="30"/>
                </a:lnTo>
                <a:lnTo>
                  <a:pt x="25" y="0"/>
                </a:lnTo>
                <a:lnTo>
                  <a:pt x="0" y="7"/>
                </a:lnTo>
                <a:lnTo>
                  <a:pt x="9" y="37"/>
                </a:lnTo>
                <a:lnTo>
                  <a:pt x="13" y="49"/>
                </a:lnTo>
                <a:lnTo>
                  <a:pt x="16" y="63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77" name="Freeform 536"/>
          <p:cNvSpPr>
            <a:spLocks/>
          </p:cNvSpPr>
          <p:nvPr/>
        </p:nvSpPr>
        <p:spPr bwMode="auto">
          <a:xfrm>
            <a:off x="6604074" y="5258396"/>
            <a:ext cx="44450" cy="52387"/>
          </a:xfrm>
          <a:custGeom>
            <a:avLst/>
            <a:gdLst/>
            <a:ahLst/>
            <a:cxnLst>
              <a:cxn ang="0">
                <a:pos x="35" y="65"/>
              </a:cxn>
              <a:cxn ang="0">
                <a:pos x="58" y="51"/>
              </a:cxn>
              <a:cxn ang="0">
                <a:pos x="40" y="23"/>
              </a:cxn>
              <a:cxn ang="0">
                <a:pos x="39" y="23"/>
              </a:cxn>
              <a:cxn ang="0">
                <a:pos x="21" y="0"/>
              </a:cxn>
              <a:cxn ang="0">
                <a:pos x="0" y="16"/>
              </a:cxn>
              <a:cxn ang="0">
                <a:pos x="17" y="39"/>
              </a:cxn>
              <a:cxn ang="0">
                <a:pos x="28" y="30"/>
              </a:cxn>
              <a:cxn ang="0">
                <a:pos x="17" y="37"/>
              </a:cxn>
              <a:cxn ang="0">
                <a:pos x="35" y="65"/>
              </a:cxn>
            </a:cxnLst>
            <a:rect l="0" t="0" r="r" b="b"/>
            <a:pathLst>
              <a:path w="58" h="65">
                <a:moveTo>
                  <a:pt x="35" y="65"/>
                </a:moveTo>
                <a:lnTo>
                  <a:pt x="58" y="51"/>
                </a:lnTo>
                <a:lnTo>
                  <a:pt x="40" y="23"/>
                </a:lnTo>
                <a:lnTo>
                  <a:pt x="39" y="23"/>
                </a:lnTo>
                <a:lnTo>
                  <a:pt x="21" y="0"/>
                </a:lnTo>
                <a:lnTo>
                  <a:pt x="0" y="16"/>
                </a:lnTo>
                <a:lnTo>
                  <a:pt x="17" y="39"/>
                </a:lnTo>
                <a:lnTo>
                  <a:pt x="28" y="30"/>
                </a:lnTo>
                <a:lnTo>
                  <a:pt x="17" y="37"/>
                </a:lnTo>
                <a:lnTo>
                  <a:pt x="35" y="65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78" name="Freeform 537"/>
          <p:cNvSpPr>
            <a:spLocks/>
          </p:cNvSpPr>
          <p:nvPr/>
        </p:nvSpPr>
        <p:spPr bwMode="auto">
          <a:xfrm>
            <a:off x="6575499" y="5215533"/>
            <a:ext cx="44450" cy="55563"/>
          </a:xfrm>
          <a:custGeom>
            <a:avLst/>
            <a:gdLst/>
            <a:ahLst/>
            <a:cxnLst>
              <a:cxn ang="0">
                <a:pos x="41" y="71"/>
              </a:cxn>
              <a:cxn ang="0">
                <a:pos x="62" y="55"/>
              </a:cxn>
              <a:cxn ang="0">
                <a:pos x="41" y="27"/>
              </a:cxn>
              <a:cxn ang="0">
                <a:pos x="21" y="0"/>
              </a:cxn>
              <a:cxn ang="0">
                <a:pos x="0" y="16"/>
              </a:cxn>
              <a:cxn ang="0">
                <a:pos x="20" y="43"/>
              </a:cxn>
              <a:cxn ang="0">
                <a:pos x="41" y="71"/>
              </a:cxn>
            </a:cxnLst>
            <a:rect l="0" t="0" r="r" b="b"/>
            <a:pathLst>
              <a:path w="62" h="71">
                <a:moveTo>
                  <a:pt x="41" y="71"/>
                </a:moveTo>
                <a:lnTo>
                  <a:pt x="62" y="55"/>
                </a:lnTo>
                <a:lnTo>
                  <a:pt x="41" y="27"/>
                </a:lnTo>
                <a:lnTo>
                  <a:pt x="21" y="0"/>
                </a:lnTo>
                <a:lnTo>
                  <a:pt x="0" y="16"/>
                </a:lnTo>
                <a:lnTo>
                  <a:pt x="20" y="43"/>
                </a:lnTo>
                <a:lnTo>
                  <a:pt x="41" y="71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79" name="Freeform 538"/>
          <p:cNvSpPr>
            <a:spLocks/>
          </p:cNvSpPr>
          <p:nvPr/>
        </p:nvSpPr>
        <p:spPr bwMode="auto">
          <a:xfrm>
            <a:off x="6538987" y="5175846"/>
            <a:ext cx="52387" cy="52387"/>
          </a:xfrm>
          <a:custGeom>
            <a:avLst/>
            <a:gdLst/>
            <a:ahLst/>
            <a:cxnLst>
              <a:cxn ang="0">
                <a:pos x="51" y="67"/>
              </a:cxn>
              <a:cxn ang="0">
                <a:pos x="70" y="48"/>
              </a:cxn>
              <a:cxn ang="0">
                <a:pos x="47" y="25"/>
              </a:cxn>
              <a:cxn ang="0">
                <a:pos x="46" y="25"/>
              </a:cxn>
              <a:cxn ang="0">
                <a:pos x="17" y="0"/>
              </a:cxn>
              <a:cxn ang="0">
                <a:pos x="0" y="19"/>
              </a:cxn>
              <a:cxn ang="0">
                <a:pos x="28" y="44"/>
              </a:cxn>
              <a:cxn ang="0">
                <a:pos x="37" y="33"/>
              </a:cxn>
              <a:cxn ang="0">
                <a:pos x="28" y="44"/>
              </a:cxn>
              <a:cxn ang="0">
                <a:pos x="51" y="67"/>
              </a:cxn>
            </a:cxnLst>
            <a:rect l="0" t="0" r="r" b="b"/>
            <a:pathLst>
              <a:path w="70" h="67">
                <a:moveTo>
                  <a:pt x="51" y="67"/>
                </a:moveTo>
                <a:lnTo>
                  <a:pt x="70" y="48"/>
                </a:lnTo>
                <a:lnTo>
                  <a:pt x="47" y="25"/>
                </a:lnTo>
                <a:lnTo>
                  <a:pt x="46" y="25"/>
                </a:lnTo>
                <a:lnTo>
                  <a:pt x="17" y="0"/>
                </a:lnTo>
                <a:lnTo>
                  <a:pt x="0" y="19"/>
                </a:lnTo>
                <a:lnTo>
                  <a:pt x="28" y="44"/>
                </a:lnTo>
                <a:lnTo>
                  <a:pt x="37" y="33"/>
                </a:lnTo>
                <a:lnTo>
                  <a:pt x="28" y="44"/>
                </a:lnTo>
                <a:lnTo>
                  <a:pt x="51" y="67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80" name="Freeform 539"/>
          <p:cNvSpPr>
            <a:spLocks/>
          </p:cNvSpPr>
          <p:nvPr/>
        </p:nvSpPr>
        <p:spPr bwMode="auto">
          <a:xfrm>
            <a:off x="6504062" y="5128221"/>
            <a:ext cx="49212" cy="61912"/>
          </a:xfrm>
          <a:custGeom>
            <a:avLst/>
            <a:gdLst/>
            <a:ahLst/>
            <a:cxnLst>
              <a:cxn ang="0">
                <a:pos x="46" y="77"/>
              </a:cxn>
              <a:cxn ang="0">
                <a:pos x="65" y="60"/>
              </a:cxn>
              <a:cxn ang="0">
                <a:pos x="42" y="33"/>
              </a:cxn>
              <a:cxn ang="0">
                <a:pos x="31" y="42"/>
              </a:cxn>
              <a:cxn ang="0">
                <a:pos x="44" y="35"/>
              </a:cxn>
              <a:cxn ang="0">
                <a:pos x="33" y="17"/>
              </a:cxn>
              <a:cxn ang="0">
                <a:pos x="21" y="24"/>
              </a:cxn>
              <a:cxn ang="0">
                <a:pos x="33" y="19"/>
              </a:cxn>
              <a:cxn ang="0">
                <a:pos x="24" y="0"/>
              </a:cxn>
              <a:cxn ang="0">
                <a:pos x="0" y="10"/>
              </a:cxn>
              <a:cxn ang="0">
                <a:pos x="9" y="30"/>
              </a:cxn>
              <a:cxn ang="0">
                <a:pos x="10" y="32"/>
              </a:cxn>
              <a:cxn ang="0">
                <a:pos x="21" y="49"/>
              </a:cxn>
              <a:cxn ang="0">
                <a:pos x="23" y="51"/>
              </a:cxn>
              <a:cxn ang="0">
                <a:pos x="46" y="77"/>
              </a:cxn>
            </a:cxnLst>
            <a:rect l="0" t="0" r="r" b="b"/>
            <a:pathLst>
              <a:path w="65" h="77">
                <a:moveTo>
                  <a:pt x="46" y="77"/>
                </a:moveTo>
                <a:lnTo>
                  <a:pt x="65" y="60"/>
                </a:lnTo>
                <a:lnTo>
                  <a:pt x="42" y="33"/>
                </a:lnTo>
                <a:lnTo>
                  <a:pt x="31" y="42"/>
                </a:lnTo>
                <a:lnTo>
                  <a:pt x="44" y="35"/>
                </a:lnTo>
                <a:lnTo>
                  <a:pt x="33" y="17"/>
                </a:lnTo>
                <a:lnTo>
                  <a:pt x="21" y="24"/>
                </a:lnTo>
                <a:lnTo>
                  <a:pt x="33" y="19"/>
                </a:lnTo>
                <a:lnTo>
                  <a:pt x="24" y="0"/>
                </a:lnTo>
                <a:lnTo>
                  <a:pt x="0" y="10"/>
                </a:lnTo>
                <a:lnTo>
                  <a:pt x="9" y="30"/>
                </a:lnTo>
                <a:lnTo>
                  <a:pt x="10" y="32"/>
                </a:lnTo>
                <a:lnTo>
                  <a:pt x="21" y="49"/>
                </a:lnTo>
                <a:lnTo>
                  <a:pt x="23" y="51"/>
                </a:lnTo>
                <a:lnTo>
                  <a:pt x="46" y="77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81" name="Freeform 540"/>
          <p:cNvSpPr>
            <a:spLocks/>
          </p:cNvSpPr>
          <p:nvPr/>
        </p:nvSpPr>
        <p:spPr bwMode="auto">
          <a:xfrm>
            <a:off x="6478662" y="5042496"/>
            <a:ext cx="44450" cy="95250"/>
          </a:xfrm>
          <a:custGeom>
            <a:avLst/>
            <a:gdLst/>
            <a:ahLst/>
            <a:cxnLst>
              <a:cxn ang="0">
                <a:pos x="38" y="120"/>
              </a:cxn>
              <a:cxn ang="0">
                <a:pos x="61" y="108"/>
              </a:cxn>
              <a:cxn ang="0">
                <a:pos x="54" y="94"/>
              </a:cxn>
              <a:cxn ang="0">
                <a:pos x="42" y="99"/>
              </a:cxn>
              <a:cxn ang="0">
                <a:pos x="54" y="95"/>
              </a:cxn>
              <a:cxn ang="0">
                <a:pos x="51" y="83"/>
              </a:cxn>
              <a:cxn ang="0">
                <a:pos x="51" y="83"/>
              </a:cxn>
              <a:cxn ang="0">
                <a:pos x="40" y="53"/>
              </a:cxn>
              <a:cxn ang="0">
                <a:pos x="28" y="57"/>
              </a:cxn>
              <a:cxn ang="0">
                <a:pos x="40" y="55"/>
              </a:cxn>
              <a:cxn ang="0">
                <a:pos x="37" y="37"/>
              </a:cxn>
              <a:cxn ang="0">
                <a:pos x="37" y="34"/>
              </a:cxn>
              <a:cxn ang="0">
                <a:pos x="30" y="21"/>
              </a:cxn>
              <a:cxn ang="0">
                <a:pos x="17" y="27"/>
              </a:cxn>
              <a:cxn ang="0">
                <a:pos x="30" y="23"/>
              </a:cxn>
              <a:cxn ang="0">
                <a:pos x="26" y="9"/>
              </a:cxn>
              <a:cxn ang="0">
                <a:pos x="26" y="7"/>
              </a:cxn>
              <a:cxn ang="0">
                <a:pos x="23" y="0"/>
              </a:cxn>
              <a:cxn ang="0">
                <a:pos x="0" y="12"/>
              </a:cxn>
              <a:cxn ang="0">
                <a:pos x="3" y="19"/>
              </a:cxn>
              <a:cxn ang="0">
                <a:pos x="14" y="12"/>
              </a:cxn>
              <a:cxn ang="0">
                <a:pos x="1" y="16"/>
              </a:cxn>
              <a:cxn ang="0">
                <a:pos x="5" y="30"/>
              </a:cxn>
              <a:cxn ang="0">
                <a:pos x="7" y="34"/>
              </a:cxn>
              <a:cxn ang="0">
                <a:pos x="14" y="46"/>
              </a:cxn>
              <a:cxn ang="0">
                <a:pos x="24" y="39"/>
              </a:cxn>
              <a:cxn ang="0">
                <a:pos x="12" y="42"/>
              </a:cxn>
              <a:cxn ang="0">
                <a:pos x="15" y="60"/>
              </a:cxn>
              <a:cxn ang="0">
                <a:pos x="15" y="62"/>
              </a:cxn>
              <a:cxn ang="0">
                <a:pos x="26" y="92"/>
              </a:cxn>
              <a:cxn ang="0">
                <a:pos x="38" y="87"/>
              </a:cxn>
              <a:cxn ang="0">
                <a:pos x="26" y="90"/>
              </a:cxn>
              <a:cxn ang="0">
                <a:pos x="30" y="102"/>
              </a:cxn>
              <a:cxn ang="0">
                <a:pos x="31" y="106"/>
              </a:cxn>
              <a:cxn ang="0">
                <a:pos x="38" y="120"/>
              </a:cxn>
            </a:cxnLst>
            <a:rect l="0" t="0" r="r" b="b"/>
            <a:pathLst>
              <a:path w="61" h="120">
                <a:moveTo>
                  <a:pt x="38" y="120"/>
                </a:moveTo>
                <a:lnTo>
                  <a:pt x="61" y="108"/>
                </a:lnTo>
                <a:lnTo>
                  <a:pt x="54" y="94"/>
                </a:lnTo>
                <a:lnTo>
                  <a:pt x="42" y="99"/>
                </a:lnTo>
                <a:lnTo>
                  <a:pt x="54" y="95"/>
                </a:lnTo>
                <a:lnTo>
                  <a:pt x="51" y="83"/>
                </a:lnTo>
                <a:lnTo>
                  <a:pt x="51" y="83"/>
                </a:lnTo>
                <a:lnTo>
                  <a:pt x="40" y="53"/>
                </a:lnTo>
                <a:lnTo>
                  <a:pt x="28" y="57"/>
                </a:lnTo>
                <a:lnTo>
                  <a:pt x="40" y="55"/>
                </a:lnTo>
                <a:lnTo>
                  <a:pt x="37" y="37"/>
                </a:lnTo>
                <a:lnTo>
                  <a:pt x="37" y="34"/>
                </a:lnTo>
                <a:lnTo>
                  <a:pt x="30" y="21"/>
                </a:lnTo>
                <a:lnTo>
                  <a:pt x="17" y="27"/>
                </a:lnTo>
                <a:lnTo>
                  <a:pt x="30" y="23"/>
                </a:lnTo>
                <a:lnTo>
                  <a:pt x="26" y="9"/>
                </a:lnTo>
                <a:lnTo>
                  <a:pt x="26" y="7"/>
                </a:lnTo>
                <a:lnTo>
                  <a:pt x="23" y="0"/>
                </a:lnTo>
                <a:lnTo>
                  <a:pt x="0" y="12"/>
                </a:lnTo>
                <a:lnTo>
                  <a:pt x="3" y="19"/>
                </a:lnTo>
                <a:lnTo>
                  <a:pt x="14" y="12"/>
                </a:lnTo>
                <a:lnTo>
                  <a:pt x="1" y="16"/>
                </a:lnTo>
                <a:lnTo>
                  <a:pt x="5" y="30"/>
                </a:lnTo>
                <a:lnTo>
                  <a:pt x="7" y="34"/>
                </a:lnTo>
                <a:lnTo>
                  <a:pt x="14" y="46"/>
                </a:lnTo>
                <a:lnTo>
                  <a:pt x="24" y="39"/>
                </a:lnTo>
                <a:lnTo>
                  <a:pt x="12" y="42"/>
                </a:lnTo>
                <a:lnTo>
                  <a:pt x="15" y="60"/>
                </a:lnTo>
                <a:lnTo>
                  <a:pt x="15" y="62"/>
                </a:lnTo>
                <a:lnTo>
                  <a:pt x="26" y="92"/>
                </a:lnTo>
                <a:lnTo>
                  <a:pt x="38" y="87"/>
                </a:lnTo>
                <a:lnTo>
                  <a:pt x="26" y="90"/>
                </a:lnTo>
                <a:lnTo>
                  <a:pt x="30" y="102"/>
                </a:lnTo>
                <a:lnTo>
                  <a:pt x="31" y="106"/>
                </a:lnTo>
                <a:lnTo>
                  <a:pt x="38" y="12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82" name="Freeform 541"/>
          <p:cNvSpPr>
            <a:spLocks/>
          </p:cNvSpPr>
          <p:nvPr/>
        </p:nvSpPr>
        <p:spPr bwMode="auto">
          <a:xfrm>
            <a:off x="6467549" y="5034558"/>
            <a:ext cx="25400" cy="26988"/>
          </a:xfrm>
          <a:custGeom>
            <a:avLst/>
            <a:gdLst/>
            <a:ahLst/>
            <a:cxnLst>
              <a:cxn ang="0">
                <a:pos x="16" y="27"/>
              </a:cxn>
              <a:cxn ang="0">
                <a:pos x="36" y="7"/>
              </a:cxn>
              <a:cxn ang="0">
                <a:pos x="32" y="4"/>
              </a:cxn>
              <a:cxn ang="0">
                <a:pos x="30" y="4"/>
              </a:cxn>
              <a:cxn ang="0">
                <a:pos x="27" y="0"/>
              </a:cxn>
              <a:cxn ang="0">
                <a:pos x="22" y="0"/>
              </a:cxn>
              <a:cxn ang="0">
                <a:pos x="16" y="0"/>
              </a:cxn>
              <a:cxn ang="0">
                <a:pos x="13" y="4"/>
              </a:cxn>
              <a:cxn ang="0">
                <a:pos x="9" y="7"/>
              </a:cxn>
              <a:cxn ang="0">
                <a:pos x="9" y="13"/>
              </a:cxn>
              <a:cxn ang="0">
                <a:pos x="9" y="16"/>
              </a:cxn>
              <a:cxn ang="0">
                <a:pos x="22" y="16"/>
              </a:cxn>
              <a:cxn ang="0">
                <a:pos x="13" y="7"/>
              </a:cxn>
              <a:cxn ang="0">
                <a:pos x="9" y="11"/>
              </a:cxn>
              <a:cxn ang="0">
                <a:pos x="13" y="7"/>
              </a:cxn>
              <a:cxn ang="0">
                <a:pos x="9" y="11"/>
              </a:cxn>
              <a:cxn ang="0">
                <a:pos x="4" y="16"/>
              </a:cxn>
              <a:cxn ang="0">
                <a:pos x="4" y="16"/>
              </a:cxn>
              <a:cxn ang="0">
                <a:pos x="0" y="20"/>
              </a:cxn>
              <a:cxn ang="0">
                <a:pos x="0" y="25"/>
              </a:cxn>
              <a:cxn ang="0">
                <a:pos x="0" y="29"/>
              </a:cxn>
              <a:cxn ang="0">
                <a:pos x="27" y="29"/>
              </a:cxn>
              <a:cxn ang="0">
                <a:pos x="27" y="25"/>
              </a:cxn>
              <a:cxn ang="0">
                <a:pos x="22" y="34"/>
              </a:cxn>
              <a:cxn ang="0">
                <a:pos x="25" y="30"/>
              </a:cxn>
              <a:cxn ang="0">
                <a:pos x="25" y="25"/>
              </a:cxn>
              <a:cxn ang="0">
                <a:pos x="13" y="25"/>
              </a:cxn>
              <a:cxn ang="0">
                <a:pos x="23" y="36"/>
              </a:cxn>
              <a:cxn ang="0">
                <a:pos x="29" y="30"/>
              </a:cxn>
              <a:cxn ang="0">
                <a:pos x="32" y="27"/>
              </a:cxn>
              <a:cxn ang="0">
                <a:pos x="30" y="25"/>
              </a:cxn>
              <a:cxn ang="0">
                <a:pos x="34" y="22"/>
              </a:cxn>
              <a:cxn ang="0">
                <a:pos x="34" y="16"/>
              </a:cxn>
              <a:cxn ang="0">
                <a:pos x="36" y="16"/>
              </a:cxn>
              <a:cxn ang="0">
                <a:pos x="36" y="13"/>
              </a:cxn>
              <a:cxn ang="0">
                <a:pos x="13" y="22"/>
              </a:cxn>
              <a:cxn ang="0">
                <a:pos x="16" y="25"/>
              </a:cxn>
              <a:cxn ang="0">
                <a:pos x="22" y="25"/>
              </a:cxn>
              <a:cxn ang="0">
                <a:pos x="27" y="25"/>
              </a:cxn>
              <a:cxn ang="0">
                <a:pos x="30" y="22"/>
              </a:cxn>
              <a:cxn ang="0">
                <a:pos x="34" y="18"/>
              </a:cxn>
              <a:cxn ang="0">
                <a:pos x="34" y="13"/>
              </a:cxn>
              <a:cxn ang="0">
                <a:pos x="22" y="13"/>
              </a:cxn>
              <a:cxn ang="0">
                <a:pos x="13" y="23"/>
              </a:cxn>
              <a:cxn ang="0">
                <a:pos x="16" y="27"/>
              </a:cxn>
            </a:cxnLst>
            <a:rect l="0" t="0" r="r" b="b"/>
            <a:pathLst>
              <a:path w="36" h="36">
                <a:moveTo>
                  <a:pt x="16" y="27"/>
                </a:moveTo>
                <a:lnTo>
                  <a:pt x="36" y="7"/>
                </a:lnTo>
                <a:lnTo>
                  <a:pt x="32" y="4"/>
                </a:lnTo>
                <a:lnTo>
                  <a:pt x="30" y="4"/>
                </a:lnTo>
                <a:lnTo>
                  <a:pt x="27" y="0"/>
                </a:lnTo>
                <a:lnTo>
                  <a:pt x="22" y="0"/>
                </a:lnTo>
                <a:lnTo>
                  <a:pt x="16" y="0"/>
                </a:lnTo>
                <a:lnTo>
                  <a:pt x="13" y="4"/>
                </a:lnTo>
                <a:lnTo>
                  <a:pt x="9" y="7"/>
                </a:lnTo>
                <a:lnTo>
                  <a:pt x="9" y="13"/>
                </a:lnTo>
                <a:lnTo>
                  <a:pt x="9" y="16"/>
                </a:lnTo>
                <a:lnTo>
                  <a:pt x="22" y="16"/>
                </a:lnTo>
                <a:lnTo>
                  <a:pt x="13" y="7"/>
                </a:lnTo>
                <a:lnTo>
                  <a:pt x="9" y="11"/>
                </a:lnTo>
                <a:lnTo>
                  <a:pt x="13" y="7"/>
                </a:lnTo>
                <a:lnTo>
                  <a:pt x="9" y="11"/>
                </a:lnTo>
                <a:lnTo>
                  <a:pt x="4" y="16"/>
                </a:lnTo>
                <a:lnTo>
                  <a:pt x="4" y="16"/>
                </a:lnTo>
                <a:lnTo>
                  <a:pt x="0" y="20"/>
                </a:lnTo>
                <a:lnTo>
                  <a:pt x="0" y="25"/>
                </a:lnTo>
                <a:lnTo>
                  <a:pt x="0" y="29"/>
                </a:lnTo>
                <a:lnTo>
                  <a:pt x="27" y="29"/>
                </a:lnTo>
                <a:lnTo>
                  <a:pt x="27" y="25"/>
                </a:lnTo>
                <a:lnTo>
                  <a:pt x="22" y="34"/>
                </a:lnTo>
                <a:lnTo>
                  <a:pt x="25" y="30"/>
                </a:lnTo>
                <a:lnTo>
                  <a:pt x="25" y="25"/>
                </a:lnTo>
                <a:lnTo>
                  <a:pt x="13" y="25"/>
                </a:lnTo>
                <a:lnTo>
                  <a:pt x="23" y="36"/>
                </a:lnTo>
                <a:lnTo>
                  <a:pt x="29" y="30"/>
                </a:lnTo>
                <a:lnTo>
                  <a:pt x="32" y="27"/>
                </a:lnTo>
                <a:lnTo>
                  <a:pt x="30" y="25"/>
                </a:lnTo>
                <a:lnTo>
                  <a:pt x="34" y="22"/>
                </a:lnTo>
                <a:lnTo>
                  <a:pt x="34" y="16"/>
                </a:lnTo>
                <a:lnTo>
                  <a:pt x="36" y="16"/>
                </a:lnTo>
                <a:lnTo>
                  <a:pt x="36" y="13"/>
                </a:lnTo>
                <a:lnTo>
                  <a:pt x="13" y="22"/>
                </a:lnTo>
                <a:lnTo>
                  <a:pt x="16" y="25"/>
                </a:lnTo>
                <a:lnTo>
                  <a:pt x="22" y="25"/>
                </a:lnTo>
                <a:lnTo>
                  <a:pt x="27" y="25"/>
                </a:lnTo>
                <a:lnTo>
                  <a:pt x="30" y="22"/>
                </a:lnTo>
                <a:lnTo>
                  <a:pt x="34" y="18"/>
                </a:lnTo>
                <a:lnTo>
                  <a:pt x="34" y="13"/>
                </a:lnTo>
                <a:lnTo>
                  <a:pt x="22" y="13"/>
                </a:lnTo>
                <a:lnTo>
                  <a:pt x="13" y="23"/>
                </a:lnTo>
                <a:lnTo>
                  <a:pt x="16" y="27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83" name="Freeform 542"/>
          <p:cNvSpPr>
            <a:spLocks/>
          </p:cNvSpPr>
          <p:nvPr/>
        </p:nvSpPr>
        <p:spPr bwMode="auto">
          <a:xfrm>
            <a:off x="6467549" y="5036146"/>
            <a:ext cx="22225" cy="26987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27" y="25"/>
              </a:cxn>
              <a:cxn ang="0">
                <a:pos x="27" y="21"/>
              </a:cxn>
              <a:cxn ang="0">
                <a:pos x="13" y="21"/>
              </a:cxn>
              <a:cxn ang="0">
                <a:pos x="22" y="30"/>
              </a:cxn>
              <a:cxn ang="0">
                <a:pos x="25" y="26"/>
              </a:cxn>
              <a:cxn ang="0">
                <a:pos x="20" y="34"/>
              </a:cxn>
              <a:cxn ang="0">
                <a:pos x="23" y="32"/>
              </a:cxn>
              <a:cxn ang="0">
                <a:pos x="25" y="28"/>
              </a:cxn>
              <a:cxn ang="0">
                <a:pos x="29" y="25"/>
              </a:cxn>
              <a:cxn ang="0">
                <a:pos x="29" y="23"/>
              </a:cxn>
              <a:cxn ang="0">
                <a:pos x="30" y="16"/>
              </a:cxn>
              <a:cxn ang="0">
                <a:pos x="18" y="12"/>
              </a:cxn>
              <a:cxn ang="0">
                <a:pos x="18" y="25"/>
              </a:cxn>
              <a:cxn ang="0">
                <a:pos x="23" y="25"/>
              </a:cxn>
              <a:cxn ang="0">
                <a:pos x="27" y="21"/>
              </a:cxn>
              <a:cxn ang="0">
                <a:pos x="30" y="18"/>
              </a:cxn>
              <a:cxn ang="0">
                <a:pos x="18" y="26"/>
              </a:cxn>
              <a:cxn ang="0">
                <a:pos x="22" y="26"/>
              </a:cxn>
              <a:cxn ang="0">
                <a:pos x="22" y="0"/>
              </a:cxn>
              <a:cxn ang="0">
                <a:pos x="18" y="0"/>
              </a:cxn>
              <a:cxn ang="0">
                <a:pos x="18" y="0"/>
              </a:cxn>
              <a:cxn ang="0">
                <a:pos x="13" y="0"/>
              </a:cxn>
              <a:cxn ang="0">
                <a:pos x="9" y="3"/>
              </a:cxn>
              <a:cxn ang="0">
                <a:pos x="6" y="7"/>
              </a:cxn>
              <a:cxn ang="0">
                <a:pos x="6" y="9"/>
              </a:cxn>
              <a:cxn ang="0">
                <a:pos x="4" y="16"/>
              </a:cxn>
              <a:cxn ang="0">
                <a:pos x="7" y="11"/>
              </a:cxn>
              <a:cxn ang="0">
                <a:pos x="4" y="14"/>
              </a:cxn>
              <a:cxn ang="0">
                <a:pos x="16" y="19"/>
              </a:cxn>
              <a:cxn ang="0">
                <a:pos x="11" y="9"/>
              </a:cxn>
              <a:cxn ang="0">
                <a:pos x="7" y="11"/>
              </a:cxn>
              <a:cxn ang="0">
                <a:pos x="4" y="12"/>
              </a:cxn>
              <a:cxn ang="0">
                <a:pos x="0" y="16"/>
              </a:cxn>
              <a:cxn ang="0">
                <a:pos x="0" y="21"/>
              </a:cxn>
              <a:cxn ang="0">
                <a:pos x="0" y="21"/>
              </a:cxn>
              <a:cxn ang="0">
                <a:pos x="0" y="25"/>
              </a:cxn>
            </a:cxnLst>
            <a:rect l="0" t="0" r="r" b="b"/>
            <a:pathLst>
              <a:path w="30" h="34">
                <a:moveTo>
                  <a:pt x="0" y="25"/>
                </a:moveTo>
                <a:lnTo>
                  <a:pt x="27" y="25"/>
                </a:lnTo>
                <a:lnTo>
                  <a:pt x="27" y="21"/>
                </a:lnTo>
                <a:lnTo>
                  <a:pt x="13" y="21"/>
                </a:lnTo>
                <a:lnTo>
                  <a:pt x="22" y="30"/>
                </a:lnTo>
                <a:lnTo>
                  <a:pt x="25" y="26"/>
                </a:lnTo>
                <a:lnTo>
                  <a:pt x="20" y="34"/>
                </a:lnTo>
                <a:lnTo>
                  <a:pt x="23" y="32"/>
                </a:lnTo>
                <a:lnTo>
                  <a:pt x="25" y="28"/>
                </a:lnTo>
                <a:lnTo>
                  <a:pt x="29" y="25"/>
                </a:lnTo>
                <a:lnTo>
                  <a:pt x="29" y="23"/>
                </a:lnTo>
                <a:lnTo>
                  <a:pt x="30" y="16"/>
                </a:lnTo>
                <a:lnTo>
                  <a:pt x="18" y="12"/>
                </a:lnTo>
                <a:lnTo>
                  <a:pt x="18" y="25"/>
                </a:lnTo>
                <a:lnTo>
                  <a:pt x="23" y="25"/>
                </a:lnTo>
                <a:lnTo>
                  <a:pt x="27" y="21"/>
                </a:lnTo>
                <a:lnTo>
                  <a:pt x="30" y="18"/>
                </a:lnTo>
                <a:lnTo>
                  <a:pt x="18" y="26"/>
                </a:lnTo>
                <a:lnTo>
                  <a:pt x="22" y="26"/>
                </a:lnTo>
                <a:lnTo>
                  <a:pt x="22" y="0"/>
                </a:lnTo>
                <a:lnTo>
                  <a:pt x="18" y="0"/>
                </a:lnTo>
                <a:lnTo>
                  <a:pt x="18" y="0"/>
                </a:lnTo>
                <a:lnTo>
                  <a:pt x="13" y="0"/>
                </a:lnTo>
                <a:lnTo>
                  <a:pt x="9" y="3"/>
                </a:lnTo>
                <a:lnTo>
                  <a:pt x="6" y="7"/>
                </a:lnTo>
                <a:lnTo>
                  <a:pt x="6" y="9"/>
                </a:lnTo>
                <a:lnTo>
                  <a:pt x="4" y="16"/>
                </a:lnTo>
                <a:lnTo>
                  <a:pt x="7" y="11"/>
                </a:lnTo>
                <a:lnTo>
                  <a:pt x="4" y="14"/>
                </a:lnTo>
                <a:lnTo>
                  <a:pt x="16" y="19"/>
                </a:lnTo>
                <a:lnTo>
                  <a:pt x="11" y="9"/>
                </a:lnTo>
                <a:lnTo>
                  <a:pt x="7" y="11"/>
                </a:lnTo>
                <a:lnTo>
                  <a:pt x="4" y="12"/>
                </a:lnTo>
                <a:lnTo>
                  <a:pt x="0" y="16"/>
                </a:lnTo>
                <a:lnTo>
                  <a:pt x="0" y="21"/>
                </a:lnTo>
                <a:lnTo>
                  <a:pt x="0" y="21"/>
                </a:lnTo>
                <a:lnTo>
                  <a:pt x="0" y="25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84" name="Freeform 543"/>
          <p:cNvSpPr>
            <a:spLocks/>
          </p:cNvSpPr>
          <p:nvPr/>
        </p:nvSpPr>
        <p:spPr bwMode="auto">
          <a:xfrm>
            <a:off x="6480249" y="5037733"/>
            <a:ext cx="38100" cy="4762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23"/>
              </a:cxn>
              <a:cxn ang="0">
                <a:pos x="7" y="26"/>
              </a:cxn>
              <a:cxn ang="0">
                <a:pos x="13" y="14"/>
              </a:cxn>
              <a:cxn ang="0">
                <a:pos x="4" y="23"/>
              </a:cxn>
              <a:cxn ang="0">
                <a:pos x="2" y="21"/>
              </a:cxn>
              <a:cxn ang="0">
                <a:pos x="9" y="32"/>
              </a:cxn>
              <a:cxn ang="0">
                <a:pos x="11" y="33"/>
              </a:cxn>
              <a:cxn ang="0">
                <a:pos x="13" y="35"/>
              </a:cxn>
              <a:cxn ang="0">
                <a:pos x="23" y="44"/>
              </a:cxn>
              <a:cxn ang="0">
                <a:pos x="30" y="33"/>
              </a:cxn>
              <a:cxn ang="0">
                <a:pos x="20" y="40"/>
              </a:cxn>
              <a:cxn ang="0">
                <a:pos x="30" y="58"/>
              </a:cxn>
              <a:cxn ang="0">
                <a:pos x="53" y="44"/>
              </a:cxn>
              <a:cxn ang="0">
                <a:pos x="43" y="26"/>
              </a:cxn>
              <a:cxn ang="0">
                <a:pos x="39" y="24"/>
              </a:cxn>
              <a:cxn ang="0">
                <a:pos x="39" y="24"/>
              </a:cxn>
              <a:cxn ang="0">
                <a:pos x="29" y="16"/>
              </a:cxn>
              <a:cxn ang="0">
                <a:pos x="20" y="24"/>
              </a:cxn>
              <a:cxn ang="0">
                <a:pos x="30" y="17"/>
              </a:cxn>
              <a:cxn ang="0">
                <a:pos x="23" y="7"/>
              </a:cxn>
              <a:cxn ang="0">
                <a:pos x="22" y="5"/>
              </a:cxn>
              <a:cxn ang="0">
                <a:pos x="20" y="3"/>
              </a:cxn>
              <a:cxn ang="0">
                <a:pos x="13" y="0"/>
              </a:cxn>
            </a:cxnLst>
            <a:rect l="0" t="0" r="r" b="b"/>
            <a:pathLst>
              <a:path w="53" h="58">
                <a:moveTo>
                  <a:pt x="13" y="0"/>
                </a:moveTo>
                <a:lnTo>
                  <a:pt x="0" y="23"/>
                </a:lnTo>
                <a:lnTo>
                  <a:pt x="7" y="26"/>
                </a:lnTo>
                <a:lnTo>
                  <a:pt x="13" y="14"/>
                </a:lnTo>
                <a:lnTo>
                  <a:pt x="4" y="23"/>
                </a:lnTo>
                <a:lnTo>
                  <a:pt x="2" y="21"/>
                </a:lnTo>
                <a:lnTo>
                  <a:pt x="9" y="32"/>
                </a:lnTo>
                <a:lnTo>
                  <a:pt x="11" y="33"/>
                </a:lnTo>
                <a:lnTo>
                  <a:pt x="13" y="35"/>
                </a:lnTo>
                <a:lnTo>
                  <a:pt x="23" y="44"/>
                </a:lnTo>
                <a:lnTo>
                  <a:pt x="30" y="33"/>
                </a:lnTo>
                <a:lnTo>
                  <a:pt x="20" y="40"/>
                </a:lnTo>
                <a:lnTo>
                  <a:pt x="30" y="58"/>
                </a:lnTo>
                <a:lnTo>
                  <a:pt x="53" y="44"/>
                </a:lnTo>
                <a:lnTo>
                  <a:pt x="43" y="26"/>
                </a:lnTo>
                <a:lnTo>
                  <a:pt x="39" y="24"/>
                </a:lnTo>
                <a:lnTo>
                  <a:pt x="39" y="24"/>
                </a:lnTo>
                <a:lnTo>
                  <a:pt x="29" y="16"/>
                </a:lnTo>
                <a:lnTo>
                  <a:pt x="20" y="24"/>
                </a:lnTo>
                <a:lnTo>
                  <a:pt x="30" y="17"/>
                </a:lnTo>
                <a:lnTo>
                  <a:pt x="23" y="7"/>
                </a:lnTo>
                <a:lnTo>
                  <a:pt x="22" y="5"/>
                </a:lnTo>
                <a:lnTo>
                  <a:pt x="20" y="3"/>
                </a:lnTo>
                <a:lnTo>
                  <a:pt x="13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85" name="Freeform 544"/>
          <p:cNvSpPr>
            <a:spLocks/>
          </p:cNvSpPr>
          <p:nvPr/>
        </p:nvSpPr>
        <p:spPr bwMode="auto">
          <a:xfrm>
            <a:off x="6502474" y="5074246"/>
            <a:ext cx="50800" cy="93662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0" y="12"/>
              </a:cxn>
              <a:cxn ang="0">
                <a:pos x="11" y="31"/>
              </a:cxn>
              <a:cxn ang="0">
                <a:pos x="22" y="24"/>
              </a:cxn>
              <a:cxn ang="0">
                <a:pos x="9" y="30"/>
              </a:cxn>
              <a:cxn ang="0">
                <a:pos x="22" y="58"/>
              </a:cxn>
              <a:cxn ang="0">
                <a:pos x="34" y="53"/>
              </a:cxn>
              <a:cxn ang="0">
                <a:pos x="22" y="58"/>
              </a:cxn>
              <a:cxn ang="0">
                <a:pos x="32" y="88"/>
              </a:cxn>
              <a:cxn ang="0">
                <a:pos x="34" y="88"/>
              </a:cxn>
              <a:cxn ang="0">
                <a:pos x="48" y="118"/>
              </a:cxn>
              <a:cxn ang="0">
                <a:pos x="71" y="107"/>
              </a:cxn>
              <a:cxn ang="0">
                <a:pos x="57" y="77"/>
              </a:cxn>
              <a:cxn ang="0">
                <a:pos x="45" y="83"/>
              </a:cxn>
              <a:cxn ang="0">
                <a:pos x="57" y="79"/>
              </a:cxn>
              <a:cxn ang="0">
                <a:pos x="46" y="49"/>
              </a:cxn>
              <a:cxn ang="0">
                <a:pos x="46" y="47"/>
              </a:cxn>
              <a:cxn ang="0">
                <a:pos x="34" y="19"/>
              </a:cxn>
              <a:cxn ang="0">
                <a:pos x="34" y="19"/>
              </a:cxn>
              <a:cxn ang="0">
                <a:pos x="23" y="0"/>
              </a:cxn>
            </a:cxnLst>
            <a:rect l="0" t="0" r="r" b="b"/>
            <a:pathLst>
              <a:path w="71" h="118">
                <a:moveTo>
                  <a:pt x="23" y="0"/>
                </a:moveTo>
                <a:lnTo>
                  <a:pt x="0" y="12"/>
                </a:lnTo>
                <a:lnTo>
                  <a:pt x="11" y="31"/>
                </a:lnTo>
                <a:lnTo>
                  <a:pt x="22" y="24"/>
                </a:lnTo>
                <a:lnTo>
                  <a:pt x="9" y="30"/>
                </a:lnTo>
                <a:lnTo>
                  <a:pt x="22" y="58"/>
                </a:lnTo>
                <a:lnTo>
                  <a:pt x="34" y="53"/>
                </a:lnTo>
                <a:lnTo>
                  <a:pt x="22" y="58"/>
                </a:lnTo>
                <a:lnTo>
                  <a:pt x="32" y="88"/>
                </a:lnTo>
                <a:lnTo>
                  <a:pt x="34" y="88"/>
                </a:lnTo>
                <a:lnTo>
                  <a:pt x="48" y="118"/>
                </a:lnTo>
                <a:lnTo>
                  <a:pt x="71" y="107"/>
                </a:lnTo>
                <a:lnTo>
                  <a:pt x="57" y="77"/>
                </a:lnTo>
                <a:lnTo>
                  <a:pt x="45" y="83"/>
                </a:lnTo>
                <a:lnTo>
                  <a:pt x="57" y="79"/>
                </a:lnTo>
                <a:lnTo>
                  <a:pt x="46" y="49"/>
                </a:lnTo>
                <a:lnTo>
                  <a:pt x="46" y="47"/>
                </a:lnTo>
                <a:lnTo>
                  <a:pt x="34" y="19"/>
                </a:lnTo>
                <a:lnTo>
                  <a:pt x="34" y="19"/>
                </a:lnTo>
                <a:lnTo>
                  <a:pt x="23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86" name="Freeform 545"/>
          <p:cNvSpPr>
            <a:spLocks/>
          </p:cNvSpPr>
          <p:nvPr/>
        </p:nvSpPr>
        <p:spPr bwMode="auto">
          <a:xfrm>
            <a:off x="6535812" y="5161558"/>
            <a:ext cx="52387" cy="103188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0" y="9"/>
              </a:cxn>
              <a:cxn ang="0">
                <a:pos x="11" y="39"/>
              </a:cxn>
              <a:cxn ang="0">
                <a:pos x="11" y="39"/>
              </a:cxn>
              <a:cxn ang="0">
                <a:pos x="23" y="69"/>
              </a:cxn>
              <a:cxn ang="0">
                <a:pos x="37" y="104"/>
              </a:cxn>
              <a:cxn ang="0">
                <a:pos x="48" y="131"/>
              </a:cxn>
              <a:cxn ang="0">
                <a:pos x="73" y="120"/>
              </a:cxn>
              <a:cxn ang="0">
                <a:pos x="62" y="94"/>
              </a:cxn>
              <a:cxn ang="0">
                <a:pos x="48" y="58"/>
              </a:cxn>
              <a:cxn ang="0">
                <a:pos x="36" y="28"/>
              </a:cxn>
              <a:cxn ang="0">
                <a:pos x="23" y="34"/>
              </a:cxn>
              <a:cxn ang="0">
                <a:pos x="36" y="30"/>
              </a:cxn>
              <a:cxn ang="0">
                <a:pos x="25" y="0"/>
              </a:cxn>
            </a:cxnLst>
            <a:rect l="0" t="0" r="r" b="b"/>
            <a:pathLst>
              <a:path w="73" h="131">
                <a:moveTo>
                  <a:pt x="25" y="0"/>
                </a:moveTo>
                <a:lnTo>
                  <a:pt x="0" y="9"/>
                </a:lnTo>
                <a:lnTo>
                  <a:pt x="11" y="39"/>
                </a:lnTo>
                <a:lnTo>
                  <a:pt x="11" y="39"/>
                </a:lnTo>
                <a:lnTo>
                  <a:pt x="23" y="69"/>
                </a:lnTo>
                <a:lnTo>
                  <a:pt x="37" y="104"/>
                </a:lnTo>
                <a:lnTo>
                  <a:pt x="48" y="131"/>
                </a:lnTo>
                <a:lnTo>
                  <a:pt x="73" y="120"/>
                </a:lnTo>
                <a:lnTo>
                  <a:pt x="62" y="94"/>
                </a:lnTo>
                <a:lnTo>
                  <a:pt x="48" y="58"/>
                </a:lnTo>
                <a:lnTo>
                  <a:pt x="36" y="28"/>
                </a:lnTo>
                <a:lnTo>
                  <a:pt x="23" y="34"/>
                </a:lnTo>
                <a:lnTo>
                  <a:pt x="36" y="30"/>
                </a:lnTo>
                <a:lnTo>
                  <a:pt x="25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87" name="Freeform 546"/>
          <p:cNvSpPr>
            <a:spLocks/>
          </p:cNvSpPr>
          <p:nvPr/>
        </p:nvSpPr>
        <p:spPr bwMode="auto">
          <a:xfrm>
            <a:off x="6570737" y="5256808"/>
            <a:ext cx="50800" cy="77788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0" y="13"/>
              </a:cxn>
              <a:cxn ang="0">
                <a:pos x="23" y="60"/>
              </a:cxn>
              <a:cxn ang="0">
                <a:pos x="23" y="62"/>
              </a:cxn>
              <a:cxn ang="0">
                <a:pos x="37" y="82"/>
              </a:cxn>
              <a:cxn ang="0">
                <a:pos x="47" y="73"/>
              </a:cxn>
              <a:cxn ang="0">
                <a:pos x="37" y="80"/>
              </a:cxn>
              <a:cxn ang="0">
                <a:pos x="46" y="97"/>
              </a:cxn>
              <a:cxn ang="0">
                <a:pos x="69" y="85"/>
              </a:cxn>
              <a:cxn ang="0">
                <a:pos x="60" y="67"/>
              </a:cxn>
              <a:cxn ang="0">
                <a:pos x="58" y="66"/>
              </a:cxn>
              <a:cxn ang="0">
                <a:pos x="44" y="46"/>
              </a:cxn>
              <a:cxn ang="0">
                <a:pos x="33" y="53"/>
              </a:cxn>
              <a:cxn ang="0">
                <a:pos x="46" y="48"/>
              </a:cxn>
              <a:cxn ang="0">
                <a:pos x="23" y="0"/>
              </a:cxn>
            </a:cxnLst>
            <a:rect l="0" t="0" r="r" b="b"/>
            <a:pathLst>
              <a:path w="69" h="97">
                <a:moveTo>
                  <a:pt x="23" y="0"/>
                </a:moveTo>
                <a:lnTo>
                  <a:pt x="0" y="13"/>
                </a:lnTo>
                <a:lnTo>
                  <a:pt x="23" y="60"/>
                </a:lnTo>
                <a:lnTo>
                  <a:pt x="23" y="62"/>
                </a:lnTo>
                <a:lnTo>
                  <a:pt x="37" y="82"/>
                </a:lnTo>
                <a:lnTo>
                  <a:pt x="47" y="73"/>
                </a:lnTo>
                <a:lnTo>
                  <a:pt x="37" y="80"/>
                </a:lnTo>
                <a:lnTo>
                  <a:pt x="46" y="97"/>
                </a:lnTo>
                <a:lnTo>
                  <a:pt x="69" y="85"/>
                </a:lnTo>
                <a:lnTo>
                  <a:pt x="60" y="67"/>
                </a:lnTo>
                <a:lnTo>
                  <a:pt x="58" y="66"/>
                </a:lnTo>
                <a:lnTo>
                  <a:pt x="44" y="46"/>
                </a:lnTo>
                <a:lnTo>
                  <a:pt x="33" y="53"/>
                </a:lnTo>
                <a:lnTo>
                  <a:pt x="46" y="48"/>
                </a:lnTo>
                <a:lnTo>
                  <a:pt x="23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88" name="Freeform 547"/>
          <p:cNvSpPr>
            <a:spLocks/>
          </p:cNvSpPr>
          <p:nvPr/>
        </p:nvSpPr>
        <p:spPr bwMode="auto">
          <a:xfrm>
            <a:off x="6604074" y="5323483"/>
            <a:ext cx="39688" cy="46038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0" y="16"/>
              </a:cxn>
              <a:cxn ang="0">
                <a:pos x="10" y="30"/>
              </a:cxn>
              <a:cxn ang="0">
                <a:pos x="17" y="39"/>
              </a:cxn>
              <a:cxn ang="0">
                <a:pos x="28" y="30"/>
              </a:cxn>
              <a:cxn ang="0">
                <a:pos x="17" y="37"/>
              </a:cxn>
              <a:cxn ang="0">
                <a:pos x="32" y="59"/>
              </a:cxn>
              <a:cxn ang="0">
                <a:pos x="53" y="44"/>
              </a:cxn>
              <a:cxn ang="0">
                <a:pos x="39" y="23"/>
              </a:cxn>
              <a:cxn ang="0">
                <a:pos x="39" y="23"/>
              </a:cxn>
              <a:cxn ang="0">
                <a:pos x="32" y="14"/>
              </a:cxn>
              <a:cxn ang="0">
                <a:pos x="21" y="0"/>
              </a:cxn>
            </a:cxnLst>
            <a:rect l="0" t="0" r="r" b="b"/>
            <a:pathLst>
              <a:path w="53" h="59">
                <a:moveTo>
                  <a:pt x="21" y="0"/>
                </a:moveTo>
                <a:lnTo>
                  <a:pt x="0" y="16"/>
                </a:lnTo>
                <a:lnTo>
                  <a:pt x="10" y="30"/>
                </a:lnTo>
                <a:lnTo>
                  <a:pt x="17" y="39"/>
                </a:lnTo>
                <a:lnTo>
                  <a:pt x="28" y="30"/>
                </a:lnTo>
                <a:lnTo>
                  <a:pt x="17" y="37"/>
                </a:lnTo>
                <a:lnTo>
                  <a:pt x="32" y="59"/>
                </a:lnTo>
                <a:lnTo>
                  <a:pt x="53" y="44"/>
                </a:lnTo>
                <a:lnTo>
                  <a:pt x="39" y="23"/>
                </a:lnTo>
                <a:lnTo>
                  <a:pt x="39" y="23"/>
                </a:lnTo>
                <a:lnTo>
                  <a:pt x="32" y="14"/>
                </a:lnTo>
                <a:lnTo>
                  <a:pt x="21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89" name="Freeform 548"/>
          <p:cNvSpPr>
            <a:spLocks/>
          </p:cNvSpPr>
          <p:nvPr/>
        </p:nvSpPr>
        <p:spPr bwMode="auto">
          <a:xfrm>
            <a:off x="6627887" y="5359996"/>
            <a:ext cx="28575" cy="36512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13"/>
              </a:cxn>
              <a:cxn ang="0">
                <a:pos x="10" y="32"/>
              </a:cxn>
              <a:cxn ang="0">
                <a:pos x="21" y="25"/>
              </a:cxn>
              <a:cxn ang="0">
                <a:pos x="8" y="30"/>
              </a:cxn>
              <a:cxn ang="0">
                <a:pos x="14" y="46"/>
              </a:cxn>
              <a:cxn ang="0">
                <a:pos x="38" y="37"/>
              </a:cxn>
              <a:cxn ang="0">
                <a:pos x="33" y="21"/>
              </a:cxn>
              <a:cxn ang="0">
                <a:pos x="33" y="20"/>
              </a:cxn>
              <a:cxn ang="0">
                <a:pos x="22" y="0"/>
              </a:cxn>
            </a:cxnLst>
            <a:rect l="0" t="0" r="r" b="b"/>
            <a:pathLst>
              <a:path w="38" h="46">
                <a:moveTo>
                  <a:pt x="22" y="0"/>
                </a:moveTo>
                <a:lnTo>
                  <a:pt x="0" y="13"/>
                </a:lnTo>
                <a:lnTo>
                  <a:pt x="10" y="32"/>
                </a:lnTo>
                <a:lnTo>
                  <a:pt x="21" y="25"/>
                </a:lnTo>
                <a:lnTo>
                  <a:pt x="8" y="30"/>
                </a:lnTo>
                <a:lnTo>
                  <a:pt x="14" y="46"/>
                </a:lnTo>
                <a:lnTo>
                  <a:pt x="38" y="37"/>
                </a:lnTo>
                <a:lnTo>
                  <a:pt x="33" y="21"/>
                </a:lnTo>
                <a:lnTo>
                  <a:pt x="33" y="20"/>
                </a:lnTo>
                <a:lnTo>
                  <a:pt x="22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90" name="Freeform 549"/>
          <p:cNvSpPr>
            <a:spLocks/>
          </p:cNvSpPr>
          <p:nvPr/>
        </p:nvSpPr>
        <p:spPr bwMode="auto">
          <a:xfrm>
            <a:off x="6637412" y="5388571"/>
            <a:ext cx="22225" cy="1587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0" y="9"/>
              </a:cxn>
              <a:cxn ang="0">
                <a:pos x="3" y="20"/>
              </a:cxn>
              <a:cxn ang="0">
                <a:pos x="16" y="14"/>
              </a:cxn>
              <a:cxn ang="0">
                <a:pos x="3" y="14"/>
              </a:cxn>
              <a:cxn ang="0">
                <a:pos x="3" y="18"/>
              </a:cxn>
              <a:cxn ang="0">
                <a:pos x="30" y="18"/>
              </a:cxn>
              <a:cxn ang="0">
                <a:pos x="30" y="14"/>
              </a:cxn>
              <a:cxn ang="0">
                <a:pos x="28" y="14"/>
              </a:cxn>
              <a:cxn ang="0">
                <a:pos x="28" y="11"/>
              </a:cxn>
              <a:cxn ang="0">
                <a:pos x="24" y="0"/>
              </a:cxn>
            </a:cxnLst>
            <a:rect l="0" t="0" r="r" b="b"/>
            <a:pathLst>
              <a:path w="30" h="20">
                <a:moveTo>
                  <a:pt x="24" y="0"/>
                </a:moveTo>
                <a:lnTo>
                  <a:pt x="0" y="9"/>
                </a:lnTo>
                <a:lnTo>
                  <a:pt x="3" y="20"/>
                </a:lnTo>
                <a:lnTo>
                  <a:pt x="16" y="14"/>
                </a:lnTo>
                <a:lnTo>
                  <a:pt x="3" y="14"/>
                </a:lnTo>
                <a:lnTo>
                  <a:pt x="3" y="18"/>
                </a:lnTo>
                <a:lnTo>
                  <a:pt x="30" y="18"/>
                </a:lnTo>
                <a:lnTo>
                  <a:pt x="30" y="14"/>
                </a:lnTo>
                <a:lnTo>
                  <a:pt x="28" y="14"/>
                </a:lnTo>
                <a:lnTo>
                  <a:pt x="28" y="11"/>
                </a:lnTo>
                <a:lnTo>
                  <a:pt x="24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91" name="Freeform 550"/>
          <p:cNvSpPr>
            <a:spLocks/>
          </p:cNvSpPr>
          <p:nvPr/>
        </p:nvSpPr>
        <p:spPr bwMode="auto">
          <a:xfrm>
            <a:off x="6635824" y="5383808"/>
            <a:ext cx="23813" cy="25400"/>
          </a:xfrm>
          <a:custGeom>
            <a:avLst/>
            <a:gdLst/>
            <a:ahLst/>
            <a:cxnLst>
              <a:cxn ang="0">
                <a:pos x="9" y="25"/>
              </a:cxn>
              <a:cxn ang="0">
                <a:pos x="36" y="25"/>
              </a:cxn>
              <a:cxn ang="0">
                <a:pos x="36" y="21"/>
              </a:cxn>
              <a:cxn ang="0">
                <a:pos x="34" y="21"/>
              </a:cxn>
              <a:cxn ang="0">
                <a:pos x="34" y="16"/>
              </a:cxn>
              <a:cxn ang="0">
                <a:pos x="32" y="13"/>
              </a:cxn>
              <a:cxn ang="0">
                <a:pos x="29" y="9"/>
              </a:cxn>
              <a:cxn ang="0">
                <a:pos x="18" y="18"/>
              </a:cxn>
              <a:cxn ang="0">
                <a:pos x="30" y="13"/>
              </a:cxn>
              <a:cxn ang="0">
                <a:pos x="25" y="0"/>
              </a:cxn>
              <a:cxn ang="0">
                <a:pos x="0" y="11"/>
              </a:cxn>
              <a:cxn ang="0">
                <a:pos x="6" y="23"/>
              </a:cxn>
              <a:cxn ang="0">
                <a:pos x="9" y="29"/>
              </a:cxn>
              <a:cxn ang="0">
                <a:pos x="13" y="32"/>
              </a:cxn>
              <a:cxn ang="0">
                <a:pos x="9" y="21"/>
              </a:cxn>
              <a:cxn ang="0">
                <a:pos x="9" y="27"/>
              </a:cxn>
              <a:cxn ang="0">
                <a:pos x="22" y="21"/>
              </a:cxn>
              <a:cxn ang="0">
                <a:pos x="9" y="21"/>
              </a:cxn>
              <a:cxn ang="0">
                <a:pos x="9" y="25"/>
              </a:cxn>
            </a:cxnLst>
            <a:rect l="0" t="0" r="r" b="b"/>
            <a:pathLst>
              <a:path w="36" h="32">
                <a:moveTo>
                  <a:pt x="9" y="25"/>
                </a:moveTo>
                <a:lnTo>
                  <a:pt x="36" y="25"/>
                </a:lnTo>
                <a:lnTo>
                  <a:pt x="36" y="21"/>
                </a:lnTo>
                <a:lnTo>
                  <a:pt x="34" y="21"/>
                </a:lnTo>
                <a:lnTo>
                  <a:pt x="34" y="16"/>
                </a:lnTo>
                <a:lnTo>
                  <a:pt x="32" y="13"/>
                </a:lnTo>
                <a:lnTo>
                  <a:pt x="29" y="9"/>
                </a:lnTo>
                <a:lnTo>
                  <a:pt x="18" y="18"/>
                </a:lnTo>
                <a:lnTo>
                  <a:pt x="30" y="13"/>
                </a:lnTo>
                <a:lnTo>
                  <a:pt x="25" y="0"/>
                </a:lnTo>
                <a:lnTo>
                  <a:pt x="0" y="11"/>
                </a:lnTo>
                <a:lnTo>
                  <a:pt x="6" y="23"/>
                </a:lnTo>
                <a:lnTo>
                  <a:pt x="9" y="29"/>
                </a:lnTo>
                <a:lnTo>
                  <a:pt x="13" y="32"/>
                </a:lnTo>
                <a:lnTo>
                  <a:pt x="9" y="21"/>
                </a:lnTo>
                <a:lnTo>
                  <a:pt x="9" y="27"/>
                </a:lnTo>
                <a:lnTo>
                  <a:pt x="22" y="21"/>
                </a:lnTo>
                <a:lnTo>
                  <a:pt x="9" y="21"/>
                </a:lnTo>
                <a:lnTo>
                  <a:pt x="9" y="25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92" name="Freeform 551"/>
          <p:cNvSpPr>
            <a:spLocks/>
          </p:cNvSpPr>
          <p:nvPr/>
        </p:nvSpPr>
        <p:spPr bwMode="auto">
          <a:xfrm>
            <a:off x="6618362" y="5340946"/>
            <a:ext cx="34925" cy="50800"/>
          </a:xfrm>
          <a:custGeom>
            <a:avLst/>
            <a:gdLst/>
            <a:ahLst/>
            <a:cxnLst>
              <a:cxn ang="0">
                <a:pos x="21" y="64"/>
              </a:cxn>
              <a:cxn ang="0">
                <a:pos x="46" y="55"/>
              </a:cxn>
              <a:cxn ang="0">
                <a:pos x="43" y="44"/>
              </a:cxn>
              <a:cxn ang="0">
                <a:pos x="43" y="43"/>
              </a:cxn>
              <a:cxn ang="0">
                <a:pos x="35" y="29"/>
              </a:cxn>
              <a:cxn ang="0">
                <a:pos x="23" y="34"/>
              </a:cxn>
              <a:cxn ang="0">
                <a:pos x="35" y="30"/>
              </a:cxn>
              <a:cxn ang="0">
                <a:pos x="25" y="0"/>
              </a:cxn>
              <a:cxn ang="0">
                <a:pos x="0" y="9"/>
              </a:cxn>
              <a:cxn ang="0">
                <a:pos x="11" y="39"/>
              </a:cxn>
              <a:cxn ang="0">
                <a:pos x="13" y="41"/>
              </a:cxn>
              <a:cxn ang="0">
                <a:pos x="20" y="55"/>
              </a:cxn>
              <a:cxn ang="0">
                <a:pos x="30" y="48"/>
              </a:cxn>
              <a:cxn ang="0">
                <a:pos x="18" y="53"/>
              </a:cxn>
              <a:cxn ang="0">
                <a:pos x="21" y="64"/>
              </a:cxn>
            </a:cxnLst>
            <a:rect l="0" t="0" r="r" b="b"/>
            <a:pathLst>
              <a:path w="46" h="64">
                <a:moveTo>
                  <a:pt x="21" y="64"/>
                </a:moveTo>
                <a:lnTo>
                  <a:pt x="46" y="55"/>
                </a:lnTo>
                <a:lnTo>
                  <a:pt x="43" y="44"/>
                </a:lnTo>
                <a:lnTo>
                  <a:pt x="43" y="43"/>
                </a:lnTo>
                <a:lnTo>
                  <a:pt x="35" y="29"/>
                </a:lnTo>
                <a:lnTo>
                  <a:pt x="23" y="34"/>
                </a:lnTo>
                <a:lnTo>
                  <a:pt x="35" y="30"/>
                </a:lnTo>
                <a:lnTo>
                  <a:pt x="25" y="0"/>
                </a:lnTo>
                <a:lnTo>
                  <a:pt x="0" y="9"/>
                </a:lnTo>
                <a:lnTo>
                  <a:pt x="11" y="39"/>
                </a:lnTo>
                <a:lnTo>
                  <a:pt x="13" y="41"/>
                </a:lnTo>
                <a:lnTo>
                  <a:pt x="20" y="55"/>
                </a:lnTo>
                <a:lnTo>
                  <a:pt x="30" y="48"/>
                </a:lnTo>
                <a:lnTo>
                  <a:pt x="18" y="53"/>
                </a:lnTo>
                <a:lnTo>
                  <a:pt x="21" y="64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93" name="Freeform 552"/>
          <p:cNvSpPr>
            <a:spLocks/>
          </p:cNvSpPr>
          <p:nvPr/>
        </p:nvSpPr>
        <p:spPr bwMode="auto">
          <a:xfrm>
            <a:off x="6602487" y="5285383"/>
            <a:ext cx="33337" cy="63500"/>
          </a:xfrm>
          <a:custGeom>
            <a:avLst/>
            <a:gdLst/>
            <a:ahLst/>
            <a:cxnLst>
              <a:cxn ang="0">
                <a:pos x="21" y="79"/>
              </a:cxn>
              <a:cxn ang="0">
                <a:pos x="46" y="69"/>
              </a:cxn>
              <a:cxn ang="0">
                <a:pos x="39" y="51"/>
              </a:cxn>
              <a:cxn ang="0">
                <a:pos x="26" y="56"/>
              </a:cxn>
              <a:cxn ang="0">
                <a:pos x="39" y="54"/>
              </a:cxn>
              <a:cxn ang="0">
                <a:pos x="35" y="38"/>
              </a:cxn>
              <a:cxn ang="0">
                <a:pos x="35" y="37"/>
              </a:cxn>
              <a:cxn ang="0">
                <a:pos x="25" y="0"/>
              </a:cxn>
              <a:cxn ang="0">
                <a:pos x="0" y="7"/>
              </a:cxn>
              <a:cxn ang="0">
                <a:pos x="11" y="44"/>
              </a:cxn>
              <a:cxn ang="0">
                <a:pos x="23" y="40"/>
              </a:cxn>
              <a:cxn ang="0">
                <a:pos x="11" y="44"/>
              </a:cxn>
              <a:cxn ang="0">
                <a:pos x="14" y="60"/>
              </a:cxn>
              <a:cxn ang="0">
                <a:pos x="14" y="61"/>
              </a:cxn>
              <a:cxn ang="0">
                <a:pos x="21" y="79"/>
              </a:cxn>
            </a:cxnLst>
            <a:rect l="0" t="0" r="r" b="b"/>
            <a:pathLst>
              <a:path w="46" h="79">
                <a:moveTo>
                  <a:pt x="21" y="79"/>
                </a:moveTo>
                <a:lnTo>
                  <a:pt x="46" y="69"/>
                </a:lnTo>
                <a:lnTo>
                  <a:pt x="39" y="51"/>
                </a:lnTo>
                <a:lnTo>
                  <a:pt x="26" y="56"/>
                </a:lnTo>
                <a:lnTo>
                  <a:pt x="39" y="54"/>
                </a:lnTo>
                <a:lnTo>
                  <a:pt x="35" y="38"/>
                </a:lnTo>
                <a:lnTo>
                  <a:pt x="35" y="37"/>
                </a:lnTo>
                <a:lnTo>
                  <a:pt x="25" y="0"/>
                </a:lnTo>
                <a:lnTo>
                  <a:pt x="0" y="7"/>
                </a:lnTo>
                <a:lnTo>
                  <a:pt x="11" y="44"/>
                </a:lnTo>
                <a:lnTo>
                  <a:pt x="23" y="40"/>
                </a:lnTo>
                <a:lnTo>
                  <a:pt x="11" y="44"/>
                </a:lnTo>
                <a:lnTo>
                  <a:pt x="14" y="60"/>
                </a:lnTo>
                <a:lnTo>
                  <a:pt x="14" y="61"/>
                </a:lnTo>
                <a:lnTo>
                  <a:pt x="21" y="79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94" name="Freeform 553"/>
          <p:cNvSpPr>
            <a:spLocks/>
          </p:cNvSpPr>
          <p:nvPr/>
        </p:nvSpPr>
        <p:spPr bwMode="auto">
          <a:xfrm>
            <a:off x="6592962" y="5234583"/>
            <a:ext cx="28575" cy="55563"/>
          </a:xfrm>
          <a:custGeom>
            <a:avLst/>
            <a:gdLst/>
            <a:ahLst/>
            <a:cxnLst>
              <a:cxn ang="0">
                <a:pos x="16" y="71"/>
              </a:cxn>
              <a:cxn ang="0">
                <a:pos x="41" y="64"/>
              </a:cxn>
              <a:cxn ang="0">
                <a:pos x="32" y="30"/>
              </a:cxn>
              <a:cxn ang="0">
                <a:pos x="19" y="34"/>
              </a:cxn>
              <a:cxn ang="0">
                <a:pos x="32" y="32"/>
              </a:cxn>
              <a:cxn ang="0">
                <a:pos x="28" y="16"/>
              </a:cxn>
              <a:cxn ang="0">
                <a:pos x="28" y="14"/>
              </a:cxn>
              <a:cxn ang="0">
                <a:pos x="25" y="0"/>
              </a:cxn>
              <a:cxn ang="0">
                <a:pos x="0" y="7"/>
              </a:cxn>
              <a:cxn ang="0">
                <a:pos x="4" y="21"/>
              </a:cxn>
              <a:cxn ang="0">
                <a:pos x="16" y="18"/>
              </a:cxn>
              <a:cxn ang="0">
                <a:pos x="4" y="21"/>
              </a:cxn>
              <a:cxn ang="0">
                <a:pos x="7" y="37"/>
              </a:cxn>
              <a:cxn ang="0">
                <a:pos x="7" y="37"/>
              </a:cxn>
              <a:cxn ang="0">
                <a:pos x="16" y="71"/>
              </a:cxn>
            </a:cxnLst>
            <a:rect l="0" t="0" r="r" b="b"/>
            <a:pathLst>
              <a:path w="41" h="71">
                <a:moveTo>
                  <a:pt x="16" y="71"/>
                </a:moveTo>
                <a:lnTo>
                  <a:pt x="41" y="64"/>
                </a:lnTo>
                <a:lnTo>
                  <a:pt x="32" y="30"/>
                </a:lnTo>
                <a:lnTo>
                  <a:pt x="19" y="34"/>
                </a:lnTo>
                <a:lnTo>
                  <a:pt x="32" y="32"/>
                </a:lnTo>
                <a:lnTo>
                  <a:pt x="28" y="16"/>
                </a:lnTo>
                <a:lnTo>
                  <a:pt x="28" y="14"/>
                </a:lnTo>
                <a:lnTo>
                  <a:pt x="25" y="0"/>
                </a:lnTo>
                <a:lnTo>
                  <a:pt x="0" y="7"/>
                </a:lnTo>
                <a:lnTo>
                  <a:pt x="4" y="21"/>
                </a:lnTo>
                <a:lnTo>
                  <a:pt x="16" y="18"/>
                </a:lnTo>
                <a:lnTo>
                  <a:pt x="4" y="21"/>
                </a:lnTo>
                <a:lnTo>
                  <a:pt x="7" y="37"/>
                </a:lnTo>
                <a:lnTo>
                  <a:pt x="7" y="37"/>
                </a:lnTo>
                <a:lnTo>
                  <a:pt x="16" y="71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95" name="Freeform 554"/>
          <p:cNvSpPr>
            <a:spLocks/>
          </p:cNvSpPr>
          <p:nvPr/>
        </p:nvSpPr>
        <p:spPr bwMode="auto">
          <a:xfrm>
            <a:off x="6583437" y="5204421"/>
            <a:ext cx="26987" cy="36512"/>
          </a:xfrm>
          <a:custGeom>
            <a:avLst/>
            <a:gdLst/>
            <a:ahLst/>
            <a:cxnLst>
              <a:cxn ang="0">
                <a:pos x="11" y="46"/>
              </a:cxn>
              <a:cxn ang="0">
                <a:pos x="36" y="37"/>
              </a:cxn>
              <a:cxn ang="0">
                <a:pos x="29" y="16"/>
              </a:cxn>
              <a:cxn ang="0">
                <a:pos x="29" y="14"/>
              </a:cxn>
              <a:cxn ang="0">
                <a:pos x="25" y="7"/>
              </a:cxn>
              <a:cxn ang="0">
                <a:pos x="23" y="3"/>
              </a:cxn>
              <a:cxn ang="0">
                <a:pos x="20" y="0"/>
              </a:cxn>
              <a:cxn ang="0">
                <a:pos x="0" y="19"/>
              </a:cxn>
              <a:cxn ang="0">
                <a:pos x="4" y="23"/>
              </a:cxn>
              <a:cxn ang="0">
                <a:pos x="13" y="12"/>
              </a:cxn>
              <a:cxn ang="0">
                <a:pos x="2" y="19"/>
              </a:cxn>
              <a:cxn ang="0">
                <a:pos x="6" y="26"/>
              </a:cxn>
              <a:cxn ang="0">
                <a:pos x="16" y="19"/>
              </a:cxn>
              <a:cxn ang="0">
                <a:pos x="4" y="25"/>
              </a:cxn>
              <a:cxn ang="0">
                <a:pos x="11" y="46"/>
              </a:cxn>
            </a:cxnLst>
            <a:rect l="0" t="0" r="r" b="b"/>
            <a:pathLst>
              <a:path w="36" h="46">
                <a:moveTo>
                  <a:pt x="11" y="46"/>
                </a:moveTo>
                <a:lnTo>
                  <a:pt x="36" y="37"/>
                </a:lnTo>
                <a:lnTo>
                  <a:pt x="29" y="16"/>
                </a:lnTo>
                <a:lnTo>
                  <a:pt x="29" y="14"/>
                </a:lnTo>
                <a:lnTo>
                  <a:pt x="25" y="7"/>
                </a:lnTo>
                <a:lnTo>
                  <a:pt x="23" y="3"/>
                </a:lnTo>
                <a:lnTo>
                  <a:pt x="20" y="0"/>
                </a:lnTo>
                <a:lnTo>
                  <a:pt x="0" y="19"/>
                </a:lnTo>
                <a:lnTo>
                  <a:pt x="4" y="23"/>
                </a:lnTo>
                <a:lnTo>
                  <a:pt x="13" y="12"/>
                </a:lnTo>
                <a:lnTo>
                  <a:pt x="2" y="19"/>
                </a:lnTo>
                <a:lnTo>
                  <a:pt x="6" y="26"/>
                </a:lnTo>
                <a:lnTo>
                  <a:pt x="16" y="19"/>
                </a:lnTo>
                <a:lnTo>
                  <a:pt x="4" y="25"/>
                </a:lnTo>
                <a:lnTo>
                  <a:pt x="11" y="46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96" name="Freeform 555"/>
          <p:cNvSpPr>
            <a:spLocks/>
          </p:cNvSpPr>
          <p:nvPr/>
        </p:nvSpPr>
        <p:spPr bwMode="auto">
          <a:xfrm>
            <a:off x="6578674" y="5204421"/>
            <a:ext cx="19050" cy="19050"/>
          </a:xfrm>
          <a:custGeom>
            <a:avLst/>
            <a:gdLst/>
            <a:ahLst/>
            <a:cxnLst>
              <a:cxn ang="0">
                <a:pos x="27" y="19"/>
              </a:cxn>
              <a:cxn ang="0">
                <a:pos x="7" y="0"/>
              </a:cxn>
              <a:cxn ang="0">
                <a:pos x="4" y="3"/>
              </a:cxn>
              <a:cxn ang="0">
                <a:pos x="4" y="3"/>
              </a:cxn>
              <a:cxn ang="0">
                <a:pos x="0" y="7"/>
              </a:cxn>
              <a:cxn ang="0">
                <a:pos x="0" y="12"/>
              </a:cxn>
              <a:cxn ang="0">
                <a:pos x="0" y="19"/>
              </a:cxn>
              <a:cxn ang="0">
                <a:pos x="27" y="19"/>
              </a:cxn>
              <a:cxn ang="0">
                <a:pos x="27" y="12"/>
              </a:cxn>
              <a:cxn ang="0">
                <a:pos x="22" y="21"/>
              </a:cxn>
              <a:cxn ang="0">
                <a:pos x="25" y="18"/>
              </a:cxn>
              <a:cxn ang="0">
                <a:pos x="25" y="12"/>
              </a:cxn>
              <a:cxn ang="0">
                <a:pos x="13" y="12"/>
              </a:cxn>
              <a:cxn ang="0">
                <a:pos x="23" y="23"/>
              </a:cxn>
              <a:cxn ang="0">
                <a:pos x="27" y="19"/>
              </a:cxn>
            </a:cxnLst>
            <a:rect l="0" t="0" r="r" b="b"/>
            <a:pathLst>
              <a:path w="27" h="23">
                <a:moveTo>
                  <a:pt x="27" y="19"/>
                </a:moveTo>
                <a:lnTo>
                  <a:pt x="7" y="0"/>
                </a:lnTo>
                <a:lnTo>
                  <a:pt x="4" y="3"/>
                </a:lnTo>
                <a:lnTo>
                  <a:pt x="4" y="3"/>
                </a:lnTo>
                <a:lnTo>
                  <a:pt x="0" y="7"/>
                </a:lnTo>
                <a:lnTo>
                  <a:pt x="0" y="12"/>
                </a:lnTo>
                <a:lnTo>
                  <a:pt x="0" y="19"/>
                </a:lnTo>
                <a:lnTo>
                  <a:pt x="27" y="19"/>
                </a:lnTo>
                <a:lnTo>
                  <a:pt x="27" y="12"/>
                </a:lnTo>
                <a:lnTo>
                  <a:pt x="22" y="21"/>
                </a:lnTo>
                <a:lnTo>
                  <a:pt x="25" y="18"/>
                </a:lnTo>
                <a:lnTo>
                  <a:pt x="25" y="12"/>
                </a:lnTo>
                <a:lnTo>
                  <a:pt x="13" y="12"/>
                </a:lnTo>
                <a:lnTo>
                  <a:pt x="23" y="23"/>
                </a:lnTo>
                <a:lnTo>
                  <a:pt x="27" y="19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97" name="Freeform 556"/>
          <p:cNvSpPr>
            <a:spLocks/>
          </p:cNvSpPr>
          <p:nvPr/>
        </p:nvSpPr>
        <p:spPr bwMode="auto">
          <a:xfrm>
            <a:off x="6578674" y="5220296"/>
            <a:ext cx="20638" cy="41275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0" y="0"/>
              </a:cxn>
              <a:cxn ang="0">
                <a:pos x="0" y="22"/>
              </a:cxn>
              <a:cxn ang="0">
                <a:pos x="0" y="30"/>
              </a:cxn>
              <a:cxn ang="0">
                <a:pos x="0" y="30"/>
              </a:cxn>
              <a:cxn ang="0">
                <a:pos x="0" y="34"/>
              </a:cxn>
              <a:cxn ang="0">
                <a:pos x="4" y="52"/>
              </a:cxn>
              <a:cxn ang="0">
                <a:pos x="29" y="46"/>
              </a:cxn>
              <a:cxn ang="0">
                <a:pos x="25" y="29"/>
              </a:cxn>
              <a:cxn ang="0">
                <a:pos x="13" y="30"/>
              </a:cxn>
              <a:cxn ang="0">
                <a:pos x="27" y="30"/>
              </a:cxn>
              <a:cxn ang="0">
                <a:pos x="27" y="22"/>
              </a:cxn>
              <a:cxn ang="0">
                <a:pos x="27" y="0"/>
              </a:cxn>
            </a:cxnLst>
            <a:rect l="0" t="0" r="r" b="b"/>
            <a:pathLst>
              <a:path w="29" h="52">
                <a:moveTo>
                  <a:pt x="27" y="0"/>
                </a:moveTo>
                <a:lnTo>
                  <a:pt x="0" y="0"/>
                </a:lnTo>
                <a:lnTo>
                  <a:pt x="0" y="22"/>
                </a:lnTo>
                <a:lnTo>
                  <a:pt x="0" y="30"/>
                </a:lnTo>
                <a:lnTo>
                  <a:pt x="0" y="30"/>
                </a:lnTo>
                <a:lnTo>
                  <a:pt x="0" y="34"/>
                </a:lnTo>
                <a:lnTo>
                  <a:pt x="4" y="52"/>
                </a:lnTo>
                <a:lnTo>
                  <a:pt x="29" y="46"/>
                </a:lnTo>
                <a:lnTo>
                  <a:pt x="25" y="29"/>
                </a:lnTo>
                <a:lnTo>
                  <a:pt x="13" y="30"/>
                </a:lnTo>
                <a:lnTo>
                  <a:pt x="27" y="30"/>
                </a:lnTo>
                <a:lnTo>
                  <a:pt x="27" y="22"/>
                </a:lnTo>
                <a:lnTo>
                  <a:pt x="27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98" name="Freeform 557"/>
          <p:cNvSpPr>
            <a:spLocks/>
          </p:cNvSpPr>
          <p:nvPr/>
        </p:nvSpPr>
        <p:spPr bwMode="auto">
          <a:xfrm>
            <a:off x="6580262" y="5256808"/>
            <a:ext cx="38100" cy="76200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0" y="6"/>
              </a:cxn>
              <a:cxn ang="0">
                <a:pos x="3" y="23"/>
              </a:cxn>
              <a:cxn ang="0">
                <a:pos x="16" y="20"/>
              </a:cxn>
              <a:cxn ang="0">
                <a:pos x="3" y="21"/>
              </a:cxn>
              <a:cxn ang="0">
                <a:pos x="7" y="44"/>
              </a:cxn>
              <a:cxn ang="0">
                <a:pos x="7" y="48"/>
              </a:cxn>
              <a:cxn ang="0">
                <a:pos x="16" y="71"/>
              </a:cxn>
              <a:cxn ang="0">
                <a:pos x="26" y="96"/>
              </a:cxn>
              <a:cxn ang="0">
                <a:pos x="51" y="85"/>
              </a:cxn>
              <a:cxn ang="0">
                <a:pos x="41" y="60"/>
              </a:cxn>
              <a:cxn ang="0">
                <a:pos x="32" y="37"/>
              </a:cxn>
              <a:cxn ang="0">
                <a:pos x="19" y="43"/>
              </a:cxn>
              <a:cxn ang="0">
                <a:pos x="33" y="41"/>
              </a:cxn>
              <a:cxn ang="0">
                <a:pos x="30" y="18"/>
              </a:cxn>
              <a:cxn ang="0">
                <a:pos x="28" y="18"/>
              </a:cxn>
              <a:cxn ang="0">
                <a:pos x="25" y="0"/>
              </a:cxn>
            </a:cxnLst>
            <a:rect l="0" t="0" r="r" b="b"/>
            <a:pathLst>
              <a:path w="51" h="96">
                <a:moveTo>
                  <a:pt x="25" y="0"/>
                </a:moveTo>
                <a:lnTo>
                  <a:pt x="0" y="6"/>
                </a:lnTo>
                <a:lnTo>
                  <a:pt x="3" y="23"/>
                </a:lnTo>
                <a:lnTo>
                  <a:pt x="16" y="20"/>
                </a:lnTo>
                <a:lnTo>
                  <a:pt x="3" y="21"/>
                </a:lnTo>
                <a:lnTo>
                  <a:pt x="7" y="44"/>
                </a:lnTo>
                <a:lnTo>
                  <a:pt x="7" y="48"/>
                </a:lnTo>
                <a:lnTo>
                  <a:pt x="16" y="71"/>
                </a:lnTo>
                <a:lnTo>
                  <a:pt x="26" y="96"/>
                </a:lnTo>
                <a:lnTo>
                  <a:pt x="51" y="85"/>
                </a:lnTo>
                <a:lnTo>
                  <a:pt x="41" y="60"/>
                </a:lnTo>
                <a:lnTo>
                  <a:pt x="32" y="37"/>
                </a:lnTo>
                <a:lnTo>
                  <a:pt x="19" y="43"/>
                </a:lnTo>
                <a:lnTo>
                  <a:pt x="33" y="41"/>
                </a:lnTo>
                <a:lnTo>
                  <a:pt x="30" y="18"/>
                </a:lnTo>
                <a:lnTo>
                  <a:pt x="28" y="18"/>
                </a:lnTo>
                <a:lnTo>
                  <a:pt x="25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99" name="Freeform 558"/>
          <p:cNvSpPr>
            <a:spLocks/>
          </p:cNvSpPr>
          <p:nvPr/>
        </p:nvSpPr>
        <p:spPr bwMode="auto">
          <a:xfrm>
            <a:off x="6602487" y="5325071"/>
            <a:ext cx="79375" cy="101600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0" y="12"/>
              </a:cxn>
              <a:cxn ang="0">
                <a:pos x="7" y="27"/>
              </a:cxn>
              <a:cxn ang="0">
                <a:pos x="9" y="28"/>
              </a:cxn>
              <a:cxn ang="0">
                <a:pos x="9" y="30"/>
              </a:cxn>
              <a:cxn ang="0">
                <a:pos x="23" y="42"/>
              </a:cxn>
              <a:cxn ang="0">
                <a:pos x="32" y="32"/>
              </a:cxn>
              <a:cxn ang="0">
                <a:pos x="23" y="41"/>
              </a:cxn>
              <a:cxn ang="0">
                <a:pos x="46" y="67"/>
              </a:cxn>
              <a:cxn ang="0">
                <a:pos x="55" y="58"/>
              </a:cxn>
              <a:cxn ang="0">
                <a:pos x="44" y="67"/>
              </a:cxn>
              <a:cxn ang="0">
                <a:pos x="67" y="99"/>
              </a:cxn>
              <a:cxn ang="0">
                <a:pos x="89" y="129"/>
              </a:cxn>
              <a:cxn ang="0">
                <a:pos x="110" y="113"/>
              </a:cxn>
              <a:cxn ang="0">
                <a:pos x="89" y="83"/>
              </a:cxn>
              <a:cxn ang="0">
                <a:pos x="66" y="51"/>
              </a:cxn>
              <a:cxn ang="0">
                <a:pos x="66" y="50"/>
              </a:cxn>
              <a:cxn ang="0">
                <a:pos x="43" y="23"/>
              </a:cxn>
              <a:cxn ang="0">
                <a:pos x="41" y="23"/>
              </a:cxn>
              <a:cxn ang="0">
                <a:pos x="27" y="11"/>
              </a:cxn>
              <a:cxn ang="0">
                <a:pos x="18" y="20"/>
              </a:cxn>
              <a:cxn ang="0">
                <a:pos x="30" y="14"/>
              </a:cxn>
              <a:cxn ang="0">
                <a:pos x="23" y="0"/>
              </a:cxn>
            </a:cxnLst>
            <a:rect l="0" t="0" r="r" b="b"/>
            <a:pathLst>
              <a:path w="110" h="129">
                <a:moveTo>
                  <a:pt x="23" y="0"/>
                </a:moveTo>
                <a:lnTo>
                  <a:pt x="0" y="12"/>
                </a:lnTo>
                <a:lnTo>
                  <a:pt x="7" y="27"/>
                </a:lnTo>
                <a:lnTo>
                  <a:pt x="9" y="28"/>
                </a:lnTo>
                <a:lnTo>
                  <a:pt x="9" y="30"/>
                </a:lnTo>
                <a:lnTo>
                  <a:pt x="23" y="42"/>
                </a:lnTo>
                <a:lnTo>
                  <a:pt x="32" y="32"/>
                </a:lnTo>
                <a:lnTo>
                  <a:pt x="23" y="41"/>
                </a:lnTo>
                <a:lnTo>
                  <a:pt x="46" y="67"/>
                </a:lnTo>
                <a:lnTo>
                  <a:pt x="55" y="58"/>
                </a:lnTo>
                <a:lnTo>
                  <a:pt x="44" y="67"/>
                </a:lnTo>
                <a:lnTo>
                  <a:pt x="67" y="99"/>
                </a:lnTo>
                <a:lnTo>
                  <a:pt x="89" y="129"/>
                </a:lnTo>
                <a:lnTo>
                  <a:pt x="110" y="113"/>
                </a:lnTo>
                <a:lnTo>
                  <a:pt x="89" y="83"/>
                </a:lnTo>
                <a:lnTo>
                  <a:pt x="66" y="51"/>
                </a:lnTo>
                <a:lnTo>
                  <a:pt x="66" y="50"/>
                </a:lnTo>
                <a:lnTo>
                  <a:pt x="43" y="23"/>
                </a:lnTo>
                <a:lnTo>
                  <a:pt x="41" y="23"/>
                </a:lnTo>
                <a:lnTo>
                  <a:pt x="27" y="11"/>
                </a:lnTo>
                <a:lnTo>
                  <a:pt x="18" y="20"/>
                </a:lnTo>
                <a:lnTo>
                  <a:pt x="30" y="14"/>
                </a:lnTo>
                <a:lnTo>
                  <a:pt x="23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00" name="Freeform 559"/>
          <p:cNvSpPr>
            <a:spLocks/>
          </p:cNvSpPr>
          <p:nvPr/>
        </p:nvSpPr>
        <p:spPr bwMode="auto">
          <a:xfrm>
            <a:off x="6665987" y="5415558"/>
            <a:ext cx="52387" cy="11112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0" y="11"/>
              </a:cxn>
              <a:cxn ang="0">
                <a:pos x="7" y="26"/>
              </a:cxn>
              <a:cxn ang="0">
                <a:pos x="9" y="28"/>
              </a:cxn>
              <a:cxn ang="0">
                <a:pos x="19" y="49"/>
              </a:cxn>
              <a:cxn ang="0">
                <a:pos x="30" y="42"/>
              </a:cxn>
              <a:cxn ang="0">
                <a:pos x="17" y="48"/>
              </a:cxn>
              <a:cxn ang="0">
                <a:pos x="30" y="85"/>
              </a:cxn>
              <a:cxn ang="0">
                <a:pos x="37" y="104"/>
              </a:cxn>
              <a:cxn ang="0">
                <a:pos x="49" y="99"/>
              </a:cxn>
              <a:cxn ang="0">
                <a:pos x="37" y="102"/>
              </a:cxn>
              <a:cxn ang="0">
                <a:pos x="40" y="117"/>
              </a:cxn>
              <a:cxn ang="0">
                <a:pos x="44" y="129"/>
              </a:cxn>
              <a:cxn ang="0">
                <a:pos x="46" y="132"/>
              </a:cxn>
              <a:cxn ang="0">
                <a:pos x="49" y="139"/>
              </a:cxn>
              <a:cxn ang="0">
                <a:pos x="72" y="127"/>
              </a:cxn>
              <a:cxn ang="0">
                <a:pos x="69" y="120"/>
              </a:cxn>
              <a:cxn ang="0">
                <a:pos x="56" y="125"/>
              </a:cxn>
              <a:cxn ang="0">
                <a:pos x="69" y="122"/>
              </a:cxn>
              <a:cxn ang="0">
                <a:pos x="65" y="109"/>
              </a:cxn>
              <a:cxn ang="0">
                <a:pos x="62" y="95"/>
              </a:cxn>
              <a:cxn ang="0">
                <a:pos x="62" y="95"/>
              </a:cxn>
              <a:cxn ang="0">
                <a:pos x="55" y="76"/>
              </a:cxn>
              <a:cxn ang="0">
                <a:pos x="42" y="39"/>
              </a:cxn>
              <a:cxn ang="0">
                <a:pos x="42" y="37"/>
              </a:cxn>
              <a:cxn ang="0">
                <a:pos x="32" y="16"/>
              </a:cxn>
              <a:cxn ang="0">
                <a:pos x="19" y="21"/>
              </a:cxn>
              <a:cxn ang="0">
                <a:pos x="32" y="16"/>
              </a:cxn>
              <a:cxn ang="0">
                <a:pos x="24" y="0"/>
              </a:cxn>
            </a:cxnLst>
            <a:rect l="0" t="0" r="r" b="b"/>
            <a:pathLst>
              <a:path w="72" h="139">
                <a:moveTo>
                  <a:pt x="24" y="0"/>
                </a:moveTo>
                <a:lnTo>
                  <a:pt x="0" y="11"/>
                </a:lnTo>
                <a:lnTo>
                  <a:pt x="7" y="26"/>
                </a:lnTo>
                <a:lnTo>
                  <a:pt x="9" y="28"/>
                </a:lnTo>
                <a:lnTo>
                  <a:pt x="19" y="49"/>
                </a:lnTo>
                <a:lnTo>
                  <a:pt x="30" y="42"/>
                </a:lnTo>
                <a:lnTo>
                  <a:pt x="17" y="48"/>
                </a:lnTo>
                <a:lnTo>
                  <a:pt x="30" y="85"/>
                </a:lnTo>
                <a:lnTo>
                  <a:pt x="37" y="104"/>
                </a:lnTo>
                <a:lnTo>
                  <a:pt x="49" y="99"/>
                </a:lnTo>
                <a:lnTo>
                  <a:pt x="37" y="102"/>
                </a:lnTo>
                <a:lnTo>
                  <a:pt x="40" y="117"/>
                </a:lnTo>
                <a:lnTo>
                  <a:pt x="44" y="129"/>
                </a:lnTo>
                <a:lnTo>
                  <a:pt x="46" y="132"/>
                </a:lnTo>
                <a:lnTo>
                  <a:pt x="49" y="139"/>
                </a:lnTo>
                <a:lnTo>
                  <a:pt x="72" y="127"/>
                </a:lnTo>
                <a:lnTo>
                  <a:pt x="69" y="120"/>
                </a:lnTo>
                <a:lnTo>
                  <a:pt x="56" y="125"/>
                </a:lnTo>
                <a:lnTo>
                  <a:pt x="69" y="122"/>
                </a:lnTo>
                <a:lnTo>
                  <a:pt x="65" y="109"/>
                </a:lnTo>
                <a:lnTo>
                  <a:pt x="62" y="95"/>
                </a:lnTo>
                <a:lnTo>
                  <a:pt x="62" y="95"/>
                </a:lnTo>
                <a:lnTo>
                  <a:pt x="55" y="76"/>
                </a:lnTo>
                <a:lnTo>
                  <a:pt x="42" y="39"/>
                </a:lnTo>
                <a:lnTo>
                  <a:pt x="42" y="37"/>
                </a:lnTo>
                <a:lnTo>
                  <a:pt x="32" y="16"/>
                </a:lnTo>
                <a:lnTo>
                  <a:pt x="19" y="21"/>
                </a:lnTo>
                <a:lnTo>
                  <a:pt x="32" y="16"/>
                </a:lnTo>
                <a:lnTo>
                  <a:pt x="24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01" name="Freeform 560"/>
          <p:cNvSpPr>
            <a:spLocks/>
          </p:cNvSpPr>
          <p:nvPr/>
        </p:nvSpPr>
        <p:spPr bwMode="auto">
          <a:xfrm>
            <a:off x="6689799" y="5464771"/>
            <a:ext cx="30163" cy="55562"/>
          </a:xfrm>
          <a:custGeom>
            <a:avLst/>
            <a:gdLst/>
            <a:ahLst/>
            <a:cxnLst>
              <a:cxn ang="0">
                <a:pos x="15" y="70"/>
              </a:cxn>
              <a:cxn ang="0">
                <a:pos x="42" y="70"/>
              </a:cxn>
              <a:cxn ang="0">
                <a:pos x="42" y="67"/>
              </a:cxn>
              <a:cxn ang="0">
                <a:pos x="42" y="60"/>
              </a:cxn>
              <a:cxn ang="0">
                <a:pos x="40" y="60"/>
              </a:cxn>
              <a:cxn ang="0">
                <a:pos x="40" y="55"/>
              </a:cxn>
              <a:cxn ang="0">
                <a:pos x="37" y="46"/>
              </a:cxn>
              <a:cxn ang="0">
                <a:pos x="24" y="51"/>
              </a:cxn>
              <a:cxn ang="0">
                <a:pos x="37" y="49"/>
              </a:cxn>
              <a:cxn ang="0">
                <a:pos x="31" y="24"/>
              </a:cxn>
              <a:cxn ang="0">
                <a:pos x="31" y="23"/>
              </a:cxn>
              <a:cxn ang="0">
                <a:pos x="24" y="0"/>
              </a:cxn>
              <a:cxn ang="0">
                <a:pos x="0" y="9"/>
              </a:cxn>
              <a:cxn ang="0">
                <a:pos x="7" y="32"/>
              </a:cxn>
              <a:cxn ang="0">
                <a:pos x="19" y="26"/>
              </a:cxn>
              <a:cxn ang="0">
                <a:pos x="7" y="30"/>
              </a:cxn>
              <a:cxn ang="0">
                <a:pos x="12" y="55"/>
              </a:cxn>
              <a:cxn ang="0">
                <a:pos x="12" y="56"/>
              </a:cxn>
              <a:cxn ang="0">
                <a:pos x="15" y="65"/>
              </a:cxn>
              <a:cxn ang="0">
                <a:pos x="28" y="60"/>
              </a:cxn>
              <a:cxn ang="0">
                <a:pos x="15" y="60"/>
              </a:cxn>
              <a:cxn ang="0">
                <a:pos x="15" y="67"/>
              </a:cxn>
              <a:cxn ang="0">
                <a:pos x="15" y="70"/>
              </a:cxn>
            </a:cxnLst>
            <a:rect l="0" t="0" r="r" b="b"/>
            <a:pathLst>
              <a:path w="42" h="70">
                <a:moveTo>
                  <a:pt x="15" y="70"/>
                </a:moveTo>
                <a:lnTo>
                  <a:pt x="42" y="70"/>
                </a:lnTo>
                <a:lnTo>
                  <a:pt x="42" y="67"/>
                </a:lnTo>
                <a:lnTo>
                  <a:pt x="42" y="60"/>
                </a:lnTo>
                <a:lnTo>
                  <a:pt x="40" y="60"/>
                </a:lnTo>
                <a:lnTo>
                  <a:pt x="40" y="55"/>
                </a:lnTo>
                <a:lnTo>
                  <a:pt x="37" y="46"/>
                </a:lnTo>
                <a:lnTo>
                  <a:pt x="24" y="51"/>
                </a:lnTo>
                <a:lnTo>
                  <a:pt x="37" y="49"/>
                </a:lnTo>
                <a:lnTo>
                  <a:pt x="31" y="24"/>
                </a:lnTo>
                <a:lnTo>
                  <a:pt x="31" y="23"/>
                </a:lnTo>
                <a:lnTo>
                  <a:pt x="24" y="0"/>
                </a:lnTo>
                <a:lnTo>
                  <a:pt x="0" y="9"/>
                </a:lnTo>
                <a:lnTo>
                  <a:pt x="7" y="32"/>
                </a:lnTo>
                <a:lnTo>
                  <a:pt x="19" y="26"/>
                </a:lnTo>
                <a:lnTo>
                  <a:pt x="7" y="30"/>
                </a:lnTo>
                <a:lnTo>
                  <a:pt x="12" y="55"/>
                </a:lnTo>
                <a:lnTo>
                  <a:pt x="12" y="56"/>
                </a:lnTo>
                <a:lnTo>
                  <a:pt x="15" y="65"/>
                </a:lnTo>
                <a:lnTo>
                  <a:pt x="28" y="60"/>
                </a:lnTo>
                <a:lnTo>
                  <a:pt x="15" y="60"/>
                </a:lnTo>
                <a:lnTo>
                  <a:pt x="15" y="67"/>
                </a:lnTo>
                <a:lnTo>
                  <a:pt x="15" y="7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02" name="Freeform 561"/>
          <p:cNvSpPr>
            <a:spLocks/>
          </p:cNvSpPr>
          <p:nvPr/>
        </p:nvSpPr>
        <p:spPr bwMode="auto">
          <a:xfrm>
            <a:off x="6653287" y="5379046"/>
            <a:ext cx="53975" cy="92075"/>
          </a:xfrm>
          <a:custGeom>
            <a:avLst/>
            <a:gdLst/>
            <a:ahLst/>
            <a:cxnLst>
              <a:cxn ang="0">
                <a:pos x="51" y="117"/>
              </a:cxn>
              <a:cxn ang="0">
                <a:pos x="74" y="106"/>
              </a:cxn>
              <a:cxn ang="0">
                <a:pos x="64" y="83"/>
              </a:cxn>
              <a:cxn ang="0">
                <a:pos x="51" y="88"/>
              </a:cxn>
              <a:cxn ang="0">
                <a:pos x="64" y="83"/>
              </a:cxn>
              <a:cxn ang="0">
                <a:pos x="51" y="53"/>
              </a:cxn>
              <a:cxn ang="0">
                <a:pos x="51" y="53"/>
              </a:cxn>
              <a:cxn ang="0">
                <a:pos x="37" y="25"/>
              </a:cxn>
              <a:cxn ang="0">
                <a:pos x="37" y="23"/>
              </a:cxn>
              <a:cxn ang="0">
                <a:pos x="23" y="0"/>
              </a:cxn>
              <a:cxn ang="0">
                <a:pos x="0" y="14"/>
              </a:cxn>
              <a:cxn ang="0">
                <a:pos x="14" y="37"/>
              </a:cxn>
              <a:cxn ang="0">
                <a:pos x="25" y="30"/>
              </a:cxn>
              <a:cxn ang="0">
                <a:pos x="14" y="37"/>
              </a:cxn>
              <a:cxn ang="0">
                <a:pos x="28" y="65"/>
              </a:cxn>
              <a:cxn ang="0">
                <a:pos x="39" y="58"/>
              </a:cxn>
              <a:cxn ang="0">
                <a:pos x="27" y="64"/>
              </a:cxn>
              <a:cxn ang="0">
                <a:pos x="39" y="94"/>
              </a:cxn>
              <a:cxn ang="0">
                <a:pos x="41" y="94"/>
              </a:cxn>
              <a:cxn ang="0">
                <a:pos x="51" y="117"/>
              </a:cxn>
            </a:cxnLst>
            <a:rect l="0" t="0" r="r" b="b"/>
            <a:pathLst>
              <a:path w="74" h="117">
                <a:moveTo>
                  <a:pt x="51" y="117"/>
                </a:moveTo>
                <a:lnTo>
                  <a:pt x="74" y="106"/>
                </a:lnTo>
                <a:lnTo>
                  <a:pt x="64" y="83"/>
                </a:lnTo>
                <a:lnTo>
                  <a:pt x="51" y="88"/>
                </a:lnTo>
                <a:lnTo>
                  <a:pt x="64" y="83"/>
                </a:lnTo>
                <a:lnTo>
                  <a:pt x="51" y="53"/>
                </a:lnTo>
                <a:lnTo>
                  <a:pt x="51" y="53"/>
                </a:lnTo>
                <a:lnTo>
                  <a:pt x="37" y="25"/>
                </a:lnTo>
                <a:lnTo>
                  <a:pt x="37" y="23"/>
                </a:lnTo>
                <a:lnTo>
                  <a:pt x="23" y="0"/>
                </a:lnTo>
                <a:lnTo>
                  <a:pt x="0" y="14"/>
                </a:lnTo>
                <a:lnTo>
                  <a:pt x="14" y="37"/>
                </a:lnTo>
                <a:lnTo>
                  <a:pt x="25" y="30"/>
                </a:lnTo>
                <a:lnTo>
                  <a:pt x="14" y="37"/>
                </a:lnTo>
                <a:lnTo>
                  <a:pt x="28" y="65"/>
                </a:lnTo>
                <a:lnTo>
                  <a:pt x="39" y="58"/>
                </a:lnTo>
                <a:lnTo>
                  <a:pt x="27" y="64"/>
                </a:lnTo>
                <a:lnTo>
                  <a:pt x="39" y="94"/>
                </a:lnTo>
                <a:lnTo>
                  <a:pt x="41" y="94"/>
                </a:lnTo>
                <a:lnTo>
                  <a:pt x="51" y="117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03" name="Freeform 562"/>
          <p:cNvSpPr>
            <a:spLocks/>
          </p:cNvSpPr>
          <p:nvPr/>
        </p:nvSpPr>
        <p:spPr bwMode="auto">
          <a:xfrm>
            <a:off x="6624712" y="5342533"/>
            <a:ext cx="46037" cy="47625"/>
          </a:xfrm>
          <a:custGeom>
            <a:avLst/>
            <a:gdLst/>
            <a:ahLst/>
            <a:cxnLst>
              <a:cxn ang="0">
                <a:pos x="39" y="60"/>
              </a:cxn>
              <a:cxn ang="0">
                <a:pos x="62" y="46"/>
              </a:cxn>
              <a:cxn ang="0">
                <a:pos x="51" y="28"/>
              </a:cxn>
              <a:cxn ang="0">
                <a:pos x="48" y="27"/>
              </a:cxn>
              <a:cxn ang="0">
                <a:pos x="48" y="27"/>
              </a:cxn>
              <a:cxn ang="0">
                <a:pos x="37" y="18"/>
              </a:cxn>
              <a:cxn ang="0">
                <a:pos x="28" y="27"/>
              </a:cxn>
              <a:cxn ang="0">
                <a:pos x="37" y="18"/>
              </a:cxn>
              <a:cxn ang="0">
                <a:pos x="18" y="0"/>
              </a:cxn>
              <a:cxn ang="0">
                <a:pos x="0" y="19"/>
              </a:cxn>
              <a:cxn ang="0">
                <a:pos x="20" y="37"/>
              </a:cxn>
              <a:cxn ang="0">
                <a:pos x="21" y="37"/>
              </a:cxn>
              <a:cxn ang="0">
                <a:pos x="32" y="46"/>
              </a:cxn>
              <a:cxn ang="0">
                <a:pos x="39" y="35"/>
              </a:cxn>
              <a:cxn ang="0">
                <a:pos x="28" y="42"/>
              </a:cxn>
              <a:cxn ang="0">
                <a:pos x="39" y="60"/>
              </a:cxn>
            </a:cxnLst>
            <a:rect l="0" t="0" r="r" b="b"/>
            <a:pathLst>
              <a:path w="62" h="60">
                <a:moveTo>
                  <a:pt x="39" y="60"/>
                </a:moveTo>
                <a:lnTo>
                  <a:pt x="62" y="46"/>
                </a:lnTo>
                <a:lnTo>
                  <a:pt x="51" y="28"/>
                </a:lnTo>
                <a:lnTo>
                  <a:pt x="48" y="27"/>
                </a:lnTo>
                <a:lnTo>
                  <a:pt x="48" y="27"/>
                </a:lnTo>
                <a:lnTo>
                  <a:pt x="37" y="18"/>
                </a:lnTo>
                <a:lnTo>
                  <a:pt x="28" y="27"/>
                </a:lnTo>
                <a:lnTo>
                  <a:pt x="37" y="18"/>
                </a:lnTo>
                <a:lnTo>
                  <a:pt x="18" y="0"/>
                </a:lnTo>
                <a:lnTo>
                  <a:pt x="0" y="19"/>
                </a:lnTo>
                <a:lnTo>
                  <a:pt x="20" y="37"/>
                </a:lnTo>
                <a:lnTo>
                  <a:pt x="21" y="37"/>
                </a:lnTo>
                <a:lnTo>
                  <a:pt x="32" y="46"/>
                </a:lnTo>
                <a:lnTo>
                  <a:pt x="39" y="35"/>
                </a:lnTo>
                <a:lnTo>
                  <a:pt x="28" y="42"/>
                </a:lnTo>
                <a:lnTo>
                  <a:pt x="39" y="6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04" name="Freeform 563"/>
          <p:cNvSpPr>
            <a:spLocks/>
          </p:cNvSpPr>
          <p:nvPr/>
        </p:nvSpPr>
        <p:spPr bwMode="auto">
          <a:xfrm>
            <a:off x="6602487" y="5321896"/>
            <a:ext cx="33337" cy="36512"/>
          </a:xfrm>
          <a:custGeom>
            <a:avLst/>
            <a:gdLst/>
            <a:ahLst/>
            <a:cxnLst>
              <a:cxn ang="0">
                <a:pos x="30" y="45"/>
              </a:cxn>
              <a:cxn ang="0">
                <a:pos x="46" y="24"/>
              </a:cxn>
              <a:cxn ang="0">
                <a:pos x="28" y="10"/>
              </a:cxn>
              <a:cxn ang="0">
                <a:pos x="19" y="21"/>
              </a:cxn>
              <a:cxn ang="0">
                <a:pos x="30" y="12"/>
              </a:cxn>
              <a:cxn ang="0">
                <a:pos x="19" y="0"/>
              </a:cxn>
              <a:cxn ang="0">
                <a:pos x="0" y="17"/>
              </a:cxn>
              <a:cxn ang="0">
                <a:pos x="11" y="30"/>
              </a:cxn>
              <a:cxn ang="0">
                <a:pos x="12" y="31"/>
              </a:cxn>
              <a:cxn ang="0">
                <a:pos x="30" y="45"/>
              </a:cxn>
            </a:cxnLst>
            <a:rect l="0" t="0" r="r" b="b"/>
            <a:pathLst>
              <a:path w="46" h="45">
                <a:moveTo>
                  <a:pt x="30" y="45"/>
                </a:moveTo>
                <a:lnTo>
                  <a:pt x="46" y="24"/>
                </a:lnTo>
                <a:lnTo>
                  <a:pt x="28" y="10"/>
                </a:lnTo>
                <a:lnTo>
                  <a:pt x="19" y="21"/>
                </a:lnTo>
                <a:lnTo>
                  <a:pt x="30" y="12"/>
                </a:lnTo>
                <a:lnTo>
                  <a:pt x="19" y="0"/>
                </a:lnTo>
                <a:lnTo>
                  <a:pt x="0" y="17"/>
                </a:lnTo>
                <a:lnTo>
                  <a:pt x="11" y="30"/>
                </a:lnTo>
                <a:lnTo>
                  <a:pt x="12" y="31"/>
                </a:lnTo>
                <a:lnTo>
                  <a:pt x="30" y="45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05" name="Freeform 564"/>
          <p:cNvSpPr>
            <a:spLocks/>
          </p:cNvSpPr>
          <p:nvPr/>
        </p:nvSpPr>
        <p:spPr bwMode="auto">
          <a:xfrm>
            <a:off x="6594549" y="5304433"/>
            <a:ext cx="23813" cy="28575"/>
          </a:xfrm>
          <a:custGeom>
            <a:avLst/>
            <a:gdLst/>
            <a:ahLst/>
            <a:cxnLst>
              <a:cxn ang="0">
                <a:pos x="8" y="36"/>
              </a:cxn>
              <a:cxn ang="0">
                <a:pos x="33" y="27"/>
              </a:cxn>
              <a:cxn ang="0">
                <a:pos x="28" y="11"/>
              </a:cxn>
              <a:cxn ang="0">
                <a:pos x="28" y="9"/>
              </a:cxn>
              <a:cxn ang="0">
                <a:pos x="24" y="2"/>
              </a:cxn>
              <a:cxn ang="0">
                <a:pos x="12" y="7"/>
              </a:cxn>
              <a:cxn ang="0">
                <a:pos x="26" y="7"/>
              </a:cxn>
              <a:cxn ang="0">
                <a:pos x="26" y="0"/>
              </a:cxn>
              <a:cxn ang="0">
                <a:pos x="0" y="0"/>
              </a:cxn>
              <a:cxn ang="0">
                <a:pos x="0" y="7"/>
              </a:cxn>
              <a:cxn ang="0">
                <a:pos x="0" y="7"/>
              </a:cxn>
              <a:cxn ang="0">
                <a:pos x="0" y="13"/>
              </a:cxn>
              <a:cxn ang="0">
                <a:pos x="1" y="14"/>
              </a:cxn>
              <a:cxn ang="0">
                <a:pos x="5" y="22"/>
              </a:cxn>
              <a:cxn ang="0">
                <a:pos x="15" y="14"/>
              </a:cxn>
              <a:cxn ang="0">
                <a:pos x="3" y="20"/>
              </a:cxn>
              <a:cxn ang="0">
                <a:pos x="8" y="36"/>
              </a:cxn>
            </a:cxnLst>
            <a:rect l="0" t="0" r="r" b="b"/>
            <a:pathLst>
              <a:path w="33" h="36">
                <a:moveTo>
                  <a:pt x="8" y="36"/>
                </a:moveTo>
                <a:lnTo>
                  <a:pt x="33" y="27"/>
                </a:lnTo>
                <a:lnTo>
                  <a:pt x="28" y="11"/>
                </a:lnTo>
                <a:lnTo>
                  <a:pt x="28" y="9"/>
                </a:lnTo>
                <a:lnTo>
                  <a:pt x="24" y="2"/>
                </a:lnTo>
                <a:lnTo>
                  <a:pt x="12" y="7"/>
                </a:lnTo>
                <a:lnTo>
                  <a:pt x="26" y="7"/>
                </a:lnTo>
                <a:lnTo>
                  <a:pt x="26" y="0"/>
                </a:lnTo>
                <a:lnTo>
                  <a:pt x="0" y="0"/>
                </a:lnTo>
                <a:lnTo>
                  <a:pt x="0" y="7"/>
                </a:lnTo>
                <a:lnTo>
                  <a:pt x="0" y="7"/>
                </a:lnTo>
                <a:lnTo>
                  <a:pt x="0" y="13"/>
                </a:lnTo>
                <a:lnTo>
                  <a:pt x="1" y="14"/>
                </a:lnTo>
                <a:lnTo>
                  <a:pt x="5" y="22"/>
                </a:lnTo>
                <a:lnTo>
                  <a:pt x="15" y="14"/>
                </a:lnTo>
                <a:lnTo>
                  <a:pt x="3" y="20"/>
                </a:lnTo>
                <a:lnTo>
                  <a:pt x="8" y="36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06" name="Freeform 565"/>
          <p:cNvSpPr>
            <a:spLocks/>
          </p:cNvSpPr>
          <p:nvPr/>
        </p:nvSpPr>
        <p:spPr bwMode="auto">
          <a:xfrm>
            <a:off x="6594549" y="5291733"/>
            <a:ext cx="20638" cy="2063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26" y="16"/>
              </a:cxn>
              <a:cxn ang="0">
                <a:pos x="26" y="13"/>
              </a:cxn>
              <a:cxn ang="0">
                <a:pos x="12" y="13"/>
              </a:cxn>
              <a:cxn ang="0">
                <a:pos x="12" y="25"/>
              </a:cxn>
              <a:cxn ang="0">
                <a:pos x="17" y="25"/>
              </a:cxn>
              <a:cxn ang="0">
                <a:pos x="21" y="22"/>
              </a:cxn>
              <a:cxn ang="0">
                <a:pos x="24" y="18"/>
              </a:cxn>
              <a:cxn ang="0">
                <a:pos x="12" y="27"/>
              </a:cxn>
              <a:cxn ang="0">
                <a:pos x="15" y="27"/>
              </a:cxn>
              <a:cxn ang="0">
                <a:pos x="15" y="0"/>
              </a:cxn>
              <a:cxn ang="0">
                <a:pos x="12" y="0"/>
              </a:cxn>
              <a:cxn ang="0">
                <a:pos x="12" y="0"/>
              </a:cxn>
              <a:cxn ang="0">
                <a:pos x="7" y="0"/>
              </a:cxn>
              <a:cxn ang="0">
                <a:pos x="3" y="4"/>
              </a:cxn>
              <a:cxn ang="0">
                <a:pos x="0" y="8"/>
              </a:cxn>
              <a:cxn ang="0">
                <a:pos x="0" y="13"/>
              </a:cxn>
              <a:cxn ang="0">
                <a:pos x="0" y="13"/>
              </a:cxn>
              <a:cxn ang="0">
                <a:pos x="0" y="16"/>
              </a:cxn>
            </a:cxnLst>
            <a:rect l="0" t="0" r="r" b="b"/>
            <a:pathLst>
              <a:path w="26" h="27">
                <a:moveTo>
                  <a:pt x="0" y="16"/>
                </a:moveTo>
                <a:lnTo>
                  <a:pt x="26" y="16"/>
                </a:lnTo>
                <a:lnTo>
                  <a:pt x="26" y="13"/>
                </a:lnTo>
                <a:lnTo>
                  <a:pt x="12" y="13"/>
                </a:lnTo>
                <a:lnTo>
                  <a:pt x="12" y="25"/>
                </a:lnTo>
                <a:lnTo>
                  <a:pt x="17" y="25"/>
                </a:lnTo>
                <a:lnTo>
                  <a:pt x="21" y="22"/>
                </a:lnTo>
                <a:lnTo>
                  <a:pt x="24" y="18"/>
                </a:lnTo>
                <a:lnTo>
                  <a:pt x="12" y="27"/>
                </a:lnTo>
                <a:lnTo>
                  <a:pt x="15" y="27"/>
                </a:lnTo>
                <a:lnTo>
                  <a:pt x="15" y="0"/>
                </a:lnTo>
                <a:lnTo>
                  <a:pt x="12" y="0"/>
                </a:lnTo>
                <a:lnTo>
                  <a:pt x="12" y="0"/>
                </a:lnTo>
                <a:lnTo>
                  <a:pt x="7" y="0"/>
                </a:lnTo>
                <a:lnTo>
                  <a:pt x="3" y="4"/>
                </a:lnTo>
                <a:lnTo>
                  <a:pt x="0" y="8"/>
                </a:lnTo>
                <a:lnTo>
                  <a:pt x="0" y="13"/>
                </a:lnTo>
                <a:lnTo>
                  <a:pt x="0" y="13"/>
                </a:lnTo>
                <a:lnTo>
                  <a:pt x="0" y="16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07" name="Freeform 566"/>
          <p:cNvSpPr>
            <a:spLocks/>
          </p:cNvSpPr>
          <p:nvPr/>
        </p:nvSpPr>
        <p:spPr bwMode="auto">
          <a:xfrm>
            <a:off x="6597724" y="5298083"/>
            <a:ext cx="23813" cy="31750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0" y="12"/>
              </a:cxn>
              <a:cxn ang="0">
                <a:pos x="2" y="15"/>
              </a:cxn>
              <a:cxn ang="0">
                <a:pos x="12" y="8"/>
              </a:cxn>
              <a:cxn ang="0">
                <a:pos x="0" y="8"/>
              </a:cxn>
              <a:cxn ang="0">
                <a:pos x="0" y="19"/>
              </a:cxn>
              <a:cxn ang="0">
                <a:pos x="0" y="19"/>
              </a:cxn>
              <a:cxn ang="0">
                <a:pos x="0" y="24"/>
              </a:cxn>
              <a:cxn ang="0">
                <a:pos x="0" y="24"/>
              </a:cxn>
              <a:cxn ang="0">
                <a:pos x="7" y="40"/>
              </a:cxn>
              <a:cxn ang="0">
                <a:pos x="32" y="30"/>
              </a:cxn>
              <a:cxn ang="0">
                <a:pos x="25" y="14"/>
              </a:cxn>
              <a:cxn ang="0">
                <a:pos x="12" y="19"/>
              </a:cxn>
              <a:cxn ang="0">
                <a:pos x="26" y="19"/>
              </a:cxn>
              <a:cxn ang="0">
                <a:pos x="26" y="8"/>
              </a:cxn>
              <a:cxn ang="0">
                <a:pos x="25" y="8"/>
              </a:cxn>
              <a:cxn ang="0">
                <a:pos x="25" y="3"/>
              </a:cxn>
              <a:cxn ang="0">
                <a:pos x="25" y="3"/>
              </a:cxn>
              <a:cxn ang="0">
                <a:pos x="23" y="0"/>
              </a:cxn>
            </a:cxnLst>
            <a:rect l="0" t="0" r="r" b="b"/>
            <a:pathLst>
              <a:path w="32" h="40">
                <a:moveTo>
                  <a:pt x="23" y="0"/>
                </a:moveTo>
                <a:lnTo>
                  <a:pt x="0" y="12"/>
                </a:lnTo>
                <a:lnTo>
                  <a:pt x="2" y="15"/>
                </a:lnTo>
                <a:lnTo>
                  <a:pt x="12" y="8"/>
                </a:lnTo>
                <a:lnTo>
                  <a:pt x="0" y="8"/>
                </a:lnTo>
                <a:lnTo>
                  <a:pt x="0" y="19"/>
                </a:lnTo>
                <a:lnTo>
                  <a:pt x="0" y="19"/>
                </a:lnTo>
                <a:lnTo>
                  <a:pt x="0" y="24"/>
                </a:lnTo>
                <a:lnTo>
                  <a:pt x="0" y="24"/>
                </a:lnTo>
                <a:lnTo>
                  <a:pt x="7" y="40"/>
                </a:lnTo>
                <a:lnTo>
                  <a:pt x="32" y="30"/>
                </a:lnTo>
                <a:lnTo>
                  <a:pt x="25" y="14"/>
                </a:lnTo>
                <a:lnTo>
                  <a:pt x="12" y="19"/>
                </a:lnTo>
                <a:lnTo>
                  <a:pt x="26" y="19"/>
                </a:lnTo>
                <a:lnTo>
                  <a:pt x="26" y="8"/>
                </a:lnTo>
                <a:lnTo>
                  <a:pt x="25" y="8"/>
                </a:lnTo>
                <a:lnTo>
                  <a:pt x="25" y="3"/>
                </a:lnTo>
                <a:lnTo>
                  <a:pt x="25" y="3"/>
                </a:lnTo>
                <a:lnTo>
                  <a:pt x="23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08" name="Freeform 567"/>
          <p:cNvSpPr>
            <a:spLocks/>
          </p:cNvSpPr>
          <p:nvPr/>
        </p:nvSpPr>
        <p:spPr bwMode="auto">
          <a:xfrm>
            <a:off x="6602487" y="5323483"/>
            <a:ext cx="33337" cy="38100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0" y="9"/>
              </a:cxn>
              <a:cxn ang="0">
                <a:pos x="7" y="30"/>
              </a:cxn>
              <a:cxn ang="0">
                <a:pos x="7" y="30"/>
              </a:cxn>
              <a:cxn ang="0">
                <a:pos x="9" y="34"/>
              </a:cxn>
              <a:cxn ang="0">
                <a:pos x="16" y="43"/>
              </a:cxn>
              <a:cxn ang="0">
                <a:pos x="26" y="34"/>
              </a:cxn>
              <a:cxn ang="0">
                <a:pos x="14" y="39"/>
              </a:cxn>
              <a:cxn ang="0">
                <a:pos x="18" y="50"/>
              </a:cxn>
              <a:cxn ang="0">
                <a:pos x="42" y="41"/>
              </a:cxn>
              <a:cxn ang="0">
                <a:pos x="39" y="30"/>
              </a:cxn>
              <a:cxn ang="0">
                <a:pos x="39" y="29"/>
              </a:cxn>
              <a:cxn ang="0">
                <a:pos x="37" y="27"/>
              </a:cxn>
              <a:cxn ang="0">
                <a:pos x="30" y="18"/>
              </a:cxn>
              <a:cxn ang="0">
                <a:pos x="19" y="25"/>
              </a:cxn>
              <a:cxn ang="0">
                <a:pos x="32" y="22"/>
              </a:cxn>
              <a:cxn ang="0">
                <a:pos x="25" y="0"/>
              </a:cxn>
            </a:cxnLst>
            <a:rect l="0" t="0" r="r" b="b"/>
            <a:pathLst>
              <a:path w="42" h="50">
                <a:moveTo>
                  <a:pt x="25" y="0"/>
                </a:moveTo>
                <a:lnTo>
                  <a:pt x="0" y="9"/>
                </a:lnTo>
                <a:lnTo>
                  <a:pt x="7" y="30"/>
                </a:lnTo>
                <a:lnTo>
                  <a:pt x="7" y="30"/>
                </a:lnTo>
                <a:lnTo>
                  <a:pt x="9" y="34"/>
                </a:lnTo>
                <a:lnTo>
                  <a:pt x="16" y="43"/>
                </a:lnTo>
                <a:lnTo>
                  <a:pt x="26" y="34"/>
                </a:lnTo>
                <a:lnTo>
                  <a:pt x="14" y="39"/>
                </a:lnTo>
                <a:lnTo>
                  <a:pt x="18" y="50"/>
                </a:lnTo>
                <a:lnTo>
                  <a:pt x="42" y="41"/>
                </a:lnTo>
                <a:lnTo>
                  <a:pt x="39" y="30"/>
                </a:lnTo>
                <a:lnTo>
                  <a:pt x="39" y="29"/>
                </a:lnTo>
                <a:lnTo>
                  <a:pt x="37" y="27"/>
                </a:lnTo>
                <a:lnTo>
                  <a:pt x="30" y="18"/>
                </a:lnTo>
                <a:lnTo>
                  <a:pt x="19" y="25"/>
                </a:lnTo>
                <a:lnTo>
                  <a:pt x="32" y="22"/>
                </a:lnTo>
                <a:lnTo>
                  <a:pt x="25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09" name="Freeform 568"/>
          <p:cNvSpPr>
            <a:spLocks/>
          </p:cNvSpPr>
          <p:nvPr/>
        </p:nvSpPr>
        <p:spPr bwMode="auto">
          <a:xfrm>
            <a:off x="6618362" y="5350471"/>
            <a:ext cx="28575" cy="3175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0" y="17"/>
              </a:cxn>
              <a:cxn ang="0">
                <a:pos x="11" y="30"/>
              </a:cxn>
              <a:cxn ang="0">
                <a:pos x="11" y="31"/>
              </a:cxn>
              <a:cxn ang="0">
                <a:pos x="14" y="35"/>
              </a:cxn>
              <a:cxn ang="0">
                <a:pos x="18" y="39"/>
              </a:cxn>
              <a:cxn ang="0">
                <a:pos x="37" y="19"/>
              </a:cxn>
              <a:cxn ang="0">
                <a:pos x="34" y="16"/>
              </a:cxn>
              <a:cxn ang="0">
                <a:pos x="30" y="12"/>
              </a:cxn>
              <a:cxn ang="0">
                <a:pos x="20" y="21"/>
              </a:cxn>
              <a:cxn ang="0">
                <a:pos x="30" y="12"/>
              </a:cxn>
              <a:cxn ang="0">
                <a:pos x="20" y="0"/>
              </a:cxn>
            </a:cxnLst>
            <a:rect l="0" t="0" r="r" b="b"/>
            <a:pathLst>
              <a:path w="37" h="39">
                <a:moveTo>
                  <a:pt x="20" y="0"/>
                </a:moveTo>
                <a:lnTo>
                  <a:pt x="0" y="17"/>
                </a:lnTo>
                <a:lnTo>
                  <a:pt x="11" y="30"/>
                </a:lnTo>
                <a:lnTo>
                  <a:pt x="11" y="31"/>
                </a:lnTo>
                <a:lnTo>
                  <a:pt x="14" y="35"/>
                </a:lnTo>
                <a:lnTo>
                  <a:pt x="18" y="39"/>
                </a:lnTo>
                <a:lnTo>
                  <a:pt x="37" y="19"/>
                </a:lnTo>
                <a:lnTo>
                  <a:pt x="34" y="16"/>
                </a:lnTo>
                <a:lnTo>
                  <a:pt x="30" y="12"/>
                </a:lnTo>
                <a:lnTo>
                  <a:pt x="20" y="21"/>
                </a:lnTo>
                <a:lnTo>
                  <a:pt x="30" y="12"/>
                </a:lnTo>
                <a:lnTo>
                  <a:pt x="20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10" name="Freeform 569"/>
          <p:cNvSpPr>
            <a:spLocks/>
          </p:cNvSpPr>
          <p:nvPr/>
        </p:nvSpPr>
        <p:spPr bwMode="auto">
          <a:xfrm>
            <a:off x="6635824" y="5361583"/>
            <a:ext cx="19050" cy="23813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6" y="28"/>
              </a:cxn>
              <a:cxn ang="0">
                <a:pos x="9" y="28"/>
              </a:cxn>
              <a:cxn ang="0">
                <a:pos x="9" y="26"/>
              </a:cxn>
              <a:cxn ang="0">
                <a:pos x="14" y="26"/>
              </a:cxn>
              <a:cxn ang="0">
                <a:pos x="20" y="25"/>
              </a:cxn>
              <a:cxn ang="0">
                <a:pos x="23" y="21"/>
              </a:cxn>
              <a:cxn ang="0">
                <a:pos x="22" y="19"/>
              </a:cxn>
              <a:cxn ang="0">
                <a:pos x="25" y="16"/>
              </a:cxn>
              <a:cxn ang="0">
                <a:pos x="25" y="14"/>
              </a:cxn>
              <a:cxn ang="0">
                <a:pos x="27" y="5"/>
              </a:cxn>
              <a:cxn ang="0">
                <a:pos x="2" y="0"/>
              </a:cxn>
              <a:cxn ang="0">
                <a:pos x="0" y="9"/>
              </a:cxn>
              <a:cxn ang="0">
                <a:pos x="13" y="10"/>
              </a:cxn>
              <a:cxn ang="0">
                <a:pos x="4" y="2"/>
              </a:cxn>
              <a:cxn ang="0">
                <a:pos x="0" y="5"/>
              </a:cxn>
              <a:cxn ang="0">
                <a:pos x="9" y="2"/>
              </a:cxn>
              <a:cxn ang="0">
                <a:pos x="4" y="2"/>
              </a:cxn>
              <a:cxn ang="0">
                <a:pos x="9" y="14"/>
              </a:cxn>
              <a:cxn ang="0">
                <a:pos x="9" y="2"/>
              </a:cxn>
              <a:cxn ang="0">
                <a:pos x="6" y="2"/>
              </a:cxn>
            </a:cxnLst>
            <a:rect l="0" t="0" r="r" b="b"/>
            <a:pathLst>
              <a:path w="27" h="28">
                <a:moveTo>
                  <a:pt x="6" y="2"/>
                </a:moveTo>
                <a:lnTo>
                  <a:pt x="6" y="28"/>
                </a:lnTo>
                <a:lnTo>
                  <a:pt x="9" y="28"/>
                </a:lnTo>
                <a:lnTo>
                  <a:pt x="9" y="26"/>
                </a:lnTo>
                <a:lnTo>
                  <a:pt x="14" y="26"/>
                </a:lnTo>
                <a:lnTo>
                  <a:pt x="20" y="25"/>
                </a:lnTo>
                <a:lnTo>
                  <a:pt x="23" y="21"/>
                </a:lnTo>
                <a:lnTo>
                  <a:pt x="22" y="19"/>
                </a:lnTo>
                <a:lnTo>
                  <a:pt x="25" y="16"/>
                </a:lnTo>
                <a:lnTo>
                  <a:pt x="25" y="14"/>
                </a:lnTo>
                <a:lnTo>
                  <a:pt x="27" y="5"/>
                </a:lnTo>
                <a:lnTo>
                  <a:pt x="2" y="0"/>
                </a:lnTo>
                <a:lnTo>
                  <a:pt x="0" y="9"/>
                </a:lnTo>
                <a:lnTo>
                  <a:pt x="13" y="10"/>
                </a:lnTo>
                <a:lnTo>
                  <a:pt x="4" y="2"/>
                </a:lnTo>
                <a:lnTo>
                  <a:pt x="0" y="5"/>
                </a:lnTo>
                <a:lnTo>
                  <a:pt x="9" y="2"/>
                </a:lnTo>
                <a:lnTo>
                  <a:pt x="4" y="2"/>
                </a:lnTo>
                <a:lnTo>
                  <a:pt x="9" y="14"/>
                </a:lnTo>
                <a:lnTo>
                  <a:pt x="9" y="2"/>
                </a:lnTo>
                <a:lnTo>
                  <a:pt x="6" y="2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11" name="Freeform 570"/>
          <p:cNvSpPr>
            <a:spLocks/>
          </p:cNvSpPr>
          <p:nvPr/>
        </p:nvSpPr>
        <p:spPr bwMode="auto">
          <a:xfrm>
            <a:off x="6635824" y="5337771"/>
            <a:ext cx="22225" cy="2857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25" y="35"/>
              </a:cxn>
              <a:cxn ang="0">
                <a:pos x="28" y="21"/>
              </a:cxn>
              <a:cxn ang="0">
                <a:pos x="30" y="17"/>
              </a:cxn>
              <a:cxn ang="0">
                <a:pos x="30" y="0"/>
              </a:cxn>
              <a:cxn ang="0">
                <a:pos x="4" y="0"/>
              </a:cxn>
              <a:cxn ang="0">
                <a:pos x="4" y="17"/>
              </a:cxn>
              <a:cxn ang="0">
                <a:pos x="16" y="17"/>
              </a:cxn>
              <a:cxn ang="0">
                <a:pos x="4" y="14"/>
              </a:cxn>
              <a:cxn ang="0">
                <a:pos x="0" y="28"/>
              </a:cxn>
            </a:cxnLst>
            <a:rect l="0" t="0" r="r" b="b"/>
            <a:pathLst>
              <a:path w="30" h="35">
                <a:moveTo>
                  <a:pt x="0" y="28"/>
                </a:moveTo>
                <a:lnTo>
                  <a:pt x="25" y="35"/>
                </a:lnTo>
                <a:lnTo>
                  <a:pt x="28" y="21"/>
                </a:lnTo>
                <a:lnTo>
                  <a:pt x="30" y="17"/>
                </a:lnTo>
                <a:lnTo>
                  <a:pt x="30" y="0"/>
                </a:lnTo>
                <a:lnTo>
                  <a:pt x="4" y="0"/>
                </a:lnTo>
                <a:lnTo>
                  <a:pt x="4" y="17"/>
                </a:lnTo>
                <a:lnTo>
                  <a:pt x="16" y="17"/>
                </a:lnTo>
                <a:lnTo>
                  <a:pt x="4" y="14"/>
                </a:lnTo>
                <a:lnTo>
                  <a:pt x="0" y="28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12" name="Freeform 571"/>
          <p:cNvSpPr>
            <a:spLocks/>
          </p:cNvSpPr>
          <p:nvPr/>
        </p:nvSpPr>
        <p:spPr bwMode="auto">
          <a:xfrm>
            <a:off x="6637412" y="5312371"/>
            <a:ext cx="22225" cy="2540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26" y="34"/>
              </a:cxn>
              <a:cxn ang="0">
                <a:pos x="26" y="23"/>
              </a:cxn>
              <a:cxn ang="0">
                <a:pos x="26" y="14"/>
              </a:cxn>
              <a:cxn ang="0">
                <a:pos x="12" y="14"/>
              </a:cxn>
              <a:cxn ang="0">
                <a:pos x="24" y="20"/>
              </a:cxn>
              <a:cxn ang="0">
                <a:pos x="24" y="21"/>
              </a:cxn>
              <a:cxn ang="0">
                <a:pos x="28" y="14"/>
              </a:cxn>
              <a:cxn ang="0">
                <a:pos x="28" y="13"/>
              </a:cxn>
              <a:cxn ang="0">
                <a:pos x="30" y="7"/>
              </a:cxn>
              <a:cxn ang="0">
                <a:pos x="30" y="0"/>
              </a:cxn>
              <a:cxn ang="0">
                <a:pos x="3" y="0"/>
              </a:cxn>
              <a:cxn ang="0">
                <a:pos x="3" y="7"/>
              </a:cxn>
              <a:cxn ang="0">
                <a:pos x="16" y="7"/>
              </a:cxn>
              <a:cxn ang="0">
                <a:pos x="5" y="2"/>
              </a:cxn>
              <a:cxn ang="0">
                <a:pos x="1" y="9"/>
              </a:cxn>
              <a:cxn ang="0">
                <a:pos x="0" y="9"/>
              </a:cxn>
              <a:cxn ang="0">
                <a:pos x="0" y="14"/>
              </a:cxn>
              <a:cxn ang="0">
                <a:pos x="0" y="14"/>
              </a:cxn>
              <a:cxn ang="0">
                <a:pos x="0" y="23"/>
              </a:cxn>
              <a:cxn ang="0">
                <a:pos x="0" y="34"/>
              </a:cxn>
            </a:cxnLst>
            <a:rect l="0" t="0" r="r" b="b"/>
            <a:pathLst>
              <a:path w="30" h="34">
                <a:moveTo>
                  <a:pt x="0" y="34"/>
                </a:moveTo>
                <a:lnTo>
                  <a:pt x="26" y="34"/>
                </a:lnTo>
                <a:lnTo>
                  <a:pt x="26" y="23"/>
                </a:lnTo>
                <a:lnTo>
                  <a:pt x="26" y="14"/>
                </a:lnTo>
                <a:lnTo>
                  <a:pt x="12" y="14"/>
                </a:lnTo>
                <a:lnTo>
                  <a:pt x="24" y="20"/>
                </a:lnTo>
                <a:lnTo>
                  <a:pt x="24" y="21"/>
                </a:lnTo>
                <a:lnTo>
                  <a:pt x="28" y="14"/>
                </a:lnTo>
                <a:lnTo>
                  <a:pt x="28" y="13"/>
                </a:lnTo>
                <a:lnTo>
                  <a:pt x="30" y="7"/>
                </a:lnTo>
                <a:lnTo>
                  <a:pt x="30" y="0"/>
                </a:lnTo>
                <a:lnTo>
                  <a:pt x="3" y="0"/>
                </a:lnTo>
                <a:lnTo>
                  <a:pt x="3" y="7"/>
                </a:lnTo>
                <a:lnTo>
                  <a:pt x="16" y="7"/>
                </a:lnTo>
                <a:lnTo>
                  <a:pt x="5" y="2"/>
                </a:lnTo>
                <a:lnTo>
                  <a:pt x="1" y="9"/>
                </a:lnTo>
                <a:lnTo>
                  <a:pt x="0" y="9"/>
                </a:lnTo>
                <a:lnTo>
                  <a:pt x="0" y="14"/>
                </a:lnTo>
                <a:lnTo>
                  <a:pt x="0" y="14"/>
                </a:lnTo>
                <a:lnTo>
                  <a:pt x="0" y="23"/>
                </a:lnTo>
                <a:lnTo>
                  <a:pt x="0" y="34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13" name="Rectangle 572"/>
          <p:cNvSpPr>
            <a:spLocks noChangeArrowheads="1"/>
          </p:cNvSpPr>
          <p:nvPr/>
        </p:nvSpPr>
        <p:spPr bwMode="auto">
          <a:xfrm>
            <a:off x="6650112" y="5301258"/>
            <a:ext cx="3175" cy="222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14" name="Freeform 573"/>
          <p:cNvSpPr>
            <a:spLocks/>
          </p:cNvSpPr>
          <p:nvPr/>
        </p:nvSpPr>
        <p:spPr bwMode="auto">
          <a:xfrm>
            <a:off x="6645349" y="5307608"/>
            <a:ext cx="28575" cy="46038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0" y="12"/>
              </a:cxn>
              <a:cxn ang="0">
                <a:pos x="4" y="19"/>
              </a:cxn>
              <a:cxn ang="0">
                <a:pos x="15" y="12"/>
              </a:cxn>
              <a:cxn ang="0">
                <a:pos x="2" y="18"/>
              </a:cxn>
              <a:cxn ang="0">
                <a:pos x="6" y="28"/>
              </a:cxn>
              <a:cxn ang="0">
                <a:pos x="18" y="23"/>
              </a:cxn>
              <a:cxn ang="0">
                <a:pos x="6" y="26"/>
              </a:cxn>
              <a:cxn ang="0">
                <a:pos x="9" y="39"/>
              </a:cxn>
              <a:cxn ang="0">
                <a:pos x="9" y="41"/>
              </a:cxn>
              <a:cxn ang="0">
                <a:pos x="16" y="58"/>
              </a:cxn>
              <a:cxn ang="0">
                <a:pos x="41" y="48"/>
              </a:cxn>
              <a:cxn ang="0">
                <a:pos x="34" y="30"/>
              </a:cxn>
              <a:cxn ang="0">
                <a:pos x="22" y="35"/>
              </a:cxn>
              <a:cxn ang="0">
                <a:pos x="34" y="32"/>
              </a:cxn>
              <a:cxn ang="0">
                <a:pos x="31" y="19"/>
              </a:cxn>
              <a:cxn ang="0">
                <a:pos x="31" y="19"/>
              </a:cxn>
              <a:cxn ang="0">
                <a:pos x="27" y="9"/>
              </a:cxn>
              <a:cxn ang="0">
                <a:pos x="27" y="7"/>
              </a:cxn>
              <a:cxn ang="0">
                <a:pos x="23" y="0"/>
              </a:cxn>
            </a:cxnLst>
            <a:rect l="0" t="0" r="r" b="b"/>
            <a:pathLst>
              <a:path w="41" h="58">
                <a:moveTo>
                  <a:pt x="23" y="0"/>
                </a:moveTo>
                <a:lnTo>
                  <a:pt x="0" y="12"/>
                </a:lnTo>
                <a:lnTo>
                  <a:pt x="4" y="19"/>
                </a:lnTo>
                <a:lnTo>
                  <a:pt x="15" y="12"/>
                </a:lnTo>
                <a:lnTo>
                  <a:pt x="2" y="18"/>
                </a:lnTo>
                <a:lnTo>
                  <a:pt x="6" y="28"/>
                </a:lnTo>
                <a:lnTo>
                  <a:pt x="18" y="23"/>
                </a:lnTo>
                <a:lnTo>
                  <a:pt x="6" y="26"/>
                </a:lnTo>
                <a:lnTo>
                  <a:pt x="9" y="39"/>
                </a:lnTo>
                <a:lnTo>
                  <a:pt x="9" y="41"/>
                </a:lnTo>
                <a:lnTo>
                  <a:pt x="16" y="58"/>
                </a:lnTo>
                <a:lnTo>
                  <a:pt x="41" y="48"/>
                </a:lnTo>
                <a:lnTo>
                  <a:pt x="34" y="30"/>
                </a:lnTo>
                <a:lnTo>
                  <a:pt x="22" y="35"/>
                </a:lnTo>
                <a:lnTo>
                  <a:pt x="34" y="32"/>
                </a:lnTo>
                <a:lnTo>
                  <a:pt x="31" y="19"/>
                </a:lnTo>
                <a:lnTo>
                  <a:pt x="31" y="19"/>
                </a:lnTo>
                <a:lnTo>
                  <a:pt x="27" y="9"/>
                </a:lnTo>
                <a:lnTo>
                  <a:pt x="27" y="7"/>
                </a:lnTo>
                <a:lnTo>
                  <a:pt x="23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15" name="Freeform 574"/>
          <p:cNvSpPr>
            <a:spLocks/>
          </p:cNvSpPr>
          <p:nvPr/>
        </p:nvSpPr>
        <p:spPr bwMode="auto">
          <a:xfrm>
            <a:off x="6656462" y="5347296"/>
            <a:ext cx="53975" cy="106362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0" y="9"/>
              </a:cxn>
              <a:cxn ang="0">
                <a:pos x="7" y="30"/>
              </a:cxn>
              <a:cxn ang="0">
                <a:pos x="7" y="30"/>
              </a:cxn>
              <a:cxn ang="0">
                <a:pos x="18" y="57"/>
              </a:cxn>
              <a:cxn ang="0">
                <a:pos x="30" y="52"/>
              </a:cxn>
              <a:cxn ang="0">
                <a:pos x="18" y="57"/>
              </a:cxn>
              <a:cxn ang="0">
                <a:pos x="30" y="94"/>
              </a:cxn>
              <a:cxn ang="0">
                <a:pos x="30" y="94"/>
              </a:cxn>
              <a:cxn ang="0">
                <a:pos x="48" y="135"/>
              </a:cxn>
              <a:cxn ang="0">
                <a:pos x="73" y="124"/>
              </a:cxn>
              <a:cxn ang="0">
                <a:pos x="55" y="83"/>
              </a:cxn>
              <a:cxn ang="0">
                <a:pos x="43" y="89"/>
              </a:cxn>
              <a:cxn ang="0">
                <a:pos x="55" y="85"/>
              </a:cxn>
              <a:cxn ang="0">
                <a:pos x="43" y="48"/>
              </a:cxn>
              <a:cxn ang="0">
                <a:pos x="43" y="46"/>
              </a:cxn>
              <a:cxn ang="0">
                <a:pos x="32" y="20"/>
              </a:cxn>
              <a:cxn ang="0">
                <a:pos x="20" y="25"/>
              </a:cxn>
              <a:cxn ang="0">
                <a:pos x="32" y="22"/>
              </a:cxn>
              <a:cxn ang="0">
                <a:pos x="25" y="0"/>
              </a:cxn>
            </a:cxnLst>
            <a:rect l="0" t="0" r="r" b="b"/>
            <a:pathLst>
              <a:path w="73" h="135">
                <a:moveTo>
                  <a:pt x="25" y="0"/>
                </a:moveTo>
                <a:lnTo>
                  <a:pt x="0" y="9"/>
                </a:lnTo>
                <a:lnTo>
                  <a:pt x="7" y="30"/>
                </a:lnTo>
                <a:lnTo>
                  <a:pt x="7" y="30"/>
                </a:lnTo>
                <a:lnTo>
                  <a:pt x="18" y="57"/>
                </a:lnTo>
                <a:lnTo>
                  <a:pt x="30" y="52"/>
                </a:lnTo>
                <a:lnTo>
                  <a:pt x="18" y="57"/>
                </a:lnTo>
                <a:lnTo>
                  <a:pt x="30" y="94"/>
                </a:lnTo>
                <a:lnTo>
                  <a:pt x="30" y="94"/>
                </a:lnTo>
                <a:lnTo>
                  <a:pt x="48" y="135"/>
                </a:lnTo>
                <a:lnTo>
                  <a:pt x="73" y="124"/>
                </a:lnTo>
                <a:lnTo>
                  <a:pt x="55" y="83"/>
                </a:lnTo>
                <a:lnTo>
                  <a:pt x="43" y="89"/>
                </a:lnTo>
                <a:lnTo>
                  <a:pt x="55" y="85"/>
                </a:lnTo>
                <a:lnTo>
                  <a:pt x="43" y="48"/>
                </a:lnTo>
                <a:lnTo>
                  <a:pt x="43" y="46"/>
                </a:lnTo>
                <a:lnTo>
                  <a:pt x="32" y="20"/>
                </a:lnTo>
                <a:lnTo>
                  <a:pt x="20" y="25"/>
                </a:lnTo>
                <a:lnTo>
                  <a:pt x="32" y="22"/>
                </a:lnTo>
                <a:lnTo>
                  <a:pt x="25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16" name="Freeform 575"/>
          <p:cNvSpPr>
            <a:spLocks/>
          </p:cNvSpPr>
          <p:nvPr/>
        </p:nvSpPr>
        <p:spPr bwMode="auto">
          <a:xfrm>
            <a:off x="6692974" y="5445721"/>
            <a:ext cx="119063" cy="277812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0" y="11"/>
              </a:cxn>
              <a:cxn ang="0">
                <a:pos x="7" y="28"/>
              </a:cxn>
              <a:cxn ang="0">
                <a:pos x="20" y="23"/>
              </a:cxn>
              <a:cxn ang="0">
                <a:pos x="7" y="27"/>
              </a:cxn>
              <a:cxn ang="0">
                <a:pos x="11" y="46"/>
              </a:cxn>
              <a:cxn ang="0">
                <a:pos x="11" y="48"/>
              </a:cxn>
              <a:cxn ang="0">
                <a:pos x="18" y="71"/>
              </a:cxn>
              <a:cxn ang="0">
                <a:pos x="30" y="65"/>
              </a:cxn>
              <a:cxn ang="0">
                <a:pos x="18" y="69"/>
              </a:cxn>
              <a:cxn ang="0">
                <a:pos x="25" y="94"/>
              </a:cxn>
              <a:cxn ang="0">
                <a:pos x="37" y="90"/>
              </a:cxn>
              <a:cxn ang="0">
                <a:pos x="25" y="94"/>
              </a:cxn>
              <a:cxn ang="0">
                <a:pos x="34" y="147"/>
              </a:cxn>
              <a:cxn ang="0">
                <a:pos x="34" y="147"/>
              </a:cxn>
              <a:cxn ang="0">
                <a:pos x="48" y="205"/>
              </a:cxn>
              <a:cxn ang="0">
                <a:pos x="64" y="258"/>
              </a:cxn>
              <a:cxn ang="0">
                <a:pos x="64" y="260"/>
              </a:cxn>
              <a:cxn ang="0">
                <a:pos x="74" y="284"/>
              </a:cxn>
              <a:cxn ang="0">
                <a:pos x="76" y="286"/>
              </a:cxn>
              <a:cxn ang="0">
                <a:pos x="87" y="306"/>
              </a:cxn>
              <a:cxn ang="0">
                <a:pos x="87" y="307"/>
              </a:cxn>
              <a:cxn ang="0">
                <a:pos x="99" y="323"/>
              </a:cxn>
              <a:cxn ang="0">
                <a:pos x="103" y="325"/>
              </a:cxn>
              <a:cxn ang="0">
                <a:pos x="120" y="339"/>
              </a:cxn>
              <a:cxn ang="0">
                <a:pos x="122" y="341"/>
              </a:cxn>
              <a:cxn ang="0">
                <a:pos x="138" y="348"/>
              </a:cxn>
              <a:cxn ang="0">
                <a:pos x="141" y="348"/>
              </a:cxn>
              <a:cxn ang="0">
                <a:pos x="159" y="352"/>
              </a:cxn>
              <a:cxn ang="0">
                <a:pos x="164" y="327"/>
              </a:cxn>
              <a:cxn ang="0">
                <a:pos x="147" y="323"/>
              </a:cxn>
              <a:cxn ang="0">
                <a:pos x="143" y="336"/>
              </a:cxn>
              <a:cxn ang="0">
                <a:pos x="148" y="323"/>
              </a:cxn>
              <a:cxn ang="0">
                <a:pos x="133" y="316"/>
              </a:cxn>
              <a:cxn ang="0">
                <a:pos x="127" y="329"/>
              </a:cxn>
              <a:cxn ang="0">
                <a:pos x="136" y="318"/>
              </a:cxn>
              <a:cxn ang="0">
                <a:pos x="118" y="304"/>
              </a:cxn>
              <a:cxn ang="0">
                <a:pos x="110" y="314"/>
              </a:cxn>
              <a:cxn ang="0">
                <a:pos x="120" y="307"/>
              </a:cxn>
              <a:cxn ang="0">
                <a:pos x="108" y="291"/>
              </a:cxn>
              <a:cxn ang="0">
                <a:pos x="97" y="299"/>
              </a:cxn>
              <a:cxn ang="0">
                <a:pos x="110" y="293"/>
              </a:cxn>
              <a:cxn ang="0">
                <a:pos x="99" y="274"/>
              </a:cxn>
              <a:cxn ang="0">
                <a:pos x="87" y="279"/>
              </a:cxn>
              <a:cxn ang="0">
                <a:pos x="99" y="274"/>
              </a:cxn>
              <a:cxn ang="0">
                <a:pos x="88" y="249"/>
              </a:cxn>
              <a:cxn ang="0">
                <a:pos x="76" y="254"/>
              </a:cxn>
              <a:cxn ang="0">
                <a:pos x="88" y="251"/>
              </a:cxn>
              <a:cxn ang="0">
                <a:pos x="73" y="198"/>
              </a:cxn>
              <a:cxn ang="0">
                <a:pos x="58" y="140"/>
              </a:cxn>
              <a:cxn ang="0">
                <a:pos x="46" y="143"/>
              </a:cxn>
              <a:cxn ang="0">
                <a:pos x="60" y="141"/>
              </a:cxn>
              <a:cxn ang="0">
                <a:pos x="51" y="88"/>
              </a:cxn>
              <a:cxn ang="0">
                <a:pos x="50" y="87"/>
              </a:cxn>
              <a:cxn ang="0">
                <a:pos x="42" y="62"/>
              </a:cxn>
              <a:cxn ang="0">
                <a:pos x="42" y="62"/>
              </a:cxn>
              <a:cxn ang="0">
                <a:pos x="35" y="39"/>
              </a:cxn>
              <a:cxn ang="0">
                <a:pos x="23" y="42"/>
              </a:cxn>
              <a:cxn ang="0">
                <a:pos x="35" y="41"/>
              </a:cxn>
              <a:cxn ang="0">
                <a:pos x="32" y="21"/>
              </a:cxn>
              <a:cxn ang="0">
                <a:pos x="32" y="18"/>
              </a:cxn>
              <a:cxn ang="0">
                <a:pos x="25" y="0"/>
              </a:cxn>
            </a:cxnLst>
            <a:rect l="0" t="0" r="r" b="b"/>
            <a:pathLst>
              <a:path w="164" h="352">
                <a:moveTo>
                  <a:pt x="25" y="0"/>
                </a:moveTo>
                <a:lnTo>
                  <a:pt x="0" y="11"/>
                </a:lnTo>
                <a:lnTo>
                  <a:pt x="7" y="28"/>
                </a:lnTo>
                <a:lnTo>
                  <a:pt x="20" y="23"/>
                </a:lnTo>
                <a:lnTo>
                  <a:pt x="7" y="27"/>
                </a:lnTo>
                <a:lnTo>
                  <a:pt x="11" y="46"/>
                </a:lnTo>
                <a:lnTo>
                  <a:pt x="11" y="48"/>
                </a:lnTo>
                <a:lnTo>
                  <a:pt x="18" y="71"/>
                </a:lnTo>
                <a:lnTo>
                  <a:pt x="30" y="65"/>
                </a:lnTo>
                <a:lnTo>
                  <a:pt x="18" y="69"/>
                </a:lnTo>
                <a:lnTo>
                  <a:pt x="25" y="94"/>
                </a:lnTo>
                <a:lnTo>
                  <a:pt x="37" y="90"/>
                </a:lnTo>
                <a:lnTo>
                  <a:pt x="25" y="94"/>
                </a:lnTo>
                <a:lnTo>
                  <a:pt x="34" y="147"/>
                </a:lnTo>
                <a:lnTo>
                  <a:pt x="34" y="147"/>
                </a:lnTo>
                <a:lnTo>
                  <a:pt x="48" y="205"/>
                </a:lnTo>
                <a:lnTo>
                  <a:pt x="64" y="258"/>
                </a:lnTo>
                <a:lnTo>
                  <a:pt x="64" y="260"/>
                </a:lnTo>
                <a:lnTo>
                  <a:pt x="74" y="284"/>
                </a:lnTo>
                <a:lnTo>
                  <a:pt x="76" y="286"/>
                </a:lnTo>
                <a:lnTo>
                  <a:pt x="87" y="306"/>
                </a:lnTo>
                <a:lnTo>
                  <a:pt x="87" y="307"/>
                </a:lnTo>
                <a:lnTo>
                  <a:pt x="99" y="323"/>
                </a:lnTo>
                <a:lnTo>
                  <a:pt x="103" y="325"/>
                </a:lnTo>
                <a:lnTo>
                  <a:pt x="120" y="339"/>
                </a:lnTo>
                <a:lnTo>
                  <a:pt x="122" y="341"/>
                </a:lnTo>
                <a:lnTo>
                  <a:pt x="138" y="348"/>
                </a:lnTo>
                <a:lnTo>
                  <a:pt x="141" y="348"/>
                </a:lnTo>
                <a:lnTo>
                  <a:pt x="159" y="352"/>
                </a:lnTo>
                <a:lnTo>
                  <a:pt x="164" y="327"/>
                </a:lnTo>
                <a:lnTo>
                  <a:pt x="147" y="323"/>
                </a:lnTo>
                <a:lnTo>
                  <a:pt x="143" y="336"/>
                </a:lnTo>
                <a:lnTo>
                  <a:pt x="148" y="323"/>
                </a:lnTo>
                <a:lnTo>
                  <a:pt x="133" y="316"/>
                </a:lnTo>
                <a:lnTo>
                  <a:pt x="127" y="329"/>
                </a:lnTo>
                <a:lnTo>
                  <a:pt x="136" y="318"/>
                </a:lnTo>
                <a:lnTo>
                  <a:pt x="118" y="304"/>
                </a:lnTo>
                <a:lnTo>
                  <a:pt x="110" y="314"/>
                </a:lnTo>
                <a:lnTo>
                  <a:pt x="120" y="307"/>
                </a:lnTo>
                <a:lnTo>
                  <a:pt x="108" y="291"/>
                </a:lnTo>
                <a:lnTo>
                  <a:pt x="97" y="299"/>
                </a:lnTo>
                <a:lnTo>
                  <a:pt x="110" y="293"/>
                </a:lnTo>
                <a:lnTo>
                  <a:pt x="99" y="274"/>
                </a:lnTo>
                <a:lnTo>
                  <a:pt x="87" y="279"/>
                </a:lnTo>
                <a:lnTo>
                  <a:pt x="99" y="274"/>
                </a:lnTo>
                <a:lnTo>
                  <a:pt x="88" y="249"/>
                </a:lnTo>
                <a:lnTo>
                  <a:pt x="76" y="254"/>
                </a:lnTo>
                <a:lnTo>
                  <a:pt x="88" y="251"/>
                </a:lnTo>
                <a:lnTo>
                  <a:pt x="73" y="198"/>
                </a:lnTo>
                <a:lnTo>
                  <a:pt x="58" y="140"/>
                </a:lnTo>
                <a:lnTo>
                  <a:pt x="46" y="143"/>
                </a:lnTo>
                <a:lnTo>
                  <a:pt x="60" y="141"/>
                </a:lnTo>
                <a:lnTo>
                  <a:pt x="51" y="88"/>
                </a:lnTo>
                <a:lnTo>
                  <a:pt x="50" y="87"/>
                </a:lnTo>
                <a:lnTo>
                  <a:pt x="42" y="62"/>
                </a:lnTo>
                <a:lnTo>
                  <a:pt x="42" y="62"/>
                </a:lnTo>
                <a:lnTo>
                  <a:pt x="35" y="39"/>
                </a:lnTo>
                <a:lnTo>
                  <a:pt x="23" y="42"/>
                </a:lnTo>
                <a:lnTo>
                  <a:pt x="35" y="41"/>
                </a:lnTo>
                <a:lnTo>
                  <a:pt x="32" y="21"/>
                </a:lnTo>
                <a:lnTo>
                  <a:pt x="32" y="18"/>
                </a:lnTo>
                <a:lnTo>
                  <a:pt x="25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17" name="Freeform 576"/>
          <p:cNvSpPr>
            <a:spLocks/>
          </p:cNvSpPr>
          <p:nvPr/>
        </p:nvSpPr>
        <p:spPr bwMode="auto">
          <a:xfrm>
            <a:off x="6807274" y="5442546"/>
            <a:ext cx="361950" cy="282575"/>
          </a:xfrm>
          <a:custGeom>
            <a:avLst/>
            <a:gdLst/>
            <a:ahLst/>
            <a:cxnLst>
              <a:cxn ang="0">
                <a:pos x="0" y="331"/>
              </a:cxn>
              <a:cxn ang="0">
                <a:pos x="4" y="357"/>
              </a:cxn>
              <a:cxn ang="0">
                <a:pos x="25" y="354"/>
              </a:cxn>
              <a:cxn ang="0">
                <a:pos x="27" y="352"/>
              </a:cxn>
              <a:cxn ang="0">
                <a:pos x="50" y="345"/>
              </a:cxn>
              <a:cxn ang="0">
                <a:pos x="51" y="345"/>
              </a:cxn>
              <a:cxn ang="0">
                <a:pos x="78" y="334"/>
              </a:cxn>
              <a:cxn ang="0">
                <a:pos x="73" y="322"/>
              </a:cxn>
              <a:cxn ang="0">
                <a:pos x="78" y="334"/>
              </a:cxn>
              <a:cxn ang="0">
                <a:pos x="110" y="322"/>
              </a:cxn>
              <a:cxn ang="0">
                <a:pos x="111" y="322"/>
              </a:cxn>
              <a:cxn ang="0">
                <a:pos x="141" y="304"/>
              </a:cxn>
              <a:cxn ang="0">
                <a:pos x="175" y="285"/>
              </a:cxn>
              <a:cxn ang="0">
                <a:pos x="175" y="283"/>
              </a:cxn>
              <a:cxn ang="0">
                <a:pos x="242" y="235"/>
              </a:cxn>
              <a:cxn ang="0">
                <a:pos x="244" y="235"/>
              </a:cxn>
              <a:cxn ang="0">
                <a:pos x="313" y="182"/>
              </a:cxn>
              <a:cxn ang="0">
                <a:pos x="313" y="182"/>
              </a:cxn>
              <a:cxn ang="0">
                <a:pos x="378" y="128"/>
              </a:cxn>
              <a:cxn ang="0">
                <a:pos x="378" y="128"/>
              </a:cxn>
              <a:cxn ang="0">
                <a:pos x="438" y="71"/>
              </a:cxn>
              <a:cxn ang="0">
                <a:pos x="467" y="45"/>
              </a:cxn>
              <a:cxn ang="0">
                <a:pos x="468" y="43"/>
              </a:cxn>
              <a:cxn ang="0">
                <a:pos x="491" y="18"/>
              </a:cxn>
              <a:cxn ang="0">
                <a:pos x="472" y="0"/>
              </a:cxn>
              <a:cxn ang="0">
                <a:pos x="449" y="25"/>
              </a:cxn>
              <a:cxn ang="0">
                <a:pos x="458" y="34"/>
              </a:cxn>
              <a:cxn ang="0">
                <a:pos x="449" y="25"/>
              </a:cxn>
              <a:cxn ang="0">
                <a:pos x="421" y="52"/>
              </a:cxn>
              <a:cxn ang="0">
                <a:pos x="361" y="108"/>
              </a:cxn>
              <a:cxn ang="0">
                <a:pos x="369" y="117"/>
              </a:cxn>
              <a:cxn ang="0">
                <a:pos x="362" y="108"/>
              </a:cxn>
              <a:cxn ang="0">
                <a:pos x="297" y="163"/>
              </a:cxn>
              <a:cxn ang="0">
                <a:pos x="304" y="172"/>
              </a:cxn>
              <a:cxn ang="0">
                <a:pos x="297" y="161"/>
              </a:cxn>
              <a:cxn ang="0">
                <a:pos x="228" y="214"/>
              </a:cxn>
              <a:cxn ang="0">
                <a:pos x="235" y="225"/>
              </a:cxn>
              <a:cxn ang="0">
                <a:pos x="228" y="214"/>
              </a:cxn>
              <a:cxn ang="0">
                <a:pos x="161" y="262"/>
              </a:cxn>
              <a:cxn ang="0">
                <a:pos x="168" y="273"/>
              </a:cxn>
              <a:cxn ang="0">
                <a:pos x="163" y="262"/>
              </a:cxn>
              <a:cxn ang="0">
                <a:pos x="129" y="281"/>
              </a:cxn>
              <a:cxn ang="0">
                <a:pos x="99" y="299"/>
              </a:cxn>
              <a:cxn ang="0">
                <a:pos x="104" y="310"/>
              </a:cxn>
              <a:cxn ang="0">
                <a:pos x="101" y="297"/>
              </a:cxn>
              <a:cxn ang="0">
                <a:pos x="69" y="310"/>
              </a:cxn>
              <a:cxn ang="0">
                <a:pos x="67" y="310"/>
              </a:cxn>
              <a:cxn ang="0">
                <a:pos x="41" y="320"/>
              </a:cxn>
              <a:cxn ang="0">
                <a:pos x="46" y="333"/>
              </a:cxn>
              <a:cxn ang="0">
                <a:pos x="43" y="320"/>
              </a:cxn>
              <a:cxn ang="0">
                <a:pos x="20" y="327"/>
              </a:cxn>
              <a:cxn ang="0">
                <a:pos x="23" y="340"/>
              </a:cxn>
              <a:cxn ang="0">
                <a:pos x="21" y="327"/>
              </a:cxn>
              <a:cxn ang="0">
                <a:pos x="0" y="331"/>
              </a:cxn>
            </a:cxnLst>
            <a:rect l="0" t="0" r="r" b="b"/>
            <a:pathLst>
              <a:path w="491" h="357">
                <a:moveTo>
                  <a:pt x="0" y="331"/>
                </a:moveTo>
                <a:lnTo>
                  <a:pt x="4" y="357"/>
                </a:lnTo>
                <a:lnTo>
                  <a:pt x="25" y="354"/>
                </a:lnTo>
                <a:lnTo>
                  <a:pt x="27" y="352"/>
                </a:lnTo>
                <a:lnTo>
                  <a:pt x="50" y="345"/>
                </a:lnTo>
                <a:lnTo>
                  <a:pt x="51" y="345"/>
                </a:lnTo>
                <a:lnTo>
                  <a:pt x="78" y="334"/>
                </a:lnTo>
                <a:lnTo>
                  <a:pt x="73" y="322"/>
                </a:lnTo>
                <a:lnTo>
                  <a:pt x="78" y="334"/>
                </a:lnTo>
                <a:lnTo>
                  <a:pt x="110" y="322"/>
                </a:lnTo>
                <a:lnTo>
                  <a:pt x="111" y="322"/>
                </a:lnTo>
                <a:lnTo>
                  <a:pt x="141" y="304"/>
                </a:lnTo>
                <a:lnTo>
                  <a:pt x="175" y="285"/>
                </a:lnTo>
                <a:lnTo>
                  <a:pt x="175" y="283"/>
                </a:lnTo>
                <a:lnTo>
                  <a:pt x="242" y="235"/>
                </a:lnTo>
                <a:lnTo>
                  <a:pt x="244" y="235"/>
                </a:lnTo>
                <a:lnTo>
                  <a:pt x="313" y="182"/>
                </a:lnTo>
                <a:lnTo>
                  <a:pt x="313" y="182"/>
                </a:lnTo>
                <a:lnTo>
                  <a:pt x="378" y="128"/>
                </a:lnTo>
                <a:lnTo>
                  <a:pt x="378" y="128"/>
                </a:lnTo>
                <a:lnTo>
                  <a:pt x="438" y="71"/>
                </a:lnTo>
                <a:lnTo>
                  <a:pt x="467" y="45"/>
                </a:lnTo>
                <a:lnTo>
                  <a:pt x="468" y="43"/>
                </a:lnTo>
                <a:lnTo>
                  <a:pt x="491" y="18"/>
                </a:lnTo>
                <a:lnTo>
                  <a:pt x="472" y="0"/>
                </a:lnTo>
                <a:lnTo>
                  <a:pt x="449" y="25"/>
                </a:lnTo>
                <a:lnTo>
                  <a:pt x="458" y="34"/>
                </a:lnTo>
                <a:lnTo>
                  <a:pt x="449" y="25"/>
                </a:lnTo>
                <a:lnTo>
                  <a:pt x="421" y="52"/>
                </a:lnTo>
                <a:lnTo>
                  <a:pt x="361" y="108"/>
                </a:lnTo>
                <a:lnTo>
                  <a:pt x="369" y="117"/>
                </a:lnTo>
                <a:lnTo>
                  <a:pt x="362" y="108"/>
                </a:lnTo>
                <a:lnTo>
                  <a:pt x="297" y="163"/>
                </a:lnTo>
                <a:lnTo>
                  <a:pt x="304" y="172"/>
                </a:lnTo>
                <a:lnTo>
                  <a:pt x="297" y="161"/>
                </a:lnTo>
                <a:lnTo>
                  <a:pt x="228" y="214"/>
                </a:lnTo>
                <a:lnTo>
                  <a:pt x="235" y="225"/>
                </a:lnTo>
                <a:lnTo>
                  <a:pt x="228" y="214"/>
                </a:lnTo>
                <a:lnTo>
                  <a:pt x="161" y="262"/>
                </a:lnTo>
                <a:lnTo>
                  <a:pt x="168" y="273"/>
                </a:lnTo>
                <a:lnTo>
                  <a:pt x="163" y="262"/>
                </a:lnTo>
                <a:lnTo>
                  <a:pt x="129" y="281"/>
                </a:lnTo>
                <a:lnTo>
                  <a:pt x="99" y="299"/>
                </a:lnTo>
                <a:lnTo>
                  <a:pt x="104" y="310"/>
                </a:lnTo>
                <a:lnTo>
                  <a:pt x="101" y="297"/>
                </a:lnTo>
                <a:lnTo>
                  <a:pt x="69" y="310"/>
                </a:lnTo>
                <a:lnTo>
                  <a:pt x="67" y="310"/>
                </a:lnTo>
                <a:lnTo>
                  <a:pt x="41" y="320"/>
                </a:lnTo>
                <a:lnTo>
                  <a:pt x="46" y="333"/>
                </a:lnTo>
                <a:lnTo>
                  <a:pt x="43" y="320"/>
                </a:lnTo>
                <a:lnTo>
                  <a:pt x="20" y="327"/>
                </a:lnTo>
                <a:lnTo>
                  <a:pt x="23" y="340"/>
                </a:lnTo>
                <a:lnTo>
                  <a:pt x="21" y="327"/>
                </a:lnTo>
                <a:lnTo>
                  <a:pt x="0" y="331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18" name="Freeform 577"/>
          <p:cNvSpPr>
            <a:spLocks/>
          </p:cNvSpPr>
          <p:nvPr/>
        </p:nvSpPr>
        <p:spPr bwMode="auto">
          <a:xfrm>
            <a:off x="7153349" y="5090121"/>
            <a:ext cx="203200" cy="366712"/>
          </a:xfrm>
          <a:custGeom>
            <a:avLst/>
            <a:gdLst/>
            <a:ahLst/>
            <a:cxnLst>
              <a:cxn ang="0">
                <a:pos x="0" y="443"/>
              </a:cxn>
              <a:cxn ang="0">
                <a:pos x="19" y="461"/>
              </a:cxn>
              <a:cxn ang="0">
                <a:pos x="63" y="410"/>
              </a:cxn>
              <a:cxn ang="0">
                <a:pos x="63" y="408"/>
              </a:cxn>
              <a:cxn ang="0">
                <a:pos x="97" y="355"/>
              </a:cxn>
              <a:cxn ang="0">
                <a:pos x="132" y="300"/>
              </a:cxn>
              <a:cxn ang="0">
                <a:pos x="134" y="300"/>
              </a:cxn>
              <a:cxn ang="0">
                <a:pos x="164" y="244"/>
              </a:cxn>
              <a:cxn ang="0">
                <a:pos x="164" y="242"/>
              </a:cxn>
              <a:cxn ang="0">
                <a:pos x="219" y="125"/>
              </a:cxn>
              <a:cxn ang="0">
                <a:pos x="245" y="69"/>
              </a:cxn>
              <a:cxn ang="0">
                <a:pos x="233" y="64"/>
              </a:cxn>
              <a:cxn ang="0">
                <a:pos x="245" y="71"/>
              </a:cxn>
              <a:cxn ang="0">
                <a:pos x="275" y="12"/>
              </a:cxn>
              <a:cxn ang="0">
                <a:pos x="252" y="0"/>
              </a:cxn>
              <a:cxn ang="0">
                <a:pos x="222" y="58"/>
              </a:cxn>
              <a:cxn ang="0">
                <a:pos x="222" y="58"/>
              </a:cxn>
              <a:cxn ang="0">
                <a:pos x="196" y="115"/>
              </a:cxn>
              <a:cxn ang="0">
                <a:pos x="141" y="231"/>
              </a:cxn>
              <a:cxn ang="0">
                <a:pos x="152" y="237"/>
              </a:cxn>
              <a:cxn ang="0">
                <a:pos x="141" y="231"/>
              </a:cxn>
              <a:cxn ang="0">
                <a:pos x="111" y="288"/>
              </a:cxn>
              <a:cxn ang="0">
                <a:pos x="122" y="293"/>
              </a:cxn>
              <a:cxn ang="0">
                <a:pos x="111" y="286"/>
              </a:cxn>
              <a:cxn ang="0">
                <a:pos x="76" y="341"/>
              </a:cxn>
              <a:cxn ang="0">
                <a:pos x="42" y="394"/>
              </a:cxn>
              <a:cxn ang="0">
                <a:pos x="53" y="401"/>
              </a:cxn>
              <a:cxn ang="0">
                <a:pos x="44" y="392"/>
              </a:cxn>
              <a:cxn ang="0">
                <a:pos x="0" y="443"/>
              </a:cxn>
            </a:cxnLst>
            <a:rect l="0" t="0" r="r" b="b"/>
            <a:pathLst>
              <a:path w="275" h="461">
                <a:moveTo>
                  <a:pt x="0" y="443"/>
                </a:moveTo>
                <a:lnTo>
                  <a:pt x="19" y="461"/>
                </a:lnTo>
                <a:lnTo>
                  <a:pt x="63" y="410"/>
                </a:lnTo>
                <a:lnTo>
                  <a:pt x="63" y="408"/>
                </a:lnTo>
                <a:lnTo>
                  <a:pt x="97" y="355"/>
                </a:lnTo>
                <a:lnTo>
                  <a:pt x="132" y="300"/>
                </a:lnTo>
                <a:lnTo>
                  <a:pt x="134" y="300"/>
                </a:lnTo>
                <a:lnTo>
                  <a:pt x="164" y="244"/>
                </a:lnTo>
                <a:lnTo>
                  <a:pt x="164" y="242"/>
                </a:lnTo>
                <a:lnTo>
                  <a:pt x="219" y="125"/>
                </a:lnTo>
                <a:lnTo>
                  <a:pt x="245" y="69"/>
                </a:lnTo>
                <a:lnTo>
                  <a:pt x="233" y="64"/>
                </a:lnTo>
                <a:lnTo>
                  <a:pt x="245" y="71"/>
                </a:lnTo>
                <a:lnTo>
                  <a:pt x="275" y="12"/>
                </a:lnTo>
                <a:lnTo>
                  <a:pt x="252" y="0"/>
                </a:lnTo>
                <a:lnTo>
                  <a:pt x="222" y="58"/>
                </a:lnTo>
                <a:lnTo>
                  <a:pt x="222" y="58"/>
                </a:lnTo>
                <a:lnTo>
                  <a:pt x="196" y="115"/>
                </a:lnTo>
                <a:lnTo>
                  <a:pt x="141" y="231"/>
                </a:lnTo>
                <a:lnTo>
                  <a:pt x="152" y="237"/>
                </a:lnTo>
                <a:lnTo>
                  <a:pt x="141" y="231"/>
                </a:lnTo>
                <a:lnTo>
                  <a:pt x="111" y="288"/>
                </a:lnTo>
                <a:lnTo>
                  <a:pt x="122" y="293"/>
                </a:lnTo>
                <a:lnTo>
                  <a:pt x="111" y="286"/>
                </a:lnTo>
                <a:lnTo>
                  <a:pt x="76" y="341"/>
                </a:lnTo>
                <a:lnTo>
                  <a:pt x="42" y="394"/>
                </a:lnTo>
                <a:lnTo>
                  <a:pt x="53" y="401"/>
                </a:lnTo>
                <a:lnTo>
                  <a:pt x="44" y="392"/>
                </a:lnTo>
                <a:lnTo>
                  <a:pt x="0" y="443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19" name="Freeform 578"/>
          <p:cNvSpPr>
            <a:spLocks/>
          </p:cNvSpPr>
          <p:nvPr/>
        </p:nvSpPr>
        <p:spPr bwMode="auto">
          <a:xfrm>
            <a:off x="6413574" y="4409083"/>
            <a:ext cx="2079625" cy="768350"/>
          </a:xfrm>
          <a:custGeom>
            <a:avLst/>
            <a:gdLst/>
            <a:ahLst/>
            <a:cxnLst>
              <a:cxn ang="0">
                <a:pos x="2829" y="968"/>
              </a:cxn>
              <a:cxn ang="0">
                <a:pos x="2837" y="943"/>
              </a:cxn>
              <a:cxn ang="0">
                <a:pos x="9" y="0"/>
              </a:cxn>
              <a:cxn ang="0">
                <a:pos x="0" y="24"/>
              </a:cxn>
              <a:cxn ang="0">
                <a:pos x="2829" y="968"/>
              </a:cxn>
            </a:cxnLst>
            <a:rect l="0" t="0" r="r" b="b"/>
            <a:pathLst>
              <a:path w="2837" h="968">
                <a:moveTo>
                  <a:pt x="2829" y="968"/>
                </a:moveTo>
                <a:lnTo>
                  <a:pt x="2837" y="943"/>
                </a:lnTo>
                <a:lnTo>
                  <a:pt x="9" y="0"/>
                </a:lnTo>
                <a:lnTo>
                  <a:pt x="0" y="24"/>
                </a:lnTo>
                <a:lnTo>
                  <a:pt x="2829" y="968"/>
                </a:lnTo>
                <a:close/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20" name="Rectangle 579"/>
          <p:cNvSpPr>
            <a:spLocks noChangeArrowheads="1"/>
          </p:cNvSpPr>
          <p:nvPr/>
        </p:nvSpPr>
        <p:spPr bwMode="auto">
          <a:xfrm>
            <a:off x="6272287" y="5891808"/>
            <a:ext cx="47625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21" name="Rectangle 580"/>
          <p:cNvSpPr>
            <a:spLocks noChangeArrowheads="1"/>
          </p:cNvSpPr>
          <p:nvPr/>
        </p:nvSpPr>
        <p:spPr bwMode="auto">
          <a:xfrm>
            <a:off x="6272287" y="5898158"/>
            <a:ext cx="444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700" b="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422" name="Rectangle 581"/>
          <p:cNvSpPr>
            <a:spLocks noChangeArrowheads="1"/>
          </p:cNvSpPr>
          <p:nvPr/>
        </p:nvSpPr>
        <p:spPr bwMode="auto">
          <a:xfrm>
            <a:off x="6231012" y="5674321"/>
            <a:ext cx="95250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23" name="Rectangle 582"/>
          <p:cNvSpPr>
            <a:spLocks noChangeArrowheads="1"/>
          </p:cNvSpPr>
          <p:nvPr/>
        </p:nvSpPr>
        <p:spPr bwMode="auto">
          <a:xfrm>
            <a:off x="6231012" y="5680671"/>
            <a:ext cx="9048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700" b="0">
                <a:solidFill>
                  <a:srgbClr val="000000"/>
                </a:solidFill>
                <a:latin typeface="Arial" pitchFamily="34" charset="0"/>
              </a:rPr>
              <a:t>50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424" name="Rectangle 583"/>
          <p:cNvSpPr>
            <a:spLocks noChangeArrowheads="1"/>
          </p:cNvSpPr>
          <p:nvPr/>
        </p:nvSpPr>
        <p:spPr bwMode="auto">
          <a:xfrm>
            <a:off x="6188149" y="5458421"/>
            <a:ext cx="141288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25" name="Rectangle 584"/>
          <p:cNvSpPr>
            <a:spLocks noChangeArrowheads="1"/>
          </p:cNvSpPr>
          <p:nvPr/>
        </p:nvSpPr>
        <p:spPr bwMode="auto">
          <a:xfrm>
            <a:off x="6188149" y="5464771"/>
            <a:ext cx="1365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700" b="0">
                <a:solidFill>
                  <a:srgbClr val="000000"/>
                </a:solidFill>
                <a:latin typeface="Arial" pitchFamily="34" charset="0"/>
              </a:rPr>
              <a:t>100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426" name="Rectangle 585"/>
          <p:cNvSpPr>
            <a:spLocks noChangeArrowheads="1"/>
          </p:cNvSpPr>
          <p:nvPr/>
        </p:nvSpPr>
        <p:spPr bwMode="auto">
          <a:xfrm>
            <a:off x="6188149" y="5240933"/>
            <a:ext cx="141288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27" name="Rectangle 586"/>
          <p:cNvSpPr>
            <a:spLocks noChangeArrowheads="1"/>
          </p:cNvSpPr>
          <p:nvPr/>
        </p:nvSpPr>
        <p:spPr bwMode="auto">
          <a:xfrm>
            <a:off x="6188149" y="5247283"/>
            <a:ext cx="1365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700" b="0">
                <a:solidFill>
                  <a:srgbClr val="000000"/>
                </a:solidFill>
                <a:latin typeface="Arial" pitchFamily="34" charset="0"/>
              </a:rPr>
              <a:t>150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428" name="Rectangle 587"/>
          <p:cNvSpPr>
            <a:spLocks noChangeArrowheads="1"/>
          </p:cNvSpPr>
          <p:nvPr/>
        </p:nvSpPr>
        <p:spPr bwMode="auto">
          <a:xfrm>
            <a:off x="6188149" y="5025033"/>
            <a:ext cx="14128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29" name="Rectangle 588"/>
          <p:cNvSpPr>
            <a:spLocks noChangeArrowheads="1"/>
          </p:cNvSpPr>
          <p:nvPr/>
        </p:nvSpPr>
        <p:spPr bwMode="auto">
          <a:xfrm>
            <a:off x="6188149" y="5029796"/>
            <a:ext cx="1365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700" b="0">
                <a:solidFill>
                  <a:srgbClr val="000000"/>
                </a:solidFill>
                <a:latin typeface="Arial" pitchFamily="34" charset="0"/>
              </a:rPr>
              <a:t>200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430" name="Rectangle 589"/>
          <p:cNvSpPr>
            <a:spLocks noChangeArrowheads="1"/>
          </p:cNvSpPr>
          <p:nvPr/>
        </p:nvSpPr>
        <p:spPr bwMode="auto">
          <a:xfrm>
            <a:off x="6188149" y="4807546"/>
            <a:ext cx="141288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31" name="Rectangle 590"/>
          <p:cNvSpPr>
            <a:spLocks noChangeArrowheads="1"/>
          </p:cNvSpPr>
          <p:nvPr/>
        </p:nvSpPr>
        <p:spPr bwMode="auto">
          <a:xfrm>
            <a:off x="6188149" y="4812308"/>
            <a:ext cx="1365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700" b="0">
                <a:solidFill>
                  <a:srgbClr val="000000"/>
                </a:solidFill>
                <a:latin typeface="Arial" pitchFamily="34" charset="0"/>
              </a:rPr>
              <a:t>250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432" name="Rectangle 591"/>
          <p:cNvSpPr>
            <a:spLocks noChangeArrowheads="1"/>
          </p:cNvSpPr>
          <p:nvPr/>
        </p:nvSpPr>
        <p:spPr bwMode="auto">
          <a:xfrm>
            <a:off x="6188149" y="4591646"/>
            <a:ext cx="141288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33" name="Rectangle 592"/>
          <p:cNvSpPr>
            <a:spLocks noChangeArrowheads="1"/>
          </p:cNvSpPr>
          <p:nvPr/>
        </p:nvSpPr>
        <p:spPr bwMode="auto">
          <a:xfrm>
            <a:off x="6188149" y="4597996"/>
            <a:ext cx="1365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700" b="0">
                <a:solidFill>
                  <a:srgbClr val="000000"/>
                </a:solidFill>
                <a:latin typeface="Arial" pitchFamily="34" charset="0"/>
              </a:rPr>
              <a:t>300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434" name="Rectangle 593"/>
          <p:cNvSpPr>
            <a:spLocks noChangeArrowheads="1"/>
          </p:cNvSpPr>
          <p:nvPr/>
        </p:nvSpPr>
        <p:spPr bwMode="auto">
          <a:xfrm>
            <a:off x="6188149" y="4375746"/>
            <a:ext cx="14128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35" name="Rectangle 594"/>
          <p:cNvSpPr>
            <a:spLocks noChangeArrowheads="1"/>
          </p:cNvSpPr>
          <p:nvPr/>
        </p:nvSpPr>
        <p:spPr bwMode="auto">
          <a:xfrm>
            <a:off x="6188149" y="4380508"/>
            <a:ext cx="1365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700" b="0">
                <a:solidFill>
                  <a:srgbClr val="000000"/>
                </a:solidFill>
                <a:latin typeface="Arial" pitchFamily="34" charset="0"/>
              </a:rPr>
              <a:t>350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436" name="Rectangle 595"/>
          <p:cNvSpPr>
            <a:spLocks noChangeArrowheads="1"/>
          </p:cNvSpPr>
          <p:nvPr/>
        </p:nvSpPr>
        <p:spPr bwMode="auto">
          <a:xfrm>
            <a:off x="6188149" y="4158258"/>
            <a:ext cx="141288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37" name="Rectangle 596"/>
          <p:cNvSpPr>
            <a:spLocks noChangeArrowheads="1"/>
          </p:cNvSpPr>
          <p:nvPr/>
        </p:nvSpPr>
        <p:spPr bwMode="auto">
          <a:xfrm>
            <a:off x="6188149" y="4163021"/>
            <a:ext cx="1365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700" b="0">
                <a:solidFill>
                  <a:srgbClr val="000000"/>
                </a:solidFill>
                <a:latin typeface="Arial" pitchFamily="34" charset="0"/>
              </a:rPr>
              <a:t>400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438" name="Rectangle 597"/>
          <p:cNvSpPr>
            <a:spLocks noChangeArrowheads="1"/>
          </p:cNvSpPr>
          <p:nvPr/>
        </p:nvSpPr>
        <p:spPr bwMode="auto">
          <a:xfrm>
            <a:off x="6257999" y="5948958"/>
            <a:ext cx="234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39" name="Rectangle 598"/>
          <p:cNvSpPr>
            <a:spLocks noChangeArrowheads="1"/>
          </p:cNvSpPr>
          <p:nvPr/>
        </p:nvSpPr>
        <p:spPr bwMode="auto">
          <a:xfrm>
            <a:off x="6288162" y="5988646"/>
            <a:ext cx="349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</a:t>
            </a: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440" name="Rectangle 599"/>
          <p:cNvSpPr>
            <a:spLocks noChangeArrowheads="1"/>
          </p:cNvSpPr>
          <p:nvPr/>
        </p:nvSpPr>
        <p:spPr bwMode="auto">
          <a:xfrm>
            <a:off x="6321499" y="6007696"/>
            <a:ext cx="1365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700" b="0">
                <a:solidFill>
                  <a:srgbClr val="000000"/>
                </a:solidFill>
                <a:latin typeface="Arial" pitchFamily="34" charset="0"/>
              </a:rPr>
              <a:t>400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441" name="Rectangle 600"/>
          <p:cNvSpPr>
            <a:spLocks noChangeArrowheads="1"/>
          </p:cNvSpPr>
          <p:nvPr/>
        </p:nvSpPr>
        <p:spPr bwMode="auto">
          <a:xfrm>
            <a:off x="6618362" y="5948958"/>
            <a:ext cx="2365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42" name="Rectangle 601"/>
          <p:cNvSpPr>
            <a:spLocks noChangeArrowheads="1"/>
          </p:cNvSpPr>
          <p:nvPr/>
        </p:nvSpPr>
        <p:spPr bwMode="auto">
          <a:xfrm>
            <a:off x="6648524" y="5988646"/>
            <a:ext cx="349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</a:t>
            </a: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443" name="Rectangle 602"/>
          <p:cNvSpPr>
            <a:spLocks noChangeArrowheads="1"/>
          </p:cNvSpPr>
          <p:nvPr/>
        </p:nvSpPr>
        <p:spPr bwMode="auto">
          <a:xfrm>
            <a:off x="6681862" y="6007696"/>
            <a:ext cx="1365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700" b="0">
                <a:solidFill>
                  <a:srgbClr val="000000"/>
                </a:solidFill>
                <a:latin typeface="Arial" pitchFamily="34" charset="0"/>
              </a:rPr>
              <a:t>300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444" name="Rectangle 603"/>
          <p:cNvSpPr>
            <a:spLocks noChangeArrowheads="1"/>
          </p:cNvSpPr>
          <p:nvPr/>
        </p:nvSpPr>
        <p:spPr bwMode="auto">
          <a:xfrm>
            <a:off x="6977137" y="5948958"/>
            <a:ext cx="234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45" name="Rectangle 604"/>
          <p:cNvSpPr>
            <a:spLocks noChangeArrowheads="1"/>
          </p:cNvSpPr>
          <p:nvPr/>
        </p:nvSpPr>
        <p:spPr bwMode="auto">
          <a:xfrm>
            <a:off x="7005712" y="5988646"/>
            <a:ext cx="349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</a:t>
            </a: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446" name="Rectangle 605"/>
          <p:cNvSpPr>
            <a:spLocks noChangeArrowheads="1"/>
          </p:cNvSpPr>
          <p:nvPr/>
        </p:nvSpPr>
        <p:spPr bwMode="auto">
          <a:xfrm>
            <a:off x="7039049" y="6007696"/>
            <a:ext cx="1365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700" b="0">
                <a:solidFill>
                  <a:srgbClr val="000000"/>
                </a:solidFill>
                <a:latin typeface="Arial" pitchFamily="34" charset="0"/>
              </a:rPr>
              <a:t>200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447" name="Rectangle 606"/>
          <p:cNvSpPr>
            <a:spLocks noChangeArrowheads="1"/>
          </p:cNvSpPr>
          <p:nvPr/>
        </p:nvSpPr>
        <p:spPr bwMode="auto">
          <a:xfrm>
            <a:off x="7335912" y="5948958"/>
            <a:ext cx="234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48" name="Rectangle 607"/>
          <p:cNvSpPr>
            <a:spLocks noChangeArrowheads="1"/>
          </p:cNvSpPr>
          <p:nvPr/>
        </p:nvSpPr>
        <p:spPr bwMode="auto">
          <a:xfrm>
            <a:off x="7366074" y="5988646"/>
            <a:ext cx="349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</a:t>
            </a: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449" name="Rectangle 608"/>
          <p:cNvSpPr>
            <a:spLocks noChangeArrowheads="1"/>
          </p:cNvSpPr>
          <p:nvPr/>
        </p:nvSpPr>
        <p:spPr bwMode="auto">
          <a:xfrm>
            <a:off x="7399412" y="6007696"/>
            <a:ext cx="1365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700" b="0">
                <a:solidFill>
                  <a:srgbClr val="000000"/>
                </a:solidFill>
                <a:latin typeface="Arial" pitchFamily="34" charset="0"/>
              </a:rPr>
              <a:t>100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450" name="Rectangle 609"/>
          <p:cNvSpPr>
            <a:spLocks noChangeArrowheads="1"/>
          </p:cNvSpPr>
          <p:nvPr/>
        </p:nvSpPr>
        <p:spPr bwMode="auto">
          <a:xfrm>
            <a:off x="8072512" y="5948958"/>
            <a:ext cx="2016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51" name="Rectangle 610"/>
          <p:cNvSpPr>
            <a:spLocks noChangeArrowheads="1"/>
          </p:cNvSpPr>
          <p:nvPr/>
        </p:nvSpPr>
        <p:spPr bwMode="auto">
          <a:xfrm>
            <a:off x="8102674" y="5987058"/>
            <a:ext cx="1349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700" b="0">
                <a:solidFill>
                  <a:srgbClr val="000000"/>
                </a:solidFill>
                <a:latin typeface="Arial" pitchFamily="34" charset="0"/>
              </a:rPr>
              <a:t>100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452" name="Rectangle 611"/>
          <p:cNvSpPr>
            <a:spLocks noChangeArrowheads="1"/>
          </p:cNvSpPr>
          <p:nvPr/>
        </p:nvSpPr>
        <p:spPr bwMode="auto">
          <a:xfrm>
            <a:off x="8434462" y="5948958"/>
            <a:ext cx="2016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53" name="Rectangle 612"/>
          <p:cNvSpPr>
            <a:spLocks noChangeArrowheads="1"/>
          </p:cNvSpPr>
          <p:nvPr/>
        </p:nvSpPr>
        <p:spPr bwMode="auto">
          <a:xfrm>
            <a:off x="8464624" y="5987058"/>
            <a:ext cx="1349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700" b="0">
                <a:solidFill>
                  <a:srgbClr val="000000"/>
                </a:solidFill>
                <a:latin typeface="Arial" pitchFamily="34" charset="0"/>
              </a:rPr>
              <a:t>200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454" name="Rectangle 613"/>
          <p:cNvSpPr>
            <a:spLocks noChangeArrowheads="1"/>
          </p:cNvSpPr>
          <p:nvPr/>
        </p:nvSpPr>
        <p:spPr bwMode="auto">
          <a:xfrm>
            <a:off x="6873949" y="6152158"/>
            <a:ext cx="1360488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55" name="Rectangle 614"/>
          <p:cNvSpPr>
            <a:spLocks noChangeArrowheads="1"/>
          </p:cNvSpPr>
          <p:nvPr/>
        </p:nvSpPr>
        <p:spPr bwMode="auto">
          <a:xfrm>
            <a:off x="6873949" y="6160096"/>
            <a:ext cx="11366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Pression hydrostatique (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456" name="Rectangle 615"/>
          <p:cNvSpPr>
            <a:spLocks noChangeArrowheads="1"/>
          </p:cNvSpPr>
          <p:nvPr/>
        </p:nvSpPr>
        <p:spPr bwMode="auto">
          <a:xfrm>
            <a:off x="7983612" y="6160096"/>
            <a:ext cx="234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MPa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457" name="Rectangle 616"/>
          <p:cNvSpPr>
            <a:spLocks noChangeArrowheads="1"/>
          </p:cNvSpPr>
          <p:nvPr/>
        </p:nvSpPr>
        <p:spPr bwMode="auto">
          <a:xfrm rot="16200000">
            <a:off x="5746031" y="5125839"/>
            <a:ext cx="635000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Shear (Mpa)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458" name="Rectangle 617"/>
          <p:cNvSpPr>
            <a:spLocks noChangeArrowheads="1"/>
          </p:cNvSpPr>
          <p:nvPr/>
        </p:nvSpPr>
        <p:spPr bwMode="auto">
          <a:xfrm>
            <a:off x="7756599" y="5961658"/>
            <a:ext cx="10636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59" name="Rectangle 618"/>
          <p:cNvSpPr>
            <a:spLocks noChangeArrowheads="1"/>
          </p:cNvSpPr>
          <p:nvPr/>
        </p:nvSpPr>
        <p:spPr bwMode="auto">
          <a:xfrm>
            <a:off x="7785174" y="5999758"/>
            <a:ext cx="460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700" b="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460" name="Rectangle 619"/>
          <p:cNvSpPr>
            <a:spLocks noChangeArrowheads="1"/>
          </p:cNvSpPr>
          <p:nvPr/>
        </p:nvSpPr>
        <p:spPr bwMode="auto">
          <a:xfrm>
            <a:off x="7069212" y="4497983"/>
            <a:ext cx="1066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61" name="Rectangle 620"/>
          <p:cNvSpPr>
            <a:spLocks noChangeArrowheads="1"/>
          </p:cNvSpPr>
          <p:nvPr/>
        </p:nvSpPr>
        <p:spPr bwMode="auto">
          <a:xfrm>
            <a:off x="6721549" y="4793258"/>
            <a:ext cx="33496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62" name="Rectangle 621"/>
          <p:cNvSpPr>
            <a:spLocks noChangeArrowheads="1"/>
          </p:cNvSpPr>
          <p:nvPr/>
        </p:nvSpPr>
        <p:spPr bwMode="auto">
          <a:xfrm>
            <a:off x="7728024" y="4834533"/>
            <a:ext cx="657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63" name="Line 622"/>
          <p:cNvSpPr>
            <a:spLocks noChangeShapeType="1"/>
          </p:cNvSpPr>
          <p:nvPr/>
        </p:nvSpPr>
        <p:spPr bwMode="auto">
          <a:xfrm>
            <a:off x="6370712" y="4210646"/>
            <a:ext cx="1587" cy="173513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64" name="Line 623"/>
          <p:cNvSpPr>
            <a:spLocks noChangeShapeType="1"/>
          </p:cNvSpPr>
          <p:nvPr/>
        </p:nvSpPr>
        <p:spPr bwMode="auto">
          <a:xfrm>
            <a:off x="6350074" y="5945783"/>
            <a:ext cx="4286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65" name="Line 624"/>
          <p:cNvSpPr>
            <a:spLocks noChangeShapeType="1"/>
          </p:cNvSpPr>
          <p:nvPr/>
        </p:nvSpPr>
        <p:spPr bwMode="auto">
          <a:xfrm>
            <a:off x="6350074" y="5728296"/>
            <a:ext cx="4286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66" name="Line 625"/>
          <p:cNvSpPr>
            <a:spLocks noChangeShapeType="1"/>
          </p:cNvSpPr>
          <p:nvPr/>
        </p:nvSpPr>
        <p:spPr bwMode="auto">
          <a:xfrm>
            <a:off x="6350074" y="5513983"/>
            <a:ext cx="4286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67" name="Line 626"/>
          <p:cNvSpPr>
            <a:spLocks noChangeShapeType="1"/>
          </p:cNvSpPr>
          <p:nvPr/>
        </p:nvSpPr>
        <p:spPr bwMode="auto">
          <a:xfrm>
            <a:off x="6350074" y="5296496"/>
            <a:ext cx="4286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68" name="Line 627"/>
          <p:cNvSpPr>
            <a:spLocks noChangeShapeType="1"/>
          </p:cNvSpPr>
          <p:nvPr/>
        </p:nvSpPr>
        <p:spPr bwMode="auto">
          <a:xfrm>
            <a:off x="6350074" y="5079008"/>
            <a:ext cx="4286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69" name="Line 628"/>
          <p:cNvSpPr>
            <a:spLocks noChangeShapeType="1"/>
          </p:cNvSpPr>
          <p:nvPr/>
        </p:nvSpPr>
        <p:spPr bwMode="auto">
          <a:xfrm>
            <a:off x="6350074" y="4861521"/>
            <a:ext cx="4286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70" name="Line 629"/>
          <p:cNvSpPr>
            <a:spLocks noChangeShapeType="1"/>
          </p:cNvSpPr>
          <p:nvPr/>
        </p:nvSpPr>
        <p:spPr bwMode="auto">
          <a:xfrm>
            <a:off x="6350074" y="4645621"/>
            <a:ext cx="4286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71" name="Line 630"/>
          <p:cNvSpPr>
            <a:spLocks noChangeShapeType="1"/>
          </p:cNvSpPr>
          <p:nvPr/>
        </p:nvSpPr>
        <p:spPr bwMode="auto">
          <a:xfrm>
            <a:off x="6350074" y="4428133"/>
            <a:ext cx="4286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72" name="Line 631"/>
          <p:cNvSpPr>
            <a:spLocks noChangeShapeType="1"/>
          </p:cNvSpPr>
          <p:nvPr/>
        </p:nvSpPr>
        <p:spPr bwMode="auto">
          <a:xfrm>
            <a:off x="6350074" y="4210646"/>
            <a:ext cx="42863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73" name="Line 632"/>
          <p:cNvSpPr>
            <a:spLocks noChangeShapeType="1"/>
          </p:cNvSpPr>
          <p:nvPr/>
        </p:nvSpPr>
        <p:spPr bwMode="auto">
          <a:xfrm>
            <a:off x="6370712" y="5945783"/>
            <a:ext cx="215900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74" name="Line 633"/>
          <p:cNvSpPr>
            <a:spLocks noChangeShapeType="1"/>
          </p:cNvSpPr>
          <p:nvPr/>
        </p:nvSpPr>
        <p:spPr bwMode="auto">
          <a:xfrm flipV="1">
            <a:off x="6370712" y="5914033"/>
            <a:ext cx="1587" cy="635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75" name="Line 634"/>
          <p:cNvSpPr>
            <a:spLocks noChangeShapeType="1"/>
          </p:cNvSpPr>
          <p:nvPr/>
        </p:nvSpPr>
        <p:spPr bwMode="auto">
          <a:xfrm flipV="1">
            <a:off x="6731074" y="5914033"/>
            <a:ext cx="1588" cy="635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76" name="Line 635"/>
          <p:cNvSpPr>
            <a:spLocks noChangeShapeType="1"/>
          </p:cNvSpPr>
          <p:nvPr/>
        </p:nvSpPr>
        <p:spPr bwMode="auto">
          <a:xfrm flipV="1">
            <a:off x="7091437" y="5914033"/>
            <a:ext cx="1587" cy="635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77" name="Line 636"/>
          <p:cNvSpPr>
            <a:spLocks noChangeShapeType="1"/>
          </p:cNvSpPr>
          <p:nvPr/>
        </p:nvSpPr>
        <p:spPr bwMode="auto">
          <a:xfrm flipV="1">
            <a:off x="7451799" y="5914033"/>
            <a:ext cx="1588" cy="635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78" name="Line 637"/>
          <p:cNvSpPr>
            <a:spLocks noChangeShapeType="1"/>
          </p:cNvSpPr>
          <p:nvPr/>
        </p:nvSpPr>
        <p:spPr bwMode="auto">
          <a:xfrm flipV="1">
            <a:off x="7812162" y="5914033"/>
            <a:ext cx="1587" cy="635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79" name="Line 638"/>
          <p:cNvSpPr>
            <a:spLocks noChangeShapeType="1"/>
          </p:cNvSpPr>
          <p:nvPr/>
        </p:nvSpPr>
        <p:spPr bwMode="auto">
          <a:xfrm flipV="1">
            <a:off x="8169349" y="5914033"/>
            <a:ext cx="1588" cy="635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80" name="Line 639"/>
          <p:cNvSpPr>
            <a:spLocks noChangeShapeType="1"/>
          </p:cNvSpPr>
          <p:nvPr/>
        </p:nvSpPr>
        <p:spPr bwMode="auto">
          <a:xfrm flipV="1">
            <a:off x="8529712" y="5914033"/>
            <a:ext cx="1587" cy="635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81" name="Freeform 640"/>
          <p:cNvSpPr>
            <a:spLocks/>
          </p:cNvSpPr>
          <p:nvPr/>
        </p:nvSpPr>
        <p:spPr bwMode="auto">
          <a:xfrm>
            <a:off x="8415412" y="5036146"/>
            <a:ext cx="42862" cy="61912"/>
          </a:xfrm>
          <a:custGeom>
            <a:avLst/>
            <a:gdLst/>
            <a:ahLst/>
            <a:cxnLst>
              <a:cxn ang="0">
                <a:pos x="0" y="69"/>
              </a:cxn>
              <a:cxn ang="0">
                <a:pos x="25" y="78"/>
              </a:cxn>
              <a:cxn ang="0">
                <a:pos x="29" y="67"/>
              </a:cxn>
              <a:cxn ang="0">
                <a:pos x="16" y="62"/>
              </a:cxn>
              <a:cxn ang="0">
                <a:pos x="27" y="71"/>
              </a:cxn>
              <a:cxn ang="0">
                <a:pos x="34" y="62"/>
              </a:cxn>
              <a:cxn ang="0">
                <a:pos x="36" y="60"/>
              </a:cxn>
              <a:cxn ang="0">
                <a:pos x="50" y="35"/>
              </a:cxn>
              <a:cxn ang="0">
                <a:pos x="50" y="34"/>
              </a:cxn>
              <a:cxn ang="0">
                <a:pos x="53" y="25"/>
              </a:cxn>
              <a:cxn ang="0">
                <a:pos x="41" y="19"/>
              </a:cxn>
              <a:cxn ang="0">
                <a:pos x="53" y="26"/>
              </a:cxn>
              <a:cxn ang="0">
                <a:pos x="57" y="19"/>
              </a:cxn>
              <a:cxn ang="0">
                <a:pos x="45" y="12"/>
              </a:cxn>
              <a:cxn ang="0">
                <a:pos x="32" y="7"/>
              </a:cxn>
              <a:cxn ang="0">
                <a:pos x="32" y="12"/>
              </a:cxn>
              <a:cxn ang="0">
                <a:pos x="32" y="18"/>
              </a:cxn>
              <a:cxn ang="0">
                <a:pos x="36" y="21"/>
              </a:cxn>
              <a:cxn ang="0">
                <a:pos x="39" y="25"/>
              </a:cxn>
              <a:cxn ang="0">
                <a:pos x="45" y="25"/>
              </a:cxn>
              <a:cxn ang="0">
                <a:pos x="50" y="25"/>
              </a:cxn>
              <a:cxn ang="0">
                <a:pos x="53" y="21"/>
              </a:cxn>
              <a:cxn ang="0">
                <a:pos x="34" y="7"/>
              </a:cxn>
              <a:cxn ang="0">
                <a:pos x="30" y="14"/>
              </a:cxn>
              <a:cxn ang="0">
                <a:pos x="53" y="26"/>
              </a:cxn>
              <a:cxn ang="0">
                <a:pos x="57" y="19"/>
              </a:cxn>
              <a:cxn ang="0">
                <a:pos x="57" y="18"/>
              </a:cxn>
              <a:cxn ang="0">
                <a:pos x="57" y="12"/>
              </a:cxn>
              <a:cxn ang="0">
                <a:pos x="57" y="7"/>
              </a:cxn>
              <a:cxn ang="0">
                <a:pos x="53" y="3"/>
              </a:cxn>
              <a:cxn ang="0">
                <a:pos x="50" y="0"/>
              </a:cxn>
              <a:cxn ang="0">
                <a:pos x="45" y="0"/>
              </a:cxn>
              <a:cxn ang="0">
                <a:pos x="39" y="0"/>
              </a:cxn>
              <a:cxn ang="0">
                <a:pos x="36" y="3"/>
              </a:cxn>
              <a:cxn ang="0">
                <a:pos x="34" y="7"/>
              </a:cxn>
              <a:cxn ang="0">
                <a:pos x="30" y="14"/>
              </a:cxn>
              <a:cxn ang="0">
                <a:pos x="29" y="14"/>
              </a:cxn>
              <a:cxn ang="0">
                <a:pos x="25" y="23"/>
              </a:cxn>
              <a:cxn ang="0">
                <a:pos x="38" y="28"/>
              </a:cxn>
              <a:cxn ang="0">
                <a:pos x="27" y="23"/>
              </a:cxn>
              <a:cxn ang="0">
                <a:pos x="13" y="48"/>
              </a:cxn>
              <a:cxn ang="0">
                <a:pos x="23" y="53"/>
              </a:cxn>
              <a:cxn ang="0">
                <a:pos x="13" y="46"/>
              </a:cxn>
              <a:cxn ang="0">
                <a:pos x="6" y="55"/>
              </a:cxn>
              <a:cxn ang="0">
                <a:pos x="4" y="56"/>
              </a:cxn>
              <a:cxn ang="0">
                <a:pos x="4" y="58"/>
              </a:cxn>
              <a:cxn ang="0">
                <a:pos x="0" y="69"/>
              </a:cxn>
            </a:cxnLst>
            <a:rect l="0" t="0" r="r" b="b"/>
            <a:pathLst>
              <a:path w="57" h="78">
                <a:moveTo>
                  <a:pt x="0" y="69"/>
                </a:moveTo>
                <a:lnTo>
                  <a:pt x="25" y="78"/>
                </a:lnTo>
                <a:lnTo>
                  <a:pt x="29" y="67"/>
                </a:lnTo>
                <a:lnTo>
                  <a:pt x="16" y="62"/>
                </a:lnTo>
                <a:lnTo>
                  <a:pt x="27" y="71"/>
                </a:lnTo>
                <a:lnTo>
                  <a:pt x="34" y="62"/>
                </a:lnTo>
                <a:lnTo>
                  <a:pt x="36" y="60"/>
                </a:lnTo>
                <a:lnTo>
                  <a:pt x="50" y="35"/>
                </a:lnTo>
                <a:lnTo>
                  <a:pt x="50" y="34"/>
                </a:lnTo>
                <a:lnTo>
                  <a:pt x="53" y="25"/>
                </a:lnTo>
                <a:lnTo>
                  <a:pt x="41" y="19"/>
                </a:lnTo>
                <a:lnTo>
                  <a:pt x="53" y="26"/>
                </a:lnTo>
                <a:lnTo>
                  <a:pt x="57" y="19"/>
                </a:lnTo>
                <a:lnTo>
                  <a:pt x="45" y="12"/>
                </a:lnTo>
                <a:lnTo>
                  <a:pt x="32" y="7"/>
                </a:lnTo>
                <a:lnTo>
                  <a:pt x="32" y="12"/>
                </a:lnTo>
                <a:lnTo>
                  <a:pt x="32" y="18"/>
                </a:lnTo>
                <a:lnTo>
                  <a:pt x="36" y="21"/>
                </a:lnTo>
                <a:lnTo>
                  <a:pt x="39" y="25"/>
                </a:lnTo>
                <a:lnTo>
                  <a:pt x="45" y="25"/>
                </a:lnTo>
                <a:lnTo>
                  <a:pt x="50" y="25"/>
                </a:lnTo>
                <a:lnTo>
                  <a:pt x="53" y="21"/>
                </a:lnTo>
                <a:lnTo>
                  <a:pt x="34" y="7"/>
                </a:lnTo>
                <a:lnTo>
                  <a:pt x="30" y="14"/>
                </a:lnTo>
                <a:lnTo>
                  <a:pt x="53" y="26"/>
                </a:lnTo>
                <a:lnTo>
                  <a:pt x="57" y="19"/>
                </a:lnTo>
                <a:lnTo>
                  <a:pt x="57" y="18"/>
                </a:lnTo>
                <a:lnTo>
                  <a:pt x="57" y="12"/>
                </a:lnTo>
                <a:lnTo>
                  <a:pt x="57" y="7"/>
                </a:lnTo>
                <a:lnTo>
                  <a:pt x="53" y="3"/>
                </a:lnTo>
                <a:lnTo>
                  <a:pt x="50" y="0"/>
                </a:lnTo>
                <a:lnTo>
                  <a:pt x="45" y="0"/>
                </a:lnTo>
                <a:lnTo>
                  <a:pt x="39" y="0"/>
                </a:lnTo>
                <a:lnTo>
                  <a:pt x="36" y="3"/>
                </a:lnTo>
                <a:lnTo>
                  <a:pt x="34" y="7"/>
                </a:lnTo>
                <a:lnTo>
                  <a:pt x="30" y="14"/>
                </a:lnTo>
                <a:lnTo>
                  <a:pt x="29" y="14"/>
                </a:lnTo>
                <a:lnTo>
                  <a:pt x="25" y="23"/>
                </a:lnTo>
                <a:lnTo>
                  <a:pt x="38" y="28"/>
                </a:lnTo>
                <a:lnTo>
                  <a:pt x="27" y="23"/>
                </a:lnTo>
                <a:lnTo>
                  <a:pt x="13" y="48"/>
                </a:lnTo>
                <a:lnTo>
                  <a:pt x="23" y="53"/>
                </a:lnTo>
                <a:lnTo>
                  <a:pt x="13" y="46"/>
                </a:lnTo>
                <a:lnTo>
                  <a:pt x="6" y="55"/>
                </a:lnTo>
                <a:lnTo>
                  <a:pt x="4" y="56"/>
                </a:lnTo>
                <a:lnTo>
                  <a:pt x="4" y="58"/>
                </a:lnTo>
                <a:lnTo>
                  <a:pt x="0" y="69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82" name="Freeform 641"/>
          <p:cNvSpPr>
            <a:spLocks/>
          </p:cNvSpPr>
          <p:nvPr/>
        </p:nvSpPr>
        <p:spPr bwMode="auto">
          <a:xfrm>
            <a:off x="8350324" y="5047258"/>
            <a:ext cx="103188" cy="179388"/>
          </a:xfrm>
          <a:custGeom>
            <a:avLst/>
            <a:gdLst/>
            <a:ahLst/>
            <a:cxnLst>
              <a:cxn ang="0">
                <a:pos x="142" y="14"/>
              </a:cxn>
              <a:cxn ang="0">
                <a:pos x="120" y="0"/>
              </a:cxn>
              <a:cxn ang="0">
                <a:pos x="113" y="11"/>
              </a:cxn>
              <a:cxn ang="0">
                <a:pos x="103" y="27"/>
              </a:cxn>
              <a:cxn ang="0">
                <a:pos x="101" y="29"/>
              </a:cxn>
              <a:cxn ang="0">
                <a:pos x="92" y="52"/>
              </a:cxn>
              <a:cxn ang="0">
                <a:pos x="105" y="57"/>
              </a:cxn>
              <a:cxn ang="0">
                <a:pos x="94" y="52"/>
              </a:cxn>
              <a:cxn ang="0">
                <a:pos x="80" y="76"/>
              </a:cxn>
              <a:cxn ang="0">
                <a:pos x="90" y="82"/>
              </a:cxn>
              <a:cxn ang="0">
                <a:pos x="80" y="74"/>
              </a:cxn>
              <a:cxn ang="0">
                <a:pos x="62" y="105"/>
              </a:cxn>
              <a:cxn ang="0">
                <a:pos x="73" y="112"/>
              </a:cxn>
              <a:cxn ang="0">
                <a:pos x="62" y="105"/>
              </a:cxn>
              <a:cxn ang="0">
                <a:pos x="41" y="138"/>
              </a:cxn>
              <a:cxn ang="0">
                <a:pos x="41" y="140"/>
              </a:cxn>
              <a:cxn ang="0">
                <a:pos x="22" y="177"/>
              </a:cxn>
              <a:cxn ang="0">
                <a:pos x="0" y="214"/>
              </a:cxn>
              <a:cxn ang="0">
                <a:pos x="23" y="226"/>
              </a:cxn>
              <a:cxn ang="0">
                <a:pos x="45" y="189"/>
              </a:cxn>
              <a:cxn ang="0">
                <a:pos x="64" y="152"/>
              </a:cxn>
              <a:cxn ang="0">
                <a:pos x="52" y="145"/>
              </a:cxn>
              <a:cxn ang="0">
                <a:pos x="62" y="152"/>
              </a:cxn>
              <a:cxn ang="0">
                <a:pos x="83" y="119"/>
              </a:cxn>
              <a:cxn ang="0">
                <a:pos x="85" y="119"/>
              </a:cxn>
              <a:cxn ang="0">
                <a:pos x="103" y="89"/>
              </a:cxn>
              <a:cxn ang="0">
                <a:pos x="103" y="89"/>
              </a:cxn>
              <a:cxn ang="0">
                <a:pos x="117" y="64"/>
              </a:cxn>
              <a:cxn ang="0">
                <a:pos x="117" y="62"/>
              </a:cxn>
              <a:cxn ang="0">
                <a:pos x="126" y="39"/>
              </a:cxn>
              <a:cxn ang="0">
                <a:pos x="113" y="34"/>
              </a:cxn>
              <a:cxn ang="0">
                <a:pos x="124" y="41"/>
              </a:cxn>
              <a:cxn ang="0">
                <a:pos x="135" y="25"/>
              </a:cxn>
              <a:cxn ang="0">
                <a:pos x="142" y="14"/>
              </a:cxn>
            </a:cxnLst>
            <a:rect l="0" t="0" r="r" b="b"/>
            <a:pathLst>
              <a:path w="142" h="226">
                <a:moveTo>
                  <a:pt x="142" y="14"/>
                </a:moveTo>
                <a:lnTo>
                  <a:pt x="120" y="0"/>
                </a:lnTo>
                <a:lnTo>
                  <a:pt x="113" y="11"/>
                </a:lnTo>
                <a:lnTo>
                  <a:pt x="103" y="27"/>
                </a:lnTo>
                <a:lnTo>
                  <a:pt x="101" y="29"/>
                </a:lnTo>
                <a:lnTo>
                  <a:pt x="92" y="52"/>
                </a:lnTo>
                <a:lnTo>
                  <a:pt x="105" y="57"/>
                </a:lnTo>
                <a:lnTo>
                  <a:pt x="94" y="52"/>
                </a:lnTo>
                <a:lnTo>
                  <a:pt x="80" y="76"/>
                </a:lnTo>
                <a:lnTo>
                  <a:pt x="90" y="82"/>
                </a:lnTo>
                <a:lnTo>
                  <a:pt x="80" y="74"/>
                </a:lnTo>
                <a:lnTo>
                  <a:pt x="62" y="105"/>
                </a:lnTo>
                <a:lnTo>
                  <a:pt x="73" y="112"/>
                </a:lnTo>
                <a:lnTo>
                  <a:pt x="62" y="105"/>
                </a:lnTo>
                <a:lnTo>
                  <a:pt x="41" y="138"/>
                </a:lnTo>
                <a:lnTo>
                  <a:pt x="41" y="140"/>
                </a:lnTo>
                <a:lnTo>
                  <a:pt x="22" y="177"/>
                </a:lnTo>
                <a:lnTo>
                  <a:pt x="0" y="214"/>
                </a:lnTo>
                <a:lnTo>
                  <a:pt x="23" y="226"/>
                </a:lnTo>
                <a:lnTo>
                  <a:pt x="45" y="189"/>
                </a:lnTo>
                <a:lnTo>
                  <a:pt x="64" y="152"/>
                </a:lnTo>
                <a:lnTo>
                  <a:pt x="52" y="145"/>
                </a:lnTo>
                <a:lnTo>
                  <a:pt x="62" y="152"/>
                </a:lnTo>
                <a:lnTo>
                  <a:pt x="83" y="119"/>
                </a:lnTo>
                <a:lnTo>
                  <a:pt x="85" y="119"/>
                </a:lnTo>
                <a:lnTo>
                  <a:pt x="103" y="89"/>
                </a:lnTo>
                <a:lnTo>
                  <a:pt x="103" y="89"/>
                </a:lnTo>
                <a:lnTo>
                  <a:pt x="117" y="64"/>
                </a:lnTo>
                <a:lnTo>
                  <a:pt x="117" y="62"/>
                </a:lnTo>
                <a:lnTo>
                  <a:pt x="126" y="39"/>
                </a:lnTo>
                <a:lnTo>
                  <a:pt x="113" y="34"/>
                </a:lnTo>
                <a:lnTo>
                  <a:pt x="124" y="41"/>
                </a:lnTo>
                <a:lnTo>
                  <a:pt x="135" y="25"/>
                </a:lnTo>
                <a:lnTo>
                  <a:pt x="142" y="14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83" name="Freeform 642"/>
          <p:cNvSpPr>
            <a:spLocks/>
          </p:cNvSpPr>
          <p:nvPr/>
        </p:nvSpPr>
        <p:spPr bwMode="auto">
          <a:xfrm>
            <a:off x="8145537" y="5217121"/>
            <a:ext cx="222250" cy="407987"/>
          </a:xfrm>
          <a:custGeom>
            <a:avLst/>
            <a:gdLst/>
            <a:ahLst/>
            <a:cxnLst>
              <a:cxn ang="0">
                <a:pos x="300" y="12"/>
              </a:cxn>
              <a:cxn ang="0">
                <a:pos x="277" y="0"/>
              </a:cxn>
              <a:cxn ang="0">
                <a:pos x="263" y="25"/>
              </a:cxn>
              <a:cxn ang="0">
                <a:pos x="263" y="25"/>
              </a:cxn>
              <a:cxn ang="0">
                <a:pos x="251" y="51"/>
              </a:cxn>
              <a:cxn ang="0">
                <a:pos x="261" y="57"/>
              </a:cxn>
              <a:cxn ang="0">
                <a:pos x="251" y="50"/>
              </a:cxn>
              <a:cxn ang="0">
                <a:pos x="217" y="106"/>
              </a:cxn>
              <a:cxn ang="0">
                <a:pos x="217" y="108"/>
              </a:cxn>
              <a:cxn ang="0">
                <a:pos x="182" y="173"/>
              </a:cxn>
              <a:cxn ang="0">
                <a:pos x="145" y="240"/>
              </a:cxn>
              <a:cxn ang="0">
                <a:pos x="108" y="311"/>
              </a:cxn>
              <a:cxn ang="0">
                <a:pos x="118" y="316"/>
              </a:cxn>
              <a:cxn ang="0">
                <a:pos x="108" y="309"/>
              </a:cxn>
              <a:cxn ang="0">
                <a:pos x="67" y="376"/>
              </a:cxn>
              <a:cxn ang="0">
                <a:pos x="67" y="378"/>
              </a:cxn>
              <a:cxn ang="0">
                <a:pos x="34" y="443"/>
              </a:cxn>
              <a:cxn ang="0">
                <a:pos x="0" y="504"/>
              </a:cxn>
              <a:cxn ang="0">
                <a:pos x="23" y="516"/>
              </a:cxn>
              <a:cxn ang="0">
                <a:pos x="57" y="456"/>
              </a:cxn>
              <a:cxn ang="0">
                <a:pos x="90" y="390"/>
              </a:cxn>
              <a:cxn ang="0">
                <a:pos x="78" y="383"/>
              </a:cxn>
              <a:cxn ang="0">
                <a:pos x="90" y="390"/>
              </a:cxn>
              <a:cxn ang="0">
                <a:pos x="131" y="323"/>
              </a:cxn>
              <a:cxn ang="0">
                <a:pos x="131" y="323"/>
              </a:cxn>
              <a:cxn ang="0">
                <a:pos x="168" y="253"/>
              </a:cxn>
              <a:cxn ang="0">
                <a:pos x="205" y="186"/>
              </a:cxn>
              <a:cxn ang="0">
                <a:pos x="240" y="120"/>
              </a:cxn>
              <a:cxn ang="0">
                <a:pos x="228" y="113"/>
              </a:cxn>
              <a:cxn ang="0">
                <a:pos x="240" y="120"/>
              </a:cxn>
              <a:cxn ang="0">
                <a:pos x="274" y="64"/>
              </a:cxn>
              <a:cxn ang="0">
                <a:pos x="274" y="62"/>
              </a:cxn>
              <a:cxn ang="0">
                <a:pos x="286" y="35"/>
              </a:cxn>
              <a:cxn ang="0">
                <a:pos x="274" y="30"/>
              </a:cxn>
              <a:cxn ang="0">
                <a:pos x="286" y="37"/>
              </a:cxn>
              <a:cxn ang="0">
                <a:pos x="300" y="12"/>
              </a:cxn>
            </a:cxnLst>
            <a:rect l="0" t="0" r="r" b="b"/>
            <a:pathLst>
              <a:path w="300" h="516">
                <a:moveTo>
                  <a:pt x="300" y="12"/>
                </a:moveTo>
                <a:lnTo>
                  <a:pt x="277" y="0"/>
                </a:lnTo>
                <a:lnTo>
                  <a:pt x="263" y="25"/>
                </a:lnTo>
                <a:lnTo>
                  <a:pt x="263" y="25"/>
                </a:lnTo>
                <a:lnTo>
                  <a:pt x="251" y="51"/>
                </a:lnTo>
                <a:lnTo>
                  <a:pt x="261" y="57"/>
                </a:lnTo>
                <a:lnTo>
                  <a:pt x="251" y="50"/>
                </a:lnTo>
                <a:lnTo>
                  <a:pt x="217" y="106"/>
                </a:lnTo>
                <a:lnTo>
                  <a:pt x="217" y="108"/>
                </a:lnTo>
                <a:lnTo>
                  <a:pt x="182" y="173"/>
                </a:lnTo>
                <a:lnTo>
                  <a:pt x="145" y="240"/>
                </a:lnTo>
                <a:lnTo>
                  <a:pt x="108" y="311"/>
                </a:lnTo>
                <a:lnTo>
                  <a:pt x="118" y="316"/>
                </a:lnTo>
                <a:lnTo>
                  <a:pt x="108" y="309"/>
                </a:lnTo>
                <a:lnTo>
                  <a:pt x="67" y="376"/>
                </a:lnTo>
                <a:lnTo>
                  <a:pt x="67" y="378"/>
                </a:lnTo>
                <a:lnTo>
                  <a:pt x="34" y="443"/>
                </a:lnTo>
                <a:lnTo>
                  <a:pt x="0" y="504"/>
                </a:lnTo>
                <a:lnTo>
                  <a:pt x="23" y="516"/>
                </a:lnTo>
                <a:lnTo>
                  <a:pt x="57" y="456"/>
                </a:lnTo>
                <a:lnTo>
                  <a:pt x="90" y="390"/>
                </a:lnTo>
                <a:lnTo>
                  <a:pt x="78" y="383"/>
                </a:lnTo>
                <a:lnTo>
                  <a:pt x="90" y="390"/>
                </a:lnTo>
                <a:lnTo>
                  <a:pt x="131" y="323"/>
                </a:lnTo>
                <a:lnTo>
                  <a:pt x="131" y="323"/>
                </a:lnTo>
                <a:lnTo>
                  <a:pt x="168" y="253"/>
                </a:lnTo>
                <a:lnTo>
                  <a:pt x="205" y="186"/>
                </a:lnTo>
                <a:lnTo>
                  <a:pt x="240" y="120"/>
                </a:lnTo>
                <a:lnTo>
                  <a:pt x="228" y="113"/>
                </a:lnTo>
                <a:lnTo>
                  <a:pt x="240" y="120"/>
                </a:lnTo>
                <a:lnTo>
                  <a:pt x="274" y="64"/>
                </a:lnTo>
                <a:lnTo>
                  <a:pt x="274" y="62"/>
                </a:lnTo>
                <a:lnTo>
                  <a:pt x="286" y="35"/>
                </a:lnTo>
                <a:lnTo>
                  <a:pt x="274" y="30"/>
                </a:lnTo>
                <a:lnTo>
                  <a:pt x="286" y="37"/>
                </a:lnTo>
                <a:lnTo>
                  <a:pt x="300" y="12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84" name="Freeform 643"/>
          <p:cNvSpPr>
            <a:spLocks/>
          </p:cNvSpPr>
          <p:nvPr/>
        </p:nvSpPr>
        <p:spPr bwMode="auto">
          <a:xfrm>
            <a:off x="7988374" y="5615583"/>
            <a:ext cx="174625" cy="322263"/>
          </a:xfrm>
          <a:custGeom>
            <a:avLst/>
            <a:gdLst/>
            <a:ahLst/>
            <a:cxnLst>
              <a:cxn ang="0">
                <a:pos x="240" y="12"/>
              </a:cxn>
              <a:cxn ang="0">
                <a:pos x="217" y="0"/>
              </a:cxn>
              <a:cxn ang="0">
                <a:pos x="185" y="58"/>
              </a:cxn>
              <a:cxn ang="0">
                <a:pos x="155" y="121"/>
              </a:cxn>
              <a:cxn ang="0">
                <a:pos x="153" y="121"/>
              </a:cxn>
              <a:cxn ang="0">
                <a:pos x="123" y="187"/>
              </a:cxn>
              <a:cxn ang="0">
                <a:pos x="136" y="192"/>
              </a:cxn>
              <a:cxn ang="0">
                <a:pos x="125" y="187"/>
              </a:cxn>
              <a:cxn ang="0">
                <a:pos x="99" y="243"/>
              </a:cxn>
              <a:cxn ang="0">
                <a:pos x="109" y="249"/>
              </a:cxn>
              <a:cxn ang="0">
                <a:pos x="99" y="243"/>
              </a:cxn>
              <a:cxn ang="0">
                <a:pos x="70" y="298"/>
              </a:cxn>
              <a:cxn ang="0">
                <a:pos x="81" y="303"/>
              </a:cxn>
              <a:cxn ang="0">
                <a:pos x="70" y="296"/>
              </a:cxn>
              <a:cxn ang="0">
                <a:pos x="56" y="319"/>
              </a:cxn>
              <a:cxn ang="0">
                <a:pos x="56" y="321"/>
              </a:cxn>
              <a:cxn ang="0">
                <a:pos x="44" y="342"/>
              </a:cxn>
              <a:cxn ang="0">
                <a:pos x="54" y="348"/>
              </a:cxn>
              <a:cxn ang="0">
                <a:pos x="44" y="340"/>
              </a:cxn>
              <a:cxn ang="0">
                <a:pos x="30" y="358"/>
              </a:cxn>
              <a:cxn ang="0">
                <a:pos x="40" y="365"/>
              </a:cxn>
              <a:cxn ang="0">
                <a:pos x="31" y="356"/>
              </a:cxn>
              <a:cxn ang="0">
                <a:pos x="17" y="369"/>
              </a:cxn>
              <a:cxn ang="0">
                <a:pos x="17" y="369"/>
              </a:cxn>
              <a:cxn ang="0">
                <a:pos x="8" y="379"/>
              </a:cxn>
              <a:cxn ang="0">
                <a:pos x="17" y="388"/>
              </a:cxn>
              <a:cxn ang="0">
                <a:pos x="14" y="376"/>
              </a:cxn>
              <a:cxn ang="0">
                <a:pos x="0" y="379"/>
              </a:cxn>
              <a:cxn ang="0">
                <a:pos x="7" y="404"/>
              </a:cxn>
              <a:cxn ang="0">
                <a:pos x="21" y="401"/>
              </a:cxn>
              <a:cxn ang="0">
                <a:pos x="23" y="401"/>
              </a:cxn>
              <a:cxn ang="0">
                <a:pos x="26" y="397"/>
              </a:cxn>
              <a:cxn ang="0">
                <a:pos x="28" y="397"/>
              </a:cxn>
              <a:cxn ang="0">
                <a:pos x="37" y="386"/>
              </a:cxn>
              <a:cxn ang="0">
                <a:pos x="26" y="378"/>
              </a:cxn>
              <a:cxn ang="0">
                <a:pos x="35" y="388"/>
              </a:cxn>
              <a:cxn ang="0">
                <a:pos x="49" y="376"/>
              </a:cxn>
              <a:cxn ang="0">
                <a:pos x="51" y="374"/>
              </a:cxn>
              <a:cxn ang="0">
                <a:pos x="65" y="356"/>
              </a:cxn>
              <a:cxn ang="0">
                <a:pos x="67" y="355"/>
              </a:cxn>
              <a:cxn ang="0">
                <a:pos x="79" y="333"/>
              </a:cxn>
              <a:cxn ang="0">
                <a:pos x="67" y="326"/>
              </a:cxn>
              <a:cxn ang="0">
                <a:pos x="79" y="333"/>
              </a:cxn>
              <a:cxn ang="0">
                <a:pos x="93" y="310"/>
              </a:cxn>
              <a:cxn ang="0">
                <a:pos x="93" y="310"/>
              </a:cxn>
              <a:cxn ang="0">
                <a:pos x="122" y="256"/>
              </a:cxn>
              <a:cxn ang="0">
                <a:pos x="122" y="254"/>
              </a:cxn>
              <a:cxn ang="0">
                <a:pos x="148" y="197"/>
              </a:cxn>
              <a:cxn ang="0">
                <a:pos x="148" y="197"/>
              </a:cxn>
              <a:cxn ang="0">
                <a:pos x="178" y="132"/>
              </a:cxn>
              <a:cxn ang="0">
                <a:pos x="166" y="127"/>
              </a:cxn>
              <a:cxn ang="0">
                <a:pos x="178" y="134"/>
              </a:cxn>
              <a:cxn ang="0">
                <a:pos x="208" y="70"/>
              </a:cxn>
              <a:cxn ang="0">
                <a:pos x="240" y="12"/>
              </a:cxn>
            </a:cxnLst>
            <a:rect l="0" t="0" r="r" b="b"/>
            <a:pathLst>
              <a:path w="240" h="404">
                <a:moveTo>
                  <a:pt x="240" y="12"/>
                </a:moveTo>
                <a:lnTo>
                  <a:pt x="217" y="0"/>
                </a:lnTo>
                <a:lnTo>
                  <a:pt x="185" y="58"/>
                </a:lnTo>
                <a:lnTo>
                  <a:pt x="155" y="121"/>
                </a:lnTo>
                <a:lnTo>
                  <a:pt x="153" y="121"/>
                </a:lnTo>
                <a:lnTo>
                  <a:pt x="123" y="187"/>
                </a:lnTo>
                <a:lnTo>
                  <a:pt x="136" y="192"/>
                </a:lnTo>
                <a:lnTo>
                  <a:pt x="125" y="187"/>
                </a:lnTo>
                <a:lnTo>
                  <a:pt x="99" y="243"/>
                </a:lnTo>
                <a:lnTo>
                  <a:pt x="109" y="249"/>
                </a:lnTo>
                <a:lnTo>
                  <a:pt x="99" y="243"/>
                </a:lnTo>
                <a:lnTo>
                  <a:pt x="70" y="298"/>
                </a:lnTo>
                <a:lnTo>
                  <a:pt x="81" y="303"/>
                </a:lnTo>
                <a:lnTo>
                  <a:pt x="70" y="296"/>
                </a:lnTo>
                <a:lnTo>
                  <a:pt x="56" y="319"/>
                </a:lnTo>
                <a:lnTo>
                  <a:pt x="56" y="321"/>
                </a:lnTo>
                <a:lnTo>
                  <a:pt x="44" y="342"/>
                </a:lnTo>
                <a:lnTo>
                  <a:pt x="54" y="348"/>
                </a:lnTo>
                <a:lnTo>
                  <a:pt x="44" y="340"/>
                </a:lnTo>
                <a:lnTo>
                  <a:pt x="30" y="358"/>
                </a:lnTo>
                <a:lnTo>
                  <a:pt x="40" y="365"/>
                </a:lnTo>
                <a:lnTo>
                  <a:pt x="31" y="356"/>
                </a:lnTo>
                <a:lnTo>
                  <a:pt x="17" y="369"/>
                </a:lnTo>
                <a:lnTo>
                  <a:pt x="17" y="369"/>
                </a:lnTo>
                <a:lnTo>
                  <a:pt x="8" y="379"/>
                </a:lnTo>
                <a:lnTo>
                  <a:pt x="17" y="388"/>
                </a:lnTo>
                <a:lnTo>
                  <a:pt x="14" y="376"/>
                </a:lnTo>
                <a:lnTo>
                  <a:pt x="0" y="379"/>
                </a:lnTo>
                <a:lnTo>
                  <a:pt x="7" y="404"/>
                </a:lnTo>
                <a:lnTo>
                  <a:pt x="21" y="401"/>
                </a:lnTo>
                <a:lnTo>
                  <a:pt x="23" y="401"/>
                </a:lnTo>
                <a:lnTo>
                  <a:pt x="26" y="397"/>
                </a:lnTo>
                <a:lnTo>
                  <a:pt x="28" y="397"/>
                </a:lnTo>
                <a:lnTo>
                  <a:pt x="37" y="386"/>
                </a:lnTo>
                <a:lnTo>
                  <a:pt x="26" y="378"/>
                </a:lnTo>
                <a:lnTo>
                  <a:pt x="35" y="388"/>
                </a:lnTo>
                <a:lnTo>
                  <a:pt x="49" y="376"/>
                </a:lnTo>
                <a:lnTo>
                  <a:pt x="51" y="374"/>
                </a:lnTo>
                <a:lnTo>
                  <a:pt x="65" y="356"/>
                </a:lnTo>
                <a:lnTo>
                  <a:pt x="67" y="355"/>
                </a:lnTo>
                <a:lnTo>
                  <a:pt x="79" y="333"/>
                </a:lnTo>
                <a:lnTo>
                  <a:pt x="67" y="326"/>
                </a:lnTo>
                <a:lnTo>
                  <a:pt x="79" y="333"/>
                </a:lnTo>
                <a:lnTo>
                  <a:pt x="93" y="310"/>
                </a:lnTo>
                <a:lnTo>
                  <a:pt x="93" y="310"/>
                </a:lnTo>
                <a:lnTo>
                  <a:pt x="122" y="256"/>
                </a:lnTo>
                <a:lnTo>
                  <a:pt x="122" y="254"/>
                </a:lnTo>
                <a:lnTo>
                  <a:pt x="148" y="197"/>
                </a:lnTo>
                <a:lnTo>
                  <a:pt x="148" y="197"/>
                </a:lnTo>
                <a:lnTo>
                  <a:pt x="178" y="132"/>
                </a:lnTo>
                <a:lnTo>
                  <a:pt x="166" y="127"/>
                </a:lnTo>
                <a:lnTo>
                  <a:pt x="178" y="134"/>
                </a:lnTo>
                <a:lnTo>
                  <a:pt x="208" y="70"/>
                </a:lnTo>
                <a:lnTo>
                  <a:pt x="240" y="12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85" name="Freeform 644"/>
          <p:cNvSpPr>
            <a:spLocks/>
          </p:cNvSpPr>
          <p:nvPr/>
        </p:nvSpPr>
        <p:spPr bwMode="auto">
          <a:xfrm>
            <a:off x="7864549" y="5664796"/>
            <a:ext cx="125413" cy="273050"/>
          </a:xfrm>
          <a:custGeom>
            <a:avLst/>
            <a:gdLst/>
            <a:ahLst/>
            <a:cxnLst>
              <a:cxn ang="0">
                <a:pos x="171" y="345"/>
              </a:cxn>
              <a:cxn ang="0">
                <a:pos x="171" y="318"/>
              </a:cxn>
              <a:cxn ang="0">
                <a:pos x="161" y="318"/>
              </a:cxn>
              <a:cxn ang="0">
                <a:pos x="161" y="331"/>
              </a:cxn>
              <a:cxn ang="0">
                <a:pos x="168" y="320"/>
              </a:cxn>
              <a:cxn ang="0">
                <a:pos x="154" y="313"/>
              </a:cxn>
              <a:cxn ang="0">
                <a:pos x="146" y="324"/>
              </a:cxn>
              <a:cxn ang="0">
                <a:pos x="157" y="315"/>
              </a:cxn>
              <a:cxn ang="0">
                <a:pos x="148" y="304"/>
              </a:cxn>
              <a:cxn ang="0">
                <a:pos x="138" y="313"/>
              </a:cxn>
              <a:cxn ang="0">
                <a:pos x="148" y="306"/>
              </a:cxn>
              <a:cxn ang="0">
                <a:pos x="138" y="290"/>
              </a:cxn>
              <a:cxn ang="0">
                <a:pos x="123" y="269"/>
              </a:cxn>
              <a:cxn ang="0">
                <a:pos x="113" y="276"/>
              </a:cxn>
              <a:cxn ang="0">
                <a:pos x="125" y="271"/>
              </a:cxn>
              <a:cxn ang="0">
                <a:pos x="116" y="251"/>
              </a:cxn>
              <a:cxn ang="0">
                <a:pos x="95" y="200"/>
              </a:cxn>
              <a:cxn ang="0">
                <a:pos x="83" y="205"/>
              </a:cxn>
              <a:cxn ang="0">
                <a:pos x="95" y="202"/>
              </a:cxn>
              <a:cxn ang="0">
                <a:pos x="79" y="147"/>
              </a:cxn>
              <a:cxn ang="0">
                <a:pos x="79" y="145"/>
              </a:cxn>
              <a:cxn ang="0">
                <a:pos x="58" y="92"/>
              </a:cxn>
              <a:cxn ang="0">
                <a:pos x="46" y="98"/>
              </a:cxn>
              <a:cxn ang="0">
                <a:pos x="58" y="94"/>
              </a:cxn>
              <a:cxn ang="0">
                <a:pos x="42" y="43"/>
              </a:cxn>
              <a:cxn ang="0">
                <a:pos x="42" y="41"/>
              </a:cxn>
              <a:cxn ang="0">
                <a:pos x="32" y="18"/>
              </a:cxn>
              <a:cxn ang="0">
                <a:pos x="19" y="23"/>
              </a:cxn>
              <a:cxn ang="0">
                <a:pos x="32" y="18"/>
              </a:cxn>
              <a:cxn ang="0">
                <a:pos x="25" y="0"/>
              </a:cxn>
              <a:cxn ang="0">
                <a:pos x="0" y="11"/>
              </a:cxn>
              <a:cxn ang="0">
                <a:pos x="7" y="29"/>
              </a:cxn>
              <a:cxn ang="0">
                <a:pos x="9" y="29"/>
              </a:cxn>
              <a:cxn ang="0">
                <a:pos x="19" y="52"/>
              </a:cxn>
              <a:cxn ang="0">
                <a:pos x="30" y="46"/>
              </a:cxn>
              <a:cxn ang="0">
                <a:pos x="17" y="52"/>
              </a:cxn>
              <a:cxn ang="0">
                <a:pos x="33" y="103"/>
              </a:cxn>
              <a:cxn ang="0">
                <a:pos x="33" y="103"/>
              </a:cxn>
              <a:cxn ang="0">
                <a:pos x="55" y="156"/>
              </a:cxn>
              <a:cxn ang="0">
                <a:pos x="67" y="151"/>
              </a:cxn>
              <a:cxn ang="0">
                <a:pos x="55" y="154"/>
              </a:cxn>
              <a:cxn ang="0">
                <a:pos x="70" y="209"/>
              </a:cxn>
              <a:cxn ang="0">
                <a:pos x="70" y="211"/>
              </a:cxn>
              <a:cxn ang="0">
                <a:pos x="92" y="262"/>
              </a:cxn>
              <a:cxn ang="0">
                <a:pos x="101" y="281"/>
              </a:cxn>
              <a:cxn ang="0">
                <a:pos x="102" y="283"/>
              </a:cxn>
              <a:cxn ang="0">
                <a:pos x="116" y="304"/>
              </a:cxn>
              <a:cxn ang="0">
                <a:pos x="127" y="320"/>
              </a:cxn>
              <a:cxn ang="0">
                <a:pos x="129" y="322"/>
              </a:cxn>
              <a:cxn ang="0">
                <a:pos x="138" y="332"/>
              </a:cxn>
              <a:cxn ang="0">
                <a:pos x="138" y="332"/>
              </a:cxn>
              <a:cxn ang="0">
                <a:pos x="141" y="336"/>
              </a:cxn>
              <a:cxn ang="0">
                <a:pos x="155" y="343"/>
              </a:cxn>
              <a:cxn ang="0">
                <a:pos x="155" y="343"/>
              </a:cxn>
              <a:cxn ang="0">
                <a:pos x="161" y="345"/>
              </a:cxn>
              <a:cxn ang="0">
                <a:pos x="171" y="345"/>
              </a:cxn>
            </a:cxnLst>
            <a:rect l="0" t="0" r="r" b="b"/>
            <a:pathLst>
              <a:path w="171" h="345">
                <a:moveTo>
                  <a:pt x="171" y="345"/>
                </a:moveTo>
                <a:lnTo>
                  <a:pt x="171" y="318"/>
                </a:lnTo>
                <a:lnTo>
                  <a:pt x="161" y="318"/>
                </a:lnTo>
                <a:lnTo>
                  <a:pt x="161" y="331"/>
                </a:lnTo>
                <a:lnTo>
                  <a:pt x="168" y="320"/>
                </a:lnTo>
                <a:lnTo>
                  <a:pt x="154" y="313"/>
                </a:lnTo>
                <a:lnTo>
                  <a:pt x="146" y="324"/>
                </a:lnTo>
                <a:lnTo>
                  <a:pt x="157" y="315"/>
                </a:lnTo>
                <a:lnTo>
                  <a:pt x="148" y="304"/>
                </a:lnTo>
                <a:lnTo>
                  <a:pt x="138" y="313"/>
                </a:lnTo>
                <a:lnTo>
                  <a:pt x="148" y="306"/>
                </a:lnTo>
                <a:lnTo>
                  <a:pt x="138" y="290"/>
                </a:lnTo>
                <a:lnTo>
                  <a:pt x="123" y="269"/>
                </a:lnTo>
                <a:lnTo>
                  <a:pt x="113" y="276"/>
                </a:lnTo>
                <a:lnTo>
                  <a:pt x="125" y="271"/>
                </a:lnTo>
                <a:lnTo>
                  <a:pt x="116" y="251"/>
                </a:lnTo>
                <a:lnTo>
                  <a:pt x="95" y="200"/>
                </a:lnTo>
                <a:lnTo>
                  <a:pt x="83" y="205"/>
                </a:lnTo>
                <a:lnTo>
                  <a:pt x="95" y="202"/>
                </a:lnTo>
                <a:lnTo>
                  <a:pt x="79" y="147"/>
                </a:lnTo>
                <a:lnTo>
                  <a:pt x="79" y="145"/>
                </a:lnTo>
                <a:lnTo>
                  <a:pt x="58" y="92"/>
                </a:lnTo>
                <a:lnTo>
                  <a:pt x="46" y="98"/>
                </a:lnTo>
                <a:lnTo>
                  <a:pt x="58" y="94"/>
                </a:lnTo>
                <a:lnTo>
                  <a:pt x="42" y="43"/>
                </a:lnTo>
                <a:lnTo>
                  <a:pt x="42" y="41"/>
                </a:lnTo>
                <a:lnTo>
                  <a:pt x="32" y="18"/>
                </a:lnTo>
                <a:lnTo>
                  <a:pt x="19" y="23"/>
                </a:lnTo>
                <a:lnTo>
                  <a:pt x="32" y="18"/>
                </a:lnTo>
                <a:lnTo>
                  <a:pt x="25" y="0"/>
                </a:lnTo>
                <a:lnTo>
                  <a:pt x="0" y="11"/>
                </a:lnTo>
                <a:lnTo>
                  <a:pt x="7" y="29"/>
                </a:lnTo>
                <a:lnTo>
                  <a:pt x="9" y="29"/>
                </a:lnTo>
                <a:lnTo>
                  <a:pt x="19" y="52"/>
                </a:lnTo>
                <a:lnTo>
                  <a:pt x="30" y="46"/>
                </a:lnTo>
                <a:lnTo>
                  <a:pt x="17" y="52"/>
                </a:lnTo>
                <a:lnTo>
                  <a:pt x="33" y="103"/>
                </a:lnTo>
                <a:lnTo>
                  <a:pt x="33" y="103"/>
                </a:lnTo>
                <a:lnTo>
                  <a:pt x="55" y="156"/>
                </a:lnTo>
                <a:lnTo>
                  <a:pt x="67" y="151"/>
                </a:lnTo>
                <a:lnTo>
                  <a:pt x="55" y="154"/>
                </a:lnTo>
                <a:lnTo>
                  <a:pt x="70" y="209"/>
                </a:lnTo>
                <a:lnTo>
                  <a:pt x="70" y="211"/>
                </a:lnTo>
                <a:lnTo>
                  <a:pt x="92" y="262"/>
                </a:lnTo>
                <a:lnTo>
                  <a:pt x="101" y="281"/>
                </a:lnTo>
                <a:lnTo>
                  <a:pt x="102" y="283"/>
                </a:lnTo>
                <a:lnTo>
                  <a:pt x="116" y="304"/>
                </a:lnTo>
                <a:lnTo>
                  <a:pt x="127" y="320"/>
                </a:lnTo>
                <a:lnTo>
                  <a:pt x="129" y="322"/>
                </a:lnTo>
                <a:lnTo>
                  <a:pt x="138" y="332"/>
                </a:lnTo>
                <a:lnTo>
                  <a:pt x="138" y="332"/>
                </a:lnTo>
                <a:lnTo>
                  <a:pt x="141" y="336"/>
                </a:lnTo>
                <a:lnTo>
                  <a:pt x="155" y="343"/>
                </a:lnTo>
                <a:lnTo>
                  <a:pt x="155" y="343"/>
                </a:lnTo>
                <a:lnTo>
                  <a:pt x="161" y="345"/>
                </a:lnTo>
                <a:lnTo>
                  <a:pt x="171" y="345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86" name="Freeform 645"/>
          <p:cNvSpPr>
            <a:spLocks/>
          </p:cNvSpPr>
          <p:nvPr/>
        </p:nvSpPr>
        <p:spPr bwMode="auto">
          <a:xfrm>
            <a:off x="7788349" y="5494933"/>
            <a:ext cx="93663" cy="179388"/>
          </a:xfrm>
          <a:custGeom>
            <a:avLst/>
            <a:gdLst/>
            <a:ahLst/>
            <a:cxnLst>
              <a:cxn ang="0">
                <a:pos x="106" y="226"/>
              </a:cxn>
              <a:cxn ang="0">
                <a:pos x="129" y="213"/>
              </a:cxn>
              <a:cxn ang="0">
                <a:pos x="99" y="150"/>
              </a:cxn>
              <a:cxn ang="0">
                <a:pos x="70" y="95"/>
              </a:cxn>
              <a:cxn ang="0">
                <a:pos x="44" y="44"/>
              </a:cxn>
              <a:cxn ang="0">
                <a:pos x="23" y="0"/>
              </a:cxn>
              <a:cxn ang="0">
                <a:pos x="0" y="12"/>
              </a:cxn>
              <a:cxn ang="0">
                <a:pos x="21" y="56"/>
              </a:cxn>
              <a:cxn ang="0">
                <a:pos x="47" y="107"/>
              </a:cxn>
              <a:cxn ang="0">
                <a:pos x="76" y="162"/>
              </a:cxn>
              <a:cxn ang="0">
                <a:pos x="106" y="226"/>
              </a:cxn>
            </a:cxnLst>
            <a:rect l="0" t="0" r="r" b="b"/>
            <a:pathLst>
              <a:path w="129" h="226">
                <a:moveTo>
                  <a:pt x="106" y="226"/>
                </a:moveTo>
                <a:lnTo>
                  <a:pt x="129" y="213"/>
                </a:lnTo>
                <a:lnTo>
                  <a:pt x="99" y="150"/>
                </a:lnTo>
                <a:lnTo>
                  <a:pt x="70" y="95"/>
                </a:lnTo>
                <a:lnTo>
                  <a:pt x="44" y="44"/>
                </a:lnTo>
                <a:lnTo>
                  <a:pt x="23" y="0"/>
                </a:lnTo>
                <a:lnTo>
                  <a:pt x="0" y="12"/>
                </a:lnTo>
                <a:lnTo>
                  <a:pt x="21" y="56"/>
                </a:lnTo>
                <a:lnTo>
                  <a:pt x="47" y="107"/>
                </a:lnTo>
                <a:lnTo>
                  <a:pt x="76" y="162"/>
                </a:lnTo>
                <a:lnTo>
                  <a:pt x="106" y="226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87" name="Freeform 646"/>
          <p:cNvSpPr>
            <a:spLocks/>
          </p:cNvSpPr>
          <p:nvPr/>
        </p:nvSpPr>
        <p:spPr bwMode="auto">
          <a:xfrm>
            <a:off x="7748662" y="5407621"/>
            <a:ext cx="55562" cy="96837"/>
          </a:xfrm>
          <a:custGeom>
            <a:avLst/>
            <a:gdLst/>
            <a:ahLst/>
            <a:cxnLst>
              <a:cxn ang="0">
                <a:pos x="51" y="122"/>
              </a:cxn>
              <a:cxn ang="0">
                <a:pos x="76" y="112"/>
              </a:cxn>
              <a:cxn ang="0">
                <a:pos x="60" y="75"/>
              </a:cxn>
              <a:cxn ang="0">
                <a:pos x="60" y="75"/>
              </a:cxn>
              <a:cxn ang="0">
                <a:pos x="45" y="44"/>
              </a:cxn>
              <a:cxn ang="0">
                <a:pos x="45" y="44"/>
              </a:cxn>
              <a:cxn ang="0">
                <a:pos x="33" y="22"/>
              </a:cxn>
              <a:cxn ang="0">
                <a:pos x="23" y="0"/>
              </a:cxn>
              <a:cxn ang="0">
                <a:pos x="0" y="13"/>
              </a:cxn>
              <a:cxn ang="0">
                <a:pos x="10" y="34"/>
              </a:cxn>
              <a:cxn ang="0">
                <a:pos x="23" y="57"/>
              </a:cxn>
              <a:cxn ang="0">
                <a:pos x="33" y="50"/>
              </a:cxn>
              <a:cxn ang="0">
                <a:pos x="23" y="55"/>
              </a:cxn>
              <a:cxn ang="0">
                <a:pos x="37" y="85"/>
              </a:cxn>
              <a:cxn ang="0">
                <a:pos x="47" y="80"/>
              </a:cxn>
              <a:cxn ang="0">
                <a:pos x="35" y="85"/>
              </a:cxn>
              <a:cxn ang="0">
                <a:pos x="51" y="122"/>
              </a:cxn>
            </a:cxnLst>
            <a:rect l="0" t="0" r="r" b="b"/>
            <a:pathLst>
              <a:path w="76" h="122">
                <a:moveTo>
                  <a:pt x="51" y="122"/>
                </a:moveTo>
                <a:lnTo>
                  <a:pt x="76" y="112"/>
                </a:lnTo>
                <a:lnTo>
                  <a:pt x="60" y="75"/>
                </a:lnTo>
                <a:lnTo>
                  <a:pt x="60" y="75"/>
                </a:lnTo>
                <a:lnTo>
                  <a:pt x="45" y="44"/>
                </a:lnTo>
                <a:lnTo>
                  <a:pt x="45" y="44"/>
                </a:lnTo>
                <a:lnTo>
                  <a:pt x="33" y="22"/>
                </a:lnTo>
                <a:lnTo>
                  <a:pt x="23" y="0"/>
                </a:lnTo>
                <a:lnTo>
                  <a:pt x="0" y="13"/>
                </a:lnTo>
                <a:lnTo>
                  <a:pt x="10" y="34"/>
                </a:lnTo>
                <a:lnTo>
                  <a:pt x="23" y="57"/>
                </a:lnTo>
                <a:lnTo>
                  <a:pt x="33" y="50"/>
                </a:lnTo>
                <a:lnTo>
                  <a:pt x="23" y="55"/>
                </a:lnTo>
                <a:lnTo>
                  <a:pt x="37" y="85"/>
                </a:lnTo>
                <a:lnTo>
                  <a:pt x="47" y="80"/>
                </a:lnTo>
                <a:lnTo>
                  <a:pt x="35" y="85"/>
                </a:lnTo>
                <a:lnTo>
                  <a:pt x="51" y="122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88" name="Freeform 647"/>
          <p:cNvSpPr>
            <a:spLocks/>
          </p:cNvSpPr>
          <p:nvPr/>
        </p:nvSpPr>
        <p:spPr bwMode="auto">
          <a:xfrm>
            <a:off x="7729612" y="5375871"/>
            <a:ext cx="34925" cy="42862"/>
          </a:xfrm>
          <a:custGeom>
            <a:avLst/>
            <a:gdLst/>
            <a:ahLst/>
            <a:cxnLst>
              <a:cxn ang="0">
                <a:pos x="27" y="53"/>
              </a:cxn>
              <a:cxn ang="0">
                <a:pos x="48" y="38"/>
              </a:cxn>
              <a:cxn ang="0">
                <a:pos x="37" y="23"/>
              </a:cxn>
              <a:cxn ang="0">
                <a:pos x="30" y="15"/>
              </a:cxn>
              <a:cxn ang="0">
                <a:pos x="30" y="13"/>
              </a:cxn>
              <a:cxn ang="0">
                <a:pos x="23" y="6"/>
              </a:cxn>
              <a:cxn ang="0">
                <a:pos x="21" y="6"/>
              </a:cxn>
              <a:cxn ang="0">
                <a:pos x="19" y="4"/>
              </a:cxn>
              <a:cxn ang="0">
                <a:pos x="12" y="0"/>
              </a:cxn>
              <a:cxn ang="0">
                <a:pos x="0" y="23"/>
              </a:cxn>
              <a:cxn ang="0">
                <a:pos x="7" y="27"/>
              </a:cxn>
              <a:cxn ang="0">
                <a:pos x="12" y="15"/>
              </a:cxn>
              <a:cxn ang="0">
                <a:pos x="4" y="25"/>
              </a:cxn>
              <a:cxn ang="0">
                <a:pos x="11" y="32"/>
              </a:cxn>
              <a:cxn ang="0">
                <a:pos x="19" y="22"/>
              </a:cxn>
              <a:cxn ang="0">
                <a:pos x="9" y="30"/>
              </a:cxn>
              <a:cxn ang="0">
                <a:pos x="16" y="39"/>
              </a:cxn>
              <a:cxn ang="0">
                <a:pos x="27" y="53"/>
              </a:cxn>
            </a:cxnLst>
            <a:rect l="0" t="0" r="r" b="b"/>
            <a:pathLst>
              <a:path w="48" h="53">
                <a:moveTo>
                  <a:pt x="27" y="53"/>
                </a:moveTo>
                <a:lnTo>
                  <a:pt x="48" y="38"/>
                </a:lnTo>
                <a:lnTo>
                  <a:pt x="37" y="23"/>
                </a:lnTo>
                <a:lnTo>
                  <a:pt x="30" y="15"/>
                </a:lnTo>
                <a:lnTo>
                  <a:pt x="30" y="13"/>
                </a:lnTo>
                <a:lnTo>
                  <a:pt x="23" y="6"/>
                </a:lnTo>
                <a:lnTo>
                  <a:pt x="21" y="6"/>
                </a:lnTo>
                <a:lnTo>
                  <a:pt x="19" y="4"/>
                </a:lnTo>
                <a:lnTo>
                  <a:pt x="12" y="0"/>
                </a:lnTo>
                <a:lnTo>
                  <a:pt x="0" y="23"/>
                </a:lnTo>
                <a:lnTo>
                  <a:pt x="7" y="27"/>
                </a:lnTo>
                <a:lnTo>
                  <a:pt x="12" y="15"/>
                </a:lnTo>
                <a:lnTo>
                  <a:pt x="4" y="25"/>
                </a:lnTo>
                <a:lnTo>
                  <a:pt x="11" y="32"/>
                </a:lnTo>
                <a:lnTo>
                  <a:pt x="19" y="22"/>
                </a:lnTo>
                <a:lnTo>
                  <a:pt x="9" y="30"/>
                </a:lnTo>
                <a:lnTo>
                  <a:pt x="16" y="39"/>
                </a:lnTo>
                <a:lnTo>
                  <a:pt x="27" y="53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89" name="Freeform 648"/>
          <p:cNvSpPr>
            <a:spLocks/>
          </p:cNvSpPr>
          <p:nvPr/>
        </p:nvSpPr>
        <p:spPr bwMode="auto">
          <a:xfrm>
            <a:off x="7713737" y="5369521"/>
            <a:ext cx="25400" cy="23812"/>
          </a:xfrm>
          <a:custGeom>
            <a:avLst/>
            <a:gdLst/>
            <a:ahLst/>
            <a:cxnLst>
              <a:cxn ang="0">
                <a:pos x="21" y="30"/>
              </a:cxn>
              <a:cxn ang="0">
                <a:pos x="35" y="8"/>
              </a:cxn>
              <a:cxn ang="0">
                <a:pos x="30" y="5"/>
              </a:cxn>
              <a:cxn ang="0">
                <a:pos x="23" y="16"/>
              </a:cxn>
              <a:cxn ang="0">
                <a:pos x="34" y="7"/>
              </a:cxn>
              <a:cxn ang="0">
                <a:pos x="30" y="3"/>
              </a:cxn>
              <a:cxn ang="0">
                <a:pos x="28" y="3"/>
              </a:cxn>
              <a:cxn ang="0">
                <a:pos x="25" y="0"/>
              </a:cxn>
              <a:cxn ang="0">
                <a:pos x="20" y="0"/>
              </a:cxn>
              <a:cxn ang="0">
                <a:pos x="12" y="0"/>
              </a:cxn>
              <a:cxn ang="0">
                <a:pos x="12" y="12"/>
              </a:cxn>
              <a:cxn ang="0">
                <a:pos x="21" y="3"/>
              </a:cxn>
              <a:cxn ang="0">
                <a:pos x="18" y="0"/>
              </a:cxn>
              <a:cxn ang="0">
                <a:pos x="23" y="3"/>
              </a:cxn>
              <a:cxn ang="0">
                <a:pos x="20" y="0"/>
              </a:cxn>
              <a:cxn ang="0">
                <a:pos x="0" y="19"/>
              </a:cxn>
              <a:cxn ang="0">
                <a:pos x="4" y="23"/>
              </a:cxn>
              <a:cxn ang="0">
                <a:pos x="4" y="21"/>
              </a:cxn>
              <a:cxn ang="0">
                <a:pos x="7" y="24"/>
              </a:cxn>
              <a:cxn ang="0">
                <a:pos x="12" y="26"/>
              </a:cxn>
              <a:cxn ang="0">
                <a:pos x="20" y="26"/>
              </a:cxn>
              <a:cxn ang="0">
                <a:pos x="11" y="21"/>
              </a:cxn>
              <a:cxn ang="0">
                <a:pos x="14" y="24"/>
              </a:cxn>
              <a:cxn ang="0">
                <a:pos x="20" y="12"/>
              </a:cxn>
              <a:cxn ang="0">
                <a:pos x="11" y="23"/>
              </a:cxn>
              <a:cxn ang="0">
                <a:pos x="14" y="26"/>
              </a:cxn>
              <a:cxn ang="0">
                <a:pos x="14" y="24"/>
              </a:cxn>
              <a:cxn ang="0">
                <a:pos x="16" y="26"/>
              </a:cxn>
              <a:cxn ang="0">
                <a:pos x="21" y="30"/>
              </a:cxn>
            </a:cxnLst>
            <a:rect l="0" t="0" r="r" b="b"/>
            <a:pathLst>
              <a:path w="35" h="30">
                <a:moveTo>
                  <a:pt x="21" y="30"/>
                </a:moveTo>
                <a:lnTo>
                  <a:pt x="35" y="8"/>
                </a:lnTo>
                <a:lnTo>
                  <a:pt x="30" y="5"/>
                </a:lnTo>
                <a:lnTo>
                  <a:pt x="23" y="16"/>
                </a:lnTo>
                <a:lnTo>
                  <a:pt x="34" y="7"/>
                </a:lnTo>
                <a:lnTo>
                  <a:pt x="30" y="3"/>
                </a:lnTo>
                <a:lnTo>
                  <a:pt x="28" y="3"/>
                </a:lnTo>
                <a:lnTo>
                  <a:pt x="25" y="0"/>
                </a:lnTo>
                <a:lnTo>
                  <a:pt x="20" y="0"/>
                </a:lnTo>
                <a:lnTo>
                  <a:pt x="12" y="0"/>
                </a:lnTo>
                <a:lnTo>
                  <a:pt x="12" y="12"/>
                </a:lnTo>
                <a:lnTo>
                  <a:pt x="21" y="3"/>
                </a:lnTo>
                <a:lnTo>
                  <a:pt x="18" y="0"/>
                </a:lnTo>
                <a:lnTo>
                  <a:pt x="23" y="3"/>
                </a:lnTo>
                <a:lnTo>
                  <a:pt x="20" y="0"/>
                </a:lnTo>
                <a:lnTo>
                  <a:pt x="0" y="19"/>
                </a:lnTo>
                <a:lnTo>
                  <a:pt x="4" y="23"/>
                </a:lnTo>
                <a:lnTo>
                  <a:pt x="4" y="21"/>
                </a:lnTo>
                <a:lnTo>
                  <a:pt x="7" y="24"/>
                </a:lnTo>
                <a:lnTo>
                  <a:pt x="12" y="26"/>
                </a:lnTo>
                <a:lnTo>
                  <a:pt x="20" y="26"/>
                </a:lnTo>
                <a:lnTo>
                  <a:pt x="11" y="21"/>
                </a:lnTo>
                <a:lnTo>
                  <a:pt x="14" y="24"/>
                </a:lnTo>
                <a:lnTo>
                  <a:pt x="20" y="12"/>
                </a:lnTo>
                <a:lnTo>
                  <a:pt x="11" y="23"/>
                </a:lnTo>
                <a:lnTo>
                  <a:pt x="14" y="26"/>
                </a:lnTo>
                <a:lnTo>
                  <a:pt x="14" y="24"/>
                </a:lnTo>
                <a:lnTo>
                  <a:pt x="16" y="26"/>
                </a:lnTo>
                <a:lnTo>
                  <a:pt x="21" y="3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90" name="Freeform 649"/>
          <p:cNvSpPr>
            <a:spLocks/>
          </p:cNvSpPr>
          <p:nvPr/>
        </p:nvSpPr>
        <p:spPr bwMode="auto">
          <a:xfrm>
            <a:off x="7697862" y="5352058"/>
            <a:ext cx="28575" cy="33338"/>
          </a:xfrm>
          <a:custGeom>
            <a:avLst/>
            <a:gdLst/>
            <a:ahLst/>
            <a:cxnLst>
              <a:cxn ang="0">
                <a:pos x="21" y="41"/>
              </a:cxn>
              <a:cxn ang="0">
                <a:pos x="41" y="22"/>
              </a:cxn>
              <a:cxn ang="0">
                <a:pos x="30" y="11"/>
              </a:cxn>
              <a:cxn ang="0">
                <a:pos x="19" y="20"/>
              </a:cxn>
              <a:cxn ang="0">
                <a:pos x="30" y="13"/>
              </a:cxn>
              <a:cxn ang="0">
                <a:pos x="21" y="0"/>
              </a:cxn>
              <a:cxn ang="0">
                <a:pos x="0" y="16"/>
              </a:cxn>
              <a:cxn ang="0">
                <a:pos x="9" y="29"/>
              </a:cxn>
              <a:cxn ang="0">
                <a:pos x="10" y="30"/>
              </a:cxn>
              <a:cxn ang="0">
                <a:pos x="21" y="41"/>
              </a:cxn>
            </a:cxnLst>
            <a:rect l="0" t="0" r="r" b="b"/>
            <a:pathLst>
              <a:path w="41" h="41">
                <a:moveTo>
                  <a:pt x="21" y="41"/>
                </a:moveTo>
                <a:lnTo>
                  <a:pt x="41" y="22"/>
                </a:lnTo>
                <a:lnTo>
                  <a:pt x="30" y="11"/>
                </a:lnTo>
                <a:lnTo>
                  <a:pt x="19" y="20"/>
                </a:lnTo>
                <a:lnTo>
                  <a:pt x="30" y="13"/>
                </a:lnTo>
                <a:lnTo>
                  <a:pt x="21" y="0"/>
                </a:lnTo>
                <a:lnTo>
                  <a:pt x="0" y="16"/>
                </a:lnTo>
                <a:lnTo>
                  <a:pt x="9" y="29"/>
                </a:lnTo>
                <a:lnTo>
                  <a:pt x="10" y="30"/>
                </a:lnTo>
                <a:lnTo>
                  <a:pt x="21" y="41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91" name="Freeform 650"/>
          <p:cNvSpPr>
            <a:spLocks/>
          </p:cNvSpPr>
          <p:nvPr/>
        </p:nvSpPr>
        <p:spPr bwMode="auto">
          <a:xfrm>
            <a:off x="7683574" y="5317133"/>
            <a:ext cx="30163" cy="46038"/>
          </a:xfrm>
          <a:custGeom>
            <a:avLst/>
            <a:gdLst/>
            <a:ahLst/>
            <a:cxnLst>
              <a:cxn ang="0">
                <a:pos x="20" y="59"/>
              </a:cxn>
              <a:cxn ang="0">
                <a:pos x="43" y="46"/>
              </a:cxn>
              <a:cxn ang="0">
                <a:pos x="32" y="27"/>
              </a:cxn>
              <a:cxn ang="0">
                <a:pos x="20" y="32"/>
              </a:cxn>
              <a:cxn ang="0">
                <a:pos x="32" y="29"/>
              </a:cxn>
              <a:cxn ang="0">
                <a:pos x="25" y="0"/>
              </a:cxn>
              <a:cxn ang="0">
                <a:pos x="0" y="7"/>
              </a:cxn>
              <a:cxn ang="0">
                <a:pos x="8" y="36"/>
              </a:cxn>
              <a:cxn ang="0">
                <a:pos x="9" y="39"/>
              </a:cxn>
              <a:cxn ang="0">
                <a:pos x="20" y="59"/>
              </a:cxn>
            </a:cxnLst>
            <a:rect l="0" t="0" r="r" b="b"/>
            <a:pathLst>
              <a:path w="43" h="59">
                <a:moveTo>
                  <a:pt x="20" y="59"/>
                </a:moveTo>
                <a:lnTo>
                  <a:pt x="43" y="46"/>
                </a:lnTo>
                <a:lnTo>
                  <a:pt x="32" y="27"/>
                </a:lnTo>
                <a:lnTo>
                  <a:pt x="20" y="32"/>
                </a:lnTo>
                <a:lnTo>
                  <a:pt x="32" y="29"/>
                </a:lnTo>
                <a:lnTo>
                  <a:pt x="25" y="0"/>
                </a:lnTo>
                <a:lnTo>
                  <a:pt x="0" y="7"/>
                </a:lnTo>
                <a:lnTo>
                  <a:pt x="8" y="36"/>
                </a:lnTo>
                <a:lnTo>
                  <a:pt x="9" y="39"/>
                </a:lnTo>
                <a:lnTo>
                  <a:pt x="20" y="59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92" name="Freeform 651"/>
          <p:cNvSpPr>
            <a:spLocks/>
          </p:cNvSpPr>
          <p:nvPr/>
        </p:nvSpPr>
        <p:spPr bwMode="auto">
          <a:xfrm>
            <a:off x="7667699" y="5264746"/>
            <a:ext cx="34925" cy="60325"/>
          </a:xfrm>
          <a:custGeom>
            <a:avLst/>
            <a:gdLst/>
            <a:ahLst/>
            <a:cxnLst>
              <a:cxn ang="0">
                <a:pos x="21" y="76"/>
              </a:cxn>
              <a:cxn ang="0">
                <a:pos x="46" y="67"/>
              </a:cxn>
              <a:cxn ang="0">
                <a:pos x="36" y="34"/>
              </a:cxn>
              <a:cxn ang="0">
                <a:pos x="25" y="0"/>
              </a:cxn>
              <a:cxn ang="0">
                <a:pos x="0" y="9"/>
              </a:cxn>
              <a:cxn ang="0">
                <a:pos x="11" y="43"/>
              </a:cxn>
              <a:cxn ang="0">
                <a:pos x="21" y="76"/>
              </a:cxn>
            </a:cxnLst>
            <a:rect l="0" t="0" r="r" b="b"/>
            <a:pathLst>
              <a:path w="46" h="76">
                <a:moveTo>
                  <a:pt x="21" y="76"/>
                </a:moveTo>
                <a:lnTo>
                  <a:pt x="46" y="67"/>
                </a:lnTo>
                <a:lnTo>
                  <a:pt x="36" y="34"/>
                </a:lnTo>
                <a:lnTo>
                  <a:pt x="25" y="0"/>
                </a:lnTo>
                <a:lnTo>
                  <a:pt x="0" y="9"/>
                </a:lnTo>
                <a:lnTo>
                  <a:pt x="11" y="43"/>
                </a:lnTo>
                <a:lnTo>
                  <a:pt x="21" y="76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93" name="Freeform 652"/>
          <p:cNvSpPr>
            <a:spLocks/>
          </p:cNvSpPr>
          <p:nvPr/>
        </p:nvSpPr>
        <p:spPr bwMode="auto">
          <a:xfrm>
            <a:off x="7653412" y="5207596"/>
            <a:ext cx="31750" cy="63500"/>
          </a:xfrm>
          <a:custGeom>
            <a:avLst/>
            <a:gdLst/>
            <a:ahLst/>
            <a:cxnLst>
              <a:cxn ang="0">
                <a:pos x="19" y="80"/>
              </a:cxn>
              <a:cxn ang="0">
                <a:pos x="44" y="69"/>
              </a:cxn>
              <a:cxn ang="0">
                <a:pos x="37" y="52"/>
              </a:cxn>
              <a:cxn ang="0">
                <a:pos x="25" y="57"/>
              </a:cxn>
              <a:cxn ang="0">
                <a:pos x="39" y="55"/>
              </a:cxn>
              <a:cxn ang="0">
                <a:pos x="35" y="34"/>
              </a:cxn>
              <a:cxn ang="0">
                <a:pos x="33" y="32"/>
              </a:cxn>
              <a:cxn ang="0">
                <a:pos x="28" y="16"/>
              </a:cxn>
              <a:cxn ang="0">
                <a:pos x="16" y="20"/>
              </a:cxn>
              <a:cxn ang="0">
                <a:pos x="28" y="18"/>
              </a:cxn>
              <a:cxn ang="0">
                <a:pos x="25" y="0"/>
              </a:cxn>
              <a:cxn ang="0">
                <a:pos x="0" y="6"/>
              </a:cxn>
              <a:cxn ang="0">
                <a:pos x="3" y="23"/>
              </a:cxn>
              <a:cxn ang="0">
                <a:pos x="3" y="25"/>
              </a:cxn>
              <a:cxn ang="0">
                <a:pos x="9" y="41"/>
              </a:cxn>
              <a:cxn ang="0">
                <a:pos x="21" y="36"/>
              </a:cxn>
              <a:cxn ang="0">
                <a:pos x="9" y="39"/>
              </a:cxn>
              <a:cxn ang="0">
                <a:pos x="12" y="61"/>
              </a:cxn>
              <a:cxn ang="0">
                <a:pos x="12" y="62"/>
              </a:cxn>
              <a:cxn ang="0">
                <a:pos x="19" y="80"/>
              </a:cxn>
            </a:cxnLst>
            <a:rect l="0" t="0" r="r" b="b"/>
            <a:pathLst>
              <a:path w="44" h="80">
                <a:moveTo>
                  <a:pt x="19" y="80"/>
                </a:moveTo>
                <a:lnTo>
                  <a:pt x="44" y="69"/>
                </a:lnTo>
                <a:lnTo>
                  <a:pt x="37" y="52"/>
                </a:lnTo>
                <a:lnTo>
                  <a:pt x="25" y="57"/>
                </a:lnTo>
                <a:lnTo>
                  <a:pt x="39" y="55"/>
                </a:lnTo>
                <a:lnTo>
                  <a:pt x="35" y="34"/>
                </a:lnTo>
                <a:lnTo>
                  <a:pt x="33" y="32"/>
                </a:lnTo>
                <a:lnTo>
                  <a:pt x="28" y="16"/>
                </a:lnTo>
                <a:lnTo>
                  <a:pt x="16" y="20"/>
                </a:lnTo>
                <a:lnTo>
                  <a:pt x="28" y="18"/>
                </a:lnTo>
                <a:lnTo>
                  <a:pt x="25" y="0"/>
                </a:lnTo>
                <a:lnTo>
                  <a:pt x="0" y="6"/>
                </a:lnTo>
                <a:lnTo>
                  <a:pt x="3" y="23"/>
                </a:lnTo>
                <a:lnTo>
                  <a:pt x="3" y="25"/>
                </a:lnTo>
                <a:lnTo>
                  <a:pt x="9" y="41"/>
                </a:lnTo>
                <a:lnTo>
                  <a:pt x="21" y="36"/>
                </a:lnTo>
                <a:lnTo>
                  <a:pt x="9" y="39"/>
                </a:lnTo>
                <a:lnTo>
                  <a:pt x="12" y="61"/>
                </a:lnTo>
                <a:lnTo>
                  <a:pt x="12" y="62"/>
                </a:lnTo>
                <a:lnTo>
                  <a:pt x="19" y="8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94" name="Freeform 653"/>
          <p:cNvSpPr>
            <a:spLocks/>
          </p:cNvSpPr>
          <p:nvPr/>
        </p:nvSpPr>
        <p:spPr bwMode="auto">
          <a:xfrm>
            <a:off x="7642299" y="5175846"/>
            <a:ext cx="28575" cy="36512"/>
          </a:xfrm>
          <a:custGeom>
            <a:avLst/>
            <a:gdLst/>
            <a:ahLst/>
            <a:cxnLst>
              <a:cxn ang="0">
                <a:pos x="16" y="46"/>
              </a:cxn>
              <a:cxn ang="0">
                <a:pos x="41" y="39"/>
              </a:cxn>
              <a:cxn ang="0">
                <a:pos x="37" y="25"/>
              </a:cxn>
              <a:cxn ang="0">
                <a:pos x="37" y="23"/>
              </a:cxn>
              <a:cxn ang="0">
                <a:pos x="35" y="21"/>
              </a:cxn>
              <a:cxn ang="0">
                <a:pos x="28" y="12"/>
              </a:cxn>
              <a:cxn ang="0">
                <a:pos x="18" y="19"/>
              </a:cxn>
              <a:cxn ang="0">
                <a:pos x="30" y="14"/>
              </a:cxn>
              <a:cxn ang="0">
                <a:pos x="23" y="0"/>
              </a:cxn>
              <a:cxn ang="0">
                <a:pos x="0" y="12"/>
              </a:cxn>
              <a:cxn ang="0">
                <a:pos x="7" y="26"/>
              </a:cxn>
              <a:cxn ang="0">
                <a:pos x="7" y="28"/>
              </a:cxn>
              <a:cxn ang="0">
                <a:pos x="14" y="37"/>
              </a:cxn>
              <a:cxn ang="0">
                <a:pos x="25" y="28"/>
              </a:cxn>
              <a:cxn ang="0">
                <a:pos x="12" y="32"/>
              </a:cxn>
              <a:cxn ang="0">
                <a:pos x="16" y="46"/>
              </a:cxn>
            </a:cxnLst>
            <a:rect l="0" t="0" r="r" b="b"/>
            <a:pathLst>
              <a:path w="41" h="46">
                <a:moveTo>
                  <a:pt x="16" y="46"/>
                </a:moveTo>
                <a:lnTo>
                  <a:pt x="41" y="39"/>
                </a:lnTo>
                <a:lnTo>
                  <a:pt x="37" y="25"/>
                </a:lnTo>
                <a:lnTo>
                  <a:pt x="37" y="23"/>
                </a:lnTo>
                <a:lnTo>
                  <a:pt x="35" y="21"/>
                </a:lnTo>
                <a:lnTo>
                  <a:pt x="28" y="12"/>
                </a:lnTo>
                <a:lnTo>
                  <a:pt x="18" y="19"/>
                </a:lnTo>
                <a:lnTo>
                  <a:pt x="30" y="14"/>
                </a:lnTo>
                <a:lnTo>
                  <a:pt x="23" y="0"/>
                </a:lnTo>
                <a:lnTo>
                  <a:pt x="0" y="12"/>
                </a:lnTo>
                <a:lnTo>
                  <a:pt x="7" y="26"/>
                </a:lnTo>
                <a:lnTo>
                  <a:pt x="7" y="28"/>
                </a:lnTo>
                <a:lnTo>
                  <a:pt x="14" y="37"/>
                </a:lnTo>
                <a:lnTo>
                  <a:pt x="25" y="28"/>
                </a:lnTo>
                <a:lnTo>
                  <a:pt x="12" y="32"/>
                </a:lnTo>
                <a:lnTo>
                  <a:pt x="16" y="46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95" name="Freeform 654"/>
          <p:cNvSpPr>
            <a:spLocks/>
          </p:cNvSpPr>
          <p:nvPr/>
        </p:nvSpPr>
        <p:spPr bwMode="auto">
          <a:xfrm>
            <a:off x="7631187" y="5156796"/>
            <a:ext cx="26987" cy="31750"/>
          </a:xfrm>
          <a:custGeom>
            <a:avLst/>
            <a:gdLst/>
            <a:ahLst/>
            <a:cxnLst>
              <a:cxn ang="0">
                <a:pos x="16" y="39"/>
              </a:cxn>
              <a:cxn ang="0">
                <a:pos x="35" y="19"/>
              </a:cxn>
              <a:cxn ang="0">
                <a:pos x="26" y="10"/>
              </a:cxn>
              <a:cxn ang="0">
                <a:pos x="19" y="3"/>
              </a:cxn>
              <a:cxn ang="0">
                <a:pos x="17" y="3"/>
              </a:cxn>
              <a:cxn ang="0">
                <a:pos x="14" y="0"/>
              </a:cxn>
              <a:cxn ang="0">
                <a:pos x="9" y="0"/>
              </a:cxn>
              <a:cxn ang="0">
                <a:pos x="5" y="0"/>
              </a:cxn>
              <a:cxn ang="0">
                <a:pos x="5" y="26"/>
              </a:cxn>
              <a:cxn ang="0">
                <a:pos x="9" y="26"/>
              </a:cxn>
              <a:cxn ang="0">
                <a:pos x="0" y="21"/>
              </a:cxn>
              <a:cxn ang="0">
                <a:pos x="3" y="25"/>
              </a:cxn>
              <a:cxn ang="0">
                <a:pos x="9" y="12"/>
              </a:cxn>
              <a:cxn ang="0">
                <a:pos x="0" y="23"/>
              </a:cxn>
              <a:cxn ang="0">
                <a:pos x="7" y="30"/>
              </a:cxn>
              <a:cxn ang="0">
                <a:pos x="16" y="39"/>
              </a:cxn>
            </a:cxnLst>
            <a:rect l="0" t="0" r="r" b="b"/>
            <a:pathLst>
              <a:path w="35" h="39">
                <a:moveTo>
                  <a:pt x="16" y="39"/>
                </a:moveTo>
                <a:lnTo>
                  <a:pt x="35" y="19"/>
                </a:lnTo>
                <a:lnTo>
                  <a:pt x="26" y="10"/>
                </a:lnTo>
                <a:lnTo>
                  <a:pt x="19" y="3"/>
                </a:lnTo>
                <a:lnTo>
                  <a:pt x="17" y="3"/>
                </a:lnTo>
                <a:lnTo>
                  <a:pt x="14" y="0"/>
                </a:lnTo>
                <a:lnTo>
                  <a:pt x="9" y="0"/>
                </a:lnTo>
                <a:lnTo>
                  <a:pt x="5" y="0"/>
                </a:lnTo>
                <a:lnTo>
                  <a:pt x="5" y="26"/>
                </a:lnTo>
                <a:lnTo>
                  <a:pt x="9" y="26"/>
                </a:lnTo>
                <a:lnTo>
                  <a:pt x="0" y="21"/>
                </a:lnTo>
                <a:lnTo>
                  <a:pt x="3" y="25"/>
                </a:lnTo>
                <a:lnTo>
                  <a:pt x="9" y="12"/>
                </a:lnTo>
                <a:lnTo>
                  <a:pt x="0" y="23"/>
                </a:lnTo>
                <a:lnTo>
                  <a:pt x="7" y="30"/>
                </a:lnTo>
                <a:lnTo>
                  <a:pt x="16" y="39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96" name="Freeform 655"/>
          <p:cNvSpPr>
            <a:spLocks/>
          </p:cNvSpPr>
          <p:nvPr/>
        </p:nvSpPr>
        <p:spPr bwMode="auto">
          <a:xfrm>
            <a:off x="7620074" y="5156796"/>
            <a:ext cx="22225" cy="26987"/>
          </a:xfrm>
          <a:custGeom>
            <a:avLst/>
            <a:gdLst/>
            <a:ahLst/>
            <a:cxnLst>
              <a:cxn ang="0">
                <a:pos x="21" y="26"/>
              </a:cxn>
              <a:cxn ang="0">
                <a:pos x="21" y="0"/>
              </a:cxn>
              <a:cxn ang="0">
                <a:pos x="18" y="0"/>
              </a:cxn>
              <a:cxn ang="0">
                <a:pos x="18" y="0"/>
              </a:cxn>
              <a:cxn ang="0">
                <a:pos x="12" y="0"/>
              </a:cxn>
              <a:cxn ang="0">
                <a:pos x="9" y="3"/>
              </a:cxn>
              <a:cxn ang="0">
                <a:pos x="7" y="7"/>
              </a:cxn>
              <a:cxn ang="0">
                <a:pos x="3" y="14"/>
              </a:cxn>
              <a:cxn ang="0">
                <a:pos x="0" y="21"/>
              </a:cxn>
              <a:cxn ang="0">
                <a:pos x="23" y="33"/>
              </a:cxn>
              <a:cxn ang="0">
                <a:pos x="26" y="26"/>
              </a:cxn>
              <a:cxn ang="0">
                <a:pos x="30" y="19"/>
              </a:cxn>
              <a:cxn ang="0">
                <a:pos x="18" y="25"/>
              </a:cxn>
              <a:cxn ang="0">
                <a:pos x="23" y="25"/>
              </a:cxn>
              <a:cxn ang="0">
                <a:pos x="26" y="21"/>
              </a:cxn>
              <a:cxn ang="0">
                <a:pos x="18" y="12"/>
              </a:cxn>
              <a:cxn ang="0">
                <a:pos x="18" y="26"/>
              </a:cxn>
              <a:cxn ang="0">
                <a:pos x="21" y="26"/>
              </a:cxn>
            </a:cxnLst>
            <a:rect l="0" t="0" r="r" b="b"/>
            <a:pathLst>
              <a:path w="30" h="33">
                <a:moveTo>
                  <a:pt x="21" y="26"/>
                </a:moveTo>
                <a:lnTo>
                  <a:pt x="21" y="0"/>
                </a:lnTo>
                <a:lnTo>
                  <a:pt x="18" y="0"/>
                </a:lnTo>
                <a:lnTo>
                  <a:pt x="18" y="0"/>
                </a:lnTo>
                <a:lnTo>
                  <a:pt x="12" y="0"/>
                </a:lnTo>
                <a:lnTo>
                  <a:pt x="9" y="3"/>
                </a:lnTo>
                <a:lnTo>
                  <a:pt x="7" y="7"/>
                </a:lnTo>
                <a:lnTo>
                  <a:pt x="3" y="14"/>
                </a:lnTo>
                <a:lnTo>
                  <a:pt x="0" y="21"/>
                </a:lnTo>
                <a:lnTo>
                  <a:pt x="23" y="33"/>
                </a:lnTo>
                <a:lnTo>
                  <a:pt x="26" y="26"/>
                </a:lnTo>
                <a:lnTo>
                  <a:pt x="30" y="19"/>
                </a:lnTo>
                <a:lnTo>
                  <a:pt x="18" y="25"/>
                </a:lnTo>
                <a:lnTo>
                  <a:pt x="23" y="25"/>
                </a:lnTo>
                <a:lnTo>
                  <a:pt x="26" y="21"/>
                </a:lnTo>
                <a:lnTo>
                  <a:pt x="18" y="12"/>
                </a:lnTo>
                <a:lnTo>
                  <a:pt x="18" y="26"/>
                </a:lnTo>
                <a:lnTo>
                  <a:pt x="21" y="26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97" name="Freeform 656"/>
          <p:cNvSpPr>
            <a:spLocks/>
          </p:cNvSpPr>
          <p:nvPr/>
        </p:nvSpPr>
        <p:spPr bwMode="auto">
          <a:xfrm>
            <a:off x="7610549" y="5169496"/>
            <a:ext cx="23813" cy="28575"/>
          </a:xfrm>
          <a:custGeom>
            <a:avLst/>
            <a:gdLst/>
            <a:ahLst/>
            <a:cxnLst>
              <a:cxn ang="0">
                <a:pos x="30" y="23"/>
              </a:cxn>
              <a:cxn ang="0">
                <a:pos x="17" y="0"/>
              </a:cxn>
              <a:cxn ang="0">
                <a:pos x="14" y="2"/>
              </a:cxn>
              <a:cxn ang="0">
                <a:pos x="10" y="3"/>
              </a:cxn>
              <a:cxn ang="0">
                <a:pos x="8" y="7"/>
              </a:cxn>
              <a:cxn ang="0">
                <a:pos x="5" y="14"/>
              </a:cxn>
              <a:cxn ang="0">
                <a:pos x="15" y="19"/>
              </a:cxn>
              <a:cxn ang="0">
                <a:pos x="7" y="10"/>
              </a:cxn>
              <a:cxn ang="0">
                <a:pos x="3" y="14"/>
              </a:cxn>
              <a:cxn ang="0">
                <a:pos x="12" y="23"/>
              </a:cxn>
              <a:cxn ang="0">
                <a:pos x="21" y="14"/>
              </a:cxn>
              <a:cxn ang="0">
                <a:pos x="17" y="10"/>
              </a:cxn>
              <a:cxn ang="0">
                <a:pos x="12" y="10"/>
              </a:cxn>
              <a:cxn ang="0">
                <a:pos x="7" y="10"/>
              </a:cxn>
              <a:cxn ang="0">
                <a:pos x="22" y="14"/>
              </a:cxn>
              <a:cxn ang="0">
                <a:pos x="19" y="10"/>
              </a:cxn>
              <a:cxn ang="0">
                <a:pos x="0" y="30"/>
              </a:cxn>
              <a:cxn ang="0">
                <a:pos x="3" y="33"/>
              </a:cxn>
              <a:cxn ang="0">
                <a:pos x="3" y="32"/>
              </a:cxn>
              <a:cxn ang="0">
                <a:pos x="7" y="35"/>
              </a:cxn>
              <a:cxn ang="0">
                <a:pos x="12" y="35"/>
              </a:cxn>
              <a:cxn ang="0">
                <a:pos x="17" y="35"/>
              </a:cxn>
              <a:cxn ang="0">
                <a:pos x="22" y="33"/>
              </a:cxn>
              <a:cxn ang="0">
                <a:pos x="26" y="30"/>
              </a:cxn>
              <a:cxn ang="0">
                <a:pos x="24" y="28"/>
              </a:cxn>
              <a:cxn ang="0">
                <a:pos x="28" y="26"/>
              </a:cxn>
              <a:cxn ang="0">
                <a:pos x="31" y="19"/>
              </a:cxn>
              <a:cxn ang="0">
                <a:pos x="28" y="21"/>
              </a:cxn>
              <a:cxn ang="0">
                <a:pos x="19" y="12"/>
              </a:cxn>
              <a:cxn ang="0">
                <a:pos x="26" y="24"/>
              </a:cxn>
              <a:cxn ang="0">
                <a:pos x="30" y="23"/>
              </a:cxn>
            </a:cxnLst>
            <a:rect l="0" t="0" r="r" b="b"/>
            <a:pathLst>
              <a:path w="31" h="35">
                <a:moveTo>
                  <a:pt x="30" y="23"/>
                </a:moveTo>
                <a:lnTo>
                  <a:pt x="17" y="0"/>
                </a:lnTo>
                <a:lnTo>
                  <a:pt x="14" y="2"/>
                </a:lnTo>
                <a:lnTo>
                  <a:pt x="10" y="3"/>
                </a:lnTo>
                <a:lnTo>
                  <a:pt x="8" y="7"/>
                </a:lnTo>
                <a:lnTo>
                  <a:pt x="5" y="14"/>
                </a:lnTo>
                <a:lnTo>
                  <a:pt x="15" y="19"/>
                </a:lnTo>
                <a:lnTo>
                  <a:pt x="7" y="10"/>
                </a:lnTo>
                <a:lnTo>
                  <a:pt x="3" y="14"/>
                </a:lnTo>
                <a:lnTo>
                  <a:pt x="12" y="23"/>
                </a:lnTo>
                <a:lnTo>
                  <a:pt x="21" y="14"/>
                </a:lnTo>
                <a:lnTo>
                  <a:pt x="17" y="10"/>
                </a:lnTo>
                <a:lnTo>
                  <a:pt x="12" y="10"/>
                </a:lnTo>
                <a:lnTo>
                  <a:pt x="7" y="10"/>
                </a:lnTo>
                <a:lnTo>
                  <a:pt x="22" y="14"/>
                </a:lnTo>
                <a:lnTo>
                  <a:pt x="19" y="10"/>
                </a:lnTo>
                <a:lnTo>
                  <a:pt x="0" y="30"/>
                </a:lnTo>
                <a:lnTo>
                  <a:pt x="3" y="33"/>
                </a:lnTo>
                <a:lnTo>
                  <a:pt x="3" y="32"/>
                </a:lnTo>
                <a:lnTo>
                  <a:pt x="7" y="35"/>
                </a:lnTo>
                <a:lnTo>
                  <a:pt x="12" y="35"/>
                </a:lnTo>
                <a:lnTo>
                  <a:pt x="17" y="35"/>
                </a:lnTo>
                <a:lnTo>
                  <a:pt x="22" y="33"/>
                </a:lnTo>
                <a:lnTo>
                  <a:pt x="26" y="30"/>
                </a:lnTo>
                <a:lnTo>
                  <a:pt x="24" y="28"/>
                </a:lnTo>
                <a:lnTo>
                  <a:pt x="28" y="26"/>
                </a:lnTo>
                <a:lnTo>
                  <a:pt x="31" y="19"/>
                </a:lnTo>
                <a:lnTo>
                  <a:pt x="28" y="21"/>
                </a:lnTo>
                <a:lnTo>
                  <a:pt x="19" y="12"/>
                </a:lnTo>
                <a:lnTo>
                  <a:pt x="26" y="24"/>
                </a:lnTo>
                <a:lnTo>
                  <a:pt x="30" y="23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98" name="Freeform 657"/>
          <p:cNvSpPr>
            <a:spLocks/>
          </p:cNvSpPr>
          <p:nvPr/>
        </p:nvSpPr>
        <p:spPr bwMode="auto">
          <a:xfrm>
            <a:off x="7591499" y="5109171"/>
            <a:ext cx="34925" cy="82550"/>
          </a:xfrm>
          <a:custGeom>
            <a:avLst/>
            <a:gdLst/>
            <a:ahLst/>
            <a:cxnLst>
              <a:cxn ang="0">
                <a:pos x="23" y="102"/>
              </a:cxn>
              <a:cxn ang="0">
                <a:pos x="46" y="90"/>
              </a:cxn>
              <a:cxn ang="0">
                <a:pos x="42" y="83"/>
              </a:cxn>
              <a:cxn ang="0">
                <a:pos x="30" y="88"/>
              </a:cxn>
              <a:cxn ang="0">
                <a:pos x="42" y="83"/>
              </a:cxn>
              <a:cxn ang="0">
                <a:pos x="39" y="74"/>
              </a:cxn>
              <a:cxn ang="0">
                <a:pos x="26" y="79"/>
              </a:cxn>
              <a:cxn ang="0">
                <a:pos x="40" y="78"/>
              </a:cxn>
              <a:cxn ang="0">
                <a:pos x="37" y="47"/>
              </a:cxn>
              <a:cxn ang="0">
                <a:pos x="35" y="47"/>
              </a:cxn>
              <a:cxn ang="0">
                <a:pos x="30" y="19"/>
              </a:cxn>
              <a:cxn ang="0">
                <a:pos x="30" y="16"/>
              </a:cxn>
              <a:cxn ang="0">
                <a:pos x="26" y="7"/>
              </a:cxn>
              <a:cxn ang="0">
                <a:pos x="26" y="7"/>
              </a:cxn>
              <a:cxn ang="0">
                <a:pos x="23" y="0"/>
              </a:cxn>
              <a:cxn ang="0">
                <a:pos x="0" y="12"/>
              </a:cxn>
              <a:cxn ang="0">
                <a:pos x="3" y="19"/>
              </a:cxn>
              <a:cxn ang="0">
                <a:pos x="14" y="12"/>
              </a:cxn>
              <a:cxn ang="0">
                <a:pos x="2" y="17"/>
              </a:cxn>
              <a:cxn ang="0">
                <a:pos x="5" y="26"/>
              </a:cxn>
              <a:cxn ang="0">
                <a:pos x="17" y="21"/>
              </a:cxn>
              <a:cxn ang="0">
                <a:pos x="5" y="25"/>
              </a:cxn>
              <a:cxn ang="0">
                <a:pos x="10" y="53"/>
              </a:cxn>
              <a:cxn ang="0">
                <a:pos x="23" y="49"/>
              </a:cxn>
              <a:cxn ang="0">
                <a:pos x="10" y="51"/>
              </a:cxn>
              <a:cxn ang="0">
                <a:pos x="14" y="81"/>
              </a:cxn>
              <a:cxn ang="0">
                <a:pos x="14" y="85"/>
              </a:cxn>
              <a:cxn ang="0">
                <a:pos x="17" y="93"/>
              </a:cxn>
              <a:cxn ang="0">
                <a:pos x="19" y="95"/>
              </a:cxn>
              <a:cxn ang="0">
                <a:pos x="23" y="102"/>
              </a:cxn>
            </a:cxnLst>
            <a:rect l="0" t="0" r="r" b="b"/>
            <a:pathLst>
              <a:path w="46" h="102">
                <a:moveTo>
                  <a:pt x="23" y="102"/>
                </a:moveTo>
                <a:lnTo>
                  <a:pt x="46" y="90"/>
                </a:lnTo>
                <a:lnTo>
                  <a:pt x="42" y="83"/>
                </a:lnTo>
                <a:lnTo>
                  <a:pt x="30" y="88"/>
                </a:lnTo>
                <a:lnTo>
                  <a:pt x="42" y="83"/>
                </a:lnTo>
                <a:lnTo>
                  <a:pt x="39" y="74"/>
                </a:lnTo>
                <a:lnTo>
                  <a:pt x="26" y="79"/>
                </a:lnTo>
                <a:lnTo>
                  <a:pt x="40" y="78"/>
                </a:lnTo>
                <a:lnTo>
                  <a:pt x="37" y="47"/>
                </a:lnTo>
                <a:lnTo>
                  <a:pt x="35" y="47"/>
                </a:lnTo>
                <a:lnTo>
                  <a:pt x="30" y="19"/>
                </a:lnTo>
                <a:lnTo>
                  <a:pt x="30" y="16"/>
                </a:lnTo>
                <a:lnTo>
                  <a:pt x="26" y="7"/>
                </a:lnTo>
                <a:lnTo>
                  <a:pt x="26" y="7"/>
                </a:lnTo>
                <a:lnTo>
                  <a:pt x="23" y="0"/>
                </a:lnTo>
                <a:lnTo>
                  <a:pt x="0" y="12"/>
                </a:lnTo>
                <a:lnTo>
                  <a:pt x="3" y="19"/>
                </a:lnTo>
                <a:lnTo>
                  <a:pt x="14" y="12"/>
                </a:lnTo>
                <a:lnTo>
                  <a:pt x="2" y="17"/>
                </a:lnTo>
                <a:lnTo>
                  <a:pt x="5" y="26"/>
                </a:lnTo>
                <a:lnTo>
                  <a:pt x="17" y="21"/>
                </a:lnTo>
                <a:lnTo>
                  <a:pt x="5" y="25"/>
                </a:lnTo>
                <a:lnTo>
                  <a:pt x="10" y="53"/>
                </a:lnTo>
                <a:lnTo>
                  <a:pt x="23" y="49"/>
                </a:lnTo>
                <a:lnTo>
                  <a:pt x="10" y="51"/>
                </a:lnTo>
                <a:lnTo>
                  <a:pt x="14" y="81"/>
                </a:lnTo>
                <a:lnTo>
                  <a:pt x="14" y="85"/>
                </a:lnTo>
                <a:lnTo>
                  <a:pt x="17" y="93"/>
                </a:lnTo>
                <a:lnTo>
                  <a:pt x="19" y="95"/>
                </a:lnTo>
                <a:lnTo>
                  <a:pt x="23" y="102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99" name="Freeform 658"/>
          <p:cNvSpPr>
            <a:spLocks/>
          </p:cNvSpPr>
          <p:nvPr/>
        </p:nvSpPr>
        <p:spPr bwMode="auto">
          <a:xfrm>
            <a:off x="7580387" y="5101233"/>
            <a:ext cx="26987" cy="28575"/>
          </a:xfrm>
          <a:custGeom>
            <a:avLst/>
            <a:gdLst/>
            <a:ahLst/>
            <a:cxnLst>
              <a:cxn ang="0">
                <a:pos x="18" y="27"/>
              </a:cxn>
              <a:cxn ang="0">
                <a:pos x="37" y="7"/>
              </a:cxn>
              <a:cxn ang="0">
                <a:pos x="33" y="4"/>
              </a:cxn>
              <a:cxn ang="0">
                <a:pos x="32" y="4"/>
              </a:cxn>
              <a:cxn ang="0">
                <a:pos x="28" y="0"/>
              </a:cxn>
              <a:cxn ang="0">
                <a:pos x="23" y="0"/>
              </a:cxn>
              <a:cxn ang="0">
                <a:pos x="18" y="0"/>
              </a:cxn>
              <a:cxn ang="0">
                <a:pos x="14" y="4"/>
              </a:cxn>
              <a:cxn ang="0">
                <a:pos x="7" y="11"/>
              </a:cxn>
              <a:cxn ang="0">
                <a:pos x="16" y="20"/>
              </a:cxn>
              <a:cxn ang="0">
                <a:pos x="10" y="9"/>
              </a:cxn>
              <a:cxn ang="0">
                <a:pos x="7" y="11"/>
              </a:cxn>
              <a:cxn ang="0">
                <a:pos x="3" y="13"/>
              </a:cxn>
              <a:cxn ang="0">
                <a:pos x="0" y="16"/>
              </a:cxn>
              <a:cxn ang="0">
                <a:pos x="19" y="36"/>
              </a:cxn>
              <a:cxn ang="0">
                <a:pos x="23" y="32"/>
              </a:cxn>
              <a:cxn ang="0">
                <a:pos x="12" y="21"/>
              </a:cxn>
              <a:cxn ang="0">
                <a:pos x="19" y="34"/>
              </a:cxn>
              <a:cxn ang="0">
                <a:pos x="23" y="32"/>
              </a:cxn>
              <a:cxn ang="0">
                <a:pos x="26" y="30"/>
              </a:cxn>
              <a:cxn ang="0">
                <a:pos x="33" y="23"/>
              </a:cxn>
              <a:cxn ang="0">
                <a:pos x="14" y="21"/>
              </a:cxn>
              <a:cxn ang="0">
                <a:pos x="18" y="25"/>
              </a:cxn>
              <a:cxn ang="0">
                <a:pos x="23" y="25"/>
              </a:cxn>
              <a:cxn ang="0">
                <a:pos x="28" y="25"/>
              </a:cxn>
              <a:cxn ang="0">
                <a:pos x="23" y="13"/>
              </a:cxn>
              <a:cxn ang="0">
                <a:pos x="14" y="23"/>
              </a:cxn>
              <a:cxn ang="0">
                <a:pos x="18" y="27"/>
              </a:cxn>
            </a:cxnLst>
            <a:rect l="0" t="0" r="r" b="b"/>
            <a:pathLst>
              <a:path w="37" h="36">
                <a:moveTo>
                  <a:pt x="18" y="27"/>
                </a:moveTo>
                <a:lnTo>
                  <a:pt x="37" y="7"/>
                </a:lnTo>
                <a:lnTo>
                  <a:pt x="33" y="4"/>
                </a:lnTo>
                <a:lnTo>
                  <a:pt x="32" y="4"/>
                </a:lnTo>
                <a:lnTo>
                  <a:pt x="28" y="0"/>
                </a:lnTo>
                <a:lnTo>
                  <a:pt x="23" y="0"/>
                </a:lnTo>
                <a:lnTo>
                  <a:pt x="18" y="0"/>
                </a:lnTo>
                <a:lnTo>
                  <a:pt x="14" y="4"/>
                </a:lnTo>
                <a:lnTo>
                  <a:pt x="7" y="11"/>
                </a:lnTo>
                <a:lnTo>
                  <a:pt x="16" y="20"/>
                </a:lnTo>
                <a:lnTo>
                  <a:pt x="10" y="9"/>
                </a:lnTo>
                <a:lnTo>
                  <a:pt x="7" y="11"/>
                </a:lnTo>
                <a:lnTo>
                  <a:pt x="3" y="13"/>
                </a:lnTo>
                <a:lnTo>
                  <a:pt x="0" y="16"/>
                </a:lnTo>
                <a:lnTo>
                  <a:pt x="19" y="36"/>
                </a:lnTo>
                <a:lnTo>
                  <a:pt x="23" y="32"/>
                </a:lnTo>
                <a:lnTo>
                  <a:pt x="12" y="21"/>
                </a:lnTo>
                <a:lnTo>
                  <a:pt x="19" y="34"/>
                </a:lnTo>
                <a:lnTo>
                  <a:pt x="23" y="32"/>
                </a:lnTo>
                <a:lnTo>
                  <a:pt x="26" y="30"/>
                </a:lnTo>
                <a:lnTo>
                  <a:pt x="33" y="23"/>
                </a:lnTo>
                <a:lnTo>
                  <a:pt x="14" y="21"/>
                </a:lnTo>
                <a:lnTo>
                  <a:pt x="18" y="25"/>
                </a:lnTo>
                <a:lnTo>
                  <a:pt x="23" y="25"/>
                </a:lnTo>
                <a:lnTo>
                  <a:pt x="28" y="25"/>
                </a:lnTo>
                <a:lnTo>
                  <a:pt x="23" y="13"/>
                </a:lnTo>
                <a:lnTo>
                  <a:pt x="14" y="23"/>
                </a:lnTo>
                <a:lnTo>
                  <a:pt x="18" y="27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00" name="Freeform 659"/>
          <p:cNvSpPr>
            <a:spLocks/>
          </p:cNvSpPr>
          <p:nvPr/>
        </p:nvSpPr>
        <p:spPr bwMode="auto">
          <a:xfrm>
            <a:off x="7578799" y="5101233"/>
            <a:ext cx="22225" cy="20638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27" y="25"/>
              </a:cxn>
              <a:cxn ang="0">
                <a:pos x="27" y="21"/>
              </a:cxn>
              <a:cxn ang="0">
                <a:pos x="27" y="16"/>
              </a:cxn>
              <a:cxn ang="0">
                <a:pos x="13" y="16"/>
              </a:cxn>
              <a:cxn ang="0">
                <a:pos x="22" y="25"/>
              </a:cxn>
              <a:cxn ang="0">
                <a:pos x="25" y="21"/>
              </a:cxn>
              <a:cxn ang="0">
                <a:pos x="23" y="27"/>
              </a:cxn>
              <a:cxn ang="0">
                <a:pos x="27" y="23"/>
              </a:cxn>
              <a:cxn ang="0">
                <a:pos x="30" y="20"/>
              </a:cxn>
              <a:cxn ang="0">
                <a:pos x="11" y="0"/>
              </a:cxn>
              <a:cxn ang="0">
                <a:pos x="7" y="4"/>
              </a:cxn>
              <a:cxn ang="0">
                <a:pos x="4" y="7"/>
              </a:cxn>
              <a:cxn ang="0">
                <a:pos x="4" y="7"/>
              </a:cxn>
              <a:cxn ang="0">
                <a:pos x="0" y="11"/>
              </a:cxn>
              <a:cxn ang="0">
                <a:pos x="0" y="16"/>
              </a:cxn>
              <a:cxn ang="0">
                <a:pos x="0" y="16"/>
              </a:cxn>
              <a:cxn ang="0">
                <a:pos x="0" y="21"/>
              </a:cxn>
              <a:cxn ang="0">
                <a:pos x="0" y="25"/>
              </a:cxn>
            </a:cxnLst>
            <a:rect l="0" t="0" r="r" b="b"/>
            <a:pathLst>
              <a:path w="30" h="27">
                <a:moveTo>
                  <a:pt x="0" y="25"/>
                </a:moveTo>
                <a:lnTo>
                  <a:pt x="27" y="25"/>
                </a:lnTo>
                <a:lnTo>
                  <a:pt x="27" y="21"/>
                </a:lnTo>
                <a:lnTo>
                  <a:pt x="27" y="16"/>
                </a:lnTo>
                <a:lnTo>
                  <a:pt x="13" y="16"/>
                </a:lnTo>
                <a:lnTo>
                  <a:pt x="22" y="25"/>
                </a:lnTo>
                <a:lnTo>
                  <a:pt x="25" y="21"/>
                </a:lnTo>
                <a:lnTo>
                  <a:pt x="23" y="27"/>
                </a:lnTo>
                <a:lnTo>
                  <a:pt x="27" y="23"/>
                </a:lnTo>
                <a:lnTo>
                  <a:pt x="30" y="20"/>
                </a:lnTo>
                <a:lnTo>
                  <a:pt x="11" y="0"/>
                </a:lnTo>
                <a:lnTo>
                  <a:pt x="7" y="4"/>
                </a:lnTo>
                <a:lnTo>
                  <a:pt x="4" y="7"/>
                </a:lnTo>
                <a:lnTo>
                  <a:pt x="4" y="7"/>
                </a:lnTo>
                <a:lnTo>
                  <a:pt x="0" y="11"/>
                </a:lnTo>
                <a:lnTo>
                  <a:pt x="0" y="16"/>
                </a:lnTo>
                <a:lnTo>
                  <a:pt x="0" y="16"/>
                </a:lnTo>
                <a:lnTo>
                  <a:pt x="0" y="21"/>
                </a:lnTo>
                <a:lnTo>
                  <a:pt x="0" y="25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01" name="Freeform 660"/>
          <p:cNvSpPr>
            <a:spLocks/>
          </p:cNvSpPr>
          <p:nvPr/>
        </p:nvSpPr>
        <p:spPr bwMode="auto">
          <a:xfrm>
            <a:off x="7589912" y="5098058"/>
            <a:ext cx="23812" cy="30163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4" y="26"/>
              </a:cxn>
              <a:cxn ang="0">
                <a:pos x="7" y="26"/>
              </a:cxn>
              <a:cxn ang="0">
                <a:pos x="7" y="12"/>
              </a:cxn>
              <a:cxn ang="0">
                <a:pos x="0" y="23"/>
              </a:cxn>
              <a:cxn ang="0">
                <a:pos x="6" y="26"/>
              </a:cxn>
              <a:cxn ang="0">
                <a:pos x="13" y="16"/>
              </a:cxn>
              <a:cxn ang="0">
                <a:pos x="4" y="24"/>
              </a:cxn>
              <a:cxn ang="0">
                <a:pos x="14" y="37"/>
              </a:cxn>
              <a:cxn ang="0">
                <a:pos x="34" y="19"/>
              </a:cxn>
              <a:cxn ang="0">
                <a:pos x="23" y="7"/>
              </a:cxn>
              <a:cxn ang="0">
                <a:pos x="21" y="7"/>
              </a:cxn>
              <a:cxn ang="0">
                <a:pos x="20" y="5"/>
              </a:cxn>
              <a:cxn ang="0">
                <a:pos x="14" y="1"/>
              </a:cxn>
              <a:cxn ang="0">
                <a:pos x="13" y="0"/>
              </a:cxn>
              <a:cxn ang="0">
                <a:pos x="7" y="0"/>
              </a:cxn>
              <a:cxn ang="0">
                <a:pos x="4" y="0"/>
              </a:cxn>
            </a:cxnLst>
            <a:rect l="0" t="0" r="r" b="b"/>
            <a:pathLst>
              <a:path w="34" h="37">
                <a:moveTo>
                  <a:pt x="4" y="0"/>
                </a:moveTo>
                <a:lnTo>
                  <a:pt x="4" y="26"/>
                </a:lnTo>
                <a:lnTo>
                  <a:pt x="7" y="26"/>
                </a:lnTo>
                <a:lnTo>
                  <a:pt x="7" y="12"/>
                </a:lnTo>
                <a:lnTo>
                  <a:pt x="0" y="23"/>
                </a:lnTo>
                <a:lnTo>
                  <a:pt x="6" y="26"/>
                </a:lnTo>
                <a:lnTo>
                  <a:pt x="13" y="16"/>
                </a:lnTo>
                <a:lnTo>
                  <a:pt x="4" y="24"/>
                </a:lnTo>
                <a:lnTo>
                  <a:pt x="14" y="37"/>
                </a:lnTo>
                <a:lnTo>
                  <a:pt x="34" y="19"/>
                </a:lnTo>
                <a:lnTo>
                  <a:pt x="23" y="7"/>
                </a:lnTo>
                <a:lnTo>
                  <a:pt x="21" y="7"/>
                </a:lnTo>
                <a:lnTo>
                  <a:pt x="20" y="5"/>
                </a:lnTo>
                <a:lnTo>
                  <a:pt x="14" y="1"/>
                </a:lnTo>
                <a:lnTo>
                  <a:pt x="13" y="0"/>
                </a:lnTo>
                <a:lnTo>
                  <a:pt x="7" y="0"/>
                </a:lnTo>
                <a:lnTo>
                  <a:pt x="4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02" name="Freeform 661"/>
          <p:cNvSpPr>
            <a:spLocks/>
          </p:cNvSpPr>
          <p:nvPr/>
        </p:nvSpPr>
        <p:spPr bwMode="auto">
          <a:xfrm>
            <a:off x="7599437" y="5117108"/>
            <a:ext cx="34925" cy="63500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0" y="12"/>
              </a:cxn>
              <a:cxn ang="0">
                <a:pos x="7" y="26"/>
              </a:cxn>
              <a:cxn ang="0">
                <a:pos x="17" y="19"/>
              </a:cxn>
              <a:cxn ang="0">
                <a:pos x="5" y="23"/>
              </a:cxn>
              <a:cxn ang="0">
                <a:pos x="8" y="38"/>
              </a:cxn>
              <a:cxn ang="0">
                <a:pos x="8" y="40"/>
              </a:cxn>
              <a:cxn ang="0">
                <a:pos x="16" y="61"/>
              </a:cxn>
              <a:cxn ang="0">
                <a:pos x="16" y="61"/>
              </a:cxn>
              <a:cxn ang="0">
                <a:pos x="23" y="79"/>
              </a:cxn>
              <a:cxn ang="0">
                <a:pos x="47" y="69"/>
              </a:cxn>
              <a:cxn ang="0">
                <a:pos x="40" y="51"/>
              </a:cxn>
              <a:cxn ang="0">
                <a:pos x="28" y="56"/>
              </a:cxn>
              <a:cxn ang="0">
                <a:pos x="40" y="53"/>
              </a:cxn>
              <a:cxn ang="0">
                <a:pos x="33" y="31"/>
              </a:cxn>
              <a:cxn ang="0">
                <a:pos x="21" y="35"/>
              </a:cxn>
              <a:cxn ang="0">
                <a:pos x="33" y="33"/>
              </a:cxn>
              <a:cxn ang="0">
                <a:pos x="30" y="17"/>
              </a:cxn>
              <a:cxn ang="0">
                <a:pos x="30" y="14"/>
              </a:cxn>
              <a:cxn ang="0">
                <a:pos x="23" y="0"/>
              </a:cxn>
            </a:cxnLst>
            <a:rect l="0" t="0" r="r" b="b"/>
            <a:pathLst>
              <a:path w="47" h="79">
                <a:moveTo>
                  <a:pt x="23" y="0"/>
                </a:moveTo>
                <a:lnTo>
                  <a:pt x="0" y="12"/>
                </a:lnTo>
                <a:lnTo>
                  <a:pt x="7" y="26"/>
                </a:lnTo>
                <a:lnTo>
                  <a:pt x="17" y="19"/>
                </a:lnTo>
                <a:lnTo>
                  <a:pt x="5" y="23"/>
                </a:lnTo>
                <a:lnTo>
                  <a:pt x="8" y="38"/>
                </a:lnTo>
                <a:lnTo>
                  <a:pt x="8" y="40"/>
                </a:lnTo>
                <a:lnTo>
                  <a:pt x="16" y="61"/>
                </a:lnTo>
                <a:lnTo>
                  <a:pt x="16" y="61"/>
                </a:lnTo>
                <a:lnTo>
                  <a:pt x="23" y="79"/>
                </a:lnTo>
                <a:lnTo>
                  <a:pt x="47" y="69"/>
                </a:lnTo>
                <a:lnTo>
                  <a:pt x="40" y="51"/>
                </a:lnTo>
                <a:lnTo>
                  <a:pt x="28" y="56"/>
                </a:lnTo>
                <a:lnTo>
                  <a:pt x="40" y="53"/>
                </a:lnTo>
                <a:lnTo>
                  <a:pt x="33" y="31"/>
                </a:lnTo>
                <a:lnTo>
                  <a:pt x="21" y="35"/>
                </a:lnTo>
                <a:lnTo>
                  <a:pt x="33" y="33"/>
                </a:lnTo>
                <a:lnTo>
                  <a:pt x="30" y="17"/>
                </a:lnTo>
                <a:lnTo>
                  <a:pt x="30" y="14"/>
                </a:lnTo>
                <a:lnTo>
                  <a:pt x="23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03" name="Freeform 662"/>
          <p:cNvSpPr>
            <a:spLocks/>
          </p:cNvSpPr>
          <p:nvPr/>
        </p:nvSpPr>
        <p:spPr bwMode="auto">
          <a:xfrm>
            <a:off x="7615312" y="5172671"/>
            <a:ext cx="33337" cy="5715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0" y="9"/>
              </a:cxn>
              <a:cxn ang="0">
                <a:pos x="10" y="43"/>
              </a:cxn>
              <a:cxn ang="0">
                <a:pos x="21" y="73"/>
              </a:cxn>
              <a:cxn ang="0">
                <a:pos x="46" y="64"/>
              </a:cxn>
              <a:cxn ang="0">
                <a:pos x="35" y="34"/>
              </a:cxn>
              <a:cxn ang="0">
                <a:pos x="24" y="0"/>
              </a:cxn>
            </a:cxnLst>
            <a:rect l="0" t="0" r="r" b="b"/>
            <a:pathLst>
              <a:path w="46" h="73">
                <a:moveTo>
                  <a:pt x="24" y="0"/>
                </a:moveTo>
                <a:lnTo>
                  <a:pt x="0" y="9"/>
                </a:lnTo>
                <a:lnTo>
                  <a:pt x="10" y="43"/>
                </a:lnTo>
                <a:lnTo>
                  <a:pt x="21" y="73"/>
                </a:lnTo>
                <a:lnTo>
                  <a:pt x="46" y="64"/>
                </a:lnTo>
                <a:lnTo>
                  <a:pt x="35" y="34"/>
                </a:lnTo>
                <a:lnTo>
                  <a:pt x="24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04" name="Freeform 663"/>
          <p:cNvSpPr>
            <a:spLocks/>
          </p:cNvSpPr>
          <p:nvPr/>
        </p:nvSpPr>
        <p:spPr bwMode="auto">
          <a:xfrm>
            <a:off x="7632774" y="5221883"/>
            <a:ext cx="33338" cy="44450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0" y="11"/>
              </a:cxn>
              <a:cxn ang="0">
                <a:pos x="10" y="34"/>
              </a:cxn>
              <a:cxn ang="0">
                <a:pos x="10" y="35"/>
              </a:cxn>
              <a:cxn ang="0">
                <a:pos x="23" y="57"/>
              </a:cxn>
              <a:cxn ang="0">
                <a:pos x="45" y="44"/>
              </a:cxn>
              <a:cxn ang="0">
                <a:pos x="33" y="23"/>
              </a:cxn>
              <a:cxn ang="0">
                <a:pos x="21" y="28"/>
              </a:cxn>
              <a:cxn ang="0">
                <a:pos x="33" y="23"/>
              </a:cxn>
              <a:cxn ang="0">
                <a:pos x="23" y="0"/>
              </a:cxn>
            </a:cxnLst>
            <a:rect l="0" t="0" r="r" b="b"/>
            <a:pathLst>
              <a:path w="45" h="57">
                <a:moveTo>
                  <a:pt x="23" y="0"/>
                </a:moveTo>
                <a:lnTo>
                  <a:pt x="0" y="11"/>
                </a:lnTo>
                <a:lnTo>
                  <a:pt x="10" y="34"/>
                </a:lnTo>
                <a:lnTo>
                  <a:pt x="10" y="35"/>
                </a:lnTo>
                <a:lnTo>
                  <a:pt x="23" y="57"/>
                </a:lnTo>
                <a:lnTo>
                  <a:pt x="45" y="44"/>
                </a:lnTo>
                <a:lnTo>
                  <a:pt x="33" y="23"/>
                </a:lnTo>
                <a:lnTo>
                  <a:pt x="21" y="28"/>
                </a:lnTo>
                <a:lnTo>
                  <a:pt x="33" y="23"/>
                </a:lnTo>
                <a:lnTo>
                  <a:pt x="23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05" name="Freeform 664"/>
          <p:cNvSpPr>
            <a:spLocks/>
          </p:cNvSpPr>
          <p:nvPr/>
        </p:nvSpPr>
        <p:spPr bwMode="auto">
          <a:xfrm>
            <a:off x="7650237" y="5253633"/>
            <a:ext cx="31750" cy="36513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0" y="19"/>
              </a:cxn>
              <a:cxn ang="0">
                <a:pos x="7" y="26"/>
              </a:cxn>
              <a:cxn ang="0">
                <a:pos x="16" y="16"/>
              </a:cxn>
              <a:cxn ang="0">
                <a:pos x="6" y="23"/>
              </a:cxn>
              <a:cxn ang="0">
                <a:pos x="9" y="30"/>
              </a:cxn>
              <a:cxn ang="0">
                <a:pos x="11" y="33"/>
              </a:cxn>
              <a:cxn ang="0">
                <a:pos x="16" y="39"/>
              </a:cxn>
              <a:cxn ang="0">
                <a:pos x="25" y="28"/>
              </a:cxn>
              <a:cxn ang="0">
                <a:pos x="14" y="35"/>
              </a:cxn>
              <a:cxn ang="0">
                <a:pos x="21" y="46"/>
              </a:cxn>
              <a:cxn ang="0">
                <a:pos x="43" y="32"/>
              </a:cxn>
              <a:cxn ang="0">
                <a:pos x="36" y="21"/>
              </a:cxn>
              <a:cxn ang="0">
                <a:pos x="36" y="19"/>
              </a:cxn>
              <a:cxn ang="0">
                <a:pos x="30" y="14"/>
              </a:cxn>
              <a:cxn ang="0">
                <a:pos x="20" y="23"/>
              </a:cxn>
              <a:cxn ang="0">
                <a:pos x="32" y="17"/>
              </a:cxn>
              <a:cxn ang="0">
                <a:pos x="29" y="10"/>
              </a:cxn>
              <a:cxn ang="0">
                <a:pos x="27" y="7"/>
              </a:cxn>
              <a:cxn ang="0">
                <a:pos x="20" y="0"/>
              </a:cxn>
            </a:cxnLst>
            <a:rect l="0" t="0" r="r" b="b"/>
            <a:pathLst>
              <a:path w="43" h="46">
                <a:moveTo>
                  <a:pt x="20" y="0"/>
                </a:moveTo>
                <a:lnTo>
                  <a:pt x="0" y="19"/>
                </a:lnTo>
                <a:lnTo>
                  <a:pt x="7" y="26"/>
                </a:lnTo>
                <a:lnTo>
                  <a:pt x="16" y="16"/>
                </a:lnTo>
                <a:lnTo>
                  <a:pt x="6" y="23"/>
                </a:lnTo>
                <a:lnTo>
                  <a:pt x="9" y="30"/>
                </a:lnTo>
                <a:lnTo>
                  <a:pt x="11" y="33"/>
                </a:lnTo>
                <a:lnTo>
                  <a:pt x="16" y="39"/>
                </a:lnTo>
                <a:lnTo>
                  <a:pt x="25" y="28"/>
                </a:lnTo>
                <a:lnTo>
                  <a:pt x="14" y="35"/>
                </a:lnTo>
                <a:lnTo>
                  <a:pt x="21" y="46"/>
                </a:lnTo>
                <a:lnTo>
                  <a:pt x="43" y="32"/>
                </a:lnTo>
                <a:lnTo>
                  <a:pt x="36" y="21"/>
                </a:lnTo>
                <a:lnTo>
                  <a:pt x="36" y="19"/>
                </a:lnTo>
                <a:lnTo>
                  <a:pt x="30" y="14"/>
                </a:lnTo>
                <a:lnTo>
                  <a:pt x="20" y="23"/>
                </a:lnTo>
                <a:lnTo>
                  <a:pt x="32" y="17"/>
                </a:lnTo>
                <a:lnTo>
                  <a:pt x="29" y="10"/>
                </a:lnTo>
                <a:lnTo>
                  <a:pt x="27" y="7"/>
                </a:lnTo>
                <a:lnTo>
                  <a:pt x="2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06" name="Freeform 665"/>
          <p:cNvSpPr>
            <a:spLocks/>
          </p:cNvSpPr>
          <p:nvPr/>
        </p:nvSpPr>
        <p:spPr bwMode="auto">
          <a:xfrm>
            <a:off x="7666112" y="5279033"/>
            <a:ext cx="36512" cy="50800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14"/>
              </a:cxn>
              <a:cxn ang="0">
                <a:pos x="8" y="24"/>
              </a:cxn>
              <a:cxn ang="0">
                <a:pos x="18" y="17"/>
              </a:cxn>
              <a:cxn ang="0">
                <a:pos x="8" y="24"/>
              </a:cxn>
              <a:cxn ang="0">
                <a:pos x="15" y="38"/>
              </a:cxn>
              <a:cxn ang="0">
                <a:pos x="25" y="31"/>
              </a:cxn>
              <a:cxn ang="0">
                <a:pos x="13" y="37"/>
              </a:cxn>
              <a:cxn ang="0">
                <a:pos x="23" y="63"/>
              </a:cxn>
              <a:cxn ang="0">
                <a:pos x="48" y="53"/>
              </a:cxn>
              <a:cxn ang="0">
                <a:pos x="38" y="26"/>
              </a:cxn>
              <a:cxn ang="0">
                <a:pos x="38" y="26"/>
              </a:cxn>
              <a:cxn ang="0">
                <a:pos x="31" y="12"/>
              </a:cxn>
              <a:cxn ang="0">
                <a:pos x="29" y="10"/>
              </a:cxn>
              <a:cxn ang="0">
                <a:pos x="22" y="0"/>
              </a:cxn>
            </a:cxnLst>
            <a:rect l="0" t="0" r="r" b="b"/>
            <a:pathLst>
              <a:path w="48" h="63">
                <a:moveTo>
                  <a:pt x="22" y="0"/>
                </a:moveTo>
                <a:lnTo>
                  <a:pt x="0" y="14"/>
                </a:lnTo>
                <a:lnTo>
                  <a:pt x="8" y="24"/>
                </a:lnTo>
                <a:lnTo>
                  <a:pt x="18" y="17"/>
                </a:lnTo>
                <a:lnTo>
                  <a:pt x="8" y="24"/>
                </a:lnTo>
                <a:lnTo>
                  <a:pt x="15" y="38"/>
                </a:lnTo>
                <a:lnTo>
                  <a:pt x="25" y="31"/>
                </a:lnTo>
                <a:lnTo>
                  <a:pt x="13" y="37"/>
                </a:lnTo>
                <a:lnTo>
                  <a:pt x="23" y="63"/>
                </a:lnTo>
                <a:lnTo>
                  <a:pt x="48" y="53"/>
                </a:lnTo>
                <a:lnTo>
                  <a:pt x="38" y="26"/>
                </a:lnTo>
                <a:lnTo>
                  <a:pt x="38" y="26"/>
                </a:lnTo>
                <a:lnTo>
                  <a:pt x="31" y="12"/>
                </a:lnTo>
                <a:lnTo>
                  <a:pt x="29" y="10"/>
                </a:lnTo>
                <a:lnTo>
                  <a:pt x="22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07" name="Freeform 666"/>
          <p:cNvSpPr>
            <a:spLocks/>
          </p:cNvSpPr>
          <p:nvPr/>
        </p:nvSpPr>
        <p:spPr bwMode="auto">
          <a:xfrm>
            <a:off x="7683574" y="5321896"/>
            <a:ext cx="31750" cy="46037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0" y="10"/>
              </a:cxn>
              <a:cxn ang="0">
                <a:pos x="9" y="33"/>
              </a:cxn>
              <a:cxn ang="0">
                <a:pos x="11" y="35"/>
              </a:cxn>
              <a:cxn ang="0">
                <a:pos x="18" y="49"/>
              </a:cxn>
              <a:cxn ang="0">
                <a:pos x="29" y="42"/>
              </a:cxn>
              <a:cxn ang="0">
                <a:pos x="16" y="47"/>
              </a:cxn>
              <a:cxn ang="0">
                <a:pos x="20" y="58"/>
              </a:cxn>
              <a:cxn ang="0">
                <a:pos x="45" y="49"/>
              </a:cxn>
              <a:cxn ang="0">
                <a:pos x="41" y="38"/>
              </a:cxn>
              <a:cxn ang="0">
                <a:pos x="41" y="37"/>
              </a:cxn>
              <a:cxn ang="0">
                <a:pos x="34" y="23"/>
              </a:cxn>
              <a:cxn ang="0">
                <a:pos x="22" y="28"/>
              </a:cxn>
              <a:cxn ang="0">
                <a:pos x="34" y="23"/>
              </a:cxn>
              <a:cxn ang="0">
                <a:pos x="25" y="0"/>
              </a:cxn>
            </a:cxnLst>
            <a:rect l="0" t="0" r="r" b="b"/>
            <a:pathLst>
              <a:path w="45" h="58">
                <a:moveTo>
                  <a:pt x="25" y="0"/>
                </a:moveTo>
                <a:lnTo>
                  <a:pt x="0" y="10"/>
                </a:lnTo>
                <a:lnTo>
                  <a:pt x="9" y="33"/>
                </a:lnTo>
                <a:lnTo>
                  <a:pt x="11" y="35"/>
                </a:lnTo>
                <a:lnTo>
                  <a:pt x="18" y="49"/>
                </a:lnTo>
                <a:lnTo>
                  <a:pt x="29" y="42"/>
                </a:lnTo>
                <a:lnTo>
                  <a:pt x="16" y="47"/>
                </a:lnTo>
                <a:lnTo>
                  <a:pt x="20" y="58"/>
                </a:lnTo>
                <a:lnTo>
                  <a:pt x="45" y="49"/>
                </a:lnTo>
                <a:lnTo>
                  <a:pt x="41" y="38"/>
                </a:lnTo>
                <a:lnTo>
                  <a:pt x="41" y="37"/>
                </a:lnTo>
                <a:lnTo>
                  <a:pt x="34" y="23"/>
                </a:lnTo>
                <a:lnTo>
                  <a:pt x="22" y="28"/>
                </a:lnTo>
                <a:lnTo>
                  <a:pt x="34" y="23"/>
                </a:lnTo>
                <a:lnTo>
                  <a:pt x="25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08" name="Freeform 667"/>
          <p:cNvSpPr>
            <a:spLocks/>
          </p:cNvSpPr>
          <p:nvPr/>
        </p:nvSpPr>
        <p:spPr bwMode="auto">
          <a:xfrm>
            <a:off x="7699449" y="5358408"/>
            <a:ext cx="26988" cy="31750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0" y="15"/>
              </a:cxn>
              <a:cxn ang="0">
                <a:pos x="10" y="31"/>
              </a:cxn>
              <a:cxn ang="0">
                <a:pos x="12" y="32"/>
              </a:cxn>
              <a:cxn ang="0">
                <a:pos x="14" y="34"/>
              </a:cxn>
              <a:cxn ang="0">
                <a:pos x="24" y="41"/>
              </a:cxn>
              <a:cxn ang="0">
                <a:pos x="39" y="20"/>
              </a:cxn>
              <a:cxn ang="0">
                <a:pos x="28" y="13"/>
              </a:cxn>
              <a:cxn ang="0">
                <a:pos x="30" y="15"/>
              </a:cxn>
              <a:cxn ang="0">
                <a:pos x="21" y="23"/>
              </a:cxn>
              <a:cxn ang="0">
                <a:pos x="31" y="16"/>
              </a:cxn>
              <a:cxn ang="0">
                <a:pos x="21" y="0"/>
              </a:cxn>
            </a:cxnLst>
            <a:rect l="0" t="0" r="r" b="b"/>
            <a:pathLst>
              <a:path w="39" h="41">
                <a:moveTo>
                  <a:pt x="21" y="0"/>
                </a:moveTo>
                <a:lnTo>
                  <a:pt x="0" y="15"/>
                </a:lnTo>
                <a:lnTo>
                  <a:pt x="10" y="31"/>
                </a:lnTo>
                <a:lnTo>
                  <a:pt x="12" y="32"/>
                </a:lnTo>
                <a:lnTo>
                  <a:pt x="14" y="34"/>
                </a:lnTo>
                <a:lnTo>
                  <a:pt x="24" y="41"/>
                </a:lnTo>
                <a:lnTo>
                  <a:pt x="39" y="20"/>
                </a:lnTo>
                <a:lnTo>
                  <a:pt x="28" y="13"/>
                </a:lnTo>
                <a:lnTo>
                  <a:pt x="30" y="15"/>
                </a:lnTo>
                <a:lnTo>
                  <a:pt x="21" y="23"/>
                </a:lnTo>
                <a:lnTo>
                  <a:pt x="31" y="16"/>
                </a:lnTo>
                <a:lnTo>
                  <a:pt x="21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09" name="Freeform 668"/>
          <p:cNvSpPr>
            <a:spLocks/>
          </p:cNvSpPr>
          <p:nvPr/>
        </p:nvSpPr>
        <p:spPr bwMode="auto">
          <a:xfrm>
            <a:off x="7720087" y="5372696"/>
            <a:ext cx="19050" cy="20637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3" y="27"/>
              </a:cxn>
              <a:cxn ang="0">
                <a:pos x="11" y="27"/>
              </a:cxn>
              <a:cxn ang="0">
                <a:pos x="11" y="25"/>
              </a:cxn>
              <a:cxn ang="0">
                <a:pos x="16" y="25"/>
              </a:cxn>
              <a:cxn ang="0">
                <a:pos x="19" y="21"/>
              </a:cxn>
              <a:cxn ang="0">
                <a:pos x="23" y="20"/>
              </a:cxn>
              <a:cxn ang="0">
                <a:pos x="26" y="13"/>
              </a:cxn>
              <a:cxn ang="0">
                <a:pos x="3" y="0"/>
              </a:cxn>
              <a:cxn ang="0">
                <a:pos x="0" y="7"/>
              </a:cxn>
              <a:cxn ang="0">
                <a:pos x="11" y="0"/>
              </a:cxn>
              <a:cxn ang="0">
                <a:pos x="5" y="0"/>
              </a:cxn>
              <a:cxn ang="0">
                <a:pos x="2" y="4"/>
              </a:cxn>
              <a:cxn ang="0">
                <a:pos x="11" y="13"/>
              </a:cxn>
              <a:cxn ang="0">
                <a:pos x="11" y="0"/>
              </a:cxn>
              <a:cxn ang="0">
                <a:pos x="3" y="0"/>
              </a:cxn>
            </a:cxnLst>
            <a:rect l="0" t="0" r="r" b="b"/>
            <a:pathLst>
              <a:path w="26" h="27">
                <a:moveTo>
                  <a:pt x="3" y="0"/>
                </a:moveTo>
                <a:lnTo>
                  <a:pt x="3" y="27"/>
                </a:lnTo>
                <a:lnTo>
                  <a:pt x="11" y="27"/>
                </a:lnTo>
                <a:lnTo>
                  <a:pt x="11" y="25"/>
                </a:lnTo>
                <a:lnTo>
                  <a:pt x="16" y="25"/>
                </a:lnTo>
                <a:lnTo>
                  <a:pt x="19" y="21"/>
                </a:lnTo>
                <a:lnTo>
                  <a:pt x="23" y="20"/>
                </a:lnTo>
                <a:lnTo>
                  <a:pt x="26" y="13"/>
                </a:lnTo>
                <a:lnTo>
                  <a:pt x="3" y="0"/>
                </a:lnTo>
                <a:lnTo>
                  <a:pt x="0" y="7"/>
                </a:lnTo>
                <a:lnTo>
                  <a:pt x="11" y="0"/>
                </a:lnTo>
                <a:lnTo>
                  <a:pt x="5" y="0"/>
                </a:lnTo>
                <a:lnTo>
                  <a:pt x="2" y="4"/>
                </a:lnTo>
                <a:lnTo>
                  <a:pt x="11" y="13"/>
                </a:lnTo>
                <a:lnTo>
                  <a:pt x="11" y="0"/>
                </a:lnTo>
                <a:lnTo>
                  <a:pt x="3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10" name="Freeform 669"/>
          <p:cNvSpPr>
            <a:spLocks/>
          </p:cNvSpPr>
          <p:nvPr/>
        </p:nvSpPr>
        <p:spPr bwMode="auto">
          <a:xfrm>
            <a:off x="7721674" y="5348883"/>
            <a:ext cx="19050" cy="26988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26" y="33"/>
              </a:cxn>
              <a:cxn ang="0">
                <a:pos x="26" y="19"/>
              </a:cxn>
              <a:cxn ang="0">
                <a:pos x="26" y="0"/>
              </a:cxn>
              <a:cxn ang="0">
                <a:pos x="0" y="0"/>
              </a:cxn>
              <a:cxn ang="0">
                <a:pos x="0" y="19"/>
              </a:cxn>
              <a:cxn ang="0">
                <a:pos x="0" y="33"/>
              </a:cxn>
            </a:cxnLst>
            <a:rect l="0" t="0" r="r" b="b"/>
            <a:pathLst>
              <a:path w="26" h="33">
                <a:moveTo>
                  <a:pt x="0" y="33"/>
                </a:moveTo>
                <a:lnTo>
                  <a:pt x="26" y="33"/>
                </a:lnTo>
                <a:lnTo>
                  <a:pt x="26" y="19"/>
                </a:lnTo>
                <a:lnTo>
                  <a:pt x="26" y="0"/>
                </a:lnTo>
                <a:lnTo>
                  <a:pt x="0" y="0"/>
                </a:lnTo>
                <a:lnTo>
                  <a:pt x="0" y="19"/>
                </a:lnTo>
                <a:lnTo>
                  <a:pt x="0" y="33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11" name="Freeform 670"/>
          <p:cNvSpPr>
            <a:spLocks/>
          </p:cNvSpPr>
          <p:nvPr/>
        </p:nvSpPr>
        <p:spPr bwMode="auto">
          <a:xfrm>
            <a:off x="7707387" y="5301258"/>
            <a:ext cx="31750" cy="50800"/>
          </a:xfrm>
          <a:custGeom>
            <a:avLst/>
            <a:gdLst/>
            <a:ahLst/>
            <a:cxnLst>
              <a:cxn ang="0">
                <a:pos x="18" y="63"/>
              </a:cxn>
              <a:cxn ang="0">
                <a:pos x="42" y="56"/>
              </a:cxn>
              <a:cxn ang="0">
                <a:pos x="39" y="42"/>
              </a:cxn>
              <a:cxn ang="0">
                <a:pos x="35" y="30"/>
              </a:cxn>
              <a:cxn ang="0">
                <a:pos x="35" y="30"/>
              </a:cxn>
              <a:cxn ang="0">
                <a:pos x="25" y="0"/>
              </a:cxn>
              <a:cxn ang="0">
                <a:pos x="0" y="9"/>
              </a:cxn>
              <a:cxn ang="0">
                <a:pos x="11" y="39"/>
              </a:cxn>
              <a:cxn ang="0">
                <a:pos x="23" y="33"/>
              </a:cxn>
              <a:cxn ang="0">
                <a:pos x="11" y="37"/>
              </a:cxn>
              <a:cxn ang="0">
                <a:pos x="14" y="49"/>
              </a:cxn>
              <a:cxn ang="0">
                <a:pos x="18" y="63"/>
              </a:cxn>
            </a:cxnLst>
            <a:rect l="0" t="0" r="r" b="b"/>
            <a:pathLst>
              <a:path w="42" h="63">
                <a:moveTo>
                  <a:pt x="18" y="63"/>
                </a:moveTo>
                <a:lnTo>
                  <a:pt x="42" y="56"/>
                </a:lnTo>
                <a:lnTo>
                  <a:pt x="39" y="42"/>
                </a:lnTo>
                <a:lnTo>
                  <a:pt x="35" y="30"/>
                </a:lnTo>
                <a:lnTo>
                  <a:pt x="35" y="30"/>
                </a:lnTo>
                <a:lnTo>
                  <a:pt x="25" y="0"/>
                </a:lnTo>
                <a:lnTo>
                  <a:pt x="0" y="9"/>
                </a:lnTo>
                <a:lnTo>
                  <a:pt x="11" y="39"/>
                </a:lnTo>
                <a:lnTo>
                  <a:pt x="23" y="33"/>
                </a:lnTo>
                <a:lnTo>
                  <a:pt x="11" y="37"/>
                </a:lnTo>
                <a:lnTo>
                  <a:pt x="14" y="49"/>
                </a:lnTo>
                <a:lnTo>
                  <a:pt x="18" y="63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12" name="Freeform 671"/>
          <p:cNvSpPr>
            <a:spLocks/>
          </p:cNvSpPr>
          <p:nvPr/>
        </p:nvSpPr>
        <p:spPr bwMode="auto">
          <a:xfrm>
            <a:off x="7683574" y="5258396"/>
            <a:ext cx="41275" cy="52387"/>
          </a:xfrm>
          <a:custGeom>
            <a:avLst/>
            <a:gdLst/>
            <a:ahLst/>
            <a:cxnLst>
              <a:cxn ang="0">
                <a:pos x="34" y="65"/>
              </a:cxn>
              <a:cxn ang="0">
                <a:pos x="57" y="51"/>
              </a:cxn>
              <a:cxn ang="0">
                <a:pos x="39" y="23"/>
              </a:cxn>
              <a:cxn ang="0">
                <a:pos x="37" y="23"/>
              </a:cxn>
              <a:cxn ang="0">
                <a:pos x="21" y="0"/>
              </a:cxn>
              <a:cxn ang="0">
                <a:pos x="0" y="14"/>
              </a:cxn>
              <a:cxn ang="0">
                <a:pos x="16" y="37"/>
              </a:cxn>
              <a:cxn ang="0">
                <a:pos x="27" y="30"/>
              </a:cxn>
              <a:cxn ang="0">
                <a:pos x="16" y="37"/>
              </a:cxn>
              <a:cxn ang="0">
                <a:pos x="34" y="65"/>
              </a:cxn>
            </a:cxnLst>
            <a:rect l="0" t="0" r="r" b="b"/>
            <a:pathLst>
              <a:path w="57" h="65">
                <a:moveTo>
                  <a:pt x="34" y="65"/>
                </a:moveTo>
                <a:lnTo>
                  <a:pt x="57" y="51"/>
                </a:lnTo>
                <a:lnTo>
                  <a:pt x="39" y="23"/>
                </a:lnTo>
                <a:lnTo>
                  <a:pt x="37" y="23"/>
                </a:lnTo>
                <a:lnTo>
                  <a:pt x="21" y="0"/>
                </a:lnTo>
                <a:lnTo>
                  <a:pt x="0" y="14"/>
                </a:lnTo>
                <a:lnTo>
                  <a:pt x="16" y="37"/>
                </a:lnTo>
                <a:lnTo>
                  <a:pt x="27" y="30"/>
                </a:lnTo>
                <a:lnTo>
                  <a:pt x="16" y="37"/>
                </a:lnTo>
                <a:lnTo>
                  <a:pt x="34" y="65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13" name="Freeform 672"/>
          <p:cNvSpPr>
            <a:spLocks/>
          </p:cNvSpPr>
          <p:nvPr/>
        </p:nvSpPr>
        <p:spPr bwMode="auto">
          <a:xfrm>
            <a:off x="7654999" y="5215533"/>
            <a:ext cx="46038" cy="55563"/>
          </a:xfrm>
          <a:custGeom>
            <a:avLst/>
            <a:gdLst/>
            <a:ahLst/>
            <a:cxnLst>
              <a:cxn ang="0">
                <a:pos x="40" y="71"/>
              </a:cxn>
              <a:cxn ang="0">
                <a:pos x="61" y="55"/>
              </a:cxn>
              <a:cxn ang="0">
                <a:pos x="40" y="27"/>
              </a:cxn>
              <a:cxn ang="0">
                <a:pos x="21" y="0"/>
              </a:cxn>
              <a:cxn ang="0">
                <a:pos x="0" y="16"/>
              </a:cxn>
              <a:cxn ang="0">
                <a:pos x="19" y="43"/>
              </a:cxn>
              <a:cxn ang="0">
                <a:pos x="40" y="71"/>
              </a:cxn>
            </a:cxnLst>
            <a:rect l="0" t="0" r="r" b="b"/>
            <a:pathLst>
              <a:path w="61" h="71">
                <a:moveTo>
                  <a:pt x="40" y="71"/>
                </a:moveTo>
                <a:lnTo>
                  <a:pt x="61" y="55"/>
                </a:lnTo>
                <a:lnTo>
                  <a:pt x="40" y="27"/>
                </a:lnTo>
                <a:lnTo>
                  <a:pt x="21" y="0"/>
                </a:lnTo>
                <a:lnTo>
                  <a:pt x="0" y="16"/>
                </a:lnTo>
                <a:lnTo>
                  <a:pt x="19" y="43"/>
                </a:lnTo>
                <a:lnTo>
                  <a:pt x="40" y="71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14" name="Freeform 673"/>
          <p:cNvSpPr>
            <a:spLocks/>
          </p:cNvSpPr>
          <p:nvPr/>
        </p:nvSpPr>
        <p:spPr bwMode="auto">
          <a:xfrm>
            <a:off x="7618487" y="5175846"/>
            <a:ext cx="50800" cy="52387"/>
          </a:xfrm>
          <a:custGeom>
            <a:avLst/>
            <a:gdLst/>
            <a:ahLst/>
            <a:cxnLst>
              <a:cxn ang="0">
                <a:pos x="51" y="67"/>
              </a:cxn>
              <a:cxn ang="0">
                <a:pos x="69" y="48"/>
              </a:cxn>
              <a:cxn ang="0">
                <a:pos x="44" y="25"/>
              </a:cxn>
              <a:cxn ang="0">
                <a:pos x="18" y="0"/>
              </a:cxn>
              <a:cxn ang="0">
                <a:pos x="0" y="19"/>
              </a:cxn>
              <a:cxn ang="0">
                <a:pos x="27" y="44"/>
              </a:cxn>
              <a:cxn ang="0">
                <a:pos x="51" y="67"/>
              </a:cxn>
            </a:cxnLst>
            <a:rect l="0" t="0" r="r" b="b"/>
            <a:pathLst>
              <a:path w="69" h="67">
                <a:moveTo>
                  <a:pt x="51" y="67"/>
                </a:moveTo>
                <a:lnTo>
                  <a:pt x="69" y="48"/>
                </a:lnTo>
                <a:lnTo>
                  <a:pt x="44" y="25"/>
                </a:lnTo>
                <a:lnTo>
                  <a:pt x="18" y="0"/>
                </a:lnTo>
                <a:lnTo>
                  <a:pt x="0" y="19"/>
                </a:lnTo>
                <a:lnTo>
                  <a:pt x="27" y="44"/>
                </a:lnTo>
                <a:lnTo>
                  <a:pt x="51" y="67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15" name="Freeform 674"/>
          <p:cNvSpPr>
            <a:spLocks/>
          </p:cNvSpPr>
          <p:nvPr/>
        </p:nvSpPr>
        <p:spPr bwMode="auto">
          <a:xfrm>
            <a:off x="7585149" y="5128221"/>
            <a:ext cx="47625" cy="61912"/>
          </a:xfrm>
          <a:custGeom>
            <a:avLst/>
            <a:gdLst/>
            <a:ahLst/>
            <a:cxnLst>
              <a:cxn ang="0">
                <a:pos x="46" y="77"/>
              </a:cxn>
              <a:cxn ang="0">
                <a:pos x="66" y="60"/>
              </a:cxn>
              <a:cxn ang="0">
                <a:pos x="41" y="33"/>
              </a:cxn>
              <a:cxn ang="0">
                <a:pos x="30" y="42"/>
              </a:cxn>
              <a:cxn ang="0">
                <a:pos x="43" y="37"/>
              </a:cxn>
              <a:cxn ang="0">
                <a:pos x="34" y="19"/>
              </a:cxn>
              <a:cxn ang="0">
                <a:pos x="23" y="0"/>
              </a:cxn>
              <a:cxn ang="0">
                <a:pos x="0" y="12"/>
              </a:cxn>
              <a:cxn ang="0">
                <a:pos x="11" y="32"/>
              </a:cxn>
              <a:cxn ang="0">
                <a:pos x="20" y="49"/>
              </a:cxn>
              <a:cxn ang="0">
                <a:pos x="21" y="51"/>
              </a:cxn>
              <a:cxn ang="0">
                <a:pos x="46" y="77"/>
              </a:cxn>
            </a:cxnLst>
            <a:rect l="0" t="0" r="r" b="b"/>
            <a:pathLst>
              <a:path w="66" h="77">
                <a:moveTo>
                  <a:pt x="46" y="77"/>
                </a:moveTo>
                <a:lnTo>
                  <a:pt x="66" y="60"/>
                </a:lnTo>
                <a:lnTo>
                  <a:pt x="41" y="33"/>
                </a:lnTo>
                <a:lnTo>
                  <a:pt x="30" y="42"/>
                </a:lnTo>
                <a:lnTo>
                  <a:pt x="43" y="37"/>
                </a:lnTo>
                <a:lnTo>
                  <a:pt x="34" y="19"/>
                </a:lnTo>
                <a:lnTo>
                  <a:pt x="23" y="0"/>
                </a:lnTo>
                <a:lnTo>
                  <a:pt x="0" y="12"/>
                </a:lnTo>
                <a:lnTo>
                  <a:pt x="11" y="32"/>
                </a:lnTo>
                <a:lnTo>
                  <a:pt x="20" y="49"/>
                </a:lnTo>
                <a:lnTo>
                  <a:pt x="21" y="51"/>
                </a:lnTo>
                <a:lnTo>
                  <a:pt x="46" y="77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16" name="Freeform 675"/>
          <p:cNvSpPr>
            <a:spLocks/>
          </p:cNvSpPr>
          <p:nvPr/>
        </p:nvSpPr>
        <p:spPr bwMode="auto">
          <a:xfrm>
            <a:off x="7558162" y="5042496"/>
            <a:ext cx="44450" cy="95250"/>
          </a:xfrm>
          <a:custGeom>
            <a:avLst/>
            <a:gdLst/>
            <a:ahLst/>
            <a:cxnLst>
              <a:cxn ang="0">
                <a:pos x="37" y="120"/>
              </a:cxn>
              <a:cxn ang="0">
                <a:pos x="60" y="108"/>
              </a:cxn>
              <a:cxn ang="0">
                <a:pos x="53" y="94"/>
              </a:cxn>
              <a:cxn ang="0">
                <a:pos x="41" y="99"/>
              </a:cxn>
              <a:cxn ang="0">
                <a:pos x="53" y="95"/>
              </a:cxn>
              <a:cxn ang="0">
                <a:pos x="50" y="83"/>
              </a:cxn>
              <a:cxn ang="0">
                <a:pos x="41" y="53"/>
              </a:cxn>
              <a:cxn ang="0">
                <a:pos x="28" y="57"/>
              </a:cxn>
              <a:cxn ang="0">
                <a:pos x="41" y="55"/>
              </a:cxn>
              <a:cxn ang="0">
                <a:pos x="37" y="37"/>
              </a:cxn>
              <a:cxn ang="0">
                <a:pos x="37" y="34"/>
              </a:cxn>
              <a:cxn ang="0">
                <a:pos x="30" y="21"/>
              </a:cxn>
              <a:cxn ang="0">
                <a:pos x="18" y="27"/>
              </a:cxn>
              <a:cxn ang="0">
                <a:pos x="30" y="23"/>
              </a:cxn>
              <a:cxn ang="0">
                <a:pos x="27" y="9"/>
              </a:cxn>
              <a:cxn ang="0">
                <a:pos x="27" y="7"/>
              </a:cxn>
              <a:cxn ang="0">
                <a:pos x="23" y="0"/>
              </a:cxn>
              <a:cxn ang="0">
                <a:pos x="0" y="12"/>
              </a:cxn>
              <a:cxn ang="0">
                <a:pos x="4" y="19"/>
              </a:cxn>
              <a:cxn ang="0">
                <a:pos x="14" y="12"/>
              </a:cxn>
              <a:cxn ang="0">
                <a:pos x="2" y="16"/>
              </a:cxn>
              <a:cxn ang="0">
                <a:pos x="5" y="30"/>
              </a:cxn>
              <a:cxn ang="0">
                <a:pos x="7" y="34"/>
              </a:cxn>
              <a:cxn ang="0">
                <a:pos x="14" y="46"/>
              </a:cxn>
              <a:cxn ang="0">
                <a:pos x="25" y="39"/>
              </a:cxn>
              <a:cxn ang="0">
                <a:pos x="12" y="42"/>
              </a:cxn>
              <a:cxn ang="0">
                <a:pos x="16" y="60"/>
              </a:cxn>
              <a:cxn ang="0">
                <a:pos x="16" y="60"/>
              </a:cxn>
              <a:cxn ang="0">
                <a:pos x="25" y="90"/>
              </a:cxn>
              <a:cxn ang="0">
                <a:pos x="28" y="102"/>
              </a:cxn>
              <a:cxn ang="0">
                <a:pos x="30" y="106"/>
              </a:cxn>
              <a:cxn ang="0">
                <a:pos x="37" y="120"/>
              </a:cxn>
            </a:cxnLst>
            <a:rect l="0" t="0" r="r" b="b"/>
            <a:pathLst>
              <a:path w="60" h="120">
                <a:moveTo>
                  <a:pt x="37" y="120"/>
                </a:moveTo>
                <a:lnTo>
                  <a:pt x="60" y="108"/>
                </a:lnTo>
                <a:lnTo>
                  <a:pt x="53" y="94"/>
                </a:lnTo>
                <a:lnTo>
                  <a:pt x="41" y="99"/>
                </a:lnTo>
                <a:lnTo>
                  <a:pt x="53" y="95"/>
                </a:lnTo>
                <a:lnTo>
                  <a:pt x="50" y="83"/>
                </a:lnTo>
                <a:lnTo>
                  <a:pt x="41" y="53"/>
                </a:lnTo>
                <a:lnTo>
                  <a:pt x="28" y="57"/>
                </a:lnTo>
                <a:lnTo>
                  <a:pt x="41" y="55"/>
                </a:lnTo>
                <a:lnTo>
                  <a:pt x="37" y="37"/>
                </a:lnTo>
                <a:lnTo>
                  <a:pt x="37" y="34"/>
                </a:lnTo>
                <a:lnTo>
                  <a:pt x="30" y="21"/>
                </a:lnTo>
                <a:lnTo>
                  <a:pt x="18" y="27"/>
                </a:lnTo>
                <a:lnTo>
                  <a:pt x="30" y="23"/>
                </a:lnTo>
                <a:lnTo>
                  <a:pt x="27" y="9"/>
                </a:lnTo>
                <a:lnTo>
                  <a:pt x="27" y="7"/>
                </a:lnTo>
                <a:lnTo>
                  <a:pt x="23" y="0"/>
                </a:lnTo>
                <a:lnTo>
                  <a:pt x="0" y="12"/>
                </a:lnTo>
                <a:lnTo>
                  <a:pt x="4" y="19"/>
                </a:lnTo>
                <a:lnTo>
                  <a:pt x="14" y="12"/>
                </a:lnTo>
                <a:lnTo>
                  <a:pt x="2" y="16"/>
                </a:lnTo>
                <a:lnTo>
                  <a:pt x="5" y="30"/>
                </a:lnTo>
                <a:lnTo>
                  <a:pt x="7" y="34"/>
                </a:lnTo>
                <a:lnTo>
                  <a:pt x="14" y="46"/>
                </a:lnTo>
                <a:lnTo>
                  <a:pt x="25" y="39"/>
                </a:lnTo>
                <a:lnTo>
                  <a:pt x="12" y="42"/>
                </a:lnTo>
                <a:lnTo>
                  <a:pt x="16" y="60"/>
                </a:lnTo>
                <a:lnTo>
                  <a:pt x="16" y="60"/>
                </a:lnTo>
                <a:lnTo>
                  <a:pt x="25" y="90"/>
                </a:lnTo>
                <a:lnTo>
                  <a:pt x="28" y="102"/>
                </a:lnTo>
                <a:lnTo>
                  <a:pt x="30" y="106"/>
                </a:lnTo>
                <a:lnTo>
                  <a:pt x="37" y="12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17" name="Freeform 676"/>
          <p:cNvSpPr>
            <a:spLocks/>
          </p:cNvSpPr>
          <p:nvPr/>
        </p:nvSpPr>
        <p:spPr bwMode="auto">
          <a:xfrm>
            <a:off x="7547049" y="5034558"/>
            <a:ext cx="25400" cy="26988"/>
          </a:xfrm>
          <a:custGeom>
            <a:avLst/>
            <a:gdLst/>
            <a:ahLst/>
            <a:cxnLst>
              <a:cxn ang="0">
                <a:pos x="18" y="27"/>
              </a:cxn>
              <a:cxn ang="0">
                <a:pos x="37" y="7"/>
              </a:cxn>
              <a:cxn ang="0">
                <a:pos x="34" y="4"/>
              </a:cxn>
              <a:cxn ang="0">
                <a:pos x="32" y="4"/>
              </a:cxn>
              <a:cxn ang="0">
                <a:pos x="28" y="0"/>
              </a:cxn>
              <a:cxn ang="0">
                <a:pos x="23" y="0"/>
              </a:cxn>
              <a:cxn ang="0">
                <a:pos x="18" y="0"/>
              </a:cxn>
              <a:cxn ang="0">
                <a:pos x="14" y="4"/>
              </a:cxn>
              <a:cxn ang="0">
                <a:pos x="11" y="7"/>
              </a:cxn>
              <a:cxn ang="0">
                <a:pos x="11" y="13"/>
              </a:cxn>
              <a:cxn ang="0">
                <a:pos x="11" y="16"/>
              </a:cxn>
              <a:cxn ang="0">
                <a:pos x="23" y="16"/>
              </a:cxn>
              <a:cxn ang="0">
                <a:pos x="14" y="7"/>
              </a:cxn>
              <a:cxn ang="0">
                <a:pos x="11" y="11"/>
              </a:cxn>
              <a:cxn ang="0">
                <a:pos x="14" y="7"/>
              </a:cxn>
              <a:cxn ang="0">
                <a:pos x="11" y="11"/>
              </a:cxn>
              <a:cxn ang="0">
                <a:pos x="20" y="20"/>
              </a:cxn>
              <a:cxn ang="0">
                <a:pos x="13" y="9"/>
              </a:cxn>
              <a:cxn ang="0">
                <a:pos x="5" y="15"/>
              </a:cxn>
              <a:cxn ang="0">
                <a:pos x="4" y="16"/>
              </a:cxn>
              <a:cxn ang="0">
                <a:pos x="0" y="20"/>
              </a:cxn>
              <a:cxn ang="0">
                <a:pos x="0" y="25"/>
              </a:cxn>
              <a:cxn ang="0">
                <a:pos x="0" y="29"/>
              </a:cxn>
              <a:cxn ang="0">
                <a:pos x="27" y="29"/>
              </a:cxn>
              <a:cxn ang="0">
                <a:pos x="27" y="25"/>
              </a:cxn>
              <a:cxn ang="0">
                <a:pos x="21" y="34"/>
              </a:cxn>
              <a:cxn ang="0">
                <a:pos x="25" y="30"/>
              </a:cxn>
              <a:cxn ang="0">
                <a:pos x="25" y="25"/>
              </a:cxn>
              <a:cxn ang="0">
                <a:pos x="13" y="25"/>
              </a:cxn>
              <a:cxn ang="0">
                <a:pos x="21" y="36"/>
              </a:cxn>
              <a:cxn ang="0">
                <a:pos x="28" y="30"/>
              </a:cxn>
              <a:cxn ang="0">
                <a:pos x="30" y="30"/>
              </a:cxn>
              <a:cxn ang="0">
                <a:pos x="34" y="27"/>
              </a:cxn>
              <a:cxn ang="0">
                <a:pos x="32" y="25"/>
              </a:cxn>
              <a:cxn ang="0">
                <a:pos x="36" y="22"/>
              </a:cxn>
              <a:cxn ang="0">
                <a:pos x="36" y="16"/>
              </a:cxn>
              <a:cxn ang="0">
                <a:pos x="37" y="16"/>
              </a:cxn>
              <a:cxn ang="0">
                <a:pos x="37" y="13"/>
              </a:cxn>
              <a:cxn ang="0">
                <a:pos x="14" y="22"/>
              </a:cxn>
              <a:cxn ang="0">
                <a:pos x="18" y="25"/>
              </a:cxn>
              <a:cxn ang="0">
                <a:pos x="23" y="25"/>
              </a:cxn>
              <a:cxn ang="0">
                <a:pos x="28" y="25"/>
              </a:cxn>
              <a:cxn ang="0">
                <a:pos x="32" y="22"/>
              </a:cxn>
              <a:cxn ang="0">
                <a:pos x="36" y="18"/>
              </a:cxn>
              <a:cxn ang="0">
                <a:pos x="36" y="13"/>
              </a:cxn>
              <a:cxn ang="0">
                <a:pos x="23" y="13"/>
              </a:cxn>
              <a:cxn ang="0">
                <a:pos x="14" y="23"/>
              </a:cxn>
              <a:cxn ang="0">
                <a:pos x="18" y="27"/>
              </a:cxn>
            </a:cxnLst>
            <a:rect l="0" t="0" r="r" b="b"/>
            <a:pathLst>
              <a:path w="37" h="36">
                <a:moveTo>
                  <a:pt x="18" y="27"/>
                </a:moveTo>
                <a:lnTo>
                  <a:pt x="37" y="7"/>
                </a:lnTo>
                <a:lnTo>
                  <a:pt x="34" y="4"/>
                </a:lnTo>
                <a:lnTo>
                  <a:pt x="32" y="4"/>
                </a:lnTo>
                <a:lnTo>
                  <a:pt x="28" y="0"/>
                </a:lnTo>
                <a:lnTo>
                  <a:pt x="23" y="0"/>
                </a:lnTo>
                <a:lnTo>
                  <a:pt x="18" y="0"/>
                </a:lnTo>
                <a:lnTo>
                  <a:pt x="14" y="4"/>
                </a:lnTo>
                <a:lnTo>
                  <a:pt x="11" y="7"/>
                </a:lnTo>
                <a:lnTo>
                  <a:pt x="11" y="13"/>
                </a:lnTo>
                <a:lnTo>
                  <a:pt x="11" y="16"/>
                </a:lnTo>
                <a:lnTo>
                  <a:pt x="23" y="16"/>
                </a:lnTo>
                <a:lnTo>
                  <a:pt x="14" y="7"/>
                </a:lnTo>
                <a:lnTo>
                  <a:pt x="11" y="11"/>
                </a:lnTo>
                <a:lnTo>
                  <a:pt x="14" y="7"/>
                </a:lnTo>
                <a:lnTo>
                  <a:pt x="11" y="11"/>
                </a:lnTo>
                <a:lnTo>
                  <a:pt x="20" y="20"/>
                </a:lnTo>
                <a:lnTo>
                  <a:pt x="13" y="9"/>
                </a:lnTo>
                <a:lnTo>
                  <a:pt x="5" y="15"/>
                </a:lnTo>
                <a:lnTo>
                  <a:pt x="4" y="16"/>
                </a:lnTo>
                <a:lnTo>
                  <a:pt x="0" y="20"/>
                </a:lnTo>
                <a:lnTo>
                  <a:pt x="0" y="25"/>
                </a:lnTo>
                <a:lnTo>
                  <a:pt x="0" y="29"/>
                </a:lnTo>
                <a:lnTo>
                  <a:pt x="27" y="29"/>
                </a:lnTo>
                <a:lnTo>
                  <a:pt x="27" y="25"/>
                </a:lnTo>
                <a:lnTo>
                  <a:pt x="21" y="34"/>
                </a:lnTo>
                <a:lnTo>
                  <a:pt x="25" y="30"/>
                </a:lnTo>
                <a:lnTo>
                  <a:pt x="25" y="25"/>
                </a:lnTo>
                <a:lnTo>
                  <a:pt x="13" y="25"/>
                </a:lnTo>
                <a:lnTo>
                  <a:pt x="21" y="36"/>
                </a:lnTo>
                <a:lnTo>
                  <a:pt x="28" y="30"/>
                </a:lnTo>
                <a:lnTo>
                  <a:pt x="30" y="30"/>
                </a:lnTo>
                <a:lnTo>
                  <a:pt x="34" y="27"/>
                </a:lnTo>
                <a:lnTo>
                  <a:pt x="32" y="25"/>
                </a:lnTo>
                <a:lnTo>
                  <a:pt x="36" y="22"/>
                </a:lnTo>
                <a:lnTo>
                  <a:pt x="36" y="16"/>
                </a:lnTo>
                <a:lnTo>
                  <a:pt x="37" y="16"/>
                </a:lnTo>
                <a:lnTo>
                  <a:pt x="37" y="13"/>
                </a:lnTo>
                <a:lnTo>
                  <a:pt x="14" y="22"/>
                </a:lnTo>
                <a:lnTo>
                  <a:pt x="18" y="25"/>
                </a:lnTo>
                <a:lnTo>
                  <a:pt x="23" y="25"/>
                </a:lnTo>
                <a:lnTo>
                  <a:pt x="28" y="25"/>
                </a:lnTo>
                <a:lnTo>
                  <a:pt x="32" y="22"/>
                </a:lnTo>
                <a:lnTo>
                  <a:pt x="36" y="18"/>
                </a:lnTo>
                <a:lnTo>
                  <a:pt x="36" y="13"/>
                </a:lnTo>
                <a:lnTo>
                  <a:pt x="23" y="13"/>
                </a:lnTo>
                <a:lnTo>
                  <a:pt x="14" y="23"/>
                </a:lnTo>
                <a:lnTo>
                  <a:pt x="18" y="27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18" name="Freeform 677"/>
          <p:cNvSpPr>
            <a:spLocks/>
          </p:cNvSpPr>
          <p:nvPr/>
        </p:nvSpPr>
        <p:spPr bwMode="auto">
          <a:xfrm>
            <a:off x="7547049" y="5036146"/>
            <a:ext cx="22225" cy="26987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27" y="25"/>
              </a:cxn>
              <a:cxn ang="0">
                <a:pos x="27" y="21"/>
              </a:cxn>
              <a:cxn ang="0">
                <a:pos x="13" y="21"/>
              </a:cxn>
              <a:cxn ang="0">
                <a:pos x="21" y="30"/>
              </a:cxn>
              <a:cxn ang="0">
                <a:pos x="25" y="26"/>
              </a:cxn>
              <a:cxn ang="0">
                <a:pos x="20" y="34"/>
              </a:cxn>
              <a:cxn ang="0">
                <a:pos x="23" y="32"/>
              </a:cxn>
              <a:cxn ang="0">
                <a:pos x="25" y="28"/>
              </a:cxn>
              <a:cxn ang="0">
                <a:pos x="28" y="26"/>
              </a:cxn>
              <a:cxn ang="0">
                <a:pos x="32" y="19"/>
              </a:cxn>
              <a:cxn ang="0">
                <a:pos x="20" y="12"/>
              </a:cxn>
              <a:cxn ang="0">
                <a:pos x="20" y="25"/>
              </a:cxn>
              <a:cxn ang="0">
                <a:pos x="25" y="25"/>
              </a:cxn>
              <a:cxn ang="0">
                <a:pos x="28" y="21"/>
              </a:cxn>
              <a:cxn ang="0">
                <a:pos x="20" y="26"/>
              </a:cxn>
              <a:cxn ang="0">
                <a:pos x="23" y="26"/>
              </a:cxn>
              <a:cxn ang="0">
                <a:pos x="23" y="0"/>
              </a:cxn>
              <a:cxn ang="0">
                <a:pos x="20" y="0"/>
              </a:cxn>
              <a:cxn ang="0">
                <a:pos x="20" y="0"/>
              </a:cxn>
              <a:cxn ang="0">
                <a:pos x="14" y="0"/>
              </a:cxn>
              <a:cxn ang="0">
                <a:pos x="11" y="3"/>
              </a:cxn>
              <a:cxn ang="0">
                <a:pos x="9" y="7"/>
              </a:cxn>
              <a:cxn ang="0">
                <a:pos x="5" y="14"/>
              </a:cxn>
              <a:cxn ang="0">
                <a:pos x="7" y="11"/>
              </a:cxn>
              <a:cxn ang="0">
                <a:pos x="16" y="19"/>
              </a:cxn>
              <a:cxn ang="0">
                <a:pos x="11" y="9"/>
              </a:cxn>
              <a:cxn ang="0">
                <a:pos x="7" y="11"/>
              </a:cxn>
              <a:cxn ang="0">
                <a:pos x="4" y="12"/>
              </a:cxn>
              <a:cxn ang="0">
                <a:pos x="0" y="16"/>
              </a:cxn>
              <a:cxn ang="0">
                <a:pos x="0" y="21"/>
              </a:cxn>
              <a:cxn ang="0">
                <a:pos x="0" y="21"/>
              </a:cxn>
              <a:cxn ang="0">
                <a:pos x="0" y="25"/>
              </a:cxn>
            </a:cxnLst>
            <a:rect l="0" t="0" r="r" b="b"/>
            <a:pathLst>
              <a:path w="32" h="34">
                <a:moveTo>
                  <a:pt x="0" y="25"/>
                </a:moveTo>
                <a:lnTo>
                  <a:pt x="27" y="25"/>
                </a:lnTo>
                <a:lnTo>
                  <a:pt x="27" y="21"/>
                </a:lnTo>
                <a:lnTo>
                  <a:pt x="13" y="21"/>
                </a:lnTo>
                <a:lnTo>
                  <a:pt x="21" y="30"/>
                </a:lnTo>
                <a:lnTo>
                  <a:pt x="25" y="26"/>
                </a:lnTo>
                <a:lnTo>
                  <a:pt x="20" y="34"/>
                </a:lnTo>
                <a:lnTo>
                  <a:pt x="23" y="32"/>
                </a:lnTo>
                <a:lnTo>
                  <a:pt x="25" y="28"/>
                </a:lnTo>
                <a:lnTo>
                  <a:pt x="28" y="26"/>
                </a:lnTo>
                <a:lnTo>
                  <a:pt x="32" y="19"/>
                </a:lnTo>
                <a:lnTo>
                  <a:pt x="20" y="12"/>
                </a:lnTo>
                <a:lnTo>
                  <a:pt x="20" y="25"/>
                </a:lnTo>
                <a:lnTo>
                  <a:pt x="25" y="25"/>
                </a:lnTo>
                <a:lnTo>
                  <a:pt x="28" y="21"/>
                </a:lnTo>
                <a:lnTo>
                  <a:pt x="20" y="26"/>
                </a:lnTo>
                <a:lnTo>
                  <a:pt x="23" y="26"/>
                </a:lnTo>
                <a:lnTo>
                  <a:pt x="23" y="0"/>
                </a:lnTo>
                <a:lnTo>
                  <a:pt x="20" y="0"/>
                </a:lnTo>
                <a:lnTo>
                  <a:pt x="20" y="0"/>
                </a:lnTo>
                <a:lnTo>
                  <a:pt x="14" y="0"/>
                </a:lnTo>
                <a:lnTo>
                  <a:pt x="11" y="3"/>
                </a:lnTo>
                <a:lnTo>
                  <a:pt x="9" y="7"/>
                </a:lnTo>
                <a:lnTo>
                  <a:pt x="5" y="14"/>
                </a:lnTo>
                <a:lnTo>
                  <a:pt x="7" y="11"/>
                </a:lnTo>
                <a:lnTo>
                  <a:pt x="16" y="19"/>
                </a:lnTo>
                <a:lnTo>
                  <a:pt x="11" y="9"/>
                </a:lnTo>
                <a:lnTo>
                  <a:pt x="7" y="11"/>
                </a:lnTo>
                <a:lnTo>
                  <a:pt x="4" y="12"/>
                </a:lnTo>
                <a:lnTo>
                  <a:pt x="0" y="16"/>
                </a:lnTo>
                <a:lnTo>
                  <a:pt x="0" y="21"/>
                </a:lnTo>
                <a:lnTo>
                  <a:pt x="0" y="21"/>
                </a:lnTo>
                <a:lnTo>
                  <a:pt x="0" y="25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19" name="Freeform 678"/>
          <p:cNvSpPr>
            <a:spLocks/>
          </p:cNvSpPr>
          <p:nvPr/>
        </p:nvSpPr>
        <p:spPr bwMode="auto">
          <a:xfrm>
            <a:off x="7558162" y="5037733"/>
            <a:ext cx="38100" cy="47625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23"/>
              </a:cxn>
              <a:cxn ang="0">
                <a:pos x="7" y="26"/>
              </a:cxn>
              <a:cxn ang="0">
                <a:pos x="12" y="14"/>
              </a:cxn>
              <a:cxn ang="0">
                <a:pos x="3" y="23"/>
              </a:cxn>
              <a:cxn ang="0">
                <a:pos x="2" y="21"/>
              </a:cxn>
              <a:cxn ang="0">
                <a:pos x="9" y="32"/>
              </a:cxn>
              <a:cxn ang="0">
                <a:pos x="10" y="35"/>
              </a:cxn>
              <a:cxn ang="0">
                <a:pos x="19" y="44"/>
              </a:cxn>
              <a:cxn ang="0">
                <a:pos x="28" y="33"/>
              </a:cxn>
              <a:cxn ang="0">
                <a:pos x="18" y="40"/>
              </a:cxn>
              <a:cxn ang="0">
                <a:pos x="28" y="58"/>
              </a:cxn>
              <a:cxn ang="0">
                <a:pos x="51" y="44"/>
              </a:cxn>
              <a:cxn ang="0">
                <a:pos x="40" y="26"/>
              </a:cxn>
              <a:cxn ang="0">
                <a:pos x="39" y="24"/>
              </a:cxn>
              <a:cxn ang="0">
                <a:pos x="30" y="16"/>
              </a:cxn>
              <a:cxn ang="0">
                <a:pos x="19" y="24"/>
              </a:cxn>
              <a:cxn ang="0">
                <a:pos x="30" y="17"/>
              </a:cxn>
              <a:cxn ang="0">
                <a:pos x="23" y="7"/>
              </a:cxn>
              <a:cxn ang="0">
                <a:pos x="21" y="5"/>
              </a:cxn>
              <a:cxn ang="0">
                <a:pos x="19" y="3"/>
              </a:cxn>
              <a:cxn ang="0">
                <a:pos x="12" y="0"/>
              </a:cxn>
            </a:cxnLst>
            <a:rect l="0" t="0" r="r" b="b"/>
            <a:pathLst>
              <a:path w="51" h="58">
                <a:moveTo>
                  <a:pt x="12" y="0"/>
                </a:moveTo>
                <a:lnTo>
                  <a:pt x="0" y="23"/>
                </a:lnTo>
                <a:lnTo>
                  <a:pt x="7" y="26"/>
                </a:lnTo>
                <a:lnTo>
                  <a:pt x="12" y="14"/>
                </a:lnTo>
                <a:lnTo>
                  <a:pt x="3" y="23"/>
                </a:lnTo>
                <a:lnTo>
                  <a:pt x="2" y="21"/>
                </a:lnTo>
                <a:lnTo>
                  <a:pt x="9" y="32"/>
                </a:lnTo>
                <a:lnTo>
                  <a:pt x="10" y="35"/>
                </a:lnTo>
                <a:lnTo>
                  <a:pt x="19" y="44"/>
                </a:lnTo>
                <a:lnTo>
                  <a:pt x="28" y="33"/>
                </a:lnTo>
                <a:lnTo>
                  <a:pt x="18" y="40"/>
                </a:lnTo>
                <a:lnTo>
                  <a:pt x="28" y="58"/>
                </a:lnTo>
                <a:lnTo>
                  <a:pt x="51" y="44"/>
                </a:lnTo>
                <a:lnTo>
                  <a:pt x="40" y="26"/>
                </a:lnTo>
                <a:lnTo>
                  <a:pt x="39" y="24"/>
                </a:lnTo>
                <a:lnTo>
                  <a:pt x="30" y="16"/>
                </a:lnTo>
                <a:lnTo>
                  <a:pt x="19" y="24"/>
                </a:lnTo>
                <a:lnTo>
                  <a:pt x="30" y="17"/>
                </a:lnTo>
                <a:lnTo>
                  <a:pt x="23" y="7"/>
                </a:lnTo>
                <a:lnTo>
                  <a:pt x="21" y="5"/>
                </a:lnTo>
                <a:lnTo>
                  <a:pt x="19" y="3"/>
                </a:lnTo>
                <a:lnTo>
                  <a:pt x="12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20" name="Freeform 679"/>
          <p:cNvSpPr>
            <a:spLocks/>
          </p:cNvSpPr>
          <p:nvPr/>
        </p:nvSpPr>
        <p:spPr bwMode="auto">
          <a:xfrm>
            <a:off x="7580387" y="5074246"/>
            <a:ext cx="50800" cy="93662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0" y="12"/>
              </a:cxn>
              <a:cxn ang="0">
                <a:pos x="11" y="31"/>
              </a:cxn>
              <a:cxn ang="0">
                <a:pos x="25" y="60"/>
              </a:cxn>
              <a:cxn ang="0">
                <a:pos x="35" y="53"/>
              </a:cxn>
              <a:cxn ang="0">
                <a:pos x="23" y="56"/>
              </a:cxn>
              <a:cxn ang="0">
                <a:pos x="32" y="86"/>
              </a:cxn>
              <a:cxn ang="0">
                <a:pos x="34" y="88"/>
              </a:cxn>
              <a:cxn ang="0">
                <a:pos x="48" y="118"/>
              </a:cxn>
              <a:cxn ang="0">
                <a:pos x="71" y="107"/>
              </a:cxn>
              <a:cxn ang="0">
                <a:pos x="57" y="77"/>
              </a:cxn>
              <a:cxn ang="0">
                <a:pos x="44" y="83"/>
              </a:cxn>
              <a:cxn ang="0">
                <a:pos x="57" y="79"/>
              </a:cxn>
              <a:cxn ang="0">
                <a:pos x="48" y="49"/>
              </a:cxn>
              <a:cxn ang="0">
                <a:pos x="48" y="47"/>
              </a:cxn>
              <a:cxn ang="0">
                <a:pos x="34" y="19"/>
              </a:cxn>
              <a:cxn ang="0">
                <a:pos x="23" y="0"/>
              </a:cxn>
            </a:cxnLst>
            <a:rect l="0" t="0" r="r" b="b"/>
            <a:pathLst>
              <a:path w="71" h="118">
                <a:moveTo>
                  <a:pt x="23" y="0"/>
                </a:moveTo>
                <a:lnTo>
                  <a:pt x="0" y="12"/>
                </a:lnTo>
                <a:lnTo>
                  <a:pt x="11" y="31"/>
                </a:lnTo>
                <a:lnTo>
                  <a:pt x="25" y="60"/>
                </a:lnTo>
                <a:lnTo>
                  <a:pt x="35" y="53"/>
                </a:lnTo>
                <a:lnTo>
                  <a:pt x="23" y="56"/>
                </a:lnTo>
                <a:lnTo>
                  <a:pt x="32" y="86"/>
                </a:lnTo>
                <a:lnTo>
                  <a:pt x="34" y="88"/>
                </a:lnTo>
                <a:lnTo>
                  <a:pt x="48" y="118"/>
                </a:lnTo>
                <a:lnTo>
                  <a:pt x="71" y="107"/>
                </a:lnTo>
                <a:lnTo>
                  <a:pt x="57" y="77"/>
                </a:lnTo>
                <a:lnTo>
                  <a:pt x="44" y="83"/>
                </a:lnTo>
                <a:lnTo>
                  <a:pt x="57" y="79"/>
                </a:lnTo>
                <a:lnTo>
                  <a:pt x="48" y="49"/>
                </a:lnTo>
                <a:lnTo>
                  <a:pt x="48" y="47"/>
                </a:lnTo>
                <a:lnTo>
                  <a:pt x="34" y="19"/>
                </a:lnTo>
                <a:lnTo>
                  <a:pt x="23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21" name="Freeform 680"/>
          <p:cNvSpPr>
            <a:spLocks/>
          </p:cNvSpPr>
          <p:nvPr/>
        </p:nvSpPr>
        <p:spPr bwMode="auto">
          <a:xfrm>
            <a:off x="7613724" y="5161558"/>
            <a:ext cx="52388" cy="103188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0" y="9"/>
              </a:cxn>
              <a:cxn ang="0">
                <a:pos x="11" y="39"/>
              </a:cxn>
              <a:cxn ang="0">
                <a:pos x="12" y="39"/>
              </a:cxn>
              <a:cxn ang="0">
                <a:pos x="27" y="69"/>
              </a:cxn>
              <a:cxn ang="0">
                <a:pos x="37" y="64"/>
              </a:cxn>
              <a:cxn ang="0">
                <a:pos x="25" y="69"/>
              </a:cxn>
              <a:cxn ang="0">
                <a:pos x="37" y="104"/>
              </a:cxn>
              <a:cxn ang="0">
                <a:pos x="37" y="104"/>
              </a:cxn>
              <a:cxn ang="0">
                <a:pos x="48" y="131"/>
              </a:cxn>
              <a:cxn ang="0">
                <a:pos x="72" y="120"/>
              </a:cxn>
              <a:cxn ang="0">
                <a:pos x="62" y="94"/>
              </a:cxn>
              <a:cxn ang="0">
                <a:pos x="50" y="99"/>
              </a:cxn>
              <a:cxn ang="0">
                <a:pos x="62" y="96"/>
              </a:cxn>
              <a:cxn ang="0">
                <a:pos x="50" y="60"/>
              </a:cxn>
              <a:cxn ang="0">
                <a:pos x="50" y="58"/>
              </a:cxn>
              <a:cxn ang="0">
                <a:pos x="35" y="28"/>
              </a:cxn>
              <a:cxn ang="0">
                <a:pos x="23" y="34"/>
              </a:cxn>
              <a:cxn ang="0">
                <a:pos x="35" y="30"/>
              </a:cxn>
              <a:cxn ang="0">
                <a:pos x="25" y="0"/>
              </a:cxn>
            </a:cxnLst>
            <a:rect l="0" t="0" r="r" b="b"/>
            <a:pathLst>
              <a:path w="72" h="131">
                <a:moveTo>
                  <a:pt x="25" y="0"/>
                </a:moveTo>
                <a:lnTo>
                  <a:pt x="0" y="9"/>
                </a:lnTo>
                <a:lnTo>
                  <a:pt x="11" y="39"/>
                </a:lnTo>
                <a:lnTo>
                  <a:pt x="12" y="39"/>
                </a:lnTo>
                <a:lnTo>
                  <a:pt x="27" y="69"/>
                </a:lnTo>
                <a:lnTo>
                  <a:pt x="37" y="64"/>
                </a:lnTo>
                <a:lnTo>
                  <a:pt x="25" y="69"/>
                </a:lnTo>
                <a:lnTo>
                  <a:pt x="37" y="104"/>
                </a:lnTo>
                <a:lnTo>
                  <a:pt x="37" y="104"/>
                </a:lnTo>
                <a:lnTo>
                  <a:pt x="48" y="131"/>
                </a:lnTo>
                <a:lnTo>
                  <a:pt x="72" y="120"/>
                </a:lnTo>
                <a:lnTo>
                  <a:pt x="62" y="94"/>
                </a:lnTo>
                <a:lnTo>
                  <a:pt x="50" y="99"/>
                </a:lnTo>
                <a:lnTo>
                  <a:pt x="62" y="96"/>
                </a:lnTo>
                <a:lnTo>
                  <a:pt x="50" y="60"/>
                </a:lnTo>
                <a:lnTo>
                  <a:pt x="50" y="58"/>
                </a:lnTo>
                <a:lnTo>
                  <a:pt x="35" y="28"/>
                </a:lnTo>
                <a:lnTo>
                  <a:pt x="23" y="34"/>
                </a:lnTo>
                <a:lnTo>
                  <a:pt x="35" y="30"/>
                </a:lnTo>
                <a:lnTo>
                  <a:pt x="25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22" name="Freeform 681"/>
          <p:cNvSpPr>
            <a:spLocks/>
          </p:cNvSpPr>
          <p:nvPr/>
        </p:nvSpPr>
        <p:spPr bwMode="auto">
          <a:xfrm>
            <a:off x="7648649" y="5256808"/>
            <a:ext cx="53975" cy="77788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13"/>
              </a:cxn>
              <a:cxn ang="0">
                <a:pos x="22" y="60"/>
              </a:cxn>
              <a:cxn ang="0">
                <a:pos x="22" y="62"/>
              </a:cxn>
              <a:cxn ang="0">
                <a:pos x="37" y="82"/>
              </a:cxn>
              <a:cxn ang="0">
                <a:pos x="47" y="73"/>
              </a:cxn>
              <a:cxn ang="0">
                <a:pos x="37" y="80"/>
              </a:cxn>
              <a:cxn ang="0">
                <a:pos x="47" y="97"/>
              </a:cxn>
              <a:cxn ang="0">
                <a:pos x="70" y="83"/>
              </a:cxn>
              <a:cxn ang="0">
                <a:pos x="60" y="66"/>
              </a:cxn>
              <a:cxn ang="0">
                <a:pos x="58" y="66"/>
              </a:cxn>
              <a:cxn ang="0">
                <a:pos x="44" y="46"/>
              </a:cxn>
              <a:cxn ang="0">
                <a:pos x="33" y="53"/>
              </a:cxn>
              <a:cxn ang="0">
                <a:pos x="45" y="48"/>
              </a:cxn>
              <a:cxn ang="0">
                <a:pos x="22" y="0"/>
              </a:cxn>
            </a:cxnLst>
            <a:rect l="0" t="0" r="r" b="b"/>
            <a:pathLst>
              <a:path w="70" h="97">
                <a:moveTo>
                  <a:pt x="22" y="0"/>
                </a:moveTo>
                <a:lnTo>
                  <a:pt x="0" y="13"/>
                </a:lnTo>
                <a:lnTo>
                  <a:pt x="22" y="60"/>
                </a:lnTo>
                <a:lnTo>
                  <a:pt x="22" y="62"/>
                </a:lnTo>
                <a:lnTo>
                  <a:pt x="37" y="82"/>
                </a:lnTo>
                <a:lnTo>
                  <a:pt x="47" y="73"/>
                </a:lnTo>
                <a:lnTo>
                  <a:pt x="37" y="80"/>
                </a:lnTo>
                <a:lnTo>
                  <a:pt x="47" y="97"/>
                </a:lnTo>
                <a:lnTo>
                  <a:pt x="70" y="83"/>
                </a:lnTo>
                <a:lnTo>
                  <a:pt x="60" y="66"/>
                </a:lnTo>
                <a:lnTo>
                  <a:pt x="58" y="66"/>
                </a:lnTo>
                <a:lnTo>
                  <a:pt x="44" y="46"/>
                </a:lnTo>
                <a:lnTo>
                  <a:pt x="33" y="53"/>
                </a:lnTo>
                <a:lnTo>
                  <a:pt x="45" y="48"/>
                </a:lnTo>
                <a:lnTo>
                  <a:pt x="22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23" name="Freeform 682"/>
          <p:cNvSpPr>
            <a:spLocks/>
          </p:cNvSpPr>
          <p:nvPr/>
        </p:nvSpPr>
        <p:spPr bwMode="auto">
          <a:xfrm>
            <a:off x="7683574" y="5323483"/>
            <a:ext cx="38100" cy="46038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0" y="16"/>
              </a:cxn>
              <a:cxn ang="0">
                <a:pos x="11" y="30"/>
              </a:cxn>
              <a:cxn ang="0">
                <a:pos x="21" y="22"/>
              </a:cxn>
              <a:cxn ang="0">
                <a:pos x="11" y="29"/>
              </a:cxn>
              <a:cxn ang="0">
                <a:pos x="16" y="37"/>
              </a:cxn>
              <a:cxn ang="0">
                <a:pos x="16" y="37"/>
              </a:cxn>
              <a:cxn ang="0">
                <a:pos x="30" y="59"/>
              </a:cxn>
              <a:cxn ang="0">
                <a:pos x="51" y="44"/>
              </a:cxn>
              <a:cxn ang="0">
                <a:pos x="37" y="23"/>
              </a:cxn>
              <a:cxn ang="0">
                <a:pos x="27" y="30"/>
              </a:cxn>
              <a:cxn ang="0">
                <a:pos x="39" y="23"/>
              </a:cxn>
              <a:cxn ang="0">
                <a:pos x="34" y="14"/>
              </a:cxn>
              <a:cxn ang="0">
                <a:pos x="32" y="14"/>
              </a:cxn>
              <a:cxn ang="0">
                <a:pos x="21" y="0"/>
              </a:cxn>
            </a:cxnLst>
            <a:rect l="0" t="0" r="r" b="b"/>
            <a:pathLst>
              <a:path w="51" h="59">
                <a:moveTo>
                  <a:pt x="21" y="0"/>
                </a:moveTo>
                <a:lnTo>
                  <a:pt x="0" y="16"/>
                </a:lnTo>
                <a:lnTo>
                  <a:pt x="11" y="30"/>
                </a:lnTo>
                <a:lnTo>
                  <a:pt x="21" y="22"/>
                </a:lnTo>
                <a:lnTo>
                  <a:pt x="11" y="29"/>
                </a:lnTo>
                <a:lnTo>
                  <a:pt x="16" y="37"/>
                </a:lnTo>
                <a:lnTo>
                  <a:pt x="16" y="37"/>
                </a:lnTo>
                <a:lnTo>
                  <a:pt x="30" y="59"/>
                </a:lnTo>
                <a:lnTo>
                  <a:pt x="51" y="44"/>
                </a:lnTo>
                <a:lnTo>
                  <a:pt x="37" y="23"/>
                </a:lnTo>
                <a:lnTo>
                  <a:pt x="27" y="30"/>
                </a:lnTo>
                <a:lnTo>
                  <a:pt x="39" y="23"/>
                </a:lnTo>
                <a:lnTo>
                  <a:pt x="34" y="14"/>
                </a:lnTo>
                <a:lnTo>
                  <a:pt x="32" y="14"/>
                </a:lnTo>
                <a:lnTo>
                  <a:pt x="21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24" name="Freeform 683"/>
          <p:cNvSpPr>
            <a:spLocks/>
          </p:cNvSpPr>
          <p:nvPr/>
        </p:nvSpPr>
        <p:spPr bwMode="auto">
          <a:xfrm>
            <a:off x="7705799" y="5359996"/>
            <a:ext cx="30163" cy="36512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0" y="13"/>
              </a:cxn>
              <a:cxn ang="0">
                <a:pos x="11" y="32"/>
              </a:cxn>
              <a:cxn ang="0">
                <a:pos x="21" y="25"/>
              </a:cxn>
              <a:cxn ang="0">
                <a:pos x="9" y="30"/>
              </a:cxn>
              <a:cxn ang="0">
                <a:pos x="16" y="46"/>
              </a:cxn>
              <a:cxn ang="0">
                <a:pos x="41" y="36"/>
              </a:cxn>
              <a:cxn ang="0">
                <a:pos x="34" y="20"/>
              </a:cxn>
              <a:cxn ang="0">
                <a:pos x="34" y="20"/>
              </a:cxn>
              <a:cxn ang="0">
                <a:pos x="23" y="0"/>
              </a:cxn>
            </a:cxnLst>
            <a:rect l="0" t="0" r="r" b="b"/>
            <a:pathLst>
              <a:path w="41" h="46">
                <a:moveTo>
                  <a:pt x="23" y="0"/>
                </a:moveTo>
                <a:lnTo>
                  <a:pt x="0" y="13"/>
                </a:lnTo>
                <a:lnTo>
                  <a:pt x="11" y="32"/>
                </a:lnTo>
                <a:lnTo>
                  <a:pt x="21" y="25"/>
                </a:lnTo>
                <a:lnTo>
                  <a:pt x="9" y="30"/>
                </a:lnTo>
                <a:lnTo>
                  <a:pt x="16" y="46"/>
                </a:lnTo>
                <a:lnTo>
                  <a:pt x="41" y="36"/>
                </a:lnTo>
                <a:lnTo>
                  <a:pt x="34" y="20"/>
                </a:lnTo>
                <a:lnTo>
                  <a:pt x="34" y="20"/>
                </a:lnTo>
                <a:lnTo>
                  <a:pt x="23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25" name="Freeform 684"/>
          <p:cNvSpPr>
            <a:spLocks/>
          </p:cNvSpPr>
          <p:nvPr/>
        </p:nvSpPr>
        <p:spPr bwMode="auto">
          <a:xfrm>
            <a:off x="7718499" y="5388571"/>
            <a:ext cx="22225" cy="15875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0" y="9"/>
              </a:cxn>
              <a:cxn ang="0">
                <a:pos x="4" y="20"/>
              </a:cxn>
              <a:cxn ang="0">
                <a:pos x="16" y="14"/>
              </a:cxn>
              <a:cxn ang="0">
                <a:pos x="4" y="14"/>
              </a:cxn>
              <a:cxn ang="0">
                <a:pos x="4" y="18"/>
              </a:cxn>
              <a:cxn ang="0">
                <a:pos x="30" y="18"/>
              </a:cxn>
              <a:cxn ang="0">
                <a:pos x="30" y="14"/>
              </a:cxn>
              <a:cxn ang="0">
                <a:pos x="28" y="14"/>
              </a:cxn>
              <a:cxn ang="0">
                <a:pos x="28" y="11"/>
              </a:cxn>
              <a:cxn ang="0">
                <a:pos x="25" y="0"/>
              </a:cxn>
            </a:cxnLst>
            <a:rect l="0" t="0" r="r" b="b"/>
            <a:pathLst>
              <a:path w="30" h="20">
                <a:moveTo>
                  <a:pt x="25" y="0"/>
                </a:moveTo>
                <a:lnTo>
                  <a:pt x="0" y="9"/>
                </a:lnTo>
                <a:lnTo>
                  <a:pt x="4" y="20"/>
                </a:lnTo>
                <a:lnTo>
                  <a:pt x="16" y="14"/>
                </a:lnTo>
                <a:lnTo>
                  <a:pt x="4" y="14"/>
                </a:lnTo>
                <a:lnTo>
                  <a:pt x="4" y="18"/>
                </a:lnTo>
                <a:lnTo>
                  <a:pt x="30" y="18"/>
                </a:lnTo>
                <a:lnTo>
                  <a:pt x="30" y="14"/>
                </a:lnTo>
                <a:lnTo>
                  <a:pt x="28" y="14"/>
                </a:lnTo>
                <a:lnTo>
                  <a:pt x="28" y="11"/>
                </a:lnTo>
                <a:lnTo>
                  <a:pt x="25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26" name="Freeform 685"/>
          <p:cNvSpPr>
            <a:spLocks/>
          </p:cNvSpPr>
          <p:nvPr/>
        </p:nvSpPr>
        <p:spPr bwMode="auto">
          <a:xfrm>
            <a:off x="7713737" y="5383808"/>
            <a:ext cx="26987" cy="25400"/>
          </a:xfrm>
          <a:custGeom>
            <a:avLst/>
            <a:gdLst/>
            <a:ahLst/>
            <a:cxnLst>
              <a:cxn ang="0">
                <a:pos x="9" y="25"/>
              </a:cxn>
              <a:cxn ang="0">
                <a:pos x="35" y="25"/>
              </a:cxn>
              <a:cxn ang="0">
                <a:pos x="35" y="21"/>
              </a:cxn>
              <a:cxn ang="0">
                <a:pos x="33" y="21"/>
              </a:cxn>
              <a:cxn ang="0">
                <a:pos x="33" y="16"/>
              </a:cxn>
              <a:cxn ang="0">
                <a:pos x="32" y="13"/>
              </a:cxn>
              <a:cxn ang="0">
                <a:pos x="28" y="9"/>
              </a:cxn>
              <a:cxn ang="0">
                <a:pos x="18" y="18"/>
              </a:cxn>
              <a:cxn ang="0">
                <a:pos x="30" y="13"/>
              </a:cxn>
              <a:cxn ang="0">
                <a:pos x="23" y="0"/>
              </a:cxn>
              <a:cxn ang="0">
                <a:pos x="0" y="13"/>
              </a:cxn>
              <a:cxn ang="0">
                <a:pos x="7" y="25"/>
              </a:cxn>
              <a:cxn ang="0">
                <a:pos x="9" y="29"/>
              </a:cxn>
              <a:cxn ang="0">
                <a:pos x="12" y="32"/>
              </a:cxn>
              <a:cxn ang="0">
                <a:pos x="9" y="21"/>
              </a:cxn>
              <a:cxn ang="0">
                <a:pos x="9" y="27"/>
              </a:cxn>
              <a:cxn ang="0">
                <a:pos x="21" y="21"/>
              </a:cxn>
              <a:cxn ang="0">
                <a:pos x="9" y="21"/>
              </a:cxn>
              <a:cxn ang="0">
                <a:pos x="9" y="25"/>
              </a:cxn>
            </a:cxnLst>
            <a:rect l="0" t="0" r="r" b="b"/>
            <a:pathLst>
              <a:path w="35" h="32">
                <a:moveTo>
                  <a:pt x="9" y="25"/>
                </a:moveTo>
                <a:lnTo>
                  <a:pt x="35" y="25"/>
                </a:lnTo>
                <a:lnTo>
                  <a:pt x="35" y="21"/>
                </a:lnTo>
                <a:lnTo>
                  <a:pt x="33" y="21"/>
                </a:lnTo>
                <a:lnTo>
                  <a:pt x="33" y="16"/>
                </a:lnTo>
                <a:lnTo>
                  <a:pt x="32" y="13"/>
                </a:lnTo>
                <a:lnTo>
                  <a:pt x="28" y="9"/>
                </a:lnTo>
                <a:lnTo>
                  <a:pt x="18" y="18"/>
                </a:lnTo>
                <a:lnTo>
                  <a:pt x="30" y="13"/>
                </a:lnTo>
                <a:lnTo>
                  <a:pt x="23" y="0"/>
                </a:lnTo>
                <a:lnTo>
                  <a:pt x="0" y="13"/>
                </a:lnTo>
                <a:lnTo>
                  <a:pt x="7" y="25"/>
                </a:lnTo>
                <a:lnTo>
                  <a:pt x="9" y="29"/>
                </a:lnTo>
                <a:lnTo>
                  <a:pt x="12" y="32"/>
                </a:lnTo>
                <a:lnTo>
                  <a:pt x="9" y="21"/>
                </a:lnTo>
                <a:lnTo>
                  <a:pt x="9" y="27"/>
                </a:lnTo>
                <a:lnTo>
                  <a:pt x="21" y="21"/>
                </a:lnTo>
                <a:lnTo>
                  <a:pt x="9" y="21"/>
                </a:lnTo>
                <a:lnTo>
                  <a:pt x="9" y="25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27" name="Freeform 686"/>
          <p:cNvSpPr>
            <a:spLocks/>
          </p:cNvSpPr>
          <p:nvPr/>
        </p:nvSpPr>
        <p:spPr bwMode="auto">
          <a:xfrm>
            <a:off x="7697862" y="5340946"/>
            <a:ext cx="33337" cy="50800"/>
          </a:xfrm>
          <a:custGeom>
            <a:avLst/>
            <a:gdLst/>
            <a:ahLst/>
            <a:cxnLst>
              <a:cxn ang="0">
                <a:pos x="21" y="64"/>
              </a:cxn>
              <a:cxn ang="0">
                <a:pos x="46" y="55"/>
              </a:cxn>
              <a:cxn ang="0">
                <a:pos x="42" y="44"/>
              </a:cxn>
              <a:cxn ang="0">
                <a:pos x="42" y="43"/>
              </a:cxn>
              <a:cxn ang="0">
                <a:pos x="35" y="29"/>
              </a:cxn>
              <a:cxn ang="0">
                <a:pos x="23" y="34"/>
              </a:cxn>
              <a:cxn ang="0">
                <a:pos x="35" y="30"/>
              </a:cxn>
              <a:cxn ang="0">
                <a:pos x="25" y="0"/>
              </a:cxn>
              <a:cxn ang="0">
                <a:pos x="0" y="9"/>
              </a:cxn>
              <a:cxn ang="0">
                <a:pos x="10" y="39"/>
              </a:cxn>
              <a:cxn ang="0">
                <a:pos x="12" y="41"/>
              </a:cxn>
              <a:cxn ang="0">
                <a:pos x="19" y="55"/>
              </a:cxn>
              <a:cxn ang="0">
                <a:pos x="30" y="48"/>
              </a:cxn>
              <a:cxn ang="0">
                <a:pos x="18" y="53"/>
              </a:cxn>
              <a:cxn ang="0">
                <a:pos x="21" y="64"/>
              </a:cxn>
            </a:cxnLst>
            <a:rect l="0" t="0" r="r" b="b"/>
            <a:pathLst>
              <a:path w="46" h="64">
                <a:moveTo>
                  <a:pt x="21" y="64"/>
                </a:moveTo>
                <a:lnTo>
                  <a:pt x="46" y="55"/>
                </a:lnTo>
                <a:lnTo>
                  <a:pt x="42" y="44"/>
                </a:lnTo>
                <a:lnTo>
                  <a:pt x="42" y="43"/>
                </a:lnTo>
                <a:lnTo>
                  <a:pt x="35" y="29"/>
                </a:lnTo>
                <a:lnTo>
                  <a:pt x="23" y="34"/>
                </a:lnTo>
                <a:lnTo>
                  <a:pt x="35" y="30"/>
                </a:lnTo>
                <a:lnTo>
                  <a:pt x="25" y="0"/>
                </a:lnTo>
                <a:lnTo>
                  <a:pt x="0" y="9"/>
                </a:lnTo>
                <a:lnTo>
                  <a:pt x="10" y="39"/>
                </a:lnTo>
                <a:lnTo>
                  <a:pt x="12" y="41"/>
                </a:lnTo>
                <a:lnTo>
                  <a:pt x="19" y="55"/>
                </a:lnTo>
                <a:lnTo>
                  <a:pt x="30" y="48"/>
                </a:lnTo>
                <a:lnTo>
                  <a:pt x="18" y="53"/>
                </a:lnTo>
                <a:lnTo>
                  <a:pt x="21" y="64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28" name="Freeform 687"/>
          <p:cNvSpPr>
            <a:spLocks/>
          </p:cNvSpPr>
          <p:nvPr/>
        </p:nvSpPr>
        <p:spPr bwMode="auto">
          <a:xfrm>
            <a:off x="7683574" y="5285383"/>
            <a:ext cx="31750" cy="63500"/>
          </a:xfrm>
          <a:custGeom>
            <a:avLst/>
            <a:gdLst/>
            <a:ahLst/>
            <a:cxnLst>
              <a:cxn ang="0">
                <a:pos x="20" y="79"/>
              </a:cxn>
              <a:cxn ang="0">
                <a:pos x="45" y="69"/>
              </a:cxn>
              <a:cxn ang="0">
                <a:pos x="38" y="51"/>
              </a:cxn>
              <a:cxn ang="0">
                <a:pos x="25" y="56"/>
              </a:cxn>
              <a:cxn ang="0">
                <a:pos x="38" y="54"/>
              </a:cxn>
              <a:cxn ang="0">
                <a:pos x="34" y="38"/>
              </a:cxn>
              <a:cxn ang="0">
                <a:pos x="34" y="37"/>
              </a:cxn>
              <a:cxn ang="0">
                <a:pos x="25" y="0"/>
              </a:cxn>
              <a:cxn ang="0">
                <a:pos x="0" y="7"/>
              </a:cxn>
              <a:cxn ang="0">
                <a:pos x="9" y="44"/>
              </a:cxn>
              <a:cxn ang="0">
                <a:pos x="22" y="40"/>
              </a:cxn>
              <a:cxn ang="0">
                <a:pos x="9" y="44"/>
              </a:cxn>
              <a:cxn ang="0">
                <a:pos x="13" y="60"/>
              </a:cxn>
              <a:cxn ang="0">
                <a:pos x="13" y="61"/>
              </a:cxn>
              <a:cxn ang="0">
                <a:pos x="20" y="79"/>
              </a:cxn>
            </a:cxnLst>
            <a:rect l="0" t="0" r="r" b="b"/>
            <a:pathLst>
              <a:path w="45" h="79">
                <a:moveTo>
                  <a:pt x="20" y="79"/>
                </a:moveTo>
                <a:lnTo>
                  <a:pt x="45" y="69"/>
                </a:lnTo>
                <a:lnTo>
                  <a:pt x="38" y="51"/>
                </a:lnTo>
                <a:lnTo>
                  <a:pt x="25" y="56"/>
                </a:lnTo>
                <a:lnTo>
                  <a:pt x="38" y="54"/>
                </a:lnTo>
                <a:lnTo>
                  <a:pt x="34" y="38"/>
                </a:lnTo>
                <a:lnTo>
                  <a:pt x="34" y="37"/>
                </a:lnTo>
                <a:lnTo>
                  <a:pt x="25" y="0"/>
                </a:lnTo>
                <a:lnTo>
                  <a:pt x="0" y="7"/>
                </a:lnTo>
                <a:lnTo>
                  <a:pt x="9" y="44"/>
                </a:lnTo>
                <a:lnTo>
                  <a:pt x="22" y="40"/>
                </a:lnTo>
                <a:lnTo>
                  <a:pt x="9" y="44"/>
                </a:lnTo>
                <a:lnTo>
                  <a:pt x="13" y="60"/>
                </a:lnTo>
                <a:lnTo>
                  <a:pt x="13" y="61"/>
                </a:lnTo>
                <a:lnTo>
                  <a:pt x="20" y="79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29" name="Freeform 688"/>
          <p:cNvSpPr>
            <a:spLocks/>
          </p:cNvSpPr>
          <p:nvPr/>
        </p:nvSpPr>
        <p:spPr bwMode="auto">
          <a:xfrm>
            <a:off x="7669287" y="5234583"/>
            <a:ext cx="33337" cy="57150"/>
          </a:xfrm>
          <a:custGeom>
            <a:avLst/>
            <a:gdLst/>
            <a:ahLst/>
            <a:cxnLst>
              <a:cxn ang="0">
                <a:pos x="17" y="72"/>
              </a:cxn>
              <a:cxn ang="0">
                <a:pos x="42" y="64"/>
              </a:cxn>
              <a:cxn ang="0">
                <a:pos x="32" y="30"/>
              </a:cxn>
              <a:cxn ang="0">
                <a:pos x="19" y="34"/>
              </a:cxn>
              <a:cxn ang="0">
                <a:pos x="32" y="32"/>
              </a:cxn>
              <a:cxn ang="0">
                <a:pos x="28" y="16"/>
              </a:cxn>
              <a:cxn ang="0">
                <a:pos x="28" y="14"/>
              </a:cxn>
              <a:cxn ang="0">
                <a:pos x="25" y="0"/>
              </a:cxn>
              <a:cxn ang="0">
                <a:pos x="0" y="7"/>
              </a:cxn>
              <a:cxn ang="0">
                <a:pos x="3" y="21"/>
              </a:cxn>
              <a:cxn ang="0">
                <a:pos x="16" y="18"/>
              </a:cxn>
              <a:cxn ang="0">
                <a:pos x="3" y="21"/>
              </a:cxn>
              <a:cxn ang="0">
                <a:pos x="7" y="37"/>
              </a:cxn>
              <a:cxn ang="0">
                <a:pos x="7" y="39"/>
              </a:cxn>
              <a:cxn ang="0">
                <a:pos x="17" y="72"/>
              </a:cxn>
            </a:cxnLst>
            <a:rect l="0" t="0" r="r" b="b"/>
            <a:pathLst>
              <a:path w="42" h="72">
                <a:moveTo>
                  <a:pt x="17" y="72"/>
                </a:moveTo>
                <a:lnTo>
                  <a:pt x="42" y="64"/>
                </a:lnTo>
                <a:lnTo>
                  <a:pt x="32" y="30"/>
                </a:lnTo>
                <a:lnTo>
                  <a:pt x="19" y="34"/>
                </a:lnTo>
                <a:lnTo>
                  <a:pt x="32" y="32"/>
                </a:lnTo>
                <a:lnTo>
                  <a:pt x="28" y="16"/>
                </a:lnTo>
                <a:lnTo>
                  <a:pt x="28" y="14"/>
                </a:lnTo>
                <a:lnTo>
                  <a:pt x="25" y="0"/>
                </a:lnTo>
                <a:lnTo>
                  <a:pt x="0" y="7"/>
                </a:lnTo>
                <a:lnTo>
                  <a:pt x="3" y="21"/>
                </a:lnTo>
                <a:lnTo>
                  <a:pt x="16" y="18"/>
                </a:lnTo>
                <a:lnTo>
                  <a:pt x="3" y="21"/>
                </a:lnTo>
                <a:lnTo>
                  <a:pt x="7" y="37"/>
                </a:lnTo>
                <a:lnTo>
                  <a:pt x="7" y="39"/>
                </a:lnTo>
                <a:lnTo>
                  <a:pt x="17" y="72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0" name="Freeform 689"/>
          <p:cNvSpPr>
            <a:spLocks/>
          </p:cNvSpPr>
          <p:nvPr/>
        </p:nvSpPr>
        <p:spPr bwMode="auto">
          <a:xfrm>
            <a:off x="7662937" y="5204421"/>
            <a:ext cx="25400" cy="36512"/>
          </a:xfrm>
          <a:custGeom>
            <a:avLst/>
            <a:gdLst/>
            <a:ahLst/>
            <a:cxnLst>
              <a:cxn ang="0">
                <a:pos x="11" y="46"/>
              </a:cxn>
              <a:cxn ang="0">
                <a:pos x="36" y="37"/>
              </a:cxn>
              <a:cxn ang="0">
                <a:pos x="28" y="16"/>
              </a:cxn>
              <a:cxn ang="0">
                <a:pos x="28" y="14"/>
              </a:cxn>
              <a:cxn ang="0">
                <a:pos x="25" y="7"/>
              </a:cxn>
              <a:cxn ang="0">
                <a:pos x="23" y="3"/>
              </a:cxn>
              <a:cxn ang="0">
                <a:pos x="20" y="0"/>
              </a:cxn>
              <a:cxn ang="0">
                <a:pos x="0" y="19"/>
              </a:cxn>
              <a:cxn ang="0">
                <a:pos x="4" y="23"/>
              </a:cxn>
              <a:cxn ang="0">
                <a:pos x="13" y="12"/>
              </a:cxn>
              <a:cxn ang="0">
                <a:pos x="2" y="19"/>
              </a:cxn>
              <a:cxn ang="0">
                <a:pos x="5" y="26"/>
              </a:cxn>
              <a:cxn ang="0">
                <a:pos x="16" y="19"/>
              </a:cxn>
              <a:cxn ang="0">
                <a:pos x="4" y="25"/>
              </a:cxn>
              <a:cxn ang="0">
                <a:pos x="11" y="46"/>
              </a:cxn>
            </a:cxnLst>
            <a:rect l="0" t="0" r="r" b="b"/>
            <a:pathLst>
              <a:path w="36" h="46">
                <a:moveTo>
                  <a:pt x="11" y="46"/>
                </a:moveTo>
                <a:lnTo>
                  <a:pt x="36" y="37"/>
                </a:lnTo>
                <a:lnTo>
                  <a:pt x="28" y="16"/>
                </a:lnTo>
                <a:lnTo>
                  <a:pt x="28" y="14"/>
                </a:lnTo>
                <a:lnTo>
                  <a:pt x="25" y="7"/>
                </a:lnTo>
                <a:lnTo>
                  <a:pt x="23" y="3"/>
                </a:lnTo>
                <a:lnTo>
                  <a:pt x="20" y="0"/>
                </a:lnTo>
                <a:lnTo>
                  <a:pt x="0" y="19"/>
                </a:lnTo>
                <a:lnTo>
                  <a:pt x="4" y="23"/>
                </a:lnTo>
                <a:lnTo>
                  <a:pt x="13" y="12"/>
                </a:lnTo>
                <a:lnTo>
                  <a:pt x="2" y="19"/>
                </a:lnTo>
                <a:lnTo>
                  <a:pt x="5" y="26"/>
                </a:lnTo>
                <a:lnTo>
                  <a:pt x="16" y="19"/>
                </a:lnTo>
                <a:lnTo>
                  <a:pt x="4" y="25"/>
                </a:lnTo>
                <a:lnTo>
                  <a:pt x="11" y="46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1" name="Freeform 690"/>
          <p:cNvSpPr>
            <a:spLocks/>
          </p:cNvSpPr>
          <p:nvPr/>
        </p:nvSpPr>
        <p:spPr bwMode="auto">
          <a:xfrm>
            <a:off x="7658174" y="5207596"/>
            <a:ext cx="20638" cy="12700"/>
          </a:xfrm>
          <a:custGeom>
            <a:avLst/>
            <a:gdLst/>
            <a:ahLst/>
            <a:cxnLst>
              <a:cxn ang="0">
                <a:pos x="26" y="13"/>
              </a:cxn>
              <a:cxn ang="0">
                <a:pos x="3" y="0"/>
              </a:cxn>
              <a:cxn ang="0">
                <a:pos x="2" y="4"/>
              </a:cxn>
              <a:cxn ang="0">
                <a:pos x="0" y="4"/>
              </a:cxn>
              <a:cxn ang="0">
                <a:pos x="0" y="9"/>
              </a:cxn>
              <a:cxn ang="0">
                <a:pos x="0" y="16"/>
              </a:cxn>
              <a:cxn ang="0">
                <a:pos x="26" y="16"/>
              </a:cxn>
              <a:cxn ang="0">
                <a:pos x="26" y="9"/>
              </a:cxn>
              <a:cxn ang="0">
                <a:pos x="12" y="9"/>
              </a:cxn>
              <a:cxn ang="0">
                <a:pos x="25" y="16"/>
              </a:cxn>
              <a:cxn ang="0">
                <a:pos x="26" y="13"/>
              </a:cxn>
            </a:cxnLst>
            <a:rect l="0" t="0" r="r" b="b"/>
            <a:pathLst>
              <a:path w="26" h="16">
                <a:moveTo>
                  <a:pt x="26" y="13"/>
                </a:moveTo>
                <a:lnTo>
                  <a:pt x="3" y="0"/>
                </a:lnTo>
                <a:lnTo>
                  <a:pt x="2" y="4"/>
                </a:lnTo>
                <a:lnTo>
                  <a:pt x="0" y="4"/>
                </a:lnTo>
                <a:lnTo>
                  <a:pt x="0" y="9"/>
                </a:lnTo>
                <a:lnTo>
                  <a:pt x="0" y="16"/>
                </a:lnTo>
                <a:lnTo>
                  <a:pt x="26" y="16"/>
                </a:lnTo>
                <a:lnTo>
                  <a:pt x="26" y="9"/>
                </a:lnTo>
                <a:lnTo>
                  <a:pt x="12" y="9"/>
                </a:lnTo>
                <a:lnTo>
                  <a:pt x="25" y="16"/>
                </a:lnTo>
                <a:lnTo>
                  <a:pt x="26" y="13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2" name="Freeform 691"/>
          <p:cNvSpPr>
            <a:spLocks/>
          </p:cNvSpPr>
          <p:nvPr/>
        </p:nvSpPr>
        <p:spPr bwMode="auto">
          <a:xfrm>
            <a:off x="7658174" y="5220296"/>
            <a:ext cx="22225" cy="39687"/>
          </a:xfrm>
          <a:custGeom>
            <a:avLst/>
            <a:gdLst/>
            <a:ahLst/>
            <a:cxnLst>
              <a:cxn ang="0">
                <a:pos x="26" y="0"/>
              </a:cxn>
              <a:cxn ang="0">
                <a:pos x="0" y="0"/>
              </a:cxn>
              <a:cxn ang="0">
                <a:pos x="0" y="22"/>
              </a:cxn>
              <a:cxn ang="0">
                <a:pos x="0" y="30"/>
              </a:cxn>
              <a:cxn ang="0">
                <a:pos x="0" y="32"/>
              </a:cxn>
              <a:cxn ang="0">
                <a:pos x="2" y="50"/>
              </a:cxn>
              <a:cxn ang="0">
                <a:pos x="28" y="46"/>
              </a:cxn>
              <a:cxn ang="0">
                <a:pos x="26" y="29"/>
              </a:cxn>
              <a:cxn ang="0">
                <a:pos x="12" y="30"/>
              </a:cxn>
              <a:cxn ang="0">
                <a:pos x="26" y="30"/>
              </a:cxn>
              <a:cxn ang="0">
                <a:pos x="26" y="22"/>
              </a:cxn>
              <a:cxn ang="0">
                <a:pos x="26" y="0"/>
              </a:cxn>
            </a:cxnLst>
            <a:rect l="0" t="0" r="r" b="b"/>
            <a:pathLst>
              <a:path w="28" h="50">
                <a:moveTo>
                  <a:pt x="26" y="0"/>
                </a:moveTo>
                <a:lnTo>
                  <a:pt x="0" y="0"/>
                </a:lnTo>
                <a:lnTo>
                  <a:pt x="0" y="22"/>
                </a:lnTo>
                <a:lnTo>
                  <a:pt x="0" y="30"/>
                </a:lnTo>
                <a:lnTo>
                  <a:pt x="0" y="32"/>
                </a:lnTo>
                <a:lnTo>
                  <a:pt x="2" y="50"/>
                </a:lnTo>
                <a:lnTo>
                  <a:pt x="28" y="46"/>
                </a:lnTo>
                <a:lnTo>
                  <a:pt x="26" y="29"/>
                </a:lnTo>
                <a:lnTo>
                  <a:pt x="12" y="30"/>
                </a:lnTo>
                <a:lnTo>
                  <a:pt x="26" y="30"/>
                </a:lnTo>
                <a:lnTo>
                  <a:pt x="26" y="22"/>
                </a:lnTo>
                <a:lnTo>
                  <a:pt x="26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3" name="Freeform 692"/>
          <p:cNvSpPr>
            <a:spLocks/>
          </p:cNvSpPr>
          <p:nvPr/>
        </p:nvSpPr>
        <p:spPr bwMode="auto">
          <a:xfrm>
            <a:off x="7659762" y="5256808"/>
            <a:ext cx="39687" cy="762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0" y="6"/>
              </a:cxn>
              <a:cxn ang="0">
                <a:pos x="3" y="23"/>
              </a:cxn>
              <a:cxn ang="0">
                <a:pos x="16" y="20"/>
              </a:cxn>
              <a:cxn ang="0">
                <a:pos x="3" y="21"/>
              </a:cxn>
              <a:cxn ang="0">
                <a:pos x="7" y="44"/>
              </a:cxn>
              <a:cxn ang="0">
                <a:pos x="7" y="48"/>
              </a:cxn>
              <a:cxn ang="0">
                <a:pos x="8" y="48"/>
              </a:cxn>
              <a:cxn ang="0">
                <a:pos x="19" y="71"/>
              </a:cxn>
              <a:cxn ang="0">
                <a:pos x="30" y="66"/>
              </a:cxn>
              <a:cxn ang="0">
                <a:pos x="17" y="71"/>
              </a:cxn>
              <a:cxn ang="0">
                <a:pos x="28" y="96"/>
              </a:cxn>
              <a:cxn ang="0">
                <a:pos x="53" y="85"/>
              </a:cxn>
              <a:cxn ang="0">
                <a:pos x="42" y="60"/>
              </a:cxn>
              <a:cxn ang="0">
                <a:pos x="42" y="60"/>
              </a:cxn>
              <a:cxn ang="0">
                <a:pos x="31" y="37"/>
              </a:cxn>
              <a:cxn ang="0">
                <a:pos x="19" y="43"/>
              </a:cxn>
              <a:cxn ang="0">
                <a:pos x="33" y="41"/>
              </a:cxn>
              <a:cxn ang="0">
                <a:pos x="30" y="18"/>
              </a:cxn>
              <a:cxn ang="0">
                <a:pos x="28" y="18"/>
              </a:cxn>
              <a:cxn ang="0">
                <a:pos x="24" y="0"/>
              </a:cxn>
            </a:cxnLst>
            <a:rect l="0" t="0" r="r" b="b"/>
            <a:pathLst>
              <a:path w="53" h="96">
                <a:moveTo>
                  <a:pt x="24" y="0"/>
                </a:moveTo>
                <a:lnTo>
                  <a:pt x="0" y="6"/>
                </a:lnTo>
                <a:lnTo>
                  <a:pt x="3" y="23"/>
                </a:lnTo>
                <a:lnTo>
                  <a:pt x="16" y="20"/>
                </a:lnTo>
                <a:lnTo>
                  <a:pt x="3" y="21"/>
                </a:lnTo>
                <a:lnTo>
                  <a:pt x="7" y="44"/>
                </a:lnTo>
                <a:lnTo>
                  <a:pt x="7" y="48"/>
                </a:lnTo>
                <a:lnTo>
                  <a:pt x="8" y="48"/>
                </a:lnTo>
                <a:lnTo>
                  <a:pt x="19" y="71"/>
                </a:lnTo>
                <a:lnTo>
                  <a:pt x="30" y="66"/>
                </a:lnTo>
                <a:lnTo>
                  <a:pt x="17" y="71"/>
                </a:lnTo>
                <a:lnTo>
                  <a:pt x="28" y="96"/>
                </a:lnTo>
                <a:lnTo>
                  <a:pt x="53" y="85"/>
                </a:lnTo>
                <a:lnTo>
                  <a:pt x="42" y="60"/>
                </a:lnTo>
                <a:lnTo>
                  <a:pt x="42" y="60"/>
                </a:lnTo>
                <a:lnTo>
                  <a:pt x="31" y="37"/>
                </a:lnTo>
                <a:lnTo>
                  <a:pt x="19" y="43"/>
                </a:lnTo>
                <a:lnTo>
                  <a:pt x="33" y="41"/>
                </a:lnTo>
                <a:lnTo>
                  <a:pt x="30" y="18"/>
                </a:lnTo>
                <a:lnTo>
                  <a:pt x="28" y="18"/>
                </a:lnTo>
                <a:lnTo>
                  <a:pt x="24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4" name="Freeform 693"/>
          <p:cNvSpPr>
            <a:spLocks/>
          </p:cNvSpPr>
          <p:nvPr/>
        </p:nvSpPr>
        <p:spPr bwMode="auto">
          <a:xfrm>
            <a:off x="7681987" y="5325071"/>
            <a:ext cx="79375" cy="101600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0" y="12"/>
              </a:cxn>
              <a:cxn ang="0">
                <a:pos x="7" y="27"/>
              </a:cxn>
              <a:cxn ang="0">
                <a:pos x="9" y="28"/>
              </a:cxn>
              <a:cxn ang="0">
                <a:pos x="9" y="30"/>
              </a:cxn>
              <a:cxn ang="0">
                <a:pos x="23" y="42"/>
              </a:cxn>
              <a:cxn ang="0">
                <a:pos x="31" y="32"/>
              </a:cxn>
              <a:cxn ang="0">
                <a:pos x="23" y="41"/>
              </a:cxn>
              <a:cxn ang="0">
                <a:pos x="46" y="67"/>
              </a:cxn>
              <a:cxn ang="0">
                <a:pos x="54" y="58"/>
              </a:cxn>
              <a:cxn ang="0">
                <a:pos x="44" y="67"/>
              </a:cxn>
              <a:cxn ang="0">
                <a:pos x="67" y="99"/>
              </a:cxn>
              <a:cxn ang="0">
                <a:pos x="88" y="129"/>
              </a:cxn>
              <a:cxn ang="0">
                <a:pos x="109" y="113"/>
              </a:cxn>
              <a:cxn ang="0">
                <a:pos x="88" y="83"/>
              </a:cxn>
              <a:cxn ang="0">
                <a:pos x="65" y="51"/>
              </a:cxn>
              <a:cxn ang="0">
                <a:pos x="65" y="50"/>
              </a:cxn>
              <a:cxn ang="0">
                <a:pos x="42" y="23"/>
              </a:cxn>
              <a:cxn ang="0">
                <a:pos x="40" y="23"/>
              </a:cxn>
              <a:cxn ang="0">
                <a:pos x="26" y="11"/>
              </a:cxn>
              <a:cxn ang="0">
                <a:pos x="17" y="20"/>
              </a:cxn>
              <a:cxn ang="0">
                <a:pos x="30" y="14"/>
              </a:cxn>
              <a:cxn ang="0">
                <a:pos x="23" y="0"/>
              </a:cxn>
            </a:cxnLst>
            <a:rect l="0" t="0" r="r" b="b"/>
            <a:pathLst>
              <a:path w="109" h="129">
                <a:moveTo>
                  <a:pt x="23" y="0"/>
                </a:moveTo>
                <a:lnTo>
                  <a:pt x="0" y="12"/>
                </a:lnTo>
                <a:lnTo>
                  <a:pt x="7" y="27"/>
                </a:lnTo>
                <a:lnTo>
                  <a:pt x="9" y="28"/>
                </a:lnTo>
                <a:lnTo>
                  <a:pt x="9" y="30"/>
                </a:lnTo>
                <a:lnTo>
                  <a:pt x="23" y="42"/>
                </a:lnTo>
                <a:lnTo>
                  <a:pt x="31" y="32"/>
                </a:lnTo>
                <a:lnTo>
                  <a:pt x="23" y="41"/>
                </a:lnTo>
                <a:lnTo>
                  <a:pt x="46" y="67"/>
                </a:lnTo>
                <a:lnTo>
                  <a:pt x="54" y="58"/>
                </a:lnTo>
                <a:lnTo>
                  <a:pt x="44" y="67"/>
                </a:lnTo>
                <a:lnTo>
                  <a:pt x="67" y="99"/>
                </a:lnTo>
                <a:lnTo>
                  <a:pt x="88" y="129"/>
                </a:lnTo>
                <a:lnTo>
                  <a:pt x="109" y="113"/>
                </a:lnTo>
                <a:lnTo>
                  <a:pt x="88" y="83"/>
                </a:lnTo>
                <a:lnTo>
                  <a:pt x="65" y="51"/>
                </a:lnTo>
                <a:lnTo>
                  <a:pt x="65" y="50"/>
                </a:lnTo>
                <a:lnTo>
                  <a:pt x="42" y="23"/>
                </a:lnTo>
                <a:lnTo>
                  <a:pt x="40" y="23"/>
                </a:lnTo>
                <a:lnTo>
                  <a:pt x="26" y="11"/>
                </a:lnTo>
                <a:lnTo>
                  <a:pt x="17" y="20"/>
                </a:lnTo>
                <a:lnTo>
                  <a:pt x="30" y="14"/>
                </a:lnTo>
                <a:lnTo>
                  <a:pt x="23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5" name="Freeform 694"/>
          <p:cNvSpPr>
            <a:spLocks/>
          </p:cNvSpPr>
          <p:nvPr/>
        </p:nvSpPr>
        <p:spPr bwMode="auto">
          <a:xfrm>
            <a:off x="7745487" y="5415558"/>
            <a:ext cx="52387" cy="111125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0" y="11"/>
              </a:cxn>
              <a:cxn ang="0">
                <a:pos x="7" y="26"/>
              </a:cxn>
              <a:cxn ang="0">
                <a:pos x="9" y="28"/>
              </a:cxn>
              <a:cxn ang="0">
                <a:pos x="20" y="49"/>
              </a:cxn>
              <a:cxn ang="0">
                <a:pos x="30" y="42"/>
              </a:cxn>
              <a:cxn ang="0">
                <a:pos x="18" y="48"/>
              </a:cxn>
              <a:cxn ang="0">
                <a:pos x="30" y="85"/>
              </a:cxn>
              <a:cxn ang="0">
                <a:pos x="37" y="104"/>
              </a:cxn>
              <a:cxn ang="0">
                <a:pos x="50" y="99"/>
              </a:cxn>
              <a:cxn ang="0">
                <a:pos x="37" y="102"/>
              </a:cxn>
              <a:cxn ang="0">
                <a:pos x="41" y="117"/>
              </a:cxn>
              <a:cxn ang="0">
                <a:pos x="44" y="129"/>
              </a:cxn>
              <a:cxn ang="0">
                <a:pos x="46" y="132"/>
              </a:cxn>
              <a:cxn ang="0">
                <a:pos x="50" y="139"/>
              </a:cxn>
              <a:cxn ang="0">
                <a:pos x="73" y="127"/>
              </a:cxn>
              <a:cxn ang="0">
                <a:pos x="69" y="120"/>
              </a:cxn>
              <a:cxn ang="0">
                <a:pos x="57" y="125"/>
              </a:cxn>
              <a:cxn ang="0">
                <a:pos x="69" y="122"/>
              </a:cxn>
              <a:cxn ang="0">
                <a:pos x="66" y="109"/>
              </a:cxn>
              <a:cxn ang="0">
                <a:pos x="62" y="95"/>
              </a:cxn>
              <a:cxn ang="0">
                <a:pos x="62" y="95"/>
              </a:cxn>
              <a:cxn ang="0">
                <a:pos x="55" y="76"/>
              </a:cxn>
              <a:cxn ang="0">
                <a:pos x="43" y="39"/>
              </a:cxn>
              <a:cxn ang="0">
                <a:pos x="43" y="37"/>
              </a:cxn>
              <a:cxn ang="0">
                <a:pos x="32" y="16"/>
              </a:cxn>
              <a:cxn ang="0">
                <a:pos x="20" y="21"/>
              </a:cxn>
              <a:cxn ang="0">
                <a:pos x="32" y="16"/>
              </a:cxn>
              <a:cxn ang="0">
                <a:pos x="25" y="0"/>
              </a:cxn>
            </a:cxnLst>
            <a:rect l="0" t="0" r="r" b="b"/>
            <a:pathLst>
              <a:path w="73" h="139">
                <a:moveTo>
                  <a:pt x="25" y="0"/>
                </a:moveTo>
                <a:lnTo>
                  <a:pt x="0" y="11"/>
                </a:lnTo>
                <a:lnTo>
                  <a:pt x="7" y="26"/>
                </a:lnTo>
                <a:lnTo>
                  <a:pt x="9" y="28"/>
                </a:lnTo>
                <a:lnTo>
                  <a:pt x="20" y="49"/>
                </a:lnTo>
                <a:lnTo>
                  <a:pt x="30" y="42"/>
                </a:lnTo>
                <a:lnTo>
                  <a:pt x="18" y="48"/>
                </a:lnTo>
                <a:lnTo>
                  <a:pt x="30" y="85"/>
                </a:lnTo>
                <a:lnTo>
                  <a:pt x="37" y="104"/>
                </a:lnTo>
                <a:lnTo>
                  <a:pt x="50" y="99"/>
                </a:lnTo>
                <a:lnTo>
                  <a:pt x="37" y="102"/>
                </a:lnTo>
                <a:lnTo>
                  <a:pt x="41" y="117"/>
                </a:lnTo>
                <a:lnTo>
                  <a:pt x="44" y="129"/>
                </a:lnTo>
                <a:lnTo>
                  <a:pt x="46" y="132"/>
                </a:lnTo>
                <a:lnTo>
                  <a:pt x="50" y="139"/>
                </a:lnTo>
                <a:lnTo>
                  <a:pt x="73" y="127"/>
                </a:lnTo>
                <a:lnTo>
                  <a:pt x="69" y="120"/>
                </a:lnTo>
                <a:lnTo>
                  <a:pt x="57" y="125"/>
                </a:lnTo>
                <a:lnTo>
                  <a:pt x="69" y="122"/>
                </a:lnTo>
                <a:lnTo>
                  <a:pt x="66" y="109"/>
                </a:lnTo>
                <a:lnTo>
                  <a:pt x="62" y="95"/>
                </a:lnTo>
                <a:lnTo>
                  <a:pt x="62" y="95"/>
                </a:lnTo>
                <a:lnTo>
                  <a:pt x="55" y="76"/>
                </a:lnTo>
                <a:lnTo>
                  <a:pt x="43" y="39"/>
                </a:lnTo>
                <a:lnTo>
                  <a:pt x="43" y="37"/>
                </a:lnTo>
                <a:lnTo>
                  <a:pt x="32" y="16"/>
                </a:lnTo>
                <a:lnTo>
                  <a:pt x="20" y="21"/>
                </a:lnTo>
                <a:lnTo>
                  <a:pt x="32" y="16"/>
                </a:lnTo>
                <a:lnTo>
                  <a:pt x="25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6" name="Freeform 695"/>
          <p:cNvSpPr>
            <a:spLocks/>
          </p:cNvSpPr>
          <p:nvPr/>
        </p:nvSpPr>
        <p:spPr bwMode="auto">
          <a:xfrm>
            <a:off x="7767712" y="5464771"/>
            <a:ext cx="31750" cy="55562"/>
          </a:xfrm>
          <a:custGeom>
            <a:avLst/>
            <a:gdLst/>
            <a:ahLst/>
            <a:cxnLst>
              <a:cxn ang="0">
                <a:pos x="18" y="70"/>
              </a:cxn>
              <a:cxn ang="0">
                <a:pos x="44" y="70"/>
              </a:cxn>
              <a:cxn ang="0">
                <a:pos x="44" y="67"/>
              </a:cxn>
              <a:cxn ang="0">
                <a:pos x="44" y="60"/>
              </a:cxn>
              <a:cxn ang="0">
                <a:pos x="43" y="60"/>
              </a:cxn>
              <a:cxn ang="0">
                <a:pos x="43" y="55"/>
              </a:cxn>
              <a:cxn ang="0">
                <a:pos x="39" y="46"/>
              </a:cxn>
              <a:cxn ang="0">
                <a:pos x="27" y="51"/>
              </a:cxn>
              <a:cxn ang="0">
                <a:pos x="39" y="47"/>
              </a:cxn>
              <a:cxn ang="0">
                <a:pos x="32" y="23"/>
              </a:cxn>
              <a:cxn ang="0">
                <a:pos x="32" y="23"/>
              </a:cxn>
              <a:cxn ang="0">
                <a:pos x="25" y="0"/>
              </a:cxn>
              <a:cxn ang="0">
                <a:pos x="0" y="9"/>
              </a:cxn>
              <a:cxn ang="0">
                <a:pos x="7" y="32"/>
              </a:cxn>
              <a:cxn ang="0">
                <a:pos x="20" y="26"/>
              </a:cxn>
              <a:cxn ang="0">
                <a:pos x="7" y="30"/>
              </a:cxn>
              <a:cxn ang="0">
                <a:pos x="14" y="55"/>
              </a:cxn>
              <a:cxn ang="0">
                <a:pos x="14" y="56"/>
              </a:cxn>
              <a:cxn ang="0">
                <a:pos x="18" y="65"/>
              </a:cxn>
              <a:cxn ang="0">
                <a:pos x="30" y="60"/>
              </a:cxn>
              <a:cxn ang="0">
                <a:pos x="18" y="60"/>
              </a:cxn>
              <a:cxn ang="0">
                <a:pos x="18" y="67"/>
              </a:cxn>
              <a:cxn ang="0">
                <a:pos x="18" y="70"/>
              </a:cxn>
            </a:cxnLst>
            <a:rect l="0" t="0" r="r" b="b"/>
            <a:pathLst>
              <a:path w="44" h="70">
                <a:moveTo>
                  <a:pt x="18" y="70"/>
                </a:moveTo>
                <a:lnTo>
                  <a:pt x="44" y="70"/>
                </a:lnTo>
                <a:lnTo>
                  <a:pt x="44" y="67"/>
                </a:lnTo>
                <a:lnTo>
                  <a:pt x="44" y="60"/>
                </a:lnTo>
                <a:lnTo>
                  <a:pt x="43" y="60"/>
                </a:lnTo>
                <a:lnTo>
                  <a:pt x="43" y="55"/>
                </a:lnTo>
                <a:lnTo>
                  <a:pt x="39" y="46"/>
                </a:lnTo>
                <a:lnTo>
                  <a:pt x="27" y="51"/>
                </a:lnTo>
                <a:lnTo>
                  <a:pt x="39" y="47"/>
                </a:lnTo>
                <a:lnTo>
                  <a:pt x="32" y="23"/>
                </a:lnTo>
                <a:lnTo>
                  <a:pt x="32" y="23"/>
                </a:lnTo>
                <a:lnTo>
                  <a:pt x="25" y="0"/>
                </a:lnTo>
                <a:lnTo>
                  <a:pt x="0" y="9"/>
                </a:lnTo>
                <a:lnTo>
                  <a:pt x="7" y="32"/>
                </a:lnTo>
                <a:lnTo>
                  <a:pt x="20" y="26"/>
                </a:lnTo>
                <a:lnTo>
                  <a:pt x="7" y="30"/>
                </a:lnTo>
                <a:lnTo>
                  <a:pt x="14" y="55"/>
                </a:lnTo>
                <a:lnTo>
                  <a:pt x="14" y="56"/>
                </a:lnTo>
                <a:lnTo>
                  <a:pt x="18" y="65"/>
                </a:lnTo>
                <a:lnTo>
                  <a:pt x="30" y="60"/>
                </a:lnTo>
                <a:lnTo>
                  <a:pt x="18" y="60"/>
                </a:lnTo>
                <a:lnTo>
                  <a:pt x="18" y="67"/>
                </a:lnTo>
                <a:lnTo>
                  <a:pt x="18" y="7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7" name="Freeform 696"/>
          <p:cNvSpPr>
            <a:spLocks/>
          </p:cNvSpPr>
          <p:nvPr/>
        </p:nvSpPr>
        <p:spPr bwMode="auto">
          <a:xfrm>
            <a:off x="7731199" y="5379046"/>
            <a:ext cx="53975" cy="92075"/>
          </a:xfrm>
          <a:custGeom>
            <a:avLst/>
            <a:gdLst/>
            <a:ahLst/>
            <a:cxnLst>
              <a:cxn ang="0">
                <a:pos x="51" y="117"/>
              </a:cxn>
              <a:cxn ang="0">
                <a:pos x="74" y="106"/>
              </a:cxn>
              <a:cxn ang="0">
                <a:pos x="63" y="83"/>
              </a:cxn>
              <a:cxn ang="0">
                <a:pos x="49" y="53"/>
              </a:cxn>
              <a:cxn ang="0">
                <a:pos x="37" y="58"/>
              </a:cxn>
              <a:cxn ang="0">
                <a:pos x="49" y="53"/>
              </a:cxn>
              <a:cxn ang="0">
                <a:pos x="37" y="25"/>
              </a:cxn>
              <a:cxn ang="0">
                <a:pos x="37" y="23"/>
              </a:cxn>
              <a:cxn ang="0">
                <a:pos x="23" y="0"/>
              </a:cxn>
              <a:cxn ang="0">
                <a:pos x="0" y="14"/>
              </a:cxn>
              <a:cxn ang="0">
                <a:pos x="14" y="37"/>
              </a:cxn>
              <a:cxn ang="0">
                <a:pos x="25" y="30"/>
              </a:cxn>
              <a:cxn ang="0">
                <a:pos x="12" y="35"/>
              </a:cxn>
              <a:cxn ang="0">
                <a:pos x="25" y="64"/>
              </a:cxn>
              <a:cxn ang="0">
                <a:pos x="26" y="64"/>
              </a:cxn>
              <a:cxn ang="0">
                <a:pos x="40" y="94"/>
              </a:cxn>
              <a:cxn ang="0">
                <a:pos x="51" y="117"/>
              </a:cxn>
            </a:cxnLst>
            <a:rect l="0" t="0" r="r" b="b"/>
            <a:pathLst>
              <a:path w="74" h="117">
                <a:moveTo>
                  <a:pt x="51" y="117"/>
                </a:moveTo>
                <a:lnTo>
                  <a:pt x="74" y="106"/>
                </a:lnTo>
                <a:lnTo>
                  <a:pt x="63" y="83"/>
                </a:lnTo>
                <a:lnTo>
                  <a:pt x="49" y="53"/>
                </a:lnTo>
                <a:lnTo>
                  <a:pt x="37" y="58"/>
                </a:lnTo>
                <a:lnTo>
                  <a:pt x="49" y="53"/>
                </a:lnTo>
                <a:lnTo>
                  <a:pt x="37" y="25"/>
                </a:lnTo>
                <a:lnTo>
                  <a:pt x="37" y="23"/>
                </a:lnTo>
                <a:lnTo>
                  <a:pt x="23" y="0"/>
                </a:lnTo>
                <a:lnTo>
                  <a:pt x="0" y="14"/>
                </a:lnTo>
                <a:lnTo>
                  <a:pt x="14" y="37"/>
                </a:lnTo>
                <a:lnTo>
                  <a:pt x="25" y="30"/>
                </a:lnTo>
                <a:lnTo>
                  <a:pt x="12" y="35"/>
                </a:lnTo>
                <a:lnTo>
                  <a:pt x="25" y="64"/>
                </a:lnTo>
                <a:lnTo>
                  <a:pt x="26" y="64"/>
                </a:lnTo>
                <a:lnTo>
                  <a:pt x="40" y="94"/>
                </a:lnTo>
                <a:lnTo>
                  <a:pt x="51" y="117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8" name="Freeform 697"/>
          <p:cNvSpPr>
            <a:spLocks/>
          </p:cNvSpPr>
          <p:nvPr/>
        </p:nvSpPr>
        <p:spPr bwMode="auto">
          <a:xfrm>
            <a:off x="7702624" y="5342533"/>
            <a:ext cx="44450" cy="47625"/>
          </a:xfrm>
          <a:custGeom>
            <a:avLst/>
            <a:gdLst/>
            <a:ahLst/>
            <a:cxnLst>
              <a:cxn ang="0">
                <a:pos x="39" y="60"/>
              </a:cxn>
              <a:cxn ang="0">
                <a:pos x="62" y="46"/>
              </a:cxn>
              <a:cxn ang="0">
                <a:pos x="51" y="28"/>
              </a:cxn>
              <a:cxn ang="0">
                <a:pos x="48" y="27"/>
              </a:cxn>
              <a:cxn ang="0">
                <a:pos x="48" y="27"/>
              </a:cxn>
              <a:cxn ang="0">
                <a:pos x="37" y="18"/>
              </a:cxn>
              <a:cxn ang="0">
                <a:pos x="28" y="27"/>
              </a:cxn>
              <a:cxn ang="0">
                <a:pos x="37" y="18"/>
              </a:cxn>
              <a:cxn ang="0">
                <a:pos x="18" y="0"/>
              </a:cxn>
              <a:cxn ang="0">
                <a:pos x="0" y="19"/>
              </a:cxn>
              <a:cxn ang="0">
                <a:pos x="19" y="37"/>
              </a:cxn>
              <a:cxn ang="0">
                <a:pos x="21" y="37"/>
              </a:cxn>
              <a:cxn ang="0">
                <a:pos x="32" y="46"/>
              </a:cxn>
              <a:cxn ang="0">
                <a:pos x="39" y="35"/>
              </a:cxn>
              <a:cxn ang="0">
                <a:pos x="28" y="42"/>
              </a:cxn>
              <a:cxn ang="0">
                <a:pos x="39" y="60"/>
              </a:cxn>
            </a:cxnLst>
            <a:rect l="0" t="0" r="r" b="b"/>
            <a:pathLst>
              <a:path w="62" h="60">
                <a:moveTo>
                  <a:pt x="39" y="60"/>
                </a:moveTo>
                <a:lnTo>
                  <a:pt x="62" y="46"/>
                </a:lnTo>
                <a:lnTo>
                  <a:pt x="51" y="28"/>
                </a:lnTo>
                <a:lnTo>
                  <a:pt x="48" y="27"/>
                </a:lnTo>
                <a:lnTo>
                  <a:pt x="48" y="27"/>
                </a:lnTo>
                <a:lnTo>
                  <a:pt x="37" y="18"/>
                </a:lnTo>
                <a:lnTo>
                  <a:pt x="28" y="27"/>
                </a:lnTo>
                <a:lnTo>
                  <a:pt x="37" y="18"/>
                </a:lnTo>
                <a:lnTo>
                  <a:pt x="18" y="0"/>
                </a:lnTo>
                <a:lnTo>
                  <a:pt x="0" y="19"/>
                </a:lnTo>
                <a:lnTo>
                  <a:pt x="19" y="37"/>
                </a:lnTo>
                <a:lnTo>
                  <a:pt x="21" y="37"/>
                </a:lnTo>
                <a:lnTo>
                  <a:pt x="32" y="46"/>
                </a:lnTo>
                <a:lnTo>
                  <a:pt x="39" y="35"/>
                </a:lnTo>
                <a:lnTo>
                  <a:pt x="28" y="42"/>
                </a:lnTo>
                <a:lnTo>
                  <a:pt x="39" y="6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39" name="Freeform 698"/>
          <p:cNvSpPr>
            <a:spLocks/>
          </p:cNvSpPr>
          <p:nvPr/>
        </p:nvSpPr>
        <p:spPr bwMode="auto">
          <a:xfrm>
            <a:off x="7683574" y="5321896"/>
            <a:ext cx="31750" cy="36512"/>
          </a:xfrm>
          <a:custGeom>
            <a:avLst/>
            <a:gdLst/>
            <a:ahLst/>
            <a:cxnLst>
              <a:cxn ang="0">
                <a:pos x="27" y="45"/>
              </a:cxn>
              <a:cxn ang="0">
                <a:pos x="45" y="26"/>
              </a:cxn>
              <a:cxn ang="0">
                <a:pos x="29" y="12"/>
              </a:cxn>
              <a:cxn ang="0">
                <a:pos x="20" y="21"/>
              </a:cxn>
              <a:cxn ang="0">
                <a:pos x="30" y="12"/>
              </a:cxn>
              <a:cxn ang="0">
                <a:pos x="20" y="0"/>
              </a:cxn>
              <a:cxn ang="0">
                <a:pos x="0" y="17"/>
              </a:cxn>
              <a:cxn ang="0">
                <a:pos x="11" y="30"/>
              </a:cxn>
              <a:cxn ang="0">
                <a:pos x="11" y="31"/>
              </a:cxn>
              <a:cxn ang="0">
                <a:pos x="27" y="45"/>
              </a:cxn>
            </a:cxnLst>
            <a:rect l="0" t="0" r="r" b="b"/>
            <a:pathLst>
              <a:path w="45" h="45">
                <a:moveTo>
                  <a:pt x="27" y="45"/>
                </a:moveTo>
                <a:lnTo>
                  <a:pt x="45" y="26"/>
                </a:lnTo>
                <a:lnTo>
                  <a:pt x="29" y="12"/>
                </a:lnTo>
                <a:lnTo>
                  <a:pt x="20" y="21"/>
                </a:lnTo>
                <a:lnTo>
                  <a:pt x="30" y="12"/>
                </a:lnTo>
                <a:lnTo>
                  <a:pt x="20" y="0"/>
                </a:lnTo>
                <a:lnTo>
                  <a:pt x="0" y="17"/>
                </a:lnTo>
                <a:lnTo>
                  <a:pt x="11" y="30"/>
                </a:lnTo>
                <a:lnTo>
                  <a:pt x="11" y="31"/>
                </a:lnTo>
                <a:lnTo>
                  <a:pt x="27" y="45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40" name="Freeform 699"/>
          <p:cNvSpPr>
            <a:spLocks/>
          </p:cNvSpPr>
          <p:nvPr/>
        </p:nvSpPr>
        <p:spPr bwMode="auto">
          <a:xfrm>
            <a:off x="7672462" y="5304433"/>
            <a:ext cx="26987" cy="28575"/>
          </a:xfrm>
          <a:custGeom>
            <a:avLst/>
            <a:gdLst/>
            <a:ahLst/>
            <a:cxnLst>
              <a:cxn ang="0">
                <a:pos x="11" y="36"/>
              </a:cxn>
              <a:cxn ang="0">
                <a:pos x="36" y="25"/>
              </a:cxn>
              <a:cxn ang="0">
                <a:pos x="29" y="9"/>
              </a:cxn>
              <a:cxn ang="0">
                <a:pos x="29" y="9"/>
              </a:cxn>
              <a:cxn ang="0">
                <a:pos x="25" y="2"/>
              </a:cxn>
              <a:cxn ang="0">
                <a:pos x="13" y="7"/>
              </a:cxn>
              <a:cxn ang="0">
                <a:pos x="27" y="7"/>
              </a:cxn>
              <a:cxn ang="0">
                <a:pos x="27" y="0"/>
              </a:cxn>
              <a:cxn ang="0">
                <a:pos x="0" y="0"/>
              </a:cxn>
              <a:cxn ang="0">
                <a:pos x="0" y="7"/>
              </a:cxn>
              <a:cxn ang="0">
                <a:pos x="0" y="7"/>
              </a:cxn>
              <a:cxn ang="0">
                <a:pos x="0" y="13"/>
              </a:cxn>
              <a:cxn ang="0">
                <a:pos x="2" y="14"/>
              </a:cxn>
              <a:cxn ang="0">
                <a:pos x="6" y="22"/>
              </a:cxn>
              <a:cxn ang="0">
                <a:pos x="16" y="14"/>
              </a:cxn>
              <a:cxn ang="0">
                <a:pos x="4" y="20"/>
              </a:cxn>
              <a:cxn ang="0">
                <a:pos x="11" y="36"/>
              </a:cxn>
            </a:cxnLst>
            <a:rect l="0" t="0" r="r" b="b"/>
            <a:pathLst>
              <a:path w="36" h="36">
                <a:moveTo>
                  <a:pt x="11" y="36"/>
                </a:moveTo>
                <a:lnTo>
                  <a:pt x="36" y="25"/>
                </a:lnTo>
                <a:lnTo>
                  <a:pt x="29" y="9"/>
                </a:lnTo>
                <a:lnTo>
                  <a:pt x="29" y="9"/>
                </a:lnTo>
                <a:lnTo>
                  <a:pt x="25" y="2"/>
                </a:lnTo>
                <a:lnTo>
                  <a:pt x="13" y="7"/>
                </a:lnTo>
                <a:lnTo>
                  <a:pt x="27" y="7"/>
                </a:lnTo>
                <a:lnTo>
                  <a:pt x="27" y="0"/>
                </a:lnTo>
                <a:lnTo>
                  <a:pt x="0" y="0"/>
                </a:lnTo>
                <a:lnTo>
                  <a:pt x="0" y="7"/>
                </a:lnTo>
                <a:lnTo>
                  <a:pt x="0" y="7"/>
                </a:lnTo>
                <a:lnTo>
                  <a:pt x="0" y="13"/>
                </a:lnTo>
                <a:lnTo>
                  <a:pt x="2" y="14"/>
                </a:lnTo>
                <a:lnTo>
                  <a:pt x="6" y="22"/>
                </a:lnTo>
                <a:lnTo>
                  <a:pt x="16" y="14"/>
                </a:lnTo>
                <a:lnTo>
                  <a:pt x="4" y="20"/>
                </a:lnTo>
                <a:lnTo>
                  <a:pt x="11" y="36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41" name="Freeform 700"/>
          <p:cNvSpPr>
            <a:spLocks/>
          </p:cNvSpPr>
          <p:nvPr/>
        </p:nvSpPr>
        <p:spPr bwMode="auto">
          <a:xfrm>
            <a:off x="7672462" y="5291733"/>
            <a:ext cx="19050" cy="2063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27" y="16"/>
              </a:cxn>
              <a:cxn ang="0">
                <a:pos x="27" y="13"/>
              </a:cxn>
              <a:cxn ang="0">
                <a:pos x="13" y="13"/>
              </a:cxn>
              <a:cxn ang="0">
                <a:pos x="13" y="25"/>
              </a:cxn>
              <a:cxn ang="0">
                <a:pos x="18" y="25"/>
              </a:cxn>
              <a:cxn ang="0">
                <a:pos x="22" y="22"/>
              </a:cxn>
              <a:cxn ang="0">
                <a:pos x="25" y="18"/>
              </a:cxn>
              <a:cxn ang="0">
                <a:pos x="13" y="27"/>
              </a:cxn>
              <a:cxn ang="0">
                <a:pos x="16" y="27"/>
              </a:cxn>
              <a:cxn ang="0">
                <a:pos x="16" y="0"/>
              </a:cxn>
              <a:cxn ang="0">
                <a:pos x="13" y="0"/>
              </a:cxn>
              <a:cxn ang="0">
                <a:pos x="13" y="0"/>
              </a:cxn>
              <a:cxn ang="0">
                <a:pos x="7" y="0"/>
              </a:cxn>
              <a:cxn ang="0">
                <a:pos x="4" y="4"/>
              </a:cxn>
              <a:cxn ang="0">
                <a:pos x="0" y="8"/>
              </a:cxn>
              <a:cxn ang="0">
                <a:pos x="0" y="13"/>
              </a:cxn>
              <a:cxn ang="0">
                <a:pos x="0" y="13"/>
              </a:cxn>
              <a:cxn ang="0">
                <a:pos x="0" y="16"/>
              </a:cxn>
            </a:cxnLst>
            <a:rect l="0" t="0" r="r" b="b"/>
            <a:pathLst>
              <a:path w="27" h="27">
                <a:moveTo>
                  <a:pt x="0" y="16"/>
                </a:moveTo>
                <a:lnTo>
                  <a:pt x="27" y="16"/>
                </a:lnTo>
                <a:lnTo>
                  <a:pt x="27" y="13"/>
                </a:lnTo>
                <a:lnTo>
                  <a:pt x="13" y="13"/>
                </a:lnTo>
                <a:lnTo>
                  <a:pt x="13" y="25"/>
                </a:lnTo>
                <a:lnTo>
                  <a:pt x="18" y="25"/>
                </a:lnTo>
                <a:lnTo>
                  <a:pt x="22" y="22"/>
                </a:lnTo>
                <a:lnTo>
                  <a:pt x="25" y="18"/>
                </a:lnTo>
                <a:lnTo>
                  <a:pt x="13" y="27"/>
                </a:lnTo>
                <a:lnTo>
                  <a:pt x="16" y="27"/>
                </a:lnTo>
                <a:lnTo>
                  <a:pt x="16" y="0"/>
                </a:lnTo>
                <a:lnTo>
                  <a:pt x="13" y="0"/>
                </a:lnTo>
                <a:lnTo>
                  <a:pt x="13" y="0"/>
                </a:lnTo>
                <a:lnTo>
                  <a:pt x="7" y="0"/>
                </a:lnTo>
                <a:lnTo>
                  <a:pt x="4" y="4"/>
                </a:lnTo>
                <a:lnTo>
                  <a:pt x="0" y="8"/>
                </a:lnTo>
                <a:lnTo>
                  <a:pt x="0" y="13"/>
                </a:lnTo>
                <a:lnTo>
                  <a:pt x="0" y="13"/>
                </a:lnTo>
                <a:lnTo>
                  <a:pt x="0" y="16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42" name="Freeform 701"/>
          <p:cNvSpPr>
            <a:spLocks/>
          </p:cNvSpPr>
          <p:nvPr/>
        </p:nvSpPr>
        <p:spPr bwMode="auto">
          <a:xfrm>
            <a:off x="7678812" y="5294908"/>
            <a:ext cx="23812" cy="34925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0" y="19"/>
              </a:cxn>
              <a:cxn ang="0">
                <a:pos x="4" y="23"/>
              </a:cxn>
              <a:cxn ang="0">
                <a:pos x="13" y="12"/>
              </a:cxn>
              <a:cxn ang="0">
                <a:pos x="0" y="12"/>
              </a:cxn>
              <a:cxn ang="0">
                <a:pos x="0" y="18"/>
              </a:cxn>
              <a:cxn ang="0">
                <a:pos x="0" y="12"/>
              </a:cxn>
              <a:cxn ang="0">
                <a:pos x="0" y="23"/>
              </a:cxn>
              <a:cxn ang="0">
                <a:pos x="0" y="23"/>
              </a:cxn>
              <a:cxn ang="0">
                <a:pos x="0" y="28"/>
              </a:cxn>
              <a:cxn ang="0">
                <a:pos x="0" y="28"/>
              </a:cxn>
              <a:cxn ang="0">
                <a:pos x="7" y="44"/>
              </a:cxn>
              <a:cxn ang="0">
                <a:pos x="32" y="34"/>
              </a:cxn>
              <a:cxn ang="0">
                <a:pos x="25" y="18"/>
              </a:cxn>
              <a:cxn ang="0">
                <a:pos x="13" y="23"/>
              </a:cxn>
              <a:cxn ang="0">
                <a:pos x="27" y="23"/>
              </a:cxn>
              <a:cxn ang="0">
                <a:pos x="27" y="12"/>
              </a:cxn>
              <a:cxn ang="0">
                <a:pos x="25" y="12"/>
              </a:cxn>
              <a:cxn ang="0">
                <a:pos x="25" y="7"/>
              </a:cxn>
              <a:cxn ang="0">
                <a:pos x="23" y="4"/>
              </a:cxn>
              <a:cxn ang="0">
                <a:pos x="20" y="0"/>
              </a:cxn>
            </a:cxnLst>
            <a:rect l="0" t="0" r="r" b="b"/>
            <a:pathLst>
              <a:path w="32" h="44">
                <a:moveTo>
                  <a:pt x="20" y="0"/>
                </a:moveTo>
                <a:lnTo>
                  <a:pt x="0" y="19"/>
                </a:lnTo>
                <a:lnTo>
                  <a:pt x="4" y="23"/>
                </a:lnTo>
                <a:lnTo>
                  <a:pt x="13" y="12"/>
                </a:lnTo>
                <a:lnTo>
                  <a:pt x="0" y="12"/>
                </a:lnTo>
                <a:lnTo>
                  <a:pt x="0" y="18"/>
                </a:lnTo>
                <a:lnTo>
                  <a:pt x="0" y="12"/>
                </a:lnTo>
                <a:lnTo>
                  <a:pt x="0" y="23"/>
                </a:lnTo>
                <a:lnTo>
                  <a:pt x="0" y="23"/>
                </a:lnTo>
                <a:lnTo>
                  <a:pt x="0" y="28"/>
                </a:lnTo>
                <a:lnTo>
                  <a:pt x="0" y="28"/>
                </a:lnTo>
                <a:lnTo>
                  <a:pt x="7" y="44"/>
                </a:lnTo>
                <a:lnTo>
                  <a:pt x="32" y="34"/>
                </a:lnTo>
                <a:lnTo>
                  <a:pt x="25" y="18"/>
                </a:lnTo>
                <a:lnTo>
                  <a:pt x="13" y="23"/>
                </a:lnTo>
                <a:lnTo>
                  <a:pt x="27" y="23"/>
                </a:lnTo>
                <a:lnTo>
                  <a:pt x="27" y="12"/>
                </a:lnTo>
                <a:lnTo>
                  <a:pt x="25" y="12"/>
                </a:lnTo>
                <a:lnTo>
                  <a:pt x="25" y="7"/>
                </a:lnTo>
                <a:lnTo>
                  <a:pt x="23" y="4"/>
                </a:lnTo>
                <a:lnTo>
                  <a:pt x="20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43" name="Freeform 702"/>
          <p:cNvSpPr>
            <a:spLocks/>
          </p:cNvSpPr>
          <p:nvPr/>
        </p:nvSpPr>
        <p:spPr bwMode="auto">
          <a:xfrm>
            <a:off x="7683574" y="5323483"/>
            <a:ext cx="30163" cy="38100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0" y="9"/>
              </a:cxn>
              <a:cxn ang="0">
                <a:pos x="8" y="30"/>
              </a:cxn>
              <a:cxn ang="0">
                <a:pos x="8" y="30"/>
              </a:cxn>
              <a:cxn ang="0">
                <a:pos x="9" y="34"/>
              </a:cxn>
              <a:cxn ang="0">
                <a:pos x="16" y="43"/>
              </a:cxn>
              <a:cxn ang="0">
                <a:pos x="27" y="34"/>
              </a:cxn>
              <a:cxn ang="0">
                <a:pos x="15" y="39"/>
              </a:cxn>
              <a:cxn ang="0">
                <a:pos x="18" y="50"/>
              </a:cxn>
              <a:cxn ang="0">
                <a:pos x="43" y="41"/>
              </a:cxn>
              <a:cxn ang="0">
                <a:pos x="39" y="30"/>
              </a:cxn>
              <a:cxn ang="0">
                <a:pos x="39" y="29"/>
              </a:cxn>
              <a:cxn ang="0">
                <a:pos x="38" y="27"/>
              </a:cxn>
              <a:cxn ang="0">
                <a:pos x="30" y="18"/>
              </a:cxn>
              <a:cxn ang="0">
                <a:pos x="20" y="25"/>
              </a:cxn>
              <a:cxn ang="0">
                <a:pos x="32" y="22"/>
              </a:cxn>
              <a:cxn ang="0">
                <a:pos x="25" y="0"/>
              </a:cxn>
            </a:cxnLst>
            <a:rect l="0" t="0" r="r" b="b"/>
            <a:pathLst>
              <a:path w="43" h="50">
                <a:moveTo>
                  <a:pt x="25" y="0"/>
                </a:moveTo>
                <a:lnTo>
                  <a:pt x="0" y="9"/>
                </a:lnTo>
                <a:lnTo>
                  <a:pt x="8" y="30"/>
                </a:lnTo>
                <a:lnTo>
                  <a:pt x="8" y="30"/>
                </a:lnTo>
                <a:lnTo>
                  <a:pt x="9" y="34"/>
                </a:lnTo>
                <a:lnTo>
                  <a:pt x="16" y="43"/>
                </a:lnTo>
                <a:lnTo>
                  <a:pt x="27" y="34"/>
                </a:lnTo>
                <a:lnTo>
                  <a:pt x="15" y="39"/>
                </a:lnTo>
                <a:lnTo>
                  <a:pt x="18" y="50"/>
                </a:lnTo>
                <a:lnTo>
                  <a:pt x="43" y="41"/>
                </a:lnTo>
                <a:lnTo>
                  <a:pt x="39" y="30"/>
                </a:lnTo>
                <a:lnTo>
                  <a:pt x="39" y="29"/>
                </a:lnTo>
                <a:lnTo>
                  <a:pt x="38" y="27"/>
                </a:lnTo>
                <a:lnTo>
                  <a:pt x="30" y="18"/>
                </a:lnTo>
                <a:lnTo>
                  <a:pt x="20" y="25"/>
                </a:lnTo>
                <a:lnTo>
                  <a:pt x="32" y="22"/>
                </a:lnTo>
                <a:lnTo>
                  <a:pt x="25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44" name="Freeform 703"/>
          <p:cNvSpPr>
            <a:spLocks/>
          </p:cNvSpPr>
          <p:nvPr/>
        </p:nvSpPr>
        <p:spPr bwMode="auto">
          <a:xfrm>
            <a:off x="7697862" y="5352058"/>
            <a:ext cx="25400" cy="30163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0" y="16"/>
              </a:cxn>
              <a:cxn ang="0">
                <a:pos x="9" y="29"/>
              </a:cxn>
              <a:cxn ang="0">
                <a:pos x="10" y="30"/>
              </a:cxn>
              <a:cxn ang="0">
                <a:pos x="14" y="34"/>
              </a:cxn>
              <a:cxn ang="0">
                <a:pos x="18" y="38"/>
              </a:cxn>
              <a:cxn ang="0">
                <a:pos x="37" y="18"/>
              </a:cxn>
              <a:cxn ang="0">
                <a:pos x="33" y="15"/>
              </a:cxn>
              <a:cxn ang="0">
                <a:pos x="30" y="11"/>
              </a:cxn>
              <a:cxn ang="0">
                <a:pos x="19" y="20"/>
              </a:cxn>
              <a:cxn ang="0">
                <a:pos x="30" y="13"/>
              </a:cxn>
              <a:cxn ang="0">
                <a:pos x="21" y="0"/>
              </a:cxn>
            </a:cxnLst>
            <a:rect l="0" t="0" r="r" b="b"/>
            <a:pathLst>
              <a:path w="37" h="38">
                <a:moveTo>
                  <a:pt x="21" y="0"/>
                </a:moveTo>
                <a:lnTo>
                  <a:pt x="0" y="16"/>
                </a:lnTo>
                <a:lnTo>
                  <a:pt x="9" y="29"/>
                </a:lnTo>
                <a:lnTo>
                  <a:pt x="10" y="30"/>
                </a:lnTo>
                <a:lnTo>
                  <a:pt x="14" y="34"/>
                </a:lnTo>
                <a:lnTo>
                  <a:pt x="18" y="38"/>
                </a:lnTo>
                <a:lnTo>
                  <a:pt x="37" y="18"/>
                </a:lnTo>
                <a:lnTo>
                  <a:pt x="33" y="15"/>
                </a:lnTo>
                <a:lnTo>
                  <a:pt x="30" y="11"/>
                </a:lnTo>
                <a:lnTo>
                  <a:pt x="19" y="20"/>
                </a:lnTo>
                <a:lnTo>
                  <a:pt x="30" y="13"/>
                </a:lnTo>
                <a:lnTo>
                  <a:pt x="21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45" name="Freeform 704"/>
          <p:cNvSpPr>
            <a:spLocks/>
          </p:cNvSpPr>
          <p:nvPr/>
        </p:nvSpPr>
        <p:spPr bwMode="auto">
          <a:xfrm>
            <a:off x="7713737" y="5359996"/>
            <a:ext cx="20637" cy="25400"/>
          </a:xfrm>
          <a:custGeom>
            <a:avLst/>
            <a:gdLst/>
            <a:ahLst/>
            <a:cxnLst>
              <a:cxn ang="0">
                <a:pos x="5" y="6"/>
              </a:cxn>
              <a:cxn ang="0">
                <a:pos x="5" y="32"/>
              </a:cxn>
              <a:cxn ang="0">
                <a:pos x="9" y="32"/>
              </a:cxn>
              <a:cxn ang="0">
                <a:pos x="9" y="30"/>
              </a:cxn>
              <a:cxn ang="0">
                <a:pos x="14" y="30"/>
              </a:cxn>
              <a:cxn ang="0">
                <a:pos x="20" y="29"/>
              </a:cxn>
              <a:cxn ang="0">
                <a:pos x="23" y="25"/>
              </a:cxn>
              <a:cxn ang="0">
                <a:pos x="21" y="23"/>
              </a:cxn>
              <a:cxn ang="0">
                <a:pos x="25" y="20"/>
              </a:cxn>
              <a:cxn ang="0">
                <a:pos x="25" y="20"/>
              </a:cxn>
              <a:cxn ang="0">
                <a:pos x="28" y="11"/>
              </a:cxn>
              <a:cxn ang="0">
                <a:pos x="4" y="0"/>
              </a:cxn>
              <a:cxn ang="0">
                <a:pos x="0" y="9"/>
              </a:cxn>
              <a:cxn ang="0">
                <a:pos x="12" y="14"/>
              </a:cxn>
              <a:cxn ang="0">
                <a:pos x="4" y="6"/>
              </a:cxn>
              <a:cxn ang="0">
                <a:pos x="0" y="9"/>
              </a:cxn>
              <a:cxn ang="0">
                <a:pos x="9" y="6"/>
              </a:cxn>
              <a:cxn ang="0">
                <a:pos x="4" y="6"/>
              </a:cxn>
              <a:cxn ang="0">
                <a:pos x="9" y="18"/>
              </a:cxn>
              <a:cxn ang="0">
                <a:pos x="9" y="6"/>
              </a:cxn>
              <a:cxn ang="0">
                <a:pos x="5" y="6"/>
              </a:cxn>
            </a:cxnLst>
            <a:rect l="0" t="0" r="r" b="b"/>
            <a:pathLst>
              <a:path w="28" h="32">
                <a:moveTo>
                  <a:pt x="5" y="6"/>
                </a:moveTo>
                <a:lnTo>
                  <a:pt x="5" y="32"/>
                </a:lnTo>
                <a:lnTo>
                  <a:pt x="9" y="32"/>
                </a:lnTo>
                <a:lnTo>
                  <a:pt x="9" y="30"/>
                </a:lnTo>
                <a:lnTo>
                  <a:pt x="14" y="30"/>
                </a:lnTo>
                <a:lnTo>
                  <a:pt x="20" y="29"/>
                </a:lnTo>
                <a:lnTo>
                  <a:pt x="23" y="25"/>
                </a:lnTo>
                <a:lnTo>
                  <a:pt x="21" y="23"/>
                </a:lnTo>
                <a:lnTo>
                  <a:pt x="25" y="20"/>
                </a:lnTo>
                <a:lnTo>
                  <a:pt x="25" y="20"/>
                </a:lnTo>
                <a:lnTo>
                  <a:pt x="28" y="11"/>
                </a:lnTo>
                <a:lnTo>
                  <a:pt x="4" y="0"/>
                </a:lnTo>
                <a:lnTo>
                  <a:pt x="0" y="9"/>
                </a:lnTo>
                <a:lnTo>
                  <a:pt x="12" y="14"/>
                </a:lnTo>
                <a:lnTo>
                  <a:pt x="4" y="6"/>
                </a:lnTo>
                <a:lnTo>
                  <a:pt x="0" y="9"/>
                </a:lnTo>
                <a:lnTo>
                  <a:pt x="9" y="6"/>
                </a:lnTo>
                <a:lnTo>
                  <a:pt x="4" y="6"/>
                </a:lnTo>
                <a:lnTo>
                  <a:pt x="9" y="18"/>
                </a:lnTo>
                <a:lnTo>
                  <a:pt x="9" y="6"/>
                </a:lnTo>
                <a:lnTo>
                  <a:pt x="5" y="6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46" name="Freeform 705"/>
          <p:cNvSpPr>
            <a:spLocks/>
          </p:cNvSpPr>
          <p:nvPr/>
        </p:nvSpPr>
        <p:spPr bwMode="auto">
          <a:xfrm>
            <a:off x="7715324" y="5337771"/>
            <a:ext cx="22225" cy="2857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24" y="35"/>
              </a:cxn>
              <a:cxn ang="0">
                <a:pos x="28" y="21"/>
              </a:cxn>
              <a:cxn ang="0">
                <a:pos x="30" y="17"/>
              </a:cxn>
              <a:cxn ang="0">
                <a:pos x="30" y="0"/>
              </a:cxn>
              <a:cxn ang="0">
                <a:pos x="3" y="0"/>
              </a:cxn>
              <a:cxn ang="0">
                <a:pos x="3" y="17"/>
              </a:cxn>
              <a:cxn ang="0">
                <a:pos x="16" y="17"/>
              </a:cxn>
              <a:cxn ang="0">
                <a:pos x="3" y="14"/>
              </a:cxn>
              <a:cxn ang="0">
                <a:pos x="0" y="28"/>
              </a:cxn>
            </a:cxnLst>
            <a:rect l="0" t="0" r="r" b="b"/>
            <a:pathLst>
              <a:path w="30" h="35">
                <a:moveTo>
                  <a:pt x="0" y="28"/>
                </a:moveTo>
                <a:lnTo>
                  <a:pt x="24" y="35"/>
                </a:lnTo>
                <a:lnTo>
                  <a:pt x="28" y="21"/>
                </a:lnTo>
                <a:lnTo>
                  <a:pt x="30" y="17"/>
                </a:lnTo>
                <a:lnTo>
                  <a:pt x="30" y="0"/>
                </a:lnTo>
                <a:lnTo>
                  <a:pt x="3" y="0"/>
                </a:lnTo>
                <a:lnTo>
                  <a:pt x="3" y="17"/>
                </a:lnTo>
                <a:lnTo>
                  <a:pt x="16" y="17"/>
                </a:lnTo>
                <a:lnTo>
                  <a:pt x="3" y="14"/>
                </a:lnTo>
                <a:lnTo>
                  <a:pt x="0" y="28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47" name="Freeform 706"/>
          <p:cNvSpPr>
            <a:spLocks/>
          </p:cNvSpPr>
          <p:nvPr/>
        </p:nvSpPr>
        <p:spPr bwMode="auto">
          <a:xfrm>
            <a:off x="7718499" y="5312371"/>
            <a:ext cx="22225" cy="2540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27" y="34"/>
              </a:cxn>
              <a:cxn ang="0">
                <a:pos x="27" y="23"/>
              </a:cxn>
              <a:cxn ang="0">
                <a:pos x="27" y="14"/>
              </a:cxn>
              <a:cxn ang="0">
                <a:pos x="13" y="14"/>
              </a:cxn>
              <a:cxn ang="0">
                <a:pos x="25" y="20"/>
              </a:cxn>
              <a:cxn ang="0">
                <a:pos x="25" y="21"/>
              </a:cxn>
              <a:cxn ang="0">
                <a:pos x="28" y="14"/>
              </a:cxn>
              <a:cxn ang="0">
                <a:pos x="28" y="13"/>
              </a:cxn>
              <a:cxn ang="0">
                <a:pos x="30" y="7"/>
              </a:cxn>
              <a:cxn ang="0">
                <a:pos x="30" y="0"/>
              </a:cxn>
              <a:cxn ang="0">
                <a:pos x="4" y="0"/>
              </a:cxn>
              <a:cxn ang="0">
                <a:pos x="4" y="7"/>
              </a:cxn>
              <a:cxn ang="0">
                <a:pos x="16" y="7"/>
              </a:cxn>
              <a:cxn ang="0">
                <a:pos x="5" y="2"/>
              </a:cxn>
              <a:cxn ang="0">
                <a:pos x="2" y="9"/>
              </a:cxn>
              <a:cxn ang="0">
                <a:pos x="0" y="9"/>
              </a:cxn>
              <a:cxn ang="0">
                <a:pos x="0" y="14"/>
              </a:cxn>
              <a:cxn ang="0">
                <a:pos x="0" y="14"/>
              </a:cxn>
              <a:cxn ang="0">
                <a:pos x="0" y="23"/>
              </a:cxn>
              <a:cxn ang="0">
                <a:pos x="0" y="34"/>
              </a:cxn>
            </a:cxnLst>
            <a:rect l="0" t="0" r="r" b="b"/>
            <a:pathLst>
              <a:path w="30" h="34">
                <a:moveTo>
                  <a:pt x="0" y="34"/>
                </a:moveTo>
                <a:lnTo>
                  <a:pt x="27" y="34"/>
                </a:lnTo>
                <a:lnTo>
                  <a:pt x="27" y="23"/>
                </a:lnTo>
                <a:lnTo>
                  <a:pt x="27" y="14"/>
                </a:lnTo>
                <a:lnTo>
                  <a:pt x="13" y="14"/>
                </a:lnTo>
                <a:lnTo>
                  <a:pt x="25" y="20"/>
                </a:lnTo>
                <a:lnTo>
                  <a:pt x="25" y="21"/>
                </a:lnTo>
                <a:lnTo>
                  <a:pt x="28" y="14"/>
                </a:lnTo>
                <a:lnTo>
                  <a:pt x="28" y="13"/>
                </a:lnTo>
                <a:lnTo>
                  <a:pt x="30" y="7"/>
                </a:lnTo>
                <a:lnTo>
                  <a:pt x="30" y="0"/>
                </a:lnTo>
                <a:lnTo>
                  <a:pt x="4" y="0"/>
                </a:lnTo>
                <a:lnTo>
                  <a:pt x="4" y="7"/>
                </a:lnTo>
                <a:lnTo>
                  <a:pt x="16" y="7"/>
                </a:lnTo>
                <a:lnTo>
                  <a:pt x="5" y="2"/>
                </a:lnTo>
                <a:lnTo>
                  <a:pt x="2" y="9"/>
                </a:lnTo>
                <a:lnTo>
                  <a:pt x="0" y="9"/>
                </a:lnTo>
                <a:lnTo>
                  <a:pt x="0" y="14"/>
                </a:lnTo>
                <a:lnTo>
                  <a:pt x="0" y="14"/>
                </a:lnTo>
                <a:lnTo>
                  <a:pt x="0" y="23"/>
                </a:lnTo>
                <a:lnTo>
                  <a:pt x="0" y="34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48" name="Rectangle 707"/>
          <p:cNvSpPr>
            <a:spLocks noChangeArrowheads="1"/>
          </p:cNvSpPr>
          <p:nvPr/>
        </p:nvSpPr>
        <p:spPr bwMode="auto">
          <a:xfrm>
            <a:off x="7729612" y="5301258"/>
            <a:ext cx="1587" cy="2222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49" name="Freeform 708"/>
          <p:cNvSpPr>
            <a:spLocks/>
          </p:cNvSpPr>
          <p:nvPr/>
        </p:nvSpPr>
        <p:spPr bwMode="auto">
          <a:xfrm>
            <a:off x="7723262" y="5307608"/>
            <a:ext cx="30162" cy="46038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0" y="12"/>
              </a:cxn>
              <a:cxn ang="0">
                <a:pos x="4" y="19"/>
              </a:cxn>
              <a:cxn ang="0">
                <a:pos x="14" y="12"/>
              </a:cxn>
              <a:cxn ang="0">
                <a:pos x="2" y="18"/>
              </a:cxn>
              <a:cxn ang="0">
                <a:pos x="6" y="28"/>
              </a:cxn>
              <a:cxn ang="0">
                <a:pos x="18" y="23"/>
              </a:cxn>
              <a:cxn ang="0">
                <a:pos x="6" y="26"/>
              </a:cxn>
              <a:cxn ang="0">
                <a:pos x="9" y="39"/>
              </a:cxn>
              <a:cxn ang="0">
                <a:pos x="9" y="41"/>
              </a:cxn>
              <a:cxn ang="0">
                <a:pos x="16" y="58"/>
              </a:cxn>
              <a:cxn ang="0">
                <a:pos x="41" y="48"/>
              </a:cxn>
              <a:cxn ang="0">
                <a:pos x="34" y="30"/>
              </a:cxn>
              <a:cxn ang="0">
                <a:pos x="21" y="35"/>
              </a:cxn>
              <a:cxn ang="0">
                <a:pos x="34" y="32"/>
              </a:cxn>
              <a:cxn ang="0">
                <a:pos x="30" y="19"/>
              </a:cxn>
              <a:cxn ang="0">
                <a:pos x="30" y="19"/>
              </a:cxn>
              <a:cxn ang="0">
                <a:pos x="27" y="9"/>
              </a:cxn>
              <a:cxn ang="0">
                <a:pos x="27" y="7"/>
              </a:cxn>
              <a:cxn ang="0">
                <a:pos x="23" y="0"/>
              </a:cxn>
            </a:cxnLst>
            <a:rect l="0" t="0" r="r" b="b"/>
            <a:pathLst>
              <a:path w="41" h="58">
                <a:moveTo>
                  <a:pt x="23" y="0"/>
                </a:moveTo>
                <a:lnTo>
                  <a:pt x="0" y="12"/>
                </a:lnTo>
                <a:lnTo>
                  <a:pt x="4" y="19"/>
                </a:lnTo>
                <a:lnTo>
                  <a:pt x="14" y="12"/>
                </a:lnTo>
                <a:lnTo>
                  <a:pt x="2" y="18"/>
                </a:lnTo>
                <a:lnTo>
                  <a:pt x="6" y="28"/>
                </a:lnTo>
                <a:lnTo>
                  <a:pt x="18" y="23"/>
                </a:lnTo>
                <a:lnTo>
                  <a:pt x="6" y="26"/>
                </a:lnTo>
                <a:lnTo>
                  <a:pt x="9" y="39"/>
                </a:lnTo>
                <a:lnTo>
                  <a:pt x="9" y="41"/>
                </a:lnTo>
                <a:lnTo>
                  <a:pt x="16" y="58"/>
                </a:lnTo>
                <a:lnTo>
                  <a:pt x="41" y="48"/>
                </a:lnTo>
                <a:lnTo>
                  <a:pt x="34" y="30"/>
                </a:lnTo>
                <a:lnTo>
                  <a:pt x="21" y="35"/>
                </a:lnTo>
                <a:lnTo>
                  <a:pt x="34" y="32"/>
                </a:lnTo>
                <a:lnTo>
                  <a:pt x="30" y="19"/>
                </a:lnTo>
                <a:lnTo>
                  <a:pt x="30" y="19"/>
                </a:lnTo>
                <a:lnTo>
                  <a:pt x="27" y="9"/>
                </a:lnTo>
                <a:lnTo>
                  <a:pt x="27" y="7"/>
                </a:lnTo>
                <a:lnTo>
                  <a:pt x="23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50" name="Freeform 709"/>
          <p:cNvSpPr>
            <a:spLocks/>
          </p:cNvSpPr>
          <p:nvPr/>
        </p:nvSpPr>
        <p:spPr bwMode="auto">
          <a:xfrm>
            <a:off x="7735962" y="5347296"/>
            <a:ext cx="52387" cy="106362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0" y="9"/>
              </a:cxn>
              <a:cxn ang="0">
                <a:pos x="7" y="30"/>
              </a:cxn>
              <a:cxn ang="0">
                <a:pos x="7" y="30"/>
              </a:cxn>
              <a:cxn ang="0">
                <a:pos x="18" y="57"/>
              </a:cxn>
              <a:cxn ang="0">
                <a:pos x="30" y="52"/>
              </a:cxn>
              <a:cxn ang="0">
                <a:pos x="18" y="57"/>
              </a:cxn>
              <a:cxn ang="0">
                <a:pos x="30" y="94"/>
              </a:cxn>
              <a:cxn ang="0">
                <a:pos x="30" y="94"/>
              </a:cxn>
              <a:cxn ang="0">
                <a:pos x="48" y="135"/>
              </a:cxn>
              <a:cxn ang="0">
                <a:pos x="73" y="124"/>
              </a:cxn>
              <a:cxn ang="0">
                <a:pos x="55" y="83"/>
              </a:cxn>
              <a:cxn ang="0">
                <a:pos x="43" y="89"/>
              </a:cxn>
              <a:cxn ang="0">
                <a:pos x="55" y="85"/>
              </a:cxn>
              <a:cxn ang="0">
                <a:pos x="43" y="48"/>
              </a:cxn>
              <a:cxn ang="0">
                <a:pos x="43" y="46"/>
              </a:cxn>
              <a:cxn ang="0">
                <a:pos x="32" y="20"/>
              </a:cxn>
              <a:cxn ang="0">
                <a:pos x="20" y="25"/>
              </a:cxn>
              <a:cxn ang="0">
                <a:pos x="32" y="22"/>
              </a:cxn>
              <a:cxn ang="0">
                <a:pos x="25" y="0"/>
              </a:cxn>
            </a:cxnLst>
            <a:rect l="0" t="0" r="r" b="b"/>
            <a:pathLst>
              <a:path w="73" h="135">
                <a:moveTo>
                  <a:pt x="25" y="0"/>
                </a:moveTo>
                <a:lnTo>
                  <a:pt x="0" y="9"/>
                </a:lnTo>
                <a:lnTo>
                  <a:pt x="7" y="30"/>
                </a:lnTo>
                <a:lnTo>
                  <a:pt x="7" y="30"/>
                </a:lnTo>
                <a:lnTo>
                  <a:pt x="18" y="57"/>
                </a:lnTo>
                <a:lnTo>
                  <a:pt x="30" y="52"/>
                </a:lnTo>
                <a:lnTo>
                  <a:pt x="18" y="57"/>
                </a:lnTo>
                <a:lnTo>
                  <a:pt x="30" y="94"/>
                </a:lnTo>
                <a:lnTo>
                  <a:pt x="30" y="94"/>
                </a:lnTo>
                <a:lnTo>
                  <a:pt x="48" y="135"/>
                </a:lnTo>
                <a:lnTo>
                  <a:pt x="73" y="124"/>
                </a:lnTo>
                <a:lnTo>
                  <a:pt x="55" y="83"/>
                </a:lnTo>
                <a:lnTo>
                  <a:pt x="43" y="89"/>
                </a:lnTo>
                <a:lnTo>
                  <a:pt x="55" y="85"/>
                </a:lnTo>
                <a:lnTo>
                  <a:pt x="43" y="48"/>
                </a:lnTo>
                <a:lnTo>
                  <a:pt x="43" y="46"/>
                </a:lnTo>
                <a:lnTo>
                  <a:pt x="32" y="20"/>
                </a:lnTo>
                <a:lnTo>
                  <a:pt x="20" y="25"/>
                </a:lnTo>
                <a:lnTo>
                  <a:pt x="32" y="22"/>
                </a:lnTo>
                <a:lnTo>
                  <a:pt x="25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51" name="Freeform 710"/>
          <p:cNvSpPr>
            <a:spLocks/>
          </p:cNvSpPr>
          <p:nvPr/>
        </p:nvSpPr>
        <p:spPr bwMode="auto">
          <a:xfrm>
            <a:off x="7769299" y="5445721"/>
            <a:ext cx="122238" cy="277812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0" y="11"/>
              </a:cxn>
              <a:cxn ang="0">
                <a:pos x="7" y="28"/>
              </a:cxn>
              <a:cxn ang="0">
                <a:pos x="19" y="23"/>
              </a:cxn>
              <a:cxn ang="0">
                <a:pos x="7" y="27"/>
              </a:cxn>
              <a:cxn ang="0">
                <a:pos x="10" y="46"/>
              </a:cxn>
              <a:cxn ang="0">
                <a:pos x="10" y="48"/>
              </a:cxn>
              <a:cxn ang="0">
                <a:pos x="17" y="71"/>
              </a:cxn>
              <a:cxn ang="0">
                <a:pos x="30" y="65"/>
              </a:cxn>
              <a:cxn ang="0">
                <a:pos x="17" y="69"/>
              </a:cxn>
              <a:cxn ang="0">
                <a:pos x="23" y="94"/>
              </a:cxn>
              <a:cxn ang="0">
                <a:pos x="33" y="147"/>
              </a:cxn>
              <a:cxn ang="0">
                <a:pos x="33" y="147"/>
              </a:cxn>
              <a:cxn ang="0">
                <a:pos x="48" y="205"/>
              </a:cxn>
              <a:cxn ang="0">
                <a:pos x="48" y="207"/>
              </a:cxn>
              <a:cxn ang="0">
                <a:pos x="65" y="260"/>
              </a:cxn>
              <a:cxn ang="0">
                <a:pos x="74" y="284"/>
              </a:cxn>
              <a:cxn ang="0">
                <a:pos x="76" y="286"/>
              </a:cxn>
              <a:cxn ang="0">
                <a:pos x="86" y="306"/>
              </a:cxn>
              <a:cxn ang="0">
                <a:pos x="88" y="307"/>
              </a:cxn>
              <a:cxn ang="0">
                <a:pos x="102" y="323"/>
              </a:cxn>
              <a:cxn ang="0">
                <a:pos x="104" y="325"/>
              </a:cxn>
              <a:cxn ang="0">
                <a:pos x="122" y="339"/>
              </a:cxn>
              <a:cxn ang="0">
                <a:pos x="124" y="341"/>
              </a:cxn>
              <a:cxn ang="0">
                <a:pos x="139" y="348"/>
              </a:cxn>
              <a:cxn ang="0">
                <a:pos x="143" y="348"/>
              </a:cxn>
              <a:cxn ang="0">
                <a:pos x="161" y="352"/>
              </a:cxn>
              <a:cxn ang="0">
                <a:pos x="166" y="327"/>
              </a:cxn>
              <a:cxn ang="0">
                <a:pos x="148" y="323"/>
              </a:cxn>
              <a:cxn ang="0">
                <a:pos x="145" y="336"/>
              </a:cxn>
              <a:cxn ang="0">
                <a:pos x="150" y="323"/>
              </a:cxn>
              <a:cxn ang="0">
                <a:pos x="134" y="316"/>
              </a:cxn>
              <a:cxn ang="0">
                <a:pos x="129" y="329"/>
              </a:cxn>
              <a:cxn ang="0">
                <a:pos x="138" y="318"/>
              </a:cxn>
              <a:cxn ang="0">
                <a:pos x="120" y="304"/>
              </a:cxn>
              <a:cxn ang="0">
                <a:pos x="111" y="314"/>
              </a:cxn>
              <a:cxn ang="0">
                <a:pos x="122" y="306"/>
              </a:cxn>
              <a:cxn ang="0">
                <a:pos x="108" y="290"/>
              </a:cxn>
              <a:cxn ang="0">
                <a:pos x="97" y="299"/>
              </a:cxn>
              <a:cxn ang="0">
                <a:pos x="109" y="293"/>
              </a:cxn>
              <a:cxn ang="0">
                <a:pos x="99" y="274"/>
              </a:cxn>
              <a:cxn ang="0">
                <a:pos x="86" y="279"/>
              </a:cxn>
              <a:cxn ang="0">
                <a:pos x="99" y="276"/>
              </a:cxn>
              <a:cxn ang="0">
                <a:pos x="90" y="251"/>
              </a:cxn>
              <a:cxn ang="0">
                <a:pos x="72" y="198"/>
              </a:cxn>
              <a:cxn ang="0">
                <a:pos x="60" y="201"/>
              </a:cxn>
              <a:cxn ang="0">
                <a:pos x="72" y="198"/>
              </a:cxn>
              <a:cxn ang="0">
                <a:pos x="58" y="140"/>
              </a:cxn>
              <a:cxn ang="0">
                <a:pos x="46" y="143"/>
              </a:cxn>
              <a:cxn ang="0">
                <a:pos x="58" y="141"/>
              </a:cxn>
              <a:cxn ang="0">
                <a:pos x="48" y="88"/>
              </a:cxn>
              <a:cxn ang="0">
                <a:pos x="42" y="64"/>
              </a:cxn>
              <a:cxn ang="0">
                <a:pos x="42" y="62"/>
              </a:cxn>
              <a:cxn ang="0">
                <a:pos x="35" y="39"/>
              </a:cxn>
              <a:cxn ang="0">
                <a:pos x="23" y="42"/>
              </a:cxn>
              <a:cxn ang="0">
                <a:pos x="35" y="41"/>
              </a:cxn>
              <a:cxn ang="0">
                <a:pos x="32" y="21"/>
              </a:cxn>
              <a:cxn ang="0">
                <a:pos x="32" y="18"/>
              </a:cxn>
              <a:cxn ang="0">
                <a:pos x="25" y="0"/>
              </a:cxn>
            </a:cxnLst>
            <a:rect l="0" t="0" r="r" b="b"/>
            <a:pathLst>
              <a:path w="166" h="352">
                <a:moveTo>
                  <a:pt x="25" y="0"/>
                </a:moveTo>
                <a:lnTo>
                  <a:pt x="0" y="11"/>
                </a:lnTo>
                <a:lnTo>
                  <a:pt x="7" y="28"/>
                </a:lnTo>
                <a:lnTo>
                  <a:pt x="19" y="23"/>
                </a:lnTo>
                <a:lnTo>
                  <a:pt x="7" y="27"/>
                </a:lnTo>
                <a:lnTo>
                  <a:pt x="10" y="46"/>
                </a:lnTo>
                <a:lnTo>
                  <a:pt x="10" y="48"/>
                </a:lnTo>
                <a:lnTo>
                  <a:pt x="17" y="71"/>
                </a:lnTo>
                <a:lnTo>
                  <a:pt x="30" y="65"/>
                </a:lnTo>
                <a:lnTo>
                  <a:pt x="17" y="69"/>
                </a:lnTo>
                <a:lnTo>
                  <a:pt x="23" y="94"/>
                </a:lnTo>
                <a:lnTo>
                  <a:pt x="33" y="147"/>
                </a:lnTo>
                <a:lnTo>
                  <a:pt x="33" y="147"/>
                </a:lnTo>
                <a:lnTo>
                  <a:pt x="48" y="205"/>
                </a:lnTo>
                <a:lnTo>
                  <a:pt x="48" y="207"/>
                </a:lnTo>
                <a:lnTo>
                  <a:pt x="65" y="260"/>
                </a:lnTo>
                <a:lnTo>
                  <a:pt x="74" y="284"/>
                </a:lnTo>
                <a:lnTo>
                  <a:pt x="76" y="286"/>
                </a:lnTo>
                <a:lnTo>
                  <a:pt x="86" y="306"/>
                </a:lnTo>
                <a:lnTo>
                  <a:pt x="88" y="307"/>
                </a:lnTo>
                <a:lnTo>
                  <a:pt x="102" y="323"/>
                </a:lnTo>
                <a:lnTo>
                  <a:pt x="104" y="325"/>
                </a:lnTo>
                <a:lnTo>
                  <a:pt x="122" y="339"/>
                </a:lnTo>
                <a:lnTo>
                  <a:pt x="124" y="341"/>
                </a:lnTo>
                <a:lnTo>
                  <a:pt x="139" y="348"/>
                </a:lnTo>
                <a:lnTo>
                  <a:pt x="143" y="348"/>
                </a:lnTo>
                <a:lnTo>
                  <a:pt x="161" y="352"/>
                </a:lnTo>
                <a:lnTo>
                  <a:pt x="166" y="327"/>
                </a:lnTo>
                <a:lnTo>
                  <a:pt x="148" y="323"/>
                </a:lnTo>
                <a:lnTo>
                  <a:pt x="145" y="336"/>
                </a:lnTo>
                <a:lnTo>
                  <a:pt x="150" y="323"/>
                </a:lnTo>
                <a:lnTo>
                  <a:pt x="134" y="316"/>
                </a:lnTo>
                <a:lnTo>
                  <a:pt x="129" y="329"/>
                </a:lnTo>
                <a:lnTo>
                  <a:pt x="138" y="318"/>
                </a:lnTo>
                <a:lnTo>
                  <a:pt x="120" y="304"/>
                </a:lnTo>
                <a:lnTo>
                  <a:pt x="111" y="314"/>
                </a:lnTo>
                <a:lnTo>
                  <a:pt x="122" y="306"/>
                </a:lnTo>
                <a:lnTo>
                  <a:pt x="108" y="290"/>
                </a:lnTo>
                <a:lnTo>
                  <a:pt x="97" y="299"/>
                </a:lnTo>
                <a:lnTo>
                  <a:pt x="109" y="293"/>
                </a:lnTo>
                <a:lnTo>
                  <a:pt x="99" y="274"/>
                </a:lnTo>
                <a:lnTo>
                  <a:pt x="86" y="279"/>
                </a:lnTo>
                <a:lnTo>
                  <a:pt x="99" y="276"/>
                </a:lnTo>
                <a:lnTo>
                  <a:pt x="90" y="251"/>
                </a:lnTo>
                <a:lnTo>
                  <a:pt x="72" y="198"/>
                </a:lnTo>
                <a:lnTo>
                  <a:pt x="60" y="201"/>
                </a:lnTo>
                <a:lnTo>
                  <a:pt x="72" y="198"/>
                </a:lnTo>
                <a:lnTo>
                  <a:pt x="58" y="140"/>
                </a:lnTo>
                <a:lnTo>
                  <a:pt x="46" y="143"/>
                </a:lnTo>
                <a:lnTo>
                  <a:pt x="58" y="141"/>
                </a:lnTo>
                <a:lnTo>
                  <a:pt x="48" y="88"/>
                </a:lnTo>
                <a:lnTo>
                  <a:pt x="42" y="64"/>
                </a:lnTo>
                <a:lnTo>
                  <a:pt x="42" y="62"/>
                </a:lnTo>
                <a:lnTo>
                  <a:pt x="35" y="39"/>
                </a:lnTo>
                <a:lnTo>
                  <a:pt x="23" y="42"/>
                </a:lnTo>
                <a:lnTo>
                  <a:pt x="35" y="41"/>
                </a:lnTo>
                <a:lnTo>
                  <a:pt x="32" y="21"/>
                </a:lnTo>
                <a:lnTo>
                  <a:pt x="32" y="18"/>
                </a:lnTo>
                <a:lnTo>
                  <a:pt x="25" y="0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52" name="Freeform 711"/>
          <p:cNvSpPr>
            <a:spLocks/>
          </p:cNvSpPr>
          <p:nvPr/>
        </p:nvSpPr>
        <p:spPr bwMode="auto">
          <a:xfrm>
            <a:off x="7888362" y="5442546"/>
            <a:ext cx="358775" cy="282575"/>
          </a:xfrm>
          <a:custGeom>
            <a:avLst/>
            <a:gdLst/>
            <a:ahLst/>
            <a:cxnLst>
              <a:cxn ang="0">
                <a:pos x="0" y="331"/>
              </a:cxn>
              <a:cxn ang="0">
                <a:pos x="3" y="357"/>
              </a:cxn>
              <a:cxn ang="0">
                <a:pos x="24" y="354"/>
              </a:cxn>
              <a:cxn ang="0">
                <a:pos x="26" y="352"/>
              </a:cxn>
              <a:cxn ang="0">
                <a:pos x="49" y="345"/>
              </a:cxn>
              <a:cxn ang="0">
                <a:pos x="51" y="345"/>
              </a:cxn>
              <a:cxn ang="0">
                <a:pos x="77" y="334"/>
              </a:cxn>
              <a:cxn ang="0">
                <a:pos x="107" y="322"/>
              </a:cxn>
              <a:cxn ang="0">
                <a:pos x="109" y="322"/>
              </a:cxn>
              <a:cxn ang="0">
                <a:pos x="141" y="304"/>
              </a:cxn>
              <a:cxn ang="0">
                <a:pos x="175" y="285"/>
              </a:cxn>
              <a:cxn ang="0">
                <a:pos x="175" y="283"/>
              </a:cxn>
              <a:cxn ang="0">
                <a:pos x="242" y="235"/>
              </a:cxn>
              <a:cxn ang="0">
                <a:pos x="243" y="235"/>
              </a:cxn>
              <a:cxn ang="0">
                <a:pos x="311" y="182"/>
              </a:cxn>
              <a:cxn ang="0">
                <a:pos x="311" y="182"/>
              </a:cxn>
              <a:cxn ang="0">
                <a:pos x="376" y="128"/>
              </a:cxn>
              <a:cxn ang="0">
                <a:pos x="376" y="128"/>
              </a:cxn>
              <a:cxn ang="0">
                <a:pos x="436" y="71"/>
              </a:cxn>
              <a:cxn ang="0">
                <a:pos x="438" y="71"/>
              </a:cxn>
              <a:cxn ang="0">
                <a:pos x="464" y="45"/>
              </a:cxn>
              <a:cxn ang="0">
                <a:pos x="489" y="20"/>
              </a:cxn>
              <a:cxn ang="0">
                <a:pos x="470" y="0"/>
              </a:cxn>
              <a:cxn ang="0">
                <a:pos x="445" y="25"/>
              </a:cxn>
              <a:cxn ang="0">
                <a:pos x="418" y="52"/>
              </a:cxn>
              <a:cxn ang="0">
                <a:pos x="427" y="61"/>
              </a:cxn>
              <a:cxn ang="0">
                <a:pos x="418" y="52"/>
              </a:cxn>
              <a:cxn ang="0">
                <a:pos x="358" y="108"/>
              </a:cxn>
              <a:cxn ang="0">
                <a:pos x="367" y="117"/>
              </a:cxn>
              <a:cxn ang="0">
                <a:pos x="360" y="108"/>
              </a:cxn>
              <a:cxn ang="0">
                <a:pos x="295" y="163"/>
              </a:cxn>
              <a:cxn ang="0">
                <a:pos x="302" y="172"/>
              </a:cxn>
              <a:cxn ang="0">
                <a:pos x="295" y="161"/>
              </a:cxn>
              <a:cxn ang="0">
                <a:pos x="228" y="214"/>
              </a:cxn>
              <a:cxn ang="0">
                <a:pos x="235" y="225"/>
              </a:cxn>
              <a:cxn ang="0">
                <a:pos x="228" y="214"/>
              </a:cxn>
              <a:cxn ang="0">
                <a:pos x="160" y="262"/>
              </a:cxn>
              <a:cxn ang="0">
                <a:pos x="167" y="273"/>
              </a:cxn>
              <a:cxn ang="0">
                <a:pos x="162" y="262"/>
              </a:cxn>
              <a:cxn ang="0">
                <a:pos x="129" y="281"/>
              </a:cxn>
              <a:cxn ang="0">
                <a:pos x="97" y="299"/>
              </a:cxn>
              <a:cxn ang="0">
                <a:pos x="102" y="310"/>
              </a:cxn>
              <a:cxn ang="0">
                <a:pos x="97" y="297"/>
              </a:cxn>
              <a:cxn ang="0">
                <a:pos x="67" y="310"/>
              </a:cxn>
              <a:cxn ang="0">
                <a:pos x="40" y="320"/>
              </a:cxn>
              <a:cxn ang="0">
                <a:pos x="46" y="333"/>
              </a:cxn>
              <a:cxn ang="0">
                <a:pos x="42" y="320"/>
              </a:cxn>
              <a:cxn ang="0">
                <a:pos x="19" y="327"/>
              </a:cxn>
              <a:cxn ang="0">
                <a:pos x="23" y="340"/>
              </a:cxn>
              <a:cxn ang="0">
                <a:pos x="21" y="327"/>
              </a:cxn>
              <a:cxn ang="0">
                <a:pos x="0" y="331"/>
              </a:cxn>
            </a:cxnLst>
            <a:rect l="0" t="0" r="r" b="b"/>
            <a:pathLst>
              <a:path w="489" h="357">
                <a:moveTo>
                  <a:pt x="0" y="331"/>
                </a:moveTo>
                <a:lnTo>
                  <a:pt x="3" y="357"/>
                </a:lnTo>
                <a:lnTo>
                  <a:pt x="24" y="354"/>
                </a:lnTo>
                <a:lnTo>
                  <a:pt x="26" y="352"/>
                </a:lnTo>
                <a:lnTo>
                  <a:pt x="49" y="345"/>
                </a:lnTo>
                <a:lnTo>
                  <a:pt x="51" y="345"/>
                </a:lnTo>
                <a:lnTo>
                  <a:pt x="77" y="334"/>
                </a:lnTo>
                <a:lnTo>
                  <a:pt x="107" y="322"/>
                </a:lnTo>
                <a:lnTo>
                  <a:pt x="109" y="322"/>
                </a:lnTo>
                <a:lnTo>
                  <a:pt x="141" y="304"/>
                </a:lnTo>
                <a:lnTo>
                  <a:pt x="175" y="285"/>
                </a:lnTo>
                <a:lnTo>
                  <a:pt x="175" y="283"/>
                </a:lnTo>
                <a:lnTo>
                  <a:pt x="242" y="235"/>
                </a:lnTo>
                <a:lnTo>
                  <a:pt x="243" y="235"/>
                </a:lnTo>
                <a:lnTo>
                  <a:pt x="311" y="182"/>
                </a:lnTo>
                <a:lnTo>
                  <a:pt x="311" y="182"/>
                </a:lnTo>
                <a:lnTo>
                  <a:pt x="376" y="128"/>
                </a:lnTo>
                <a:lnTo>
                  <a:pt x="376" y="128"/>
                </a:lnTo>
                <a:lnTo>
                  <a:pt x="436" y="71"/>
                </a:lnTo>
                <a:lnTo>
                  <a:pt x="438" y="71"/>
                </a:lnTo>
                <a:lnTo>
                  <a:pt x="464" y="45"/>
                </a:lnTo>
                <a:lnTo>
                  <a:pt x="489" y="20"/>
                </a:lnTo>
                <a:lnTo>
                  <a:pt x="470" y="0"/>
                </a:lnTo>
                <a:lnTo>
                  <a:pt x="445" y="25"/>
                </a:lnTo>
                <a:lnTo>
                  <a:pt x="418" y="52"/>
                </a:lnTo>
                <a:lnTo>
                  <a:pt x="427" y="61"/>
                </a:lnTo>
                <a:lnTo>
                  <a:pt x="418" y="52"/>
                </a:lnTo>
                <a:lnTo>
                  <a:pt x="358" y="108"/>
                </a:lnTo>
                <a:lnTo>
                  <a:pt x="367" y="117"/>
                </a:lnTo>
                <a:lnTo>
                  <a:pt x="360" y="108"/>
                </a:lnTo>
                <a:lnTo>
                  <a:pt x="295" y="163"/>
                </a:lnTo>
                <a:lnTo>
                  <a:pt x="302" y="172"/>
                </a:lnTo>
                <a:lnTo>
                  <a:pt x="295" y="161"/>
                </a:lnTo>
                <a:lnTo>
                  <a:pt x="228" y="214"/>
                </a:lnTo>
                <a:lnTo>
                  <a:pt x="235" y="225"/>
                </a:lnTo>
                <a:lnTo>
                  <a:pt x="228" y="214"/>
                </a:lnTo>
                <a:lnTo>
                  <a:pt x="160" y="262"/>
                </a:lnTo>
                <a:lnTo>
                  <a:pt x="167" y="273"/>
                </a:lnTo>
                <a:lnTo>
                  <a:pt x="162" y="262"/>
                </a:lnTo>
                <a:lnTo>
                  <a:pt x="129" y="281"/>
                </a:lnTo>
                <a:lnTo>
                  <a:pt x="97" y="299"/>
                </a:lnTo>
                <a:lnTo>
                  <a:pt x="102" y="310"/>
                </a:lnTo>
                <a:lnTo>
                  <a:pt x="97" y="297"/>
                </a:lnTo>
                <a:lnTo>
                  <a:pt x="67" y="310"/>
                </a:lnTo>
                <a:lnTo>
                  <a:pt x="40" y="320"/>
                </a:lnTo>
                <a:lnTo>
                  <a:pt x="46" y="333"/>
                </a:lnTo>
                <a:lnTo>
                  <a:pt x="42" y="320"/>
                </a:lnTo>
                <a:lnTo>
                  <a:pt x="19" y="327"/>
                </a:lnTo>
                <a:lnTo>
                  <a:pt x="23" y="340"/>
                </a:lnTo>
                <a:lnTo>
                  <a:pt x="21" y="327"/>
                </a:lnTo>
                <a:lnTo>
                  <a:pt x="0" y="331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53" name="Freeform 712"/>
          <p:cNvSpPr>
            <a:spLocks/>
          </p:cNvSpPr>
          <p:nvPr/>
        </p:nvSpPr>
        <p:spPr bwMode="auto">
          <a:xfrm>
            <a:off x="8232849" y="5090121"/>
            <a:ext cx="201613" cy="366712"/>
          </a:xfrm>
          <a:custGeom>
            <a:avLst/>
            <a:gdLst/>
            <a:ahLst/>
            <a:cxnLst>
              <a:cxn ang="0">
                <a:pos x="0" y="443"/>
              </a:cxn>
              <a:cxn ang="0">
                <a:pos x="19" y="461"/>
              </a:cxn>
              <a:cxn ang="0">
                <a:pos x="63" y="410"/>
              </a:cxn>
              <a:cxn ang="0">
                <a:pos x="63" y="408"/>
              </a:cxn>
              <a:cxn ang="0">
                <a:pos x="97" y="355"/>
              </a:cxn>
              <a:cxn ang="0">
                <a:pos x="99" y="355"/>
              </a:cxn>
              <a:cxn ang="0">
                <a:pos x="132" y="300"/>
              </a:cxn>
              <a:cxn ang="0">
                <a:pos x="132" y="300"/>
              </a:cxn>
              <a:cxn ang="0">
                <a:pos x="162" y="244"/>
              </a:cxn>
              <a:cxn ang="0">
                <a:pos x="162" y="242"/>
              </a:cxn>
              <a:cxn ang="0">
                <a:pos x="217" y="125"/>
              </a:cxn>
              <a:cxn ang="0">
                <a:pos x="205" y="120"/>
              </a:cxn>
              <a:cxn ang="0">
                <a:pos x="217" y="127"/>
              </a:cxn>
              <a:cxn ang="0">
                <a:pos x="245" y="71"/>
              </a:cxn>
              <a:cxn ang="0">
                <a:pos x="275" y="12"/>
              </a:cxn>
              <a:cxn ang="0">
                <a:pos x="252" y="0"/>
              </a:cxn>
              <a:cxn ang="0">
                <a:pos x="222" y="58"/>
              </a:cxn>
              <a:cxn ang="0">
                <a:pos x="194" y="115"/>
              </a:cxn>
              <a:cxn ang="0">
                <a:pos x="194" y="115"/>
              </a:cxn>
              <a:cxn ang="0">
                <a:pos x="139" y="231"/>
              </a:cxn>
              <a:cxn ang="0">
                <a:pos x="150" y="237"/>
              </a:cxn>
              <a:cxn ang="0">
                <a:pos x="139" y="231"/>
              </a:cxn>
              <a:cxn ang="0">
                <a:pos x="109" y="288"/>
              </a:cxn>
              <a:cxn ang="0">
                <a:pos x="120" y="293"/>
              </a:cxn>
              <a:cxn ang="0">
                <a:pos x="109" y="286"/>
              </a:cxn>
              <a:cxn ang="0">
                <a:pos x="76" y="341"/>
              </a:cxn>
              <a:cxn ang="0">
                <a:pos x="86" y="348"/>
              </a:cxn>
              <a:cxn ang="0">
                <a:pos x="76" y="341"/>
              </a:cxn>
              <a:cxn ang="0">
                <a:pos x="42" y="394"/>
              </a:cxn>
              <a:cxn ang="0">
                <a:pos x="53" y="401"/>
              </a:cxn>
              <a:cxn ang="0">
                <a:pos x="44" y="392"/>
              </a:cxn>
              <a:cxn ang="0">
                <a:pos x="0" y="443"/>
              </a:cxn>
            </a:cxnLst>
            <a:rect l="0" t="0" r="r" b="b"/>
            <a:pathLst>
              <a:path w="275" h="461">
                <a:moveTo>
                  <a:pt x="0" y="443"/>
                </a:moveTo>
                <a:lnTo>
                  <a:pt x="19" y="461"/>
                </a:lnTo>
                <a:lnTo>
                  <a:pt x="63" y="410"/>
                </a:lnTo>
                <a:lnTo>
                  <a:pt x="63" y="408"/>
                </a:lnTo>
                <a:lnTo>
                  <a:pt x="97" y="355"/>
                </a:lnTo>
                <a:lnTo>
                  <a:pt x="99" y="355"/>
                </a:lnTo>
                <a:lnTo>
                  <a:pt x="132" y="300"/>
                </a:lnTo>
                <a:lnTo>
                  <a:pt x="132" y="300"/>
                </a:lnTo>
                <a:lnTo>
                  <a:pt x="162" y="244"/>
                </a:lnTo>
                <a:lnTo>
                  <a:pt x="162" y="242"/>
                </a:lnTo>
                <a:lnTo>
                  <a:pt x="217" y="125"/>
                </a:lnTo>
                <a:lnTo>
                  <a:pt x="205" y="120"/>
                </a:lnTo>
                <a:lnTo>
                  <a:pt x="217" y="127"/>
                </a:lnTo>
                <a:lnTo>
                  <a:pt x="245" y="71"/>
                </a:lnTo>
                <a:lnTo>
                  <a:pt x="275" y="12"/>
                </a:lnTo>
                <a:lnTo>
                  <a:pt x="252" y="0"/>
                </a:lnTo>
                <a:lnTo>
                  <a:pt x="222" y="58"/>
                </a:lnTo>
                <a:lnTo>
                  <a:pt x="194" y="115"/>
                </a:lnTo>
                <a:lnTo>
                  <a:pt x="194" y="115"/>
                </a:lnTo>
                <a:lnTo>
                  <a:pt x="139" y="231"/>
                </a:lnTo>
                <a:lnTo>
                  <a:pt x="150" y="237"/>
                </a:lnTo>
                <a:lnTo>
                  <a:pt x="139" y="231"/>
                </a:lnTo>
                <a:lnTo>
                  <a:pt x="109" y="288"/>
                </a:lnTo>
                <a:lnTo>
                  <a:pt x="120" y="293"/>
                </a:lnTo>
                <a:lnTo>
                  <a:pt x="109" y="286"/>
                </a:lnTo>
                <a:lnTo>
                  <a:pt x="76" y="341"/>
                </a:lnTo>
                <a:lnTo>
                  <a:pt x="86" y="348"/>
                </a:lnTo>
                <a:lnTo>
                  <a:pt x="76" y="341"/>
                </a:lnTo>
                <a:lnTo>
                  <a:pt x="42" y="394"/>
                </a:lnTo>
                <a:lnTo>
                  <a:pt x="53" y="401"/>
                </a:lnTo>
                <a:lnTo>
                  <a:pt x="44" y="392"/>
                </a:lnTo>
                <a:lnTo>
                  <a:pt x="0" y="443"/>
                </a:lnTo>
                <a:close/>
              </a:path>
            </a:pathLst>
          </a:custGeom>
          <a:solidFill>
            <a:srgbClr val="FF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54" name="Freeform 713"/>
          <p:cNvSpPr>
            <a:spLocks/>
          </p:cNvSpPr>
          <p:nvPr/>
        </p:nvSpPr>
        <p:spPr bwMode="auto">
          <a:xfrm>
            <a:off x="7337499" y="5036146"/>
            <a:ext cx="41275" cy="61912"/>
          </a:xfrm>
          <a:custGeom>
            <a:avLst/>
            <a:gdLst/>
            <a:ahLst/>
            <a:cxnLst>
              <a:cxn ang="0">
                <a:pos x="0" y="69"/>
              </a:cxn>
              <a:cxn ang="0">
                <a:pos x="24" y="78"/>
              </a:cxn>
              <a:cxn ang="0">
                <a:pos x="28" y="67"/>
              </a:cxn>
              <a:cxn ang="0">
                <a:pos x="16" y="62"/>
              </a:cxn>
              <a:cxn ang="0">
                <a:pos x="26" y="71"/>
              </a:cxn>
              <a:cxn ang="0">
                <a:pos x="33" y="62"/>
              </a:cxn>
              <a:cxn ang="0">
                <a:pos x="35" y="60"/>
              </a:cxn>
              <a:cxn ang="0">
                <a:pos x="47" y="35"/>
              </a:cxn>
              <a:cxn ang="0">
                <a:pos x="47" y="34"/>
              </a:cxn>
              <a:cxn ang="0">
                <a:pos x="51" y="25"/>
              </a:cxn>
              <a:cxn ang="0">
                <a:pos x="39" y="19"/>
              </a:cxn>
              <a:cxn ang="0">
                <a:pos x="51" y="26"/>
              </a:cxn>
              <a:cxn ang="0">
                <a:pos x="54" y="19"/>
              </a:cxn>
              <a:cxn ang="0">
                <a:pos x="42" y="12"/>
              </a:cxn>
              <a:cxn ang="0">
                <a:pos x="30" y="7"/>
              </a:cxn>
              <a:cxn ang="0">
                <a:pos x="30" y="12"/>
              </a:cxn>
              <a:cxn ang="0">
                <a:pos x="30" y="18"/>
              </a:cxn>
              <a:cxn ang="0">
                <a:pos x="33" y="21"/>
              </a:cxn>
              <a:cxn ang="0">
                <a:pos x="37" y="25"/>
              </a:cxn>
              <a:cxn ang="0">
                <a:pos x="42" y="25"/>
              </a:cxn>
              <a:cxn ang="0">
                <a:pos x="47" y="25"/>
              </a:cxn>
              <a:cxn ang="0">
                <a:pos x="51" y="21"/>
              </a:cxn>
              <a:cxn ang="0">
                <a:pos x="32" y="7"/>
              </a:cxn>
              <a:cxn ang="0">
                <a:pos x="28" y="14"/>
              </a:cxn>
              <a:cxn ang="0">
                <a:pos x="51" y="26"/>
              </a:cxn>
              <a:cxn ang="0">
                <a:pos x="54" y="19"/>
              </a:cxn>
              <a:cxn ang="0">
                <a:pos x="54" y="18"/>
              </a:cxn>
              <a:cxn ang="0">
                <a:pos x="54" y="12"/>
              </a:cxn>
              <a:cxn ang="0">
                <a:pos x="54" y="7"/>
              </a:cxn>
              <a:cxn ang="0">
                <a:pos x="51" y="3"/>
              </a:cxn>
              <a:cxn ang="0">
                <a:pos x="47" y="0"/>
              </a:cxn>
              <a:cxn ang="0">
                <a:pos x="42" y="0"/>
              </a:cxn>
              <a:cxn ang="0">
                <a:pos x="37" y="0"/>
              </a:cxn>
              <a:cxn ang="0">
                <a:pos x="33" y="3"/>
              </a:cxn>
              <a:cxn ang="0">
                <a:pos x="32" y="7"/>
              </a:cxn>
              <a:cxn ang="0">
                <a:pos x="28" y="14"/>
              </a:cxn>
              <a:cxn ang="0">
                <a:pos x="26" y="14"/>
              </a:cxn>
              <a:cxn ang="0">
                <a:pos x="23" y="23"/>
              </a:cxn>
              <a:cxn ang="0">
                <a:pos x="35" y="28"/>
              </a:cxn>
              <a:cxn ang="0">
                <a:pos x="24" y="23"/>
              </a:cxn>
              <a:cxn ang="0">
                <a:pos x="12" y="48"/>
              </a:cxn>
              <a:cxn ang="0">
                <a:pos x="23" y="53"/>
              </a:cxn>
              <a:cxn ang="0">
                <a:pos x="12" y="46"/>
              </a:cxn>
              <a:cxn ang="0">
                <a:pos x="5" y="55"/>
              </a:cxn>
              <a:cxn ang="0">
                <a:pos x="3" y="56"/>
              </a:cxn>
              <a:cxn ang="0">
                <a:pos x="3" y="58"/>
              </a:cxn>
              <a:cxn ang="0">
                <a:pos x="0" y="69"/>
              </a:cxn>
            </a:cxnLst>
            <a:rect l="0" t="0" r="r" b="b"/>
            <a:pathLst>
              <a:path w="54" h="78">
                <a:moveTo>
                  <a:pt x="0" y="69"/>
                </a:moveTo>
                <a:lnTo>
                  <a:pt x="24" y="78"/>
                </a:lnTo>
                <a:lnTo>
                  <a:pt x="28" y="67"/>
                </a:lnTo>
                <a:lnTo>
                  <a:pt x="16" y="62"/>
                </a:lnTo>
                <a:lnTo>
                  <a:pt x="26" y="71"/>
                </a:lnTo>
                <a:lnTo>
                  <a:pt x="33" y="62"/>
                </a:lnTo>
                <a:lnTo>
                  <a:pt x="35" y="60"/>
                </a:lnTo>
                <a:lnTo>
                  <a:pt x="47" y="35"/>
                </a:lnTo>
                <a:lnTo>
                  <a:pt x="47" y="34"/>
                </a:lnTo>
                <a:lnTo>
                  <a:pt x="51" y="25"/>
                </a:lnTo>
                <a:lnTo>
                  <a:pt x="39" y="19"/>
                </a:lnTo>
                <a:lnTo>
                  <a:pt x="51" y="26"/>
                </a:lnTo>
                <a:lnTo>
                  <a:pt x="54" y="19"/>
                </a:lnTo>
                <a:lnTo>
                  <a:pt x="42" y="12"/>
                </a:lnTo>
                <a:lnTo>
                  <a:pt x="30" y="7"/>
                </a:lnTo>
                <a:lnTo>
                  <a:pt x="30" y="12"/>
                </a:lnTo>
                <a:lnTo>
                  <a:pt x="30" y="18"/>
                </a:lnTo>
                <a:lnTo>
                  <a:pt x="33" y="21"/>
                </a:lnTo>
                <a:lnTo>
                  <a:pt x="37" y="25"/>
                </a:lnTo>
                <a:lnTo>
                  <a:pt x="42" y="25"/>
                </a:lnTo>
                <a:lnTo>
                  <a:pt x="47" y="25"/>
                </a:lnTo>
                <a:lnTo>
                  <a:pt x="51" y="21"/>
                </a:lnTo>
                <a:lnTo>
                  <a:pt x="32" y="7"/>
                </a:lnTo>
                <a:lnTo>
                  <a:pt x="28" y="14"/>
                </a:lnTo>
                <a:lnTo>
                  <a:pt x="51" y="26"/>
                </a:lnTo>
                <a:lnTo>
                  <a:pt x="54" y="19"/>
                </a:lnTo>
                <a:lnTo>
                  <a:pt x="54" y="18"/>
                </a:lnTo>
                <a:lnTo>
                  <a:pt x="54" y="12"/>
                </a:lnTo>
                <a:lnTo>
                  <a:pt x="54" y="7"/>
                </a:lnTo>
                <a:lnTo>
                  <a:pt x="51" y="3"/>
                </a:lnTo>
                <a:lnTo>
                  <a:pt x="47" y="0"/>
                </a:lnTo>
                <a:lnTo>
                  <a:pt x="42" y="0"/>
                </a:lnTo>
                <a:lnTo>
                  <a:pt x="37" y="0"/>
                </a:lnTo>
                <a:lnTo>
                  <a:pt x="33" y="3"/>
                </a:lnTo>
                <a:lnTo>
                  <a:pt x="32" y="7"/>
                </a:lnTo>
                <a:lnTo>
                  <a:pt x="28" y="14"/>
                </a:lnTo>
                <a:lnTo>
                  <a:pt x="26" y="14"/>
                </a:lnTo>
                <a:lnTo>
                  <a:pt x="23" y="23"/>
                </a:lnTo>
                <a:lnTo>
                  <a:pt x="35" y="28"/>
                </a:lnTo>
                <a:lnTo>
                  <a:pt x="24" y="23"/>
                </a:lnTo>
                <a:lnTo>
                  <a:pt x="12" y="48"/>
                </a:lnTo>
                <a:lnTo>
                  <a:pt x="23" y="53"/>
                </a:lnTo>
                <a:lnTo>
                  <a:pt x="12" y="46"/>
                </a:lnTo>
                <a:lnTo>
                  <a:pt x="5" y="55"/>
                </a:lnTo>
                <a:lnTo>
                  <a:pt x="3" y="56"/>
                </a:lnTo>
                <a:lnTo>
                  <a:pt x="3" y="58"/>
                </a:lnTo>
                <a:lnTo>
                  <a:pt x="0" y="69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55" name="Freeform 714"/>
          <p:cNvSpPr>
            <a:spLocks/>
          </p:cNvSpPr>
          <p:nvPr/>
        </p:nvSpPr>
        <p:spPr bwMode="auto">
          <a:xfrm>
            <a:off x="7270824" y="5047258"/>
            <a:ext cx="103188" cy="179388"/>
          </a:xfrm>
          <a:custGeom>
            <a:avLst/>
            <a:gdLst/>
            <a:ahLst/>
            <a:cxnLst>
              <a:cxn ang="0">
                <a:pos x="139" y="14"/>
              </a:cxn>
              <a:cxn ang="0">
                <a:pos x="118" y="0"/>
              </a:cxn>
              <a:cxn ang="0">
                <a:pos x="111" y="11"/>
              </a:cxn>
              <a:cxn ang="0">
                <a:pos x="100" y="27"/>
              </a:cxn>
              <a:cxn ang="0">
                <a:pos x="100" y="29"/>
              </a:cxn>
              <a:cxn ang="0">
                <a:pos x="90" y="52"/>
              </a:cxn>
              <a:cxn ang="0">
                <a:pos x="100" y="57"/>
              </a:cxn>
              <a:cxn ang="0">
                <a:pos x="90" y="52"/>
              </a:cxn>
              <a:cxn ang="0">
                <a:pos x="77" y="76"/>
              </a:cxn>
              <a:cxn ang="0">
                <a:pos x="88" y="82"/>
              </a:cxn>
              <a:cxn ang="0">
                <a:pos x="77" y="74"/>
              </a:cxn>
              <a:cxn ang="0">
                <a:pos x="60" y="105"/>
              </a:cxn>
              <a:cxn ang="0">
                <a:pos x="60" y="106"/>
              </a:cxn>
              <a:cxn ang="0">
                <a:pos x="40" y="140"/>
              </a:cxn>
              <a:cxn ang="0">
                <a:pos x="19" y="177"/>
              </a:cxn>
              <a:cxn ang="0">
                <a:pos x="0" y="214"/>
              </a:cxn>
              <a:cxn ang="0">
                <a:pos x="23" y="226"/>
              </a:cxn>
              <a:cxn ang="0">
                <a:pos x="42" y="189"/>
              </a:cxn>
              <a:cxn ang="0">
                <a:pos x="63" y="152"/>
              </a:cxn>
              <a:cxn ang="0">
                <a:pos x="83" y="119"/>
              </a:cxn>
              <a:cxn ang="0">
                <a:pos x="70" y="112"/>
              </a:cxn>
              <a:cxn ang="0">
                <a:pos x="83" y="119"/>
              </a:cxn>
              <a:cxn ang="0">
                <a:pos x="100" y="89"/>
              </a:cxn>
              <a:cxn ang="0">
                <a:pos x="100" y="89"/>
              </a:cxn>
              <a:cxn ang="0">
                <a:pos x="113" y="64"/>
              </a:cxn>
              <a:cxn ang="0">
                <a:pos x="113" y="62"/>
              </a:cxn>
              <a:cxn ang="0">
                <a:pos x="123" y="39"/>
              </a:cxn>
              <a:cxn ang="0">
                <a:pos x="111" y="34"/>
              </a:cxn>
              <a:cxn ang="0">
                <a:pos x="122" y="41"/>
              </a:cxn>
              <a:cxn ang="0">
                <a:pos x="132" y="25"/>
              </a:cxn>
              <a:cxn ang="0">
                <a:pos x="139" y="14"/>
              </a:cxn>
            </a:cxnLst>
            <a:rect l="0" t="0" r="r" b="b"/>
            <a:pathLst>
              <a:path w="139" h="226">
                <a:moveTo>
                  <a:pt x="139" y="14"/>
                </a:moveTo>
                <a:lnTo>
                  <a:pt x="118" y="0"/>
                </a:lnTo>
                <a:lnTo>
                  <a:pt x="111" y="11"/>
                </a:lnTo>
                <a:lnTo>
                  <a:pt x="100" y="27"/>
                </a:lnTo>
                <a:lnTo>
                  <a:pt x="100" y="29"/>
                </a:lnTo>
                <a:lnTo>
                  <a:pt x="90" y="52"/>
                </a:lnTo>
                <a:lnTo>
                  <a:pt x="100" y="57"/>
                </a:lnTo>
                <a:lnTo>
                  <a:pt x="90" y="52"/>
                </a:lnTo>
                <a:lnTo>
                  <a:pt x="77" y="76"/>
                </a:lnTo>
                <a:lnTo>
                  <a:pt x="88" y="82"/>
                </a:lnTo>
                <a:lnTo>
                  <a:pt x="77" y="74"/>
                </a:lnTo>
                <a:lnTo>
                  <a:pt x="60" y="105"/>
                </a:lnTo>
                <a:lnTo>
                  <a:pt x="60" y="106"/>
                </a:lnTo>
                <a:lnTo>
                  <a:pt x="40" y="140"/>
                </a:lnTo>
                <a:lnTo>
                  <a:pt x="19" y="177"/>
                </a:lnTo>
                <a:lnTo>
                  <a:pt x="0" y="214"/>
                </a:lnTo>
                <a:lnTo>
                  <a:pt x="23" y="226"/>
                </a:lnTo>
                <a:lnTo>
                  <a:pt x="42" y="189"/>
                </a:lnTo>
                <a:lnTo>
                  <a:pt x="63" y="152"/>
                </a:lnTo>
                <a:lnTo>
                  <a:pt x="83" y="119"/>
                </a:lnTo>
                <a:lnTo>
                  <a:pt x="70" y="112"/>
                </a:lnTo>
                <a:lnTo>
                  <a:pt x="83" y="119"/>
                </a:lnTo>
                <a:lnTo>
                  <a:pt x="100" y="89"/>
                </a:lnTo>
                <a:lnTo>
                  <a:pt x="100" y="89"/>
                </a:lnTo>
                <a:lnTo>
                  <a:pt x="113" y="64"/>
                </a:lnTo>
                <a:lnTo>
                  <a:pt x="113" y="62"/>
                </a:lnTo>
                <a:lnTo>
                  <a:pt x="123" y="39"/>
                </a:lnTo>
                <a:lnTo>
                  <a:pt x="111" y="34"/>
                </a:lnTo>
                <a:lnTo>
                  <a:pt x="122" y="41"/>
                </a:lnTo>
                <a:lnTo>
                  <a:pt x="132" y="25"/>
                </a:lnTo>
                <a:lnTo>
                  <a:pt x="139" y="14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56" name="Freeform 715"/>
          <p:cNvSpPr>
            <a:spLocks/>
          </p:cNvSpPr>
          <p:nvPr/>
        </p:nvSpPr>
        <p:spPr bwMode="auto">
          <a:xfrm>
            <a:off x="7069212" y="5217121"/>
            <a:ext cx="219075" cy="407987"/>
          </a:xfrm>
          <a:custGeom>
            <a:avLst/>
            <a:gdLst/>
            <a:ahLst/>
            <a:cxnLst>
              <a:cxn ang="0">
                <a:pos x="301" y="12"/>
              </a:cxn>
              <a:cxn ang="0">
                <a:pos x="278" y="0"/>
              </a:cxn>
              <a:cxn ang="0">
                <a:pos x="263" y="25"/>
              </a:cxn>
              <a:cxn ang="0">
                <a:pos x="249" y="51"/>
              </a:cxn>
              <a:cxn ang="0">
                <a:pos x="260" y="57"/>
              </a:cxn>
              <a:cxn ang="0">
                <a:pos x="249" y="50"/>
              </a:cxn>
              <a:cxn ang="0">
                <a:pos x="216" y="106"/>
              </a:cxn>
              <a:cxn ang="0">
                <a:pos x="216" y="108"/>
              </a:cxn>
              <a:cxn ang="0">
                <a:pos x="182" y="173"/>
              </a:cxn>
              <a:cxn ang="0">
                <a:pos x="145" y="240"/>
              </a:cxn>
              <a:cxn ang="0">
                <a:pos x="108" y="311"/>
              </a:cxn>
              <a:cxn ang="0">
                <a:pos x="119" y="316"/>
              </a:cxn>
              <a:cxn ang="0">
                <a:pos x="108" y="309"/>
              </a:cxn>
              <a:cxn ang="0">
                <a:pos x="67" y="376"/>
              </a:cxn>
              <a:cxn ang="0">
                <a:pos x="67" y="378"/>
              </a:cxn>
              <a:cxn ang="0">
                <a:pos x="34" y="443"/>
              </a:cxn>
              <a:cxn ang="0">
                <a:pos x="0" y="504"/>
              </a:cxn>
              <a:cxn ang="0">
                <a:pos x="23" y="516"/>
              </a:cxn>
              <a:cxn ang="0">
                <a:pos x="57" y="456"/>
              </a:cxn>
              <a:cxn ang="0">
                <a:pos x="90" y="390"/>
              </a:cxn>
              <a:cxn ang="0">
                <a:pos x="78" y="383"/>
              </a:cxn>
              <a:cxn ang="0">
                <a:pos x="90" y="390"/>
              </a:cxn>
              <a:cxn ang="0">
                <a:pos x="131" y="323"/>
              </a:cxn>
              <a:cxn ang="0">
                <a:pos x="131" y="323"/>
              </a:cxn>
              <a:cxn ang="0">
                <a:pos x="168" y="253"/>
              </a:cxn>
              <a:cxn ang="0">
                <a:pos x="205" y="186"/>
              </a:cxn>
              <a:cxn ang="0">
                <a:pos x="239" y="120"/>
              </a:cxn>
              <a:cxn ang="0">
                <a:pos x="226" y="113"/>
              </a:cxn>
              <a:cxn ang="0">
                <a:pos x="239" y="120"/>
              </a:cxn>
              <a:cxn ang="0">
                <a:pos x="272" y="64"/>
              </a:cxn>
              <a:cxn ang="0">
                <a:pos x="272" y="64"/>
              </a:cxn>
              <a:cxn ang="0">
                <a:pos x="286" y="37"/>
              </a:cxn>
              <a:cxn ang="0">
                <a:pos x="301" y="12"/>
              </a:cxn>
            </a:cxnLst>
            <a:rect l="0" t="0" r="r" b="b"/>
            <a:pathLst>
              <a:path w="301" h="516">
                <a:moveTo>
                  <a:pt x="301" y="12"/>
                </a:moveTo>
                <a:lnTo>
                  <a:pt x="278" y="0"/>
                </a:lnTo>
                <a:lnTo>
                  <a:pt x="263" y="25"/>
                </a:lnTo>
                <a:lnTo>
                  <a:pt x="249" y="51"/>
                </a:lnTo>
                <a:lnTo>
                  <a:pt x="260" y="57"/>
                </a:lnTo>
                <a:lnTo>
                  <a:pt x="249" y="50"/>
                </a:lnTo>
                <a:lnTo>
                  <a:pt x="216" y="106"/>
                </a:lnTo>
                <a:lnTo>
                  <a:pt x="216" y="108"/>
                </a:lnTo>
                <a:lnTo>
                  <a:pt x="182" y="173"/>
                </a:lnTo>
                <a:lnTo>
                  <a:pt x="145" y="240"/>
                </a:lnTo>
                <a:lnTo>
                  <a:pt x="108" y="311"/>
                </a:lnTo>
                <a:lnTo>
                  <a:pt x="119" y="316"/>
                </a:lnTo>
                <a:lnTo>
                  <a:pt x="108" y="309"/>
                </a:lnTo>
                <a:lnTo>
                  <a:pt x="67" y="376"/>
                </a:lnTo>
                <a:lnTo>
                  <a:pt x="67" y="378"/>
                </a:lnTo>
                <a:lnTo>
                  <a:pt x="34" y="443"/>
                </a:lnTo>
                <a:lnTo>
                  <a:pt x="0" y="504"/>
                </a:lnTo>
                <a:lnTo>
                  <a:pt x="23" y="516"/>
                </a:lnTo>
                <a:lnTo>
                  <a:pt x="57" y="456"/>
                </a:lnTo>
                <a:lnTo>
                  <a:pt x="90" y="390"/>
                </a:lnTo>
                <a:lnTo>
                  <a:pt x="78" y="383"/>
                </a:lnTo>
                <a:lnTo>
                  <a:pt x="90" y="390"/>
                </a:lnTo>
                <a:lnTo>
                  <a:pt x="131" y="323"/>
                </a:lnTo>
                <a:lnTo>
                  <a:pt x="131" y="323"/>
                </a:lnTo>
                <a:lnTo>
                  <a:pt x="168" y="253"/>
                </a:lnTo>
                <a:lnTo>
                  <a:pt x="205" y="186"/>
                </a:lnTo>
                <a:lnTo>
                  <a:pt x="239" y="120"/>
                </a:lnTo>
                <a:lnTo>
                  <a:pt x="226" y="113"/>
                </a:lnTo>
                <a:lnTo>
                  <a:pt x="239" y="120"/>
                </a:lnTo>
                <a:lnTo>
                  <a:pt x="272" y="64"/>
                </a:lnTo>
                <a:lnTo>
                  <a:pt x="272" y="64"/>
                </a:lnTo>
                <a:lnTo>
                  <a:pt x="286" y="37"/>
                </a:lnTo>
                <a:lnTo>
                  <a:pt x="301" y="12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57" name="Freeform 716"/>
          <p:cNvSpPr>
            <a:spLocks/>
          </p:cNvSpPr>
          <p:nvPr/>
        </p:nvSpPr>
        <p:spPr bwMode="auto">
          <a:xfrm>
            <a:off x="6908874" y="5615583"/>
            <a:ext cx="176213" cy="322263"/>
          </a:xfrm>
          <a:custGeom>
            <a:avLst/>
            <a:gdLst/>
            <a:ahLst/>
            <a:cxnLst>
              <a:cxn ang="0">
                <a:pos x="240" y="12"/>
              </a:cxn>
              <a:cxn ang="0">
                <a:pos x="217" y="0"/>
              </a:cxn>
              <a:cxn ang="0">
                <a:pos x="187" y="58"/>
              </a:cxn>
              <a:cxn ang="0">
                <a:pos x="157" y="121"/>
              </a:cxn>
              <a:cxn ang="0">
                <a:pos x="125" y="187"/>
              </a:cxn>
              <a:cxn ang="0">
                <a:pos x="125" y="187"/>
              </a:cxn>
              <a:cxn ang="0">
                <a:pos x="99" y="243"/>
              </a:cxn>
              <a:cxn ang="0">
                <a:pos x="109" y="249"/>
              </a:cxn>
              <a:cxn ang="0">
                <a:pos x="99" y="243"/>
              </a:cxn>
              <a:cxn ang="0">
                <a:pos x="71" y="298"/>
              </a:cxn>
              <a:cxn ang="0">
                <a:pos x="81" y="303"/>
              </a:cxn>
              <a:cxn ang="0">
                <a:pos x="71" y="296"/>
              </a:cxn>
              <a:cxn ang="0">
                <a:pos x="56" y="319"/>
              </a:cxn>
              <a:cxn ang="0">
                <a:pos x="56" y="321"/>
              </a:cxn>
              <a:cxn ang="0">
                <a:pos x="44" y="342"/>
              </a:cxn>
              <a:cxn ang="0">
                <a:pos x="55" y="348"/>
              </a:cxn>
              <a:cxn ang="0">
                <a:pos x="44" y="340"/>
              </a:cxn>
              <a:cxn ang="0">
                <a:pos x="30" y="358"/>
              </a:cxn>
              <a:cxn ang="0">
                <a:pos x="41" y="365"/>
              </a:cxn>
              <a:cxn ang="0">
                <a:pos x="32" y="356"/>
              </a:cxn>
              <a:cxn ang="0">
                <a:pos x="19" y="369"/>
              </a:cxn>
              <a:cxn ang="0">
                <a:pos x="9" y="379"/>
              </a:cxn>
              <a:cxn ang="0">
                <a:pos x="18" y="388"/>
              </a:cxn>
              <a:cxn ang="0">
                <a:pos x="14" y="376"/>
              </a:cxn>
              <a:cxn ang="0">
                <a:pos x="0" y="379"/>
              </a:cxn>
              <a:cxn ang="0">
                <a:pos x="7" y="404"/>
              </a:cxn>
              <a:cxn ang="0">
                <a:pos x="21" y="401"/>
              </a:cxn>
              <a:cxn ang="0">
                <a:pos x="23" y="401"/>
              </a:cxn>
              <a:cxn ang="0">
                <a:pos x="28" y="399"/>
              </a:cxn>
              <a:cxn ang="0">
                <a:pos x="39" y="388"/>
              </a:cxn>
              <a:cxn ang="0">
                <a:pos x="51" y="376"/>
              </a:cxn>
              <a:cxn ang="0">
                <a:pos x="51" y="374"/>
              </a:cxn>
              <a:cxn ang="0">
                <a:pos x="65" y="356"/>
              </a:cxn>
              <a:cxn ang="0">
                <a:pos x="67" y="355"/>
              </a:cxn>
              <a:cxn ang="0">
                <a:pos x="79" y="333"/>
              </a:cxn>
              <a:cxn ang="0">
                <a:pos x="67" y="326"/>
              </a:cxn>
              <a:cxn ang="0">
                <a:pos x="79" y="333"/>
              </a:cxn>
              <a:cxn ang="0">
                <a:pos x="94" y="310"/>
              </a:cxn>
              <a:cxn ang="0">
                <a:pos x="94" y="310"/>
              </a:cxn>
              <a:cxn ang="0">
                <a:pos x="122" y="256"/>
              </a:cxn>
              <a:cxn ang="0">
                <a:pos x="122" y="254"/>
              </a:cxn>
              <a:cxn ang="0">
                <a:pos x="148" y="197"/>
              </a:cxn>
              <a:cxn ang="0">
                <a:pos x="136" y="192"/>
              </a:cxn>
              <a:cxn ang="0">
                <a:pos x="148" y="199"/>
              </a:cxn>
              <a:cxn ang="0">
                <a:pos x="180" y="134"/>
              </a:cxn>
              <a:cxn ang="0">
                <a:pos x="210" y="70"/>
              </a:cxn>
              <a:cxn ang="0">
                <a:pos x="240" y="12"/>
              </a:cxn>
            </a:cxnLst>
            <a:rect l="0" t="0" r="r" b="b"/>
            <a:pathLst>
              <a:path w="240" h="404">
                <a:moveTo>
                  <a:pt x="240" y="12"/>
                </a:moveTo>
                <a:lnTo>
                  <a:pt x="217" y="0"/>
                </a:lnTo>
                <a:lnTo>
                  <a:pt x="187" y="58"/>
                </a:lnTo>
                <a:lnTo>
                  <a:pt x="157" y="121"/>
                </a:lnTo>
                <a:lnTo>
                  <a:pt x="125" y="187"/>
                </a:lnTo>
                <a:lnTo>
                  <a:pt x="125" y="187"/>
                </a:lnTo>
                <a:lnTo>
                  <a:pt x="99" y="243"/>
                </a:lnTo>
                <a:lnTo>
                  <a:pt x="109" y="249"/>
                </a:lnTo>
                <a:lnTo>
                  <a:pt x="99" y="243"/>
                </a:lnTo>
                <a:lnTo>
                  <a:pt x="71" y="298"/>
                </a:lnTo>
                <a:lnTo>
                  <a:pt x="81" y="303"/>
                </a:lnTo>
                <a:lnTo>
                  <a:pt x="71" y="296"/>
                </a:lnTo>
                <a:lnTo>
                  <a:pt x="56" y="319"/>
                </a:lnTo>
                <a:lnTo>
                  <a:pt x="56" y="321"/>
                </a:lnTo>
                <a:lnTo>
                  <a:pt x="44" y="342"/>
                </a:lnTo>
                <a:lnTo>
                  <a:pt x="55" y="348"/>
                </a:lnTo>
                <a:lnTo>
                  <a:pt x="44" y="340"/>
                </a:lnTo>
                <a:lnTo>
                  <a:pt x="30" y="358"/>
                </a:lnTo>
                <a:lnTo>
                  <a:pt x="41" y="365"/>
                </a:lnTo>
                <a:lnTo>
                  <a:pt x="32" y="356"/>
                </a:lnTo>
                <a:lnTo>
                  <a:pt x="19" y="369"/>
                </a:lnTo>
                <a:lnTo>
                  <a:pt x="9" y="379"/>
                </a:lnTo>
                <a:lnTo>
                  <a:pt x="18" y="388"/>
                </a:lnTo>
                <a:lnTo>
                  <a:pt x="14" y="376"/>
                </a:lnTo>
                <a:lnTo>
                  <a:pt x="0" y="379"/>
                </a:lnTo>
                <a:lnTo>
                  <a:pt x="7" y="404"/>
                </a:lnTo>
                <a:lnTo>
                  <a:pt x="21" y="401"/>
                </a:lnTo>
                <a:lnTo>
                  <a:pt x="23" y="401"/>
                </a:lnTo>
                <a:lnTo>
                  <a:pt x="28" y="399"/>
                </a:lnTo>
                <a:lnTo>
                  <a:pt x="39" y="388"/>
                </a:lnTo>
                <a:lnTo>
                  <a:pt x="51" y="376"/>
                </a:lnTo>
                <a:lnTo>
                  <a:pt x="51" y="374"/>
                </a:lnTo>
                <a:lnTo>
                  <a:pt x="65" y="356"/>
                </a:lnTo>
                <a:lnTo>
                  <a:pt x="67" y="355"/>
                </a:lnTo>
                <a:lnTo>
                  <a:pt x="79" y="333"/>
                </a:lnTo>
                <a:lnTo>
                  <a:pt x="67" y="326"/>
                </a:lnTo>
                <a:lnTo>
                  <a:pt x="79" y="333"/>
                </a:lnTo>
                <a:lnTo>
                  <a:pt x="94" y="310"/>
                </a:lnTo>
                <a:lnTo>
                  <a:pt x="94" y="310"/>
                </a:lnTo>
                <a:lnTo>
                  <a:pt x="122" y="256"/>
                </a:lnTo>
                <a:lnTo>
                  <a:pt x="122" y="254"/>
                </a:lnTo>
                <a:lnTo>
                  <a:pt x="148" y="197"/>
                </a:lnTo>
                <a:lnTo>
                  <a:pt x="136" y="192"/>
                </a:lnTo>
                <a:lnTo>
                  <a:pt x="148" y="199"/>
                </a:lnTo>
                <a:lnTo>
                  <a:pt x="180" y="134"/>
                </a:lnTo>
                <a:lnTo>
                  <a:pt x="210" y="70"/>
                </a:lnTo>
                <a:lnTo>
                  <a:pt x="240" y="12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58" name="Freeform 717"/>
          <p:cNvSpPr>
            <a:spLocks/>
          </p:cNvSpPr>
          <p:nvPr/>
        </p:nvSpPr>
        <p:spPr bwMode="auto">
          <a:xfrm>
            <a:off x="6785049" y="5664796"/>
            <a:ext cx="127000" cy="273050"/>
          </a:xfrm>
          <a:custGeom>
            <a:avLst/>
            <a:gdLst/>
            <a:ahLst/>
            <a:cxnLst>
              <a:cxn ang="0">
                <a:pos x="173" y="345"/>
              </a:cxn>
              <a:cxn ang="0">
                <a:pos x="173" y="318"/>
              </a:cxn>
              <a:cxn ang="0">
                <a:pos x="163" y="318"/>
              </a:cxn>
              <a:cxn ang="0">
                <a:pos x="163" y="331"/>
              </a:cxn>
              <a:cxn ang="0">
                <a:pos x="170" y="320"/>
              </a:cxn>
              <a:cxn ang="0">
                <a:pos x="156" y="313"/>
              </a:cxn>
              <a:cxn ang="0">
                <a:pos x="149" y="324"/>
              </a:cxn>
              <a:cxn ang="0">
                <a:pos x="159" y="315"/>
              </a:cxn>
              <a:cxn ang="0">
                <a:pos x="150" y="304"/>
              </a:cxn>
              <a:cxn ang="0">
                <a:pos x="140" y="313"/>
              </a:cxn>
              <a:cxn ang="0">
                <a:pos x="150" y="306"/>
              </a:cxn>
              <a:cxn ang="0">
                <a:pos x="140" y="290"/>
              </a:cxn>
              <a:cxn ang="0">
                <a:pos x="126" y="269"/>
              </a:cxn>
              <a:cxn ang="0">
                <a:pos x="115" y="276"/>
              </a:cxn>
              <a:cxn ang="0">
                <a:pos x="128" y="271"/>
              </a:cxn>
              <a:cxn ang="0">
                <a:pos x="117" y="251"/>
              </a:cxn>
              <a:cxn ang="0">
                <a:pos x="105" y="257"/>
              </a:cxn>
              <a:cxn ang="0">
                <a:pos x="117" y="253"/>
              </a:cxn>
              <a:cxn ang="0">
                <a:pos x="97" y="202"/>
              </a:cxn>
              <a:cxn ang="0">
                <a:pos x="80" y="147"/>
              </a:cxn>
              <a:cxn ang="0">
                <a:pos x="80" y="145"/>
              </a:cxn>
              <a:cxn ang="0">
                <a:pos x="59" y="92"/>
              </a:cxn>
              <a:cxn ang="0">
                <a:pos x="46" y="98"/>
              </a:cxn>
              <a:cxn ang="0">
                <a:pos x="59" y="94"/>
              </a:cxn>
              <a:cxn ang="0">
                <a:pos x="43" y="43"/>
              </a:cxn>
              <a:cxn ang="0">
                <a:pos x="43" y="41"/>
              </a:cxn>
              <a:cxn ang="0">
                <a:pos x="32" y="18"/>
              </a:cxn>
              <a:cxn ang="0">
                <a:pos x="20" y="23"/>
              </a:cxn>
              <a:cxn ang="0">
                <a:pos x="32" y="18"/>
              </a:cxn>
              <a:cxn ang="0">
                <a:pos x="25" y="0"/>
              </a:cxn>
              <a:cxn ang="0">
                <a:pos x="0" y="11"/>
              </a:cxn>
              <a:cxn ang="0">
                <a:pos x="7" y="29"/>
              </a:cxn>
              <a:cxn ang="0">
                <a:pos x="9" y="29"/>
              </a:cxn>
              <a:cxn ang="0">
                <a:pos x="20" y="52"/>
              </a:cxn>
              <a:cxn ang="0">
                <a:pos x="30" y="46"/>
              </a:cxn>
              <a:cxn ang="0">
                <a:pos x="18" y="52"/>
              </a:cxn>
              <a:cxn ang="0">
                <a:pos x="34" y="103"/>
              </a:cxn>
              <a:cxn ang="0">
                <a:pos x="34" y="103"/>
              </a:cxn>
              <a:cxn ang="0">
                <a:pos x="55" y="156"/>
              </a:cxn>
              <a:cxn ang="0">
                <a:pos x="67" y="151"/>
              </a:cxn>
              <a:cxn ang="0">
                <a:pos x="55" y="156"/>
              </a:cxn>
              <a:cxn ang="0">
                <a:pos x="73" y="211"/>
              </a:cxn>
              <a:cxn ang="0">
                <a:pos x="92" y="262"/>
              </a:cxn>
              <a:cxn ang="0">
                <a:pos x="94" y="264"/>
              </a:cxn>
              <a:cxn ang="0">
                <a:pos x="105" y="283"/>
              </a:cxn>
              <a:cxn ang="0">
                <a:pos x="105" y="283"/>
              </a:cxn>
              <a:cxn ang="0">
                <a:pos x="119" y="304"/>
              </a:cxn>
              <a:cxn ang="0">
                <a:pos x="129" y="320"/>
              </a:cxn>
              <a:cxn ang="0">
                <a:pos x="131" y="322"/>
              </a:cxn>
              <a:cxn ang="0">
                <a:pos x="140" y="332"/>
              </a:cxn>
              <a:cxn ang="0">
                <a:pos x="140" y="332"/>
              </a:cxn>
              <a:cxn ang="0">
                <a:pos x="143" y="336"/>
              </a:cxn>
              <a:cxn ang="0">
                <a:pos x="158" y="343"/>
              </a:cxn>
              <a:cxn ang="0">
                <a:pos x="158" y="343"/>
              </a:cxn>
              <a:cxn ang="0">
                <a:pos x="163" y="345"/>
              </a:cxn>
              <a:cxn ang="0">
                <a:pos x="173" y="345"/>
              </a:cxn>
            </a:cxnLst>
            <a:rect l="0" t="0" r="r" b="b"/>
            <a:pathLst>
              <a:path w="173" h="345">
                <a:moveTo>
                  <a:pt x="173" y="345"/>
                </a:moveTo>
                <a:lnTo>
                  <a:pt x="173" y="318"/>
                </a:lnTo>
                <a:lnTo>
                  <a:pt x="163" y="318"/>
                </a:lnTo>
                <a:lnTo>
                  <a:pt x="163" y="331"/>
                </a:lnTo>
                <a:lnTo>
                  <a:pt x="170" y="320"/>
                </a:lnTo>
                <a:lnTo>
                  <a:pt x="156" y="313"/>
                </a:lnTo>
                <a:lnTo>
                  <a:pt x="149" y="324"/>
                </a:lnTo>
                <a:lnTo>
                  <a:pt x="159" y="315"/>
                </a:lnTo>
                <a:lnTo>
                  <a:pt x="150" y="304"/>
                </a:lnTo>
                <a:lnTo>
                  <a:pt x="140" y="313"/>
                </a:lnTo>
                <a:lnTo>
                  <a:pt x="150" y="306"/>
                </a:lnTo>
                <a:lnTo>
                  <a:pt x="140" y="290"/>
                </a:lnTo>
                <a:lnTo>
                  <a:pt x="126" y="269"/>
                </a:lnTo>
                <a:lnTo>
                  <a:pt x="115" y="276"/>
                </a:lnTo>
                <a:lnTo>
                  <a:pt x="128" y="271"/>
                </a:lnTo>
                <a:lnTo>
                  <a:pt x="117" y="251"/>
                </a:lnTo>
                <a:lnTo>
                  <a:pt x="105" y="257"/>
                </a:lnTo>
                <a:lnTo>
                  <a:pt x="117" y="253"/>
                </a:lnTo>
                <a:lnTo>
                  <a:pt x="97" y="202"/>
                </a:lnTo>
                <a:lnTo>
                  <a:pt x="80" y="147"/>
                </a:lnTo>
                <a:lnTo>
                  <a:pt x="80" y="145"/>
                </a:lnTo>
                <a:lnTo>
                  <a:pt x="59" y="92"/>
                </a:lnTo>
                <a:lnTo>
                  <a:pt x="46" y="98"/>
                </a:lnTo>
                <a:lnTo>
                  <a:pt x="59" y="94"/>
                </a:lnTo>
                <a:lnTo>
                  <a:pt x="43" y="43"/>
                </a:lnTo>
                <a:lnTo>
                  <a:pt x="43" y="41"/>
                </a:lnTo>
                <a:lnTo>
                  <a:pt x="32" y="18"/>
                </a:lnTo>
                <a:lnTo>
                  <a:pt x="20" y="23"/>
                </a:lnTo>
                <a:lnTo>
                  <a:pt x="32" y="18"/>
                </a:lnTo>
                <a:lnTo>
                  <a:pt x="25" y="0"/>
                </a:lnTo>
                <a:lnTo>
                  <a:pt x="0" y="11"/>
                </a:lnTo>
                <a:lnTo>
                  <a:pt x="7" y="29"/>
                </a:lnTo>
                <a:lnTo>
                  <a:pt x="9" y="29"/>
                </a:lnTo>
                <a:lnTo>
                  <a:pt x="20" y="52"/>
                </a:lnTo>
                <a:lnTo>
                  <a:pt x="30" y="46"/>
                </a:lnTo>
                <a:lnTo>
                  <a:pt x="18" y="52"/>
                </a:lnTo>
                <a:lnTo>
                  <a:pt x="34" y="103"/>
                </a:lnTo>
                <a:lnTo>
                  <a:pt x="34" y="103"/>
                </a:lnTo>
                <a:lnTo>
                  <a:pt x="55" y="156"/>
                </a:lnTo>
                <a:lnTo>
                  <a:pt x="67" y="151"/>
                </a:lnTo>
                <a:lnTo>
                  <a:pt x="55" y="156"/>
                </a:lnTo>
                <a:lnTo>
                  <a:pt x="73" y="211"/>
                </a:lnTo>
                <a:lnTo>
                  <a:pt x="92" y="262"/>
                </a:lnTo>
                <a:lnTo>
                  <a:pt x="94" y="264"/>
                </a:lnTo>
                <a:lnTo>
                  <a:pt x="105" y="283"/>
                </a:lnTo>
                <a:lnTo>
                  <a:pt x="105" y="283"/>
                </a:lnTo>
                <a:lnTo>
                  <a:pt x="119" y="304"/>
                </a:lnTo>
                <a:lnTo>
                  <a:pt x="129" y="320"/>
                </a:lnTo>
                <a:lnTo>
                  <a:pt x="131" y="322"/>
                </a:lnTo>
                <a:lnTo>
                  <a:pt x="140" y="332"/>
                </a:lnTo>
                <a:lnTo>
                  <a:pt x="140" y="332"/>
                </a:lnTo>
                <a:lnTo>
                  <a:pt x="143" y="336"/>
                </a:lnTo>
                <a:lnTo>
                  <a:pt x="158" y="343"/>
                </a:lnTo>
                <a:lnTo>
                  <a:pt x="158" y="343"/>
                </a:lnTo>
                <a:lnTo>
                  <a:pt x="163" y="345"/>
                </a:lnTo>
                <a:lnTo>
                  <a:pt x="173" y="345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59" name="Freeform 718"/>
          <p:cNvSpPr>
            <a:spLocks/>
          </p:cNvSpPr>
          <p:nvPr/>
        </p:nvSpPr>
        <p:spPr bwMode="auto">
          <a:xfrm>
            <a:off x="6708849" y="5494933"/>
            <a:ext cx="95250" cy="179388"/>
          </a:xfrm>
          <a:custGeom>
            <a:avLst/>
            <a:gdLst/>
            <a:ahLst/>
            <a:cxnLst>
              <a:cxn ang="0">
                <a:pos x="106" y="226"/>
              </a:cxn>
              <a:cxn ang="0">
                <a:pos x="129" y="213"/>
              </a:cxn>
              <a:cxn ang="0">
                <a:pos x="99" y="150"/>
              </a:cxn>
              <a:cxn ang="0">
                <a:pos x="72" y="95"/>
              </a:cxn>
              <a:cxn ang="0">
                <a:pos x="44" y="44"/>
              </a:cxn>
              <a:cxn ang="0">
                <a:pos x="32" y="49"/>
              </a:cxn>
              <a:cxn ang="0">
                <a:pos x="44" y="44"/>
              </a:cxn>
              <a:cxn ang="0">
                <a:pos x="25" y="0"/>
              </a:cxn>
              <a:cxn ang="0">
                <a:pos x="0" y="10"/>
              </a:cxn>
              <a:cxn ang="0">
                <a:pos x="19" y="54"/>
              </a:cxn>
              <a:cxn ang="0">
                <a:pos x="21" y="56"/>
              </a:cxn>
              <a:cxn ang="0">
                <a:pos x="50" y="107"/>
              </a:cxn>
              <a:cxn ang="0">
                <a:pos x="76" y="162"/>
              </a:cxn>
              <a:cxn ang="0">
                <a:pos x="106" y="226"/>
              </a:cxn>
            </a:cxnLst>
            <a:rect l="0" t="0" r="r" b="b"/>
            <a:pathLst>
              <a:path w="129" h="226">
                <a:moveTo>
                  <a:pt x="106" y="226"/>
                </a:moveTo>
                <a:lnTo>
                  <a:pt x="129" y="213"/>
                </a:lnTo>
                <a:lnTo>
                  <a:pt x="99" y="150"/>
                </a:lnTo>
                <a:lnTo>
                  <a:pt x="72" y="95"/>
                </a:lnTo>
                <a:lnTo>
                  <a:pt x="44" y="44"/>
                </a:lnTo>
                <a:lnTo>
                  <a:pt x="32" y="49"/>
                </a:lnTo>
                <a:lnTo>
                  <a:pt x="44" y="44"/>
                </a:lnTo>
                <a:lnTo>
                  <a:pt x="25" y="0"/>
                </a:lnTo>
                <a:lnTo>
                  <a:pt x="0" y="10"/>
                </a:lnTo>
                <a:lnTo>
                  <a:pt x="19" y="54"/>
                </a:lnTo>
                <a:lnTo>
                  <a:pt x="21" y="56"/>
                </a:lnTo>
                <a:lnTo>
                  <a:pt x="50" y="107"/>
                </a:lnTo>
                <a:lnTo>
                  <a:pt x="76" y="162"/>
                </a:lnTo>
                <a:lnTo>
                  <a:pt x="106" y="226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60" name="Freeform 719"/>
          <p:cNvSpPr>
            <a:spLocks/>
          </p:cNvSpPr>
          <p:nvPr/>
        </p:nvSpPr>
        <p:spPr bwMode="auto">
          <a:xfrm>
            <a:off x="6670749" y="5407621"/>
            <a:ext cx="55563" cy="96837"/>
          </a:xfrm>
          <a:custGeom>
            <a:avLst/>
            <a:gdLst/>
            <a:ahLst/>
            <a:cxnLst>
              <a:cxn ang="0">
                <a:pos x="55" y="124"/>
              </a:cxn>
              <a:cxn ang="0">
                <a:pos x="78" y="112"/>
              </a:cxn>
              <a:cxn ang="0">
                <a:pos x="60" y="75"/>
              </a:cxn>
              <a:cxn ang="0">
                <a:pos x="48" y="80"/>
              </a:cxn>
              <a:cxn ang="0">
                <a:pos x="60" y="75"/>
              </a:cxn>
              <a:cxn ang="0">
                <a:pos x="46" y="44"/>
              </a:cxn>
              <a:cxn ang="0">
                <a:pos x="46" y="44"/>
              </a:cxn>
              <a:cxn ang="0">
                <a:pos x="34" y="22"/>
              </a:cxn>
              <a:cxn ang="0">
                <a:pos x="23" y="0"/>
              </a:cxn>
              <a:cxn ang="0">
                <a:pos x="0" y="13"/>
              </a:cxn>
              <a:cxn ang="0">
                <a:pos x="11" y="34"/>
              </a:cxn>
              <a:cxn ang="0">
                <a:pos x="23" y="57"/>
              </a:cxn>
              <a:cxn ang="0">
                <a:pos x="34" y="50"/>
              </a:cxn>
              <a:cxn ang="0">
                <a:pos x="23" y="55"/>
              </a:cxn>
              <a:cxn ang="0">
                <a:pos x="37" y="85"/>
              </a:cxn>
              <a:cxn ang="0">
                <a:pos x="37" y="87"/>
              </a:cxn>
              <a:cxn ang="0">
                <a:pos x="55" y="124"/>
              </a:cxn>
            </a:cxnLst>
            <a:rect l="0" t="0" r="r" b="b"/>
            <a:pathLst>
              <a:path w="78" h="124">
                <a:moveTo>
                  <a:pt x="55" y="124"/>
                </a:moveTo>
                <a:lnTo>
                  <a:pt x="78" y="112"/>
                </a:lnTo>
                <a:lnTo>
                  <a:pt x="60" y="75"/>
                </a:lnTo>
                <a:lnTo>
                  <a:pt x="48" y="80"/>
                </a:lnTo>
                <a:lnTo>
                  <a:pt x="60" y="75"/>
                </a:lnTo>
                <a:lnTo>
                  <a:pt x="46" y="44"/>
                </a:lnTo>
                <a:lnTo>
                  <a:pt x="46" y="44"/>
                </a:lnTo>
                <a:lnTo>
                  <a:pt x="34" y="22"/>
                </a:lnTo>
                <a:lnTo>
                  <a:pt x="23" y="0"/>
                </a:lnTo>
                <a:lnTo>
                  <a:pt x="0" y="13"/>
                </a:lnTo>
                <a:lnTo>
                  <a:pt x="11" y="34"/>
                </a:lnTo>
                <a:lnTo>
                  <a:pt x="23" y="57"/>
                </a:lnTo>
                <a:lnTo>
                  <a:pt x="34" y="50"/>
                </a:lnTo>
                <a:lnTo>
                  <a:pt x="23" y="55"/>
                </a:lnTo>
                <a:lnTo>
                  <a:pt x="37" y="85"/>
                </a:lnTo>
                <a:lnTo>
                  <a:pt x="37" y="87"/>
                </a:lnTo>
                <a:lnTo>
                  <a:pt x="55" y="124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61" name="Freeform 720"/>
          <p:cNvSpPr>
            <a:spLocks/>
          </p:cNvSpPr>
          <p:nvPr/>
        </p:nvSpPr>
        <p:spPr bwMode="auto">
          <a:xfrm>
            <a:off x="6651699" y="5375871"/>
            <a:ext cx="33338" cy="42862"/>
          </a:xfrm>
          <a:custGeom>
            <a:avLst/>
            <a:gdLst/>
            <a:ahLst/>
            <a:cxnLst>
              <a:cxn ang="0">
                <a:pos x="25" y="53"/>
              </a:cxn>
              <a:cxn ang="0">
                <a:pos x="46" y="38"/>
              </a:cxn>
              <a:cxn ang="0">
                <a:pos x="36" y="23"/>
              </a:cxn>
              <a:cxn ang="0">
                <a:pos x="25" y="30"/>
              </a:cxn>
              <a:cxn ang="0">
                <a:pos x="37" y="23"/>
              </a:cxn>
              <a:cxn ang="0">
                <a:pos x="32" y="15"/>
              </a:cxn>
              <a:cxn ang="0">
                <a:pos x="30" y="13"/>
              </a:cxn>
              <a:cxn ang="0">
                <a:pos x="23" y="6"/>
              </a:cxn>
              <a:cxn ang="0">
                <a:pos x="22" y="6"/>
              </a:cxn>
              <a:cxn ang="0">
                <a:pos x="20" y="4"/>
              </a:cxn>
              <a:cxn ang="0">
                <a:pos x="13" y="0"/>
              </a:cxn>
              <a:cxn ang="0">
                <a:pos x="0" y="23"/>
              </a:cxn>
              <a:cxn ang="0">
                <a:pos x="7" y="27"/>
              </a:cxn>
              <a:cxn ang="0">
                <a:pos x="13" y="15"/>
              </a:cxn>
              <a:cxn ang="0">
                <a:pos x="4" y="25"/>
              </a:cxn>
              <a:cxn ang="0">
                <a:pos x="11" y="32"/>
              </a:cxn>
              <a:cxn ang="0">
                <a:pos x="20" y="22"/>
              </a:cxn>
              <a:cxn ang="0">
                <a:pos x="9" y="29"/>
              </a:cxn>
              <a:cxn ang="0">
                <a:pos x="14" y="38"/>
              </a:cxn>
              <a:cxn ang="0">
                <a:pos x="14" y="39"/>
              </a:cxn>
              <a:cxn ang="0">
                <a:pos x="25" y="53"/>
              </a:cxn>
            </a:cxnLst>
            <a:rect l="0" t="0" r="r" b="b"/>
            <a:pathLst>
              <a:path w="46" h="53">
                <a:moveTo>
                  <a:pt x="25" y="53"/>
                </a:moveTo>
                <a:lnTo>
                  <a:pt x="46" y="38"/>
                </a:lnTo>
                <a:lnTo>
                  <a:pt x="36" y="23"/>
                </a:lnTo>
                <a:lnTo>
                  <a:pt x="25" y="30"/>
                </a:lnTo>
                <a:lnTo>
                  <a:pt x="37" y="23"/>
                </a:lnTo>
                <a:lnTo>
                  <a:pt x="32" y="15"/>
                </a:lnTo>
                <a:lnTo>
                  <a:pt x="30" y="13"/>
                </a:lnTo>
                <a:lnTo>
                  <a:pt x="23" y="6"/>
                </a:lnTo>
                <a:lnTo>
                  <a:pt x="22" y="6"/>
                </a:lnTo>
                <a:lnTo>
                  <a:pt x="20" y="4"/>
                </a:lnTo>
                <a:lnTo>
                  <a:pt x="13" y="0"/>
                </a:lnTo>
                <a:lnTo>
                  <a:pt x="0" y="23"/>
                </a:lnTo>
                <a:lnTo>
                  <a:pt x="7" y="27"/>
                </a:lnTo>
                <a:lnTo>
                  <a:pt x="13" y="15"/>
                </a:lnTo>
                <a:lnTo>
                  <a:pt x="4" y="25"/>
                </a:lnTo>
                <a:lnTo>
                  <a:pt x="11" y="32"/>
                </a:lnTo>
                <a:lnTo>
                  <a:pt x="20" y="22"/>
                </a:lnTo>
                <a:lnTo>
                  <a:pt x="9" y="29"/>
                </a:lnTo>
                <a:lnTo>
                  <a:pt x="14" y="38"/>
                </a:lnTo>
                <a:lnTo>
                  <a:pt x="14" y="39"/>
                </a:lnTo>
                <a:lnTo>
                  <a:pt x="25" y="53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62" name="Freeform 721"/>
          <p:cNvSpPr>
            <a:spLocks/>
          </p:cNvSpPr>
          <p:nvPr/>
        </p:nvSpPr>
        <p:spPr bwMode="auto">
          <a:xfrm>
            <a:off x="6635824" y="5369521"/>
            <a:ext cx="23813" cy="25400"/>
          </a:xfrm>
          <a:custGeom>
            <a:avLst/>
            <a:gdLst/>
            <a:ahLst/>
            <a:cxnLst>
              <a:cxn ang="0">
                <a:pos x="23" y="31"/>
              </a:cxn>
              <a:cxn ang="0">
                <a:pos x="36" y="8"/>
              </a:cxn>
              <a:cxn ang="0">
                <a:pos x="29" y="5"/>
              </a:cxn>
              <a:cxn ang="0">
                <a:pos x="22" y="16"/>
              </a:cxn>
              <a:cxn ang="0">
                <a:pos x="32" y="7"/>
              </a:cxn>
              <a:cxn ang="0">
                <a:pos x="29" y="3"/>
              </a:cxn>
              <a:cxn ang="0">
                <a:pos x="27" y="3"/>
              </a:cxn>
              <a:cxn ang="0">
                <a:pos x="23" y="0"/>
              </a:cxn>
              <a:cxn ang="0">
                <a:pos x="18" y="0"/>
              </a:cxn>
              <a:cxn ang="0">
                <a:pos x="13" y="0"/>
              </a:cxn>
              <a:cxn ang="0">
                <a:pos x="13" y="12"/>
              </a:cxn>
              <a:cxn ang="0">
                <a:pos x="22" y="3"/>
              </a:cxn>
              <a:cxn ang="0">
                <a:pos x="18" y="0"/>
              </a:cxn>
              <a:cxn ang="0">
                <a:pos x="23" y="3"/>
              </a:cxn>
              <a:cxn ang="0">
                <a:pos x="20" y="0"/>
              </a:cxn>
              <a:cxn ang="0">
                <a:pos x="0" y="19"/>
              </a:cxn>
              <a:cxn ang="0">
                <a:pos x="4" y="23"/>
              </a:cxn>
              <a:cxn ang="0">
                <a:pos x="4" y="21"/>
              </a:cxn>
              <a:cxn ang="0">
                <a:pos x="7" y="24"/>
              </a:cxn>
              <a:cxn ang="0">
                <a:pos x="13" y="26"/>
              </a:cxn>
              <a:cxn ang="0">
                <a:pos x="18" y="26"/>
              </a:cxn>
              <a:cxn ang="0">
                <a:pos x="9" y="21"/>
              </a:cxn>
              <a:cxn ang="0">
                <a:pos x="13" y="24"/>
              </a:cxn>
              <a:cxn ang="0">
                <a:pos x="18" y="12"/>
              </a:cxn>
              <a:cxn ang="0">
                <a:pos x="9" y="23"/>
              </a:cxn>
              <a:cxn ang="0">
                <a:pos x="13" y="26"/>
              </a:cxn>
              <a:cxn ang="0">
                <a:pos x="13" y="24"/>
              </a:cxn>
              <a:cxn ang="0">
                <a:pos x="16" y="28"/>
              </a:cxn>
              <a:cxn ang="0">
                <a:pos x="23" y="31"/>
              </a:cxn>
            </a:cxnLst>
            <a:rect l="0" t="0" r="r" b="b"/>
            <a:pathLst>
              <a:path w="36" h="31">
                <a:moveTo>
                  <a:pt x="23" y="31"/>
                </a:moveTo>
                <a:lnTo>
                  <a:pt x="36" y="8"/>
                </a:lnTo>
                <a:lnTo>
                  <a:pt x="29" y="5"/>
                </a:lnTo>
                <a:lnTo>
                  <a:pt x="22" y="16"/>
                </a:lnTo>
                <a:lnTo>
                  <a:pt x="32" y="7"/>
                </a:lnTo>
                <a:lnTo>
                  <a:pt x="29" y="3"/>
                </a:lnTo>
                <a:lnTo>
                  <a:pt x="27" y="3"/>
                </a:lnTo>
                <a:lnTo>
                  <a:pt x="23" y="0"/>
                </a:lnTo>
                <a:lnTo>
                  <a:pt x="18" y="0"/>
                </a:lnTo>
                <a:lnTo>
                  <a:pt x="13" y="0"/>
                </a:lnTo>
                <a:lnTo>
                  <a:pt x="13" y="12"/>
                </a:lnTo>
                <a:lnTo>
                  <a:pt x="22" y="3"/>
                </a:lnTo>
                <a:lnTo>
                  <a:pt x="18" y="0"/>
                </a:lnTo>
                <a:lnTo>
                  <a:pt x="23" y="3"/>
                </a:lnTo>
                <a:lnTo>
                  <a:pt x="20" y="0"/>
                </a:lnTo>
                <a:lnTo>
                  <a:pt x="0" y="19"/>
                </a:lnTo>
                <a:lnTo>
                  <a:pt x="4" y="23"/>
                </a:lnTo>
                <a:lnTo>
                  <a:pt x="4" y="21"/>
                </a:lnTo>
                <a:lnTo>
                  <a:pt x="7" y="24"/>
                </a:lnTo>
                <a:lnTo>
                  <a:pt x="13" y="26"/>
                </a:lnTo>
                <a:lnTo>
                  <a:pt x="18" y="26"/>
                </a:lnTo>
                <a:lnTo>
                  <a:pt x="9" y="21"/>
                </a:lnTo>
                <a:lnTo>
                  <a:pt x="13" y="24"/>
                </a:lnTo>
                <a:lnTo>
                  <a:pt x="18" y="12"/>
                </a:lnTo>
                <a:lnTo>
                  <a:pt x="9" y="23"/>
                </a:lnTo>
                <a:lnTo>
                  <a:pt x="13" y="26"/>
                </a:lnTo>
                <a:lnTo>
                  <a:pt x="13" y="24"/>
                </a:lnTo>
                <a:lnTo>
                  <a:pt x="16" y="28"/>
                </a:lnTo>
                <a:lnTo>
                  <a:pt x="23" y="31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63" name="Freeform 722"/>
          <p:cNvSpPr>
            <a:spLocks/>
          </p:cNvSpPr>
          <p:nvPr/>
        </p:nvSpPr>
        <p:spPr bwMode="auto">
          <a:xfrm>
            <a:off x="6618362" y="5350471"/>
            <a:ext cx="30162" cy="34925"/>
          </a:xfrm>
          <a:custGeom>
            <a:avLst/>
            <a:gdLst/>
            <a:ahLst/>
            <a:cxnLst>
              <a:cxn ang="0">
                <a:pos x="21" y="42"/>
              </a:cxn>
              <a:cxn ang="0">
                <a:pos x="41" y="23"/>
              </a:cxn>
              <a:cxn ang="0">
                <a:pos x="30" y="12"/>
              </a:cxn>
              <a:cxn ang="0">
                <a:pos x="20" y="21"/>
              </a:cxn>
              <a:cxn ang="0">
                <a:pos x="30" y="12"/>
              </a:cxn>
              <a:cxn ang="0">
                <a:pos x="20" y="0"/>
              </a:cxn>
              <a:cxn ang="0">
                <a:pos x="0" y="17"/>
              </a:cxn>
              <a:cxn ang="0">
                <a:pos x="11" y="30"/>
              </a:cxn>
              <a:cxn ang="0">
                <a:pos x="11" y="31"/>
              </a:cxn>
              <a:cxn ang="0">
                <a:pos x="21" y="42"/>
              </a:cxn>
            </a:cxnLst>
            <a:rect l="0" t="0" r="r" b="b"/>
            <a:pathLst>
              <a:path w="41" h="42">
                <a:moveTo>
                  <a:pt x="21" y="42"/>
                </a:moveTo>
                <a:lnTo>
                  <a:pt x="41" y="23"/>
                </a:lnTo>
                <a:lnTo>
                  <a:pt x="30" y="12"/>
                </a:lnTo>
                <a:lnTo>
                  <a:pt x="20" y="21"/>
                </a:lnTo>
                <a:lnTo>
                  <a:pt x="30" y="12"/>
                </a:lnTo>
                <a:lnTo>
                  <a:pt x="20" y="0"/>
                </a:lnTo>
                <a:lnTo>
                  <a:pt x="0" y="17"/>
                </a:lnTo>
                <a:lnTo>
                  <a:pt x="11" y="30"/>
                </a:lnTo>
                <a:lnTo>
                  <a:pt x="11" y="31"/>
                </a:lnTo>
                <a:lnTo>
                  <a:pt x="21" y="42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64" name="Freeform 723"/>
          <p:cNvSpPr>
            <a:spLocks/>
          </p:cNvSpPr>
          <p:nvPr/>
        </p:nvSpPr>
        <p:spPr bwMode="auto">
          <a:xfrm>
            <a:off x="6602487" y="5317133"/>
            <a:ext cx="33337" cy="46038"/>
          </a:xfrm>
          <a:custGeom>
            <a:avLst/>
            <a:gdLst/>
            <a:ahLst/>
            <a:cxnLst>
              <a:cxn ang="0">
                <a:pos x="19" y="59"/>
              </a:cxn>
              <a:cxn ang="0">
                <a:pos x="42" y="46"/>
              </a:cxn>
              <a:cxn ang="0">
                <a:pos x="32" y="27"/>
              </a:cxn>
              <a:cxn ang="0">
                <a:pos x="19" y="32"/>
              </a:cxn>
              <a:cxn ang="0">
                <a:pos x="32" y="29"/>
              </a:cxn>
              <a:cxn ang="0">
                <a:pos x="25" y="0"/>
              </a:cxn>
              <a:cxn ang="0">
                <a:pos x="0" y="7"/>
              </a:cxn>
              <a:cxn ang="0">
                <a:pos x="7" y="36"/>
              </a:cxn>
              <a:cxn ang="0">
                <a:pos x="9" y="39"/>
              </a:cxn>
              <a:cxn ang="0">
                <a:pos x="19" y="59"/>
              </a:cxn>
            </a:cxnLst>
            <a:rect l="0" t="0" r="r" b="b"/>
            <a:pathLst>
              <a:path w="42" h="59">
                <a:moveTo>
                  <a:pt x="19" y="59"/>
                </a:moveTo>
                <a:lnTo>
                  <a:pt x="42" y="46"/>
                </a:lnTo>
                <a:lnTo>
                  <a:pt x="32" y="27"/>
                </a:lnTo>
                <a:lnTo>
                  <a:pt x="19" y="32"/>
                </a:lnTo>
                <a:lnTo>
                  <a:pt x="32" y="29"/>
                </a:lnTo>
                <a:lnTo>
                  <a:pt x="25" y="0"/>
                </a:lnTo>
                <a:lnTo>
                  <a:pt x="0" y="7"/>
                </a:lnTo>
                <a:lnTo>
                  <a:pt x="7" y="36"/>
                </a:lnTo>
                <a:lnTo>
                  <a:pt x="9" y="39"/>
                </a:lnTo>
                <a:lnTo>
                  <a:pt x="19" y="59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65" name="Freeform 724"/>
          <p:cNvSpPr>
            <a:spLocks/>
          </p:cNvSpPr>
          <p:nvPr/>
        </p:nvSpPr>
        <p:spPr bwMode="auto">
          <a:xfrm>
            <a:off x="6589787" y="5264746"/>
            <a:ext cx="31750" cy="58737"/>
          </a:xfrm>
          <a:custGeom>
            <a:avLst/>
            <a:gdLst/>
            <a:ahLst/>
            <a:cxnLst>
              <a:cxn ang="0">
                <a:pos x="19" y="74"/>
              </a:cxn>
              <a:cxn ang="0">
                <a:pos x="44" y="67"/>
              </a:cxn>
              <a:cxn ang="0">
                <a:pos x="35" y="34"/>
              </a:cxn>
              <a:cxn ang="0">
                <a:pos x="35" y="34"/>
              </a:cxn>
              <a:cxn ang="0">
                <a:pos x="24" y="0"/>
              </a:cxn>
              <a:cxn ang="0">
                <a:pos x="0" y="9"/>
              </a:cxn>
              <a:cxn ang="0">
                <a:pos x="10" y="43"/>
              </a:cxn>
              <a:cxn ang="0">
                <a:pos x="22" y="37"/>
              </a:cxn>
              <a:cxn ang="0">
                <a:pos x="10" y="41"/>
              </a:cxn>
              <a:cxn ang="0">
                <a:pos x="19" y="74"/>
              </a:cxn>
            </a:cxnLst>
            <a:rect l="0" t="0" r="r" b="b"/>
            <a:pathLst>
              <a:path w="44" h="74">
                <a:moveTo>
                  <a:pt x="19" y="74"/>
                </a:moveTo>
                <a:lnTo>
                  <a:pt x="44" y="67"/>
                </a:lnTo>
                <a:lnTo>
                  <a:pt x="35" y="34"/>
                </a:lnTo>
                <a:lnTo>
                  <a:pt x="35" y="34"/>
                </a:lnTo>
                <a:lnTo>
                  <a:pt x="24" y="0"/>
                </a:lnTo>
                <a:lnTo>
                  <a:pt x="0" y="9"/>
                </a:lnTo>
                <a:lnTo>
                  <a:pt x="10" y="43"/>
                </a:lnTo>
                <a:lnTo>
                  <a:pt x="22" y="37"/>
                </a:lnTo>
                <a:lnTo>
                  <a:pt x="10" y="41"/>
                </a:lnTo>
                <a:lnTo>
                  <a:pt x="19" y="74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66" name="Freeform 725"/>
          <p:cNvSpPr>
            <a:spLocks/>
          </p:cNvSpPr>
          <p:nvPr/>
        </p:nvSpPr>
        <p:spPr bwMode="auto">
          <a:xfrm>
            <a:off x="6573912" y="5207596"/>
            <a:ext cx="33337" cy="63500"/>
          </a:xfrm>
          <a:custGeom>
            <a:avLst/>
            <a:gdLst/>
            <a:ahLst/>
            <a:cxnLst>
              <a:cxn ang="0">
                <a:pos x="22" y="80"/>
              </a:cxn>
              <a:cxn ang="0">
                <a:pos x="46" y="69"/>
              </a:cxn>
              <a:cxn ang="0">
                <a:pos x="39" y="52"/>
              </a:cxn>
              <a:cxn ang="0">
                <a:pos x="27" y="57"/>
              </a:cxn>
              <a:cxn ang="0">
                <a:pos x="41" y="55"/>
              </a:cxn>
              <a:cxn ang="0">
                <a:pos x="37" y="34"/>
              </a:cxn>
              <a:cxn ang="0">
                <a:pos x="36" y="30"/>
              </a:cxn>
              <a:cxn ang="0">
                <a:pos x="36" y="30"/>
              </a:cxn>
              <a:cxn ang="0">
                <a:pos x="29" y="15"/>
              </a:cxn>
              <a:cxn ang="0">
                <a:pos x="16" y="20"/>
              </a:cxn>
              <a:cxn ang="0">
                <a:pos x="29" y="18"/>
              </a:cxn>
              <a:cxn ang="0">
                <a:pos x="25" y="0"/>
              </a:cxn>
              <a:cxn ang="0">
                <a:pos x="0" y="6"/>
              </a:cxn>
              <a:cxn ang="0">
                <a:pos x="4" y="23"/>
              </a:cxn>
              <a:cxn ang="0">
                <a:pos x="4" y="25"/>
              </a:cxn>
              <a:cxn ang="0">
                <a:pos x="11" y="41"/>
              </a:cxn>
              <a:cxn ang="0">
                <a:pos x="23" y="36"/>
              </a:cxn>
              <a:cxn ang="0">
                <a:pos x="11" y="39"/>
              </a:cxn>
              <a:cxn ang="0">
                <a:pos x="14" y="61"/>
              </a:cxn>
              <a:cxn ang="0">
                <a:pos x="14" y="62"/>
              </a:cxn>
              <a:cxn ang="0">
                <a:pos x="22" y="80"/>
              </a:cxn>
            </a:cxnLst>
            <a:rect l="0" t="0" r="r" b="b"/>
            <a:pathLst>
              <a:path w="46" h="80">
                <a:moveTo>
                  <a:pt x="22" y="80"/>
                </a:moveTo>
                <a:lnTo>
                  <a:pt x="46" y="69"/>
                </a:lnTo>
                <a:lnTo>
                  <a:pt x="39" y="52"/>
                </a:lnTo>
                <a:lnTo>
                  <a:pt x="27" y="57"/>
                </a:lnTo>
                <a:lnTo>
                  <a:pt x="41" y="55"/>
                </a:lnTo>
                <a:lnTo>
                  <a:pt x="37" y="34"/>
                </a:lnTo>
                <a:lnTo>
                  <a:pt x="36" y="30"/>
                </a:lnTo>
                <a:lnTo>
                  <a:pt x="36" y="30"/>
                </a:lnTo>
                <a:lnTo>
                  <a:pt x="29" y="15"/>
                </a:lnTo>
                <a:lnTo>
                  <a:pt x="16" y="20"/>
                </a:lnTo>
                <a:lnTo>
                  <a:pt x="29" y="18"/>
                </a:lnTo>
                <a:lnTo>
                  <a:pt x="25" y="0"/>
                </a:lnTo>
                <a:lnTo>
                  <a:pt x="0" y="6"/>
                </a:lnTo>
                <a:lnTo>
                  <a:pt x="4" y="23"/>
                </a:lnTo>
                <a:lnTo>
                  <a:pt x="4" y="25"/>
                </a:lnTo>
                <a:lnTo>
                  <a:pt x="11" y="41"/>
                </a:lnTo>
                <a:lnTo>
                  <a:pt x="23" y="36"/>
                </a:lnTo>
                <a:lnTo>
                  <a:pt x="11" y="39"/>
                </a:lnTo>
                <a:lnTo>
                  <a:pt x="14" y="61"/>
                </a:lnTo>
                <a:lnTo>
                  <a:pt x="14" y="62"/>
                </a:lnTo>
                <a:lnTo>
                  <a:pt x="22" y="8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67" name="Freeform 726"/>
          <p:cNvSpPr>
            <a:spLocks/>
          </p:cNvSpPr>
          <p:nvPr/>
        </p:nvSpPr>
        <p:spPr bwMode="auto">
          <a:xfrm>
            <a:off x="6562799" y="5175846"/>
            <a:ext cx="30163" cy="36512"/>
          </a:xfrm>
          <a:custGeom>
            <a:avLst/>
            <a:gdLst/>
            <a:ahLst/>
            <a:cxnLst>
              <a:cxn ang="0">
                <a:pos x="14" y="46"/>
              </a:cxn>
              <a:cxn ang="0">
                <a:pos x="39" y="39"/>
              </a:cxn>
              <a:cxn ang="0">
                <a:pos x="36" y="25"/>
              </a:cxn>
              <a:cxn ang="0">
                <a:pos x="36" y="21"/>
              </a:cxn>
              <a:cxn ang="0">
                <a:pos x="30" y="12"/>
              </a:cxn>
              <a:cxn ang="0">
                <a:pos x="18" y="19"/>
              </a:cxn>
              <a:cxn ang="0">
                <a:pos x="30" y="14"/>
              </a:cxn>
              <a:cxn ang="0">
                <a:pos x="23" y="0"/>
              </a:cxn>
              <a:cxn ang="0">
                <a:pos x="0" y="12"/>
              </a:cxn>
              <a:cxn ang="0">
                <a:pos x="7" y="26"/>
              </a:cxn>
              <a:cxn ang="0">
                <a:pos x="7" y="26"/>
              </a:cxn>
              <a:cxn ang="0">
                <a:pos x="13" y="35"/>
              </a:cxn>
              <a:cxn ang="0">
                <a:pos x="23" y="28"/>
              </a:cxn>
              <a:cxn ang="0">
                <a:pos x="11" y="32"/>
              </a:cxn>
              <a:cxn ang="0">
                <a:pos x="14" y="46"/>
              </a:cxn>
            </a:cxnLst>
            <a:rect l="0" t="0" r="r" b="b"/>
            <a:pathLst>
              <a:path w="39" h="46">
                <a:moveTo>
                  <a:pt x="14" y="46"/>
                </a:moveTo>
                <a:lnTo>
                  <a:pt x="39" y="39"/>
                </a:lnTo>
                <a:lnTo>
                  <a:pt x="36" y="25"/>
                </a:lnTo>
                <a:lnTo>
                  <a:pt x="36" y="21"/>
                </a:lnTo>
                <a:lnTo>
                  <a:pt x="30" y="12"/>
                </a:lnTo>
                <a:lnTo>
                  <a:pt x="18" y="19"/>
                </a:lnTo>
                <a:lnTo>
                  <a:pt x="30" y="14"/>
                </a:lnTo>
                <a:lnTo>
                  <a:pt x="23" y="0"/>
                </a:lnTo>
                <a:lnTo>
                  <a:pt x="0" y="12"/>
                </a:lnTo>
                <a:lnTo>
                  <a:pt x="7" y="26"/>
                </a:lnTo>
                <a:lnTo>
                  <a:pt x="7" y="26"/>
                </a:lnTo>
                <a:lnTo>
                  <a:pt x="13" y="35"/>
                </a:lnTo>
                <a:lnTo>
                  <a:pt x="23" y="28"/>
                </a:lnTo>
                <a:lnTo>
                  <a:pt x="11" y="32"/>
                </a:lnTo>
                <a:lnTo>
                  <a:pt x="14" y="46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68" name="Freeform 727"/>
          <p:cNvSpPr>
            <a:spLocks/>
          </p:cNvSpPr>
          <p:nvPr/>
        </p:nvSpPr>
        <p:spPr bwMode="auto">
          <a:xfrm>
            <a:off x="6551687" y="5156796"/>
            <a:ext cx="26987" cy="31750"/>
          </a:xfrm>
          <a:custGeom>
            <a:avLst/>
            <a:gdLst/>
            <a:ahLst/>
            <a:cxnLst>
              <a:cxn ang="0">
                <a:pos x="20" y="39"/>
              </a:cxn>
              <a:cxn ang="0">
                <a:pos x="36" y="19"/>
              </a:cxn>
              <a:cxn ang="0">
                <a:pos x="25" y="10"/>
              </a:cxn>
              <a:cxn ang="0">
                <a:pos x="16" y="19"/>
              </a:cxn>
              <a:cxn ang="0">
                <a:pos x="27" y="10"/>
              </a:cxn>
              <a:cxn ang="0">
                <a:pos x="20" y="3"/>
              </a:cxn>
              <a:cxn ang="0">
                <a:pos x="18" y="3"/>
              </a:cxn>
              <a:cxn ang="0">
                <a:pos x="14" y="0"/>
              </a:cxn>
              <a:cxn ang="0">
                <a:pos x="9" y="0"/>
              </a:cxn>
              <a:cxn ang="0">
                <a:pos x="6" y="0"/>
              </a:cxn>
              <a:cxn ang="0">
                <a:pos x="6" y="26"/>
              </a:cxn>
              <a:cxn ang="0">
                <a:pos x="9" y="26"/>
              </a:cxn>
              <a:cxn ang="0">
                <a:pos x="0" y="21"/>
              </a:cxn>
              <a:cxn ang="0">
                <a:pos x="4" y="25"/>
              </a:cxn>
              <a:cxn ang="0">
                <a:pos x="9" y="12"/>
              </a:cxn>
              <a:cxn ang="0">
                <a:pos x="0" y="23"/>
              </a:cxn>
              <a:cxn ang="0">
                <a:pos x="7" y="30"/>
              </a:cxn>
              <a:cxn ang="0">
                <a:pos x="9" y="30"/>
              </a:cxn>
              <a:cxn ang="0">
                <a:pos x="20" y="39"/>
              </a:cxn>
            </a:cxnLst>
            <a:rect l="0" t="0" r="r" b="b"/>
            <a:pathLst>
              <a:path w="36" h="39">
                <a:moveTo>
                  <a:pt x="20" y="39"/>
                </a:moveTo>
                <a:lnTo>
                  <a:pt x="36" y="19"/>
                </a:lnTo>
                <a:lnTo>
                  <a:pt x="25" y="10"/>
                </a:lnTo>
                <a:lnTo>
                  <a:pt x="16" y="19"/>
                </a:lnTo>
                <a:lnTo>
                  <a:pt x="27" y="10"/>
                </a:lnTo>
                <a:lnTo>
                  <a:pt x="20" y="3"/>
                </a:lnTo>
                <a:lnTo>
                  <a:pt x="18" y="3"/>
                </a:lnTo>
                <a:lnTo>
                  <a:pt x="14" y="0"/>
                </a:lnTo>
                <a:lnTo>
                  <a:pt x="9" y="0"/>
                </a:lnTo>
                <a:lnTo>
                  <a:pt x="6" y="0"/>
                </a:lnTo>
                <a:lnTo>
                  <a:pt x="6" y="26"/>
                </a:lnTo>
                <a:lnTo>
                  <a:pt x="9" y="26"/>
                </a:lnTo>
                <a:lnTo>
                  <a:pt x="0" y="21"/>
                </a:lnTo>
                <a:lnTo>
                  <a:pt x="4" y="25"/>
                </a:lnTo>
                <a:lnTo>
                  <a:pt x="9" y="12"/>
                </a:lnTo>
                <a:lnTo>
                  <a:pt x="0" y="23"/>
                </a:lnTo>
                <a:lnTo>
                  <a:pt x="7" y="30"/>
                </a:lnTo>
                <a:lnTo>
                  <a:pt x="9" y="30"/>
                </a:lnTo>
                <a:lnTo>
                  <a:pt x="20" y="39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69" name="Freeform 728"/>
          <p:cNvSpPr>
            <a:spLocks/>
          </p:cNvSpPr>
          <p:nvPr/>
        </p:nvSpPr>
        <p:spPr bwMode="auto">
          <a:xfrm>
            <a:off x="6540574" y="5156796"/>
            <a:ext cx="20638" cy="26987"/>
          </a:xfrm>
          <a:custGeom>
            <a:avLst/>
            <a:gdLst/>
            <a:ahLst/>
            <a:cxnLst>
              <a:cxn ang="0">
                <a:pos x="22" y="26"/>
              </a:cxn>
              <a:cxn ang="0">
                <a:pos x="22" y="0"/>
              </a:cxn>
              <a:cxn ang="0">
                <a:pos x="18" y="0"/>
              </a:cxn>
              <a:cxn ang="0">
                <a:pos x="18" y="0"/>
              </a:cxn>
              <a:cxn ang="0">
                <a:pos x="13" y="0"/>
              </a:cxn>
              <a:cxn ang="0">
                <a:pos x="9" y="3"/>
              </a:cxn>
              <a:cxn ang="0">
                <a:pos x="7" y="7"/>
              </a:cxn>
              <a:cxn ang="0">
                <a:pos x="4" y="14"/>
              </a:cxn>
              <a:cxn ang="0">
                <a:pos x="0" y="21"/>
              </a:cxn>
              <a:cxn ang="0">
                <a:pos x="23" y="33"/>
              </a:cxn>
              <a:cxn ang="0">
                <a:pos x="27" y="26"/>
              </a:cxn>
              <a:cxn ang="0">
                <a:pos x="30" y="19"/>
              </a:cxn>
              <a:cxn ang="0">
                <a:pos x="18" y="25"/>
              </a:cxn>
              <a:cxn ang="0">
                <a:pos x="23" y="25"/>
              </a:cxn>
              <a:cxn ang="0">
                <a:pos x="27" y="21"/>
              </a:cxn>
              <a:cxn ang="0">
                <a:pos x="18" y="12"/>
              </a:cxn>
              <a:cxn ang="0">
                <a:pos x="18" y="26"/>
              </a:cxn>
              <a:cxn ang="0">
                <a:pos x="22" y="26"/>
              </a:cxn>
            </a:cxnLst>
            <a:rect l="0" t="0" r="r" b="b"/>
            <a:pathLst>
              <a:path w="30" h="33">
                <a:moveTo>
                  <a:pt x="22" y="26"/>
                </a:moveTo>
                <a:lnTo>
                  <a:pt x="22" y="0"/>
                </a:lnTo>
                <a:lnTo>
                  <a:pt x="18" y="0"/>
                </a:lnTo>
                <a:lnTo>
                  <a:pt x="18" y="0"/>
                </a:lnTo>
                <a:lnTo>
                  <a:pt x="13" y="0"/>
                </a:lnTo>
                <a:lnTo>
                  <a:pt x="9" y="3"/>
                </a:lnTo>
                <a:lnTo>
                  <a:pt x="7" y="7"/>
                </a:lnTo>
                <a:lnTo>
                  <a:pt x="4" y="14"/>
                </a:lnTo>
                <a:lnTo>
                  <a:pt x="0" y="21"/>
                </a:lnTo>
                <a:lnTo>
                  <a:pt x="23" y="33"/>
                </a:lnTo>
                <a:lnTo>
                  <a:pt x="27" y="26"/>
                </a:lnTo>
                <a:lnTo>
                  <a:pt x="30" y="19"/>
                </a:lnTo>
                <a:lnTo>
                  <a:pt x="18" y="25"/>
                </a:lnTo>
                <a:lnTo>
                  <a:pt x="23" y="25"/>
                </a:lnTo>
                <a:lnTo>
                  <a:pt x="27" y="21"/>
                </a:lnTo>
                <a:lnTo>
                  <a:pt x="18" y="12"/>
                </a:lnTo>
                <a:lnTo>
                  <a:pt x="18" y="26"/>
                </a:lnTo>
                <a:lnTo>
                  <a:pt x="22" y="26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70" name="Freeform 729"/>
          <p:cNvSpPr>
            <a:spLocks/>
          </p:cNvSpPr>
          <p:nvPr/>
        </p:nvSpPr>
        <p:spPr bwMode="auto">
          <a:xfrm>
            <a:off x="6532637" y="5169496"/>
            <a:ext cx="22225" cy="28575"/>
          </a:xfrm>
          <a:custGeom>
            <a:avLst/>
            <a:gdLst/>
            <a:ahLst/>
            <a:cxnLst>
              <a:cxn ang="0">
                <a:pos x="28" y="23"/>
              </a:cxn>
              <a:cxn ang="0">
                <a:pos x="16" y="0"/>
              </a:cxn>
              <a:cxn ang="0">
                <a:pos x="12" y="2"/>
              </a:cxn>
              <a:cxn ang="0">
                <a:pos x="9" y="3"/>
              </a:cxn>
              <a:cxn ang="0">
                <a:pos x="5" y="7"/>
              </a:cxn>
              <a:cxn ang="0">
                <a:pos x="5" y="9"/>
              </a:cxn>
              <a:cxn ang="0">
                <a:pos x="3" y="16"/>
              </a:cxn>
              <a:cxn ang="0">
                <a:pos x="16" y="19"/>
              </a:cxn>
              <a:cxn ang="0">
                <a:pos x="7" y="10"/>
              </a:cxn>
              <a:cxn ang="0">
                <a:pos x="3" y="14"/>
              </a:cxn>
              <a:cxn ang="0">
                <a:pos x="12" y="23"/>
              </a:cxn>
              <a:cxn ang="0">
                <a:pos x="21" y="14"/>
              </a:cxn>
              <a:cxn ang="0">
                <a:pos x="17" y="10"/>
              </a:cxn>
              <a:cxn ang="0">
                <a:pos x="12" y="10"/>
              </a:cxn>
              <a:cxn ang="0">
                <a:pos x="7" y="10"/>
              </a:cxn>
              <a:cxn ang="0">
                <a:pos x="23" y="14"/>
              </a:cxn>
              <a:cxn ang="0">
                <a:pos x="19" y="10"/>
              </a:cxn>
              <a:cxn ang="0">
                <a:pos x="0" y="30"/>
              </a:cxn>
              <a:cxn ang="0">
                <a:pos x="3" y="33"/>
              </a:cxn>
              <a:cxn ang="0">
                <a:pos x="3" y="32"/>
              </a:cxn>
              <a:cxn ang="0">
                <a:pos x="7" y="35"/>
              </a:cxn>
              <a:cxn ang="0">
                <a:pos x="12" y="35"/>
              </a:cxn>
              <a:cxn ang="0">
                <a:pos x="17" y="35"/>
              </a:cxn>
              <a:cxn ang="0">
                <a:pos x="23" y="33"/>
              </a:cxn>
              <a:cxn ang="0">
                <a:pos x="26" y="30"/>
              </a:cxn>
              <a:cxn ang="0">
                <a:pos x="25" y="28"/>
              </a:cxn>
              <a:cxn ang="0">
                <a:pos x="28" y="24"/>
              </a:cxn>
              <a:cxn ang="0">
                <a:pos x="28" y="23"/>
              </a:cxn>
              <a:cxn ang="0">
                <a:pos x="30" y="16"/>
              </a:cxn>
              <a:cxn ang="0">
                <a:pos x="26" y="21"/>
              </a:cxn>
              <a:cxn ang="0">
                <a:pos x="30" y="17"/>
              </a:cxn>
              <a:cxn ang="0">
                <a:pos x="17" y="12"/>
              </a:cxn>
              <a:cxn ang="0">
                <a:pos x="25" y="24"/>
              </a:cxn>
              <a:cxn ang="0">
                <a:pos x="28" y="23"/>
              </a:cxn>
            </a:cxnLst>
            <a:rect l="0" t="0" r="r" b="b"/>
            <a:pathLst>
              <a:path w="30" h="35">
                <a:moveTo>
                  <a:pt x="28" y="23"/>
                </a:moveTo>
                <a:lnTo>
                  <a:pt x="16" y="0"/>
                </a:lnTo>
                <a:lnTo>
                  <a:pt x="12" y="2"/>
                </a:lnTo>
                <a:lnTo>
                  <a:pt x="9" y="3"/>
                </a:lnTo>
                <a:lnTo>
                  <a:pt x="5" y="7"/>
                </a:lnTo>
                <a:lnTo>
                  <a:pt x="5" y="9"/>
                </a:lnTo>
                <a:lnTo>
                  <a:pt x="3" y="16"/>
                </a:lnTo>
                <a:lnTo>
                  <a:pt x="16" y="19"/>
                </a:lnTo>
                <a:lnTo>
                  <a:pt x="7" y="10"/>
                </a:lnTo>
                <a:lnTo>
                  <a:pt x="3" y="14"/>
                </a:lnTo>
                <a:lnTo>
                  <a:pt x="12" y="23"/>
                </a:lnTo>
                <a:lnTo>
                  <a:pt x="21" y="14"/>
                </a:lnTo>
                <a:lnTo>
                  <a:pt x="17" y="10"/>
                </a:lnTo>
                <a:lnTo>
                  <a:pt x="12" y="10"/>
                </a:lnTo>
                <a:lnTo>
                  <a:pt x="7" y="10"/>
                </a:lnTo>
                <a:lnTo>
                  <a:pt x="23" y="14"/>
                </a:lnTo>
                <a:lnTo>
                  <a:pt x="19" y="10"/>
                </a:lnTo>
                <a:lnTo>
                  <a:pt x="0" y="30"/>
                </a:lnTo>
                <a:lnTo>
                  <a:pt x="3" y="33"/>
                </a:lnTo>
                <a:lnTo>
                  <a:pt x="3" y="32"/>
                </a:lnTo>
                <a:lnTo>
                  <a:pt x="7" y="35"/>
                </a:lnTo>
                <a:lnTo>
                  <a:pt x="12" y="35"/>
                </a:lnTo>
                <a:lnTo>
                  <a:pt x="17" y="35"/>
                </a:lnTo>
                <a:lnTo>
                  <a:pt x="23" y="33"/>
                </a:lnTo>
                <a:lnTo>
                  <a:pt x="26" y="30"/>
                </a:lnTo>
                <a:lnTo>
                  <a:pt x="25" y="28"/>
                </a:lnTo>
                <a:lnTo>
                  <a:pt x="28" y="24"/>
                </a:lnTo>
                <a:lnTo>
                  <a:pt x="28" y="23"/>
                </a:lnTo>
                <a:lnTo>
                  <a:pt x="30" y="16"/>
                </a:lnTo>
                <a:lnTo>
                  <a:pt x="26" y="21"/>
                </a:lnTo>
                <a:lnTo>
                  <a:pt x="30" y="17"/>
                </a:lnTo>
                <a:lnTo>
                  <a:pt x="17" y="12"/>
                </a:lnTo>
                <a:lnTo>
                  <a:pt x="25" y="24"/>
                </a:lnTo>
                <a:lnTo>
                  <a:pt x="28" y="23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71" name="Freeform 730"/>
          <p:cNvSpPr>
            <a:spLocks/>
          </p:cNvSpPr>
          <p:nvPr/>
        </p:nvSpPr>
        <p:spPr bwMode="auto">
          <a:xfrm>
            <a:off x="6513587" y="5109171"/>
            <a:ext cx="33337" cy="82550"/>
          </a:xfrm>
          <a:custGeom>
            <a:avLst/>
            <a:gdLst/>
            <a:ahLst/>
            <a:cxnLst>
              <a:cxn ang="0">
                <a:pos x="25" y="102"/>
              </a:cxn>
              <a:cxn ang="0">
                <a:pos x="48" y="90"/>
              </a:cxn>
              <a:cxn ang="0">
                <a:pos x="44" y="83"/>
              </a:cxn>
              <a:cxn ang="0">
                <a:pos x="32" y="88"/>
              </a:cxn>
              <a:cxn ang="0">
                <a:pos x="44" y="83"/>
              </a:cxn>
              <a:cxn ang="0">
                <a:pos x="41" y="74"/>
              </a:cxn>
              <a:cxn ang="0">
                <a:pos x="29" y="79"/>
              </a:cxn>
              <a:cxn ang="0">
                <a:pos x="43" y="78"/>
              </a:cxn>
              <a:cxn ang="0">
                <a:pos x="39" y="47"/>
              </a:cxn>
              <a:cxn ang="0">
                <a:pos x="37" y="46"/>
              </a:cxn>
              <a:cxn ang="0">
                <a:pos x="30" y="17"/>
              </a:cxn>
              <a:cxn ang="0">
                <a:pos x="30" y="16"/>
              </a:cxn>
              <a:cxn ang="0">
                <a:pos x="27" y="7"/>
              </a:cxn>
              <a:cxn ang="0">
                <a:pos x="27" y="7"/>
              </a:cxn>
              <a:cxn ang="0">
                <a:pos x="23" y="0"/>
              </a:cxn>
              <a:cxn ang="0">
                <a:pos x="0" y="12"/>
              </a:cxn>
              <a:cxn ang="0">
                <a:pos x="4" y="19"/>
              </a:cxn>
              <a:cxn ang="0">
                <a:pos x="14" y="12"/>
              </a:cxn>
              <a:cxn ang="0">
                <a:pos x="2" y="17"/>
              </a:cxn>
              <a:cxn ang="0">
                <a:pos x="6" y="26"/>
              </a:cxn>
              <a:cxn ang="0">
                <a:pos x="18" y="21"/>
              </a:cxn>
              <a:cxn ang="0">
                <a:pos x="6" y="25"/>
              </a:cxn>
              <a:cxn ang="0">
                <a:pos x="13" y="53"/>
              </a:cxn>
              <a:cxn ang="0">
                <a:pos x="25" y="49"/>
              </a:cxn>
              <a:cxn ang="0">
                <a:pos x="13" y="51"/>
              </a:cxn>
              <a:cxn ang="0">
                <a:pos x="16" y="81"/>
              </a:cxn>
              <a:cxn ang="0">
                <a:pos x="16" y="85"/>
              </a:cxn>
              <a:cxn ang="0">
                <a:pos x="20" y="93"/>
              </a:cxn>
              <a:cxn ang="0">
                <a:pos x="21" y="95"/>
              </a:cxn>
              <a:cxn ang="0">
                <a:pos x="25" y="102"/>
              </a:cxn>
            </a:cxnLst>
            <a:rect l="0" t="0" r="r" b="b"/>
            <a:pathLst>
              <a:path w="48" h="102">
                <a:moveTo>
                  <a:pt x="25" y="102"/>
                </a:moveTo>
                <a:lnTo>
                  <a:pt x="48" y="90"/>
                </a:lnTo>
                <a:lnTo>
                  <a:pt x="44" y="83"/>
                </a:lnTo>
                <a:lnTo>
                  <a:pt x="32" y="88"/>
                </a:lnTo>
                <a:lnTo>
                  <a:pt x="44" y="83"/>
                </a:lnTo>
                <a:lnTo>
                  <a:pt x="41" y="74"/>
                </a:lnTo>
                <a:lnTo>
                  <a:pt x="29" y="79"/>
                </a:lnTo>
                <a:lnTo>
                  <a:pt x="43" y="78"/>
                </a:lnTo>
                <a:lnTo>
                  <a:pt x="39" y="47"/>
                </a:lnTo>
                <a:lnTo>
                  <a:pt x="37" y="46"/>
                </a:lnTo>
                <a:lnTo>
                  <a:pt x="30" y="17"/>
                </a:lnTo>
                <a:lnTo>
                  <a:pt x="30" y="16"/>
                </a:lnTo>
                <a:lnTo>
                  <a:pt x="27" y="7"/>
                </a:lnTo>
                <a:lnTo>
                  <a:pt x="27" y="7"/>
                </a:lnTo>
                <a:lnTo>
                  <a:pt x="23" y="0"/>
                </a:lnTo>
                <a:lnTo>
                  <a:pt x="0" y="12"/>
                </a:lnTo>
                <a:lnTo>
                  <a:pt x="4" y="19"/>
                </a:lnTo>
                <a:lnTo>
                  <a:pt x="14" y="12"/>
                </a:lnTo>
                <a:lnTo>
                  <a:pt x="2" y="17"/>
                </a:lnTo>
                <a:lnTo>
                  <a:pt x="6" y="26"/>
                </a:lnTo>
                <a:lnTo>
                  <a:pt x="18" y="21"/>
                </a:lnTo>
                <a:lnTo>
                  <a:pt x="6" y="25"/>
                </a:lnTo>
                <a:lnTo>
                  <a:pt x="13" y="53"/>
                </a:lnTo>
                <a:lnTo>
                  <a:pt x="25" y="49"/>
                </a:lnTo>
                <a:lnTo>
                  <a:pt x="13" y="51"/>
                </a:lnTo>
                <a:lnTo>
                  <a:pt x="16" y="81"/>
                </a:lnTo>
                <a:lnTo>
                  <a:pt x="16" y="85"/>
                </a:lnTo>
                <a:lnTo>
                  <a:pt x="20" y="93"/>
                </a:lnTo>
                <a:lnTo>
                  <a:pt x="21" y="95"/>
                </a:lnTo>
                <a:lnTo>
                  <a:pt x="25" y="102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72" name="Freeform 731"/>
          <p:cNvSpPr>
            <a:spLocks/>
          </p:cNvSpPr>
          <p:nvPr/>
        </p:nvSpPr>
        <p:spPr bwMode="auto">
          <a:xfrm>
            <a:off x="6502474" y="5101233"/>
            <a:ext cx="25400" cy="28575"/>
          </a:xfrm>
          <a:custGeom>
            <a:avLst/>
            <a:gdLst/>
            <a:ahLst/>
            <a:cxnLst>
              <a:cxn ang="0">
                <a:pos x="16" y="27"/>
              </a:cxn>
              <a:cxn ang="0">
                <a:pos x="35" y="7"/>
              </a:cxn>
              <a:cxn ang="0">
                <a:pos x="32" y="4"/>
              </a:cxn>
              <a:cxn ang="0">
                <a:pos x="30" y="4"/>
              </a:cxn>
              <a:cxn ang="0">
                <a:pos x="27" y="0"/>
              </a:cxn>
              <a:cxn ang="0">
                <a:pos x="21" y="0"/>
              </a:cxn>
              <a:cxn ang="0">
                <a:pos x="16" y="0"/>
              </a:cxn>
              <a:cxn ang="0">
                <a:pos x="13" y="4"/>
              </a:cxn>
              <a:cxn ang="0">
                <a:pos x="11" y="5"/>
              </a:cxn>
              <a:cxn ang="0">
                <a:pos x="5" y="13"/>
              </a:cxn>
              <a:cxn ang="0">
                <a:pos x="16" y="20"/>
              </a:cxn>
              <a:cxn ang="0">
                <a:pos x="11" y="9"/>
              </a:cxn>
              <a:cxn ang="0">
                <a:pos x="7" y="11"/>
              </a:cxn>
              <a:cxn ang="0">
                <a:pos x="4" y="13"/>
              </a:cxn>
              <a:cxn ang="0">
                <a:pos x="0" y="16"/>
              </a:cxn>
              <a:cxn ang="0">
                <a:pos x="20" y="36"/>
              </a:cxn>
              <a:cxn ang="0">
                <a:pos x="23" y="32"/>
              </a:cxn>
              <a:cxn ang="0">
                <a:pos x="13" y="21"/>
              </a:cxn>
              <a:cxn ang="0">
                <a:pos x="20" y="34"/>
              </a:cxn>
              <a:cxn ang="0">
                <a:pos x="23" y="32"/>
              </a:cxn>
              <a:cxn ang="0">
                <a:pos x="25" y="28"/>
              </a:cxn>
              <a:cxn ang="0">
                <a:pos x="27" y="28"/>
              </a:cxn>
              <a:cxn ang="0">
                <a:pos x="32" y="21"/>
              </a:cxn>
              <a:cxn ang="0">
                <a:pos x="13" y="21"/>
              </a:cxn>
              <a:cxn ang="0">
                <a:pos x="16" y="25"/>
              </a:cxn>
              <a:cxn ang="0">
                <a:pos x="21" y="25"/>
              </a:cxn>
              <a:cxn ang="0">
                <a:pos x="27" y="25"/>
              </a:cxn>
              <a:cxn ang="0">
                <a:pos x="30" y="21"/>
              </a:cxn>
              <a:cxn ang="0">
                <a:pos x="21" y="13"/>
              </a:cxn>
              <a:cxn ang="0">
                <a:pos x="13" y="23"/>
              </a:cxn>
              <a:cxn ang="0">
                <a:pos x="16" y="27"/>
              </a:cxn>
            </a:cxnLst>
            <a:rect l="0" t="0" r="r" b="b"/>
            <a:pathLst>
              <a:path w="35" h="36">
                <a:moveTo>
                  <a:pt x="16" y="27"/>
                </a:moveTo>
                <a:lnTo>
                  <a:pt x="35" y="7"/>
                </a:lnTo>
                <a:lnTo>
                  <a:pt x="32" y="4"/>
                </a:lnTo>
                <a:lnTo>
                  <a:pt x="30" y="4"/>
                </a:lnTo>
                <a:lnTo>
                  <a:pt x="27" y="0"/>
                </a:lnTo>
                <a:lnTo>
                  <a:pt x="21" y="0"/>
                </a:lnTo>
                <a:lnTo>
                  <a:pt x="16" y="0"/>
                </a:lnTo>
                <a:lnTo>
                  <a:pt x="13" y="4"/>
                </a:lnTo>
                <a:lnTo>
                  <a:pt x="11" y="5"/>
                </a:lnTo>
                <a:lnTo>
                  <a:pt x="5" y="13"/>
                </a:lnTo>
                <a:lnTo>
                  <a:pt x="16" y="20"/>
                </a:lnTo>
                <a:lnTo>
                  <a:pt x="11" y="9"/>
                </a:lnTo>
                <a:lnTo>
                  <a:pt x="7" y="11"/>
                </a:lnTo>
                <a:lnTo>
                  <a:pt x="4" y="13"/>
                </a:lnTo>
                <a:lnTo>
                  <a:pt x="0" y="16"/>
                </a:lnTo>
                <a:lnTo>
                  <a:pt x="20" y="36"/>
                </a:lnTo>
                <a:lnTo>
                  <a:pt x="23" y="32"/>
                </a:lnTo>
                <a:lnTo>
                  <a:pt x="13" y="21"/>
                </a:lnTo>
                <a:lnTo>
                  <a:pt x="20" y="34"/>
                </a:lnTo>
                <a:lnTo>
                  <a:pt x="23" y="32"/>
                </a:lnTo>
                <a:lnTo>
                  <a:pt x="25" y="28"/>
                </a:lnTo>
                <a:lnTo>
                  <a:pt x="27" y="28"/>
                </a:lnTo>
                <a:lnTo>
                  <a:pt x="32" y="21"/>
                </a:lnTo>
                <a:lnTo>
                  <a:pt x="13" y="21"/>
                </a:lnTo>
                <a:lnTo>
                  <a:pt x="16" y="25"/>
                </a:lnTo>
                <a:lnTo>
                  <a:pt x="21" y="25"/>
                </a:lnTo>
                <a:lnTo>
                  <a:pt x="27" y="25"/>
                </a:lnTo>
                <a:lnTo>
                  <a:pt x="30" y="21"/>
                </a:lnTo>
                <a:lnTo>
                  <a:pt x="21" y="13"/>
                </a:lnTo>
                <a:lnTo>
                  <a:pt x="13" y="23"/>
                </a:lnTo>
                <a:lnTo>
                  <a:pt x="16" y="27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73" name="Freeform 732"/>
          <p:cNvSpPr>
            <a:spLocks/>
          </p:cNvSpPr>
          <p:nvPr/>
        </p:nvSpPr>
        <p:spPr bwMode="auto">
          <a:xfrm>
            <a:off x="6500887" y="5101233"/>
            <a:ext cx="20637" cy="20638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26" y="25"/>
              </a:cxn>
              <a:cxn ang="0">
                <a:pos x="26" y="21"/>
              </a:cxn>
              <a:cxn ang="0">
                <a:pos x="26" y="16"/>
              </a:cxn>
              <a:cxn ang="0">
                <a:pos x="12" y="16"/>
              </a:cxn>
              <a:cxn ang="0">
                <a:pos x="21" y="25"/>
              </a:cxn>
              <a:cxn ang="0">
                <a:pos x="24" y="21"/>
              </a:cxn>
              <a:cxn ang="0">
                <a:pos x="23" y="27"/>
              </a:cxn>
              <a:cxn ang="0">
                <a:pos x="26" y="23"/>
              </a:cxn>
              <a:cxn ang="0">
                <a:pos x="30" y="20"/>
              </a:cxn>
              <a:cxn ang="0">
                <a:pos x="10" y="0"/>
              </a:cxn>
              <a:cxn ang="0">
                <a:pos x="7" y="4"/>
              </a:cxn>
              <a:cxn ang="0">
                <a:pos x="3" y="7"/>
              </a:cxn>
              <a:cxn ang="0">
                <a:pos x="3" y="7"/>
              </a:cxn>
              <a:cxn ang="0">
                <a:pos x="0" y="11"/>
              </a:cxn>
              <a:cxn ang="0">
                <a:pos x="0" y="16"/>
              </a:cxn>
              <a:cxn ang="0">
                <a:pos x="0" y="16"/>
              </a:cxn>
              <a:cxn ang="0">
                <a:pos x="0" y="21"/>
              </a:cxn>
              <a:cxn ang="0">
                <a:pos x="0" y="25"/>
              </a:cxn>
            </a:cxnLst>
            <a:rect l="0" t="0" r="r" b="b"/>
            <a:pathLst>
              <a:path w="30" h="27">
                <a:moveTo>
                  <a:pt x="0" y="25"/>
                </a:moveTo>
                <a:lnTo>
                  <a:pt x="26" y="25"/>
                </a:lnTo>
                <a:lnTo>
                  <a:pt x="26" y="21"/>
                </a:lnTo>
                <a:lnTo>
                  <a:pt x="26" y="16"/>
                </a:lnTo>
                <a:lnTo>
                  <a:pt x="12" y="16"/>
                </a:lnTo>
                <a:lnTo>
                  <a:pt x="21" y="25"/>
                </a:lnTo>
                <a:lnTo>
                  <a:pt x="24" y="21"/>
                </a:lnTo>
                <a:lnTo>
                  <a:pt x="23" y="27"/>
                </a:lnTo>
                <a:lnTo>
                  <a:pt x="26" y="23"/>
                </a:lnTo>
                <a:lnTo>
                  <a:pt x="30" y="20"/>
                </a:lnTo>
                <a:lnTo>
                  <a:pt x="10" y="0"/>
                </a:lnTo>
                <a:lnTo>
                  <a:pt x="7" y="4"/>
                </a:lnTo>
                <a:lnTo>
                  <a:pt x="3" y="7"/>
                </a:lnTo>
                <a:lnTo>
                  <a:pt x="3" y="7"/>
                </a:lnTo>
                <a:lnTo>
                  <a:pt x="0" y="11"/>
                </a:lnTo>
                <a:lnTo>
                  <a:pt x="0" y="16"/>
                </a:lnTo>
                <a:lnTo>
                  <a:pt x="0" y="16"/>
                </a:lnTo>
                <a:lnTo>
                  <a:pt x="0" y="21"/>
                </a:lnTo>
                <a:lnTo>
                  <a:pt x="0" y="25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74" name="Freeform 733"/>
          <p:cNvSpPr>
            <a:spLocks/>
          </p:cNvSpPr>
          <p:nvPr/>
        </p:nvSpPr>
        <p:spPr bwMode="auto">
          <a:xfrm>
            <a:off x="6511999" y="5098058"/>
            <a:ext cx="25400" cy="301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3" y="26"/>
              </a:cxn>
              <a:cxn ang="0">
                <a:pos x="7" y="26"/>
              </a:cxn>
              <a:cxn ang="0">
                <a:pos x="7" y="12"/>
              </a:cxn>
              <a:cxn ang="0">
                <a:pos x="0" y="23"/>
              </a:cxn>
              <a:cxn ang="0">
                <a:pos x="5" y="26"/>
              </a:cxn>
              <a:cxn ang="0">
                <a:pos x="12" y="16"/>
              </a:cxn>
              <a:cxn ang="0">
                <a:pos x="3" y="24"/>
              </a:cxn>
              <a:cxn ang="0">
                <a:pos x="14" y="37"/>
              </a:cxn>
              <a:cxn ang="0">
                <a:pos x="33" y="19"/>
              </a:cxn>
              <a:cxn ang="0">
                <a:pos x="22" y="7"/>
              </a:cxn>
              <a:cxn ang="0">
                <a:pos x="21" y="7"/>
              </a:cxn>
              <a:cxn ang="0">
                <a:pos x="19" y="5"/>
              </a:cxn>
              <a:cxn ang="0">
                <a:pos x="14" y="1"/>
              </a:cxn>
              <a:cxn ang="0">
                <a:pos x="12" y="0"/>
              </a:cxn>
              <a:cxn ang="0">
                <a:pos x="7" y="0"/>
              </a:cxn>
              <a:cxn ang="0">
                <a:pos x="3" y="0"/>
              </a:cxn>
            </a:cxnLst>
            <a:rect l="0" t="0" r="r" b="b"/>
            <a:pathLst>
              <a:path w="33" h="37">
                <a:moveTo>
                  <a:pt x="3" y="0"/>
                </a:moveTo>
                <a:lnTo>
                  <a:pt x="3" y="26"/>
                </a:lnTo>
                <a:lnTo>
                  <a:pt x="7" y="26"/>
                </a:lnTo>
                <a:lnTo>
                  <a:pt x="7" y="12"/>
                </a:lnTo>
                <a:lnTo>
                  <a:pt x="0" y="23"/>
                </a:lnTo>
                <a:lnTo>
                  <a:pt x="5" y="26"/>
                </a:lnTo>
                <a:lnTo>
                  <a:pt x="12" y="16"/>
                </a:lnTo>
                <a:lnTo>
                  <a:pt x="3" y="24"/>
                </a:lnTo>
                <a:lnTo>
                  <a:pt x="14" y="37"/>
                </a:lnTo>
                <a:lnTo>
                  <a:pt x="33" y="19"/>
                </a:lnTo>
                <a:lnTo>
                  <a:pt x="22" y="7"/>
                </a:lnTo>
                <a:lnTo>
                  <a:pt x="21" y="7"/>
                </a:lnTo>
                <a:lnTo>
                  <a:pt x="19" y="5"/>
                </a:lnTo>
                <a:lnTo>
                  <a:pt x="14" y="1"/>
                </a:lnTo>
                <a:lnTo>
                  <a:pt x="12" y="0"/>
                </a:lnTo>
                <a:lnTo>
                  <a:pt x="7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75" name="Freeform 734"/>
          <p:cNvSpPr>
            <a:spLocks/>
          </p:cNvSpPr>
          <p:nvPr/>
        </p:nvSpPr>
        <p:spPr bwMode="auto">
          <a:xfrm>
            <a:off x="6521524" y="5117108"/>
            <a:ext cx="33338" cy="63500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0" y="12"/>
              </a:cxn>
              <a:cxn ang="0">
                <a:pos x="7" y="26"/>
              </a:cxn>
              <a:cxn ang="0">
                <a:pos x="18" y="19"/>
              </a:cxn>
              <a:cxn ang="0">
                <a:pos x="5" y="23"/>
              </a:cxn>
              <a:cxn ang="0">
                <a:pos x="9" y="38"/>
              </a:cxn>
              <a:cxn ang="0">
                <a:pos x="9" y="38"/>
              </a:cxn>
              <a:cxn ang="0">
                <a:pos x="14" y="60"/>
              </a:cxn>
              <a:cxn ang="0">
                <a:pos x="14" y="61"/>
              </a:cxn>
              <a:cxn ang="0">
                <a:pos x="21" y="79"/>
              </a:cxn>
              <a:cxn ang="0">
                <a:pos x="46" y="69"/>
              </a:cxn>
              <a:cxn ang="0">
                <a:pos x="39" y="51"/>
              </a:cxn>
              <a:cxn ang="0">
                <a:pos x="26" y="56"/>
              </a:cxn>
              <a:cxn ang="0">
                <a:pos x="39" y="53"/>
              </a:cxn>
              <a:cxn ang="0">
                <a:pos x="33" y="31"/>
              </a:cxn>
              <a:cxn ang="0">
                <a:pos x="21" y="35"/>
              </a:cxn>
              <a:cxn ang="0">
                <a:pos x="33" y="33"/>
              </a:cxn>
              <a:cxn ang="0">
                <a:pos x="30" y="17"/>
              </a:cxn>
              <a:cxn ang="0">
                <a:pos x="30" y="14"/>
              </a:cxn>
              <a:cxn ang="0">
                <a:pos x="23" y="0"/>
              </a:cxn>
            </a:cxnLst>
            <a:rect l="0" t="0" r="r" b="b"/>
            <a:pathLst>
              <a:path w="46" h="79">
                <a:moveTo>
                  <a:pt x="23" y="0"/>
                </a:moveTo>
                <a:lnTo>
                  <a:pt x="0" y="12"/>
                </a:lnTo>
                <a:lnTo>
                  <a:pt x="7" y="26"/>
                </a:lnTo>
                <a:lnTo>
                  <a:pt x="18" y="19"/>
                </a:lnTo>
                <a:lnTo>
                  <a:pt x="5" y="23"/>
                </a:lnTo>
                <a:lnTo>
                  <a:pt x="9" y="38"/>
                </a:lnTo>
                <a:lnTo>
                  <a:pt x="9" y="38"/>
                </a:lnTo>
                <a:lnTo>
                  <a:pt x="14" y="60"/>
                </a:lnTo>
                <a:lnTo>
                  <a:pt x="14" y="61"/>
                </a:lnTo>
                <a:lnTo>
                  <a:pt x="21" y="79"/>
                </a:lnTo>
                <a:lnTo>
                  <a:pt x="46" y="69"/>
                </a:lnTo>
                <a:lnTo>
                  <a:pt x="39" y="51"/>
                </a:lnTo>
                <a:lnTo>
                  <a:pt x="26" y="56"/>
                </a:lnTo>
                <a:lnTo>
                  <a:pt x="39" y="53"/>
                </a:lnTo>
                <a:lnTo>
                  <a:pt x="33" y="31"/>
                </a:lnTo>
                <a:lnTo>
                  <a:pt x="21" y="35"/>
                </a:lnTo>
                <a:lnTo>
                  <a:pt x="33" y="33"/>
                </a:lnTo>
                <a:lnTo>
                  <a:pt x="30" y="17"/>
                </a:lnTo>
                <a:lnTo>
                  <a:pt x="30" y="14"/>
                </a:lnTo>
                <a:lnTo>
                  <a:pt x="23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76" name="Freeform 735"/>
          <p:cNvSpPr>
            <a:spLocks/>
          </p:cNvSpPr>
          <p:nvPr/>
        </p:nvSpPr>
        <p:spPr bwMode="auto">
          <a:xfrm>
            <a:off x="6537399" y="5172671"/>
            <a:ext cx="33338" cy="57150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0" y="9"/>
              </a:cxn>
              <a:cxn ang="0">
                <a:pos x="11" y="43"/>
              </a:cxn>
              <a:cxn ang="0">
                <a:pos x="21" y="73"/>
              </a:cxn>
              <a:cxn ang="0">
                <a:pos x="46" y="64"/>
              </a:cxn>
              <a:cxn ang="0">
                <a:pos x="35" y="34"/>
              </a:cxn>
              <a:cxn ang="0">
                <a:pos x="25" y="0"/>
              </a:cxn>
            </a:cxnLst>
            <a:rect l="0" t="0" r="r" b="b"/>
            <a:pathLst>
              <a:path w="46" h="73">
                <a:moveTo>
                  <a:pt x="25" y="0"/>
                </a:moveTo>
                <a:lnTo>
                  <a:pt x="0" y="9"/>
                </a:lnTo>
                <a:lnTo>
                  <a:pt x="11" y="43"/>
                </a:lnTo>
                <a:lnTo>
                  <a:pt x="21" y="73"/>
                </a:lnTo>
                <a:lnTo>
                  <a:pt x="46" y="64"/>
                </a:lnTo>
                <a:lnTo>
                  <a:pt x="35" y="34"/>
                </a:lnTo>
                <a:lnTo>
                  <a:pt x="25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77" name="Freeform 736"/>
          <p:cNvSpPr>
            <a:spLocks/>
          </p:cNvSpPr>
          <p:nvPr/>
        </p:nvSpPr>
        <p:spPr bwMode="auto">
          <a:xfrm>
            <a:off x="6553274" y="5221883"/>
            <a:ext cx="33338" cy="44450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0" y="11"/>
              </a:cxn>
              <a:cxn ang="0">
                <a:pos x="11" y="34"/>
              </a:cxn>
              <a:cxn ang="0">
                <a:pos x="11" y="35"/>
              </a:cxn>
              <a:cxn ang="0">
                <a:pos x="25" y="57"/>
              </a:cxn>
              <a:cxn ang="0">
                <a:pos x="46" y="43"/>
              </a:cxn>
              <a:cxn ang="0">
                <a:pos x="32" y="21"/>
              </a:cxn>
              <a:cxn ang="0">
                <a:pos x="21" y="28"/>
              </a:cxn>
              <a:cxn ang="0">
                <a:pos x="34" y="23"/>
              </a:cxn>
              <a:cxn ang="0">
                <a:pos x="23" y="0"/>
              </a:cxn>
            </a:cxnLst>
            <a:rect l="0" t="0" r="r" b="b"/>
            <a:pathLst>
              <a:path w="46" h="57">
                <a:moveTo>
                  <a:pt x="23" y="0"/>
                </a:moveTo>
                <a:lnTo>
                  <a:pt x="0" y="11"/>
                </a:lnTo>
                <a:lnTo>
                  <a:pt x="11" y="34"/>
                </a:lnTo>
                <a:lnTo>
                  <a:pt x="11" y="35"/>
                </a:lnTo>
                <a:lnTo>
                  <a:pt x="25" y="57"/>
                </a:lnTo>
                <a:lnTo>
                  <a:pt x="46" y="43"/>
                </a:lnTo>
                <a:lnTo>
                  <a:pt x="32" y="21"/>
                </a:lnTo>
                <a:lnTo>
                  <a:pt x="21" y="28"/>
                </a:lnTo>
                <a:lnTo>
                  <a:pt x="34" y="23"/>
                </a:lnTo>
                <a:lnTo>
                  <a:pt x="23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78" name="Freeform 737"/>
          <p:cNvSpPr>
            <a:spLocks/>
          </p:cNvSpPr>
          <p:nvPr/>
        </p:nvSpPr>
        <p:spPr bwMode="auto">
          <a:xfrm>
            <a:off x="6572324" y="5253633"/>
            <a:ext cx="30163" cy="36513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0" y="19"/>
              </a:cxn>
              <a:cxn ang="0">
                <a:pos x="7" y="26"/>
              </a:cxn>
              <a:cxn ang="0">
                <a:pos x="15" y="16"/>
              </a:cxn>
              <a:cxn ang="0">
                <a:pos x="5" y="23"/>
              </a:cxn>
              <a:cxn ang="0">
                <a:pos x="8" y="30"/>
              </a:cxn>
              <a:cxn ang="0">
                <a:pos x="10" y="33"/>
              </a:cxn>
              <a:cxn ang="0">
                <a:pos x="15" y="39"/>
              </a:cxn>
              <a:cxn ang="0">
                <a:pos x="24" y="28"/>
              </a:cxn>
              <a:cxn ang="0">
                <a:pos x="14" y="35"/>
              </a:cxn>
              <a:cxn ang="0">
                <a:pos x="21" y="46"/>
              </a:cxn>
              <a:cxn ang="0">
                <a:pos x="42" y="32"/>
              </a:cxn>
              <a:cxn ang="0">
                <a:pos x="35" y="21"/>
              </a:cxn>
              <a:cxn ang="0">
                <a:pos x="35" y="19"/>
              </a:cxn>
              <a:cxn ang="0">
                <a:pos x="30" y="14"/>
              </a:cxn>
              <a:cxn ang="0">
                <a:pos x="19" y="23"/>
              </a:cxn>
              <a:cxn ang="0">
                <a:pos x="31" y="17"/>
              </a:cxn>
              <a:cxn ang="0">
                <a:pos x="28" y="10"/>
              </a:cxn>
              <a:cxn ang="0">
                <a:pos x="26" y="7"/>
              </a:cxn>
              <a:cxn ang="0">
                <a:pos x="19" y="0"/>
              </a:cxn>
            </a:cxnLst>
            <a:rect l="0" t="0" r="r" b="b"/>
            <a:pathLst>
              <a:path w="42" h="46">
                <a:moveTo>
                  <a:pt x="19" y="0"/>
                </a:moveTo>
                <a:lnTo>
                  <a:pt x="0" y="19"/>
                </a:lnTo>
                <a:lnTo>
                  <a:pt x="7" y="26"/>
                </a:lnTo>
                <a:lnTo>
                  <a:pt x="15" y="16"/>
                </a:lnTo>
                <a:lnTo>
                  <a:pt x="5" y="23"/>
                </a:lnTo>
                <a:lnTo>
                  <a:pt x="8" y="30"/>
                </a:lnTo>
                <a:lnTo>
                  <a:pt x="10" y="33"/>
                </a:lnTo>
                <a:lnTo>
                  <a:pt x="15" y="39"/>
                </a:lnTo>
                <a:lnTo>
                  <a:pt x="24" y="28"/>
                </a:lnTo>
                <a:lnTo>
                  <a:pt x="14" y="35"/>
                </a:lnTo>
                <a:lnTo>
                  <a:pt x="21" y="46"/>
                </a:lnTo>
                <a:lnTo>
                  <a:pt x="42" y="32"/>
                </a:lnTo>
                <a:lnTo>
                  <a:pt x="35" y="21"/>
                </a:lnTo>
                <a:lnTo>
                  <a:pt x="35" y="19"/>
                </a:lnTo>
                <a:lnTo>
                  <a:pt x="30" y="14"/>
                </a:lnTo>
                <a:lnTo>
                  <a:pt x="19" y="23"/>
                </a:lnTo>
                <a:lnTo>
                  <a:pt x="31" y="17"/>
                </a:lnTo>
                <a:lnTo>
                  <a:pt x="28" y="10"/>
                </a:lnTo>
                <a:lnTo>
                  <a:pt x="26" y="7"/>
                </a:lnTo>
                <a:lnTo>
                  <a:pt x="19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79" name="Freeform 738"/>
          <p:cNvSpPr>
            <a:spLocks/>
          </p:cNvSpPr>
          <p:nvPr/>
        </p:nvSpPr>
        <p:spPr bwMode="auto">
          <a:xfrm>
            <a:off x="6588199" y="5279033"/>
            <a:ext cx="33338" cy="50800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0" y="14"/>
              </a:cxn>
              <a:cxn ang="0">
                <a:pos x="7" y="24"/>
              </a:cxn>
              <a:cxn ang="0">
                <a:pos x="17" y="17"/>
              </a:cxn>
              <a:cxn ang="0">
                <a:pos x="7" y="24"/>
              </a:cxn>
              <a:cxn ang="0">
                <a:pos x="14" y="38"/>
              </a:cxn>
              <a:cxn ang="0">
                <a:pos x="24" y="31"/>
              </a:cxn>
              <a:cxn ang="0">
                <a:pos x="12" y="37"/>
              </a:cxn>
              <a:cxn ang="0">
                <a:pos x="21" y="63"/>
              </a:cxn>
              <a:cxn ang="0">
                <a:pos x="46" y="54"/>
              </a:cxn>
              <a:cxn ang="0">
                <a:pos x="37" y="28"/>
              </a:cxn>
              <a:cxn ang="0">
                <a:pos x="37" y="26"/>
              </a:cxn>
              <a:cxn ang="0">
                <a:pos x="30" y="12"/>
              </a:cxn>
              <a:cxn ang="0">
                <a:pos x="28" y="10"/>
              </a:cxn>
              <a:cxn ang="0">
                <a:pos x="21" y="0"/>
              </a:cxn>
            </a:cxnLst>
            <a:rect l="0" t="0" r="r" b="b"/>
            <a:pathLst>
              <a:path w="46" h="63">
                <a:moveTo>
                  <a:pt x="21" y="0"/>
                </a:moveTo>
                <a:lnTo>
                  <a:pt x="0" y="14"/>
                </a:lnTo>
                <a:lnTo>
                  <a:pt x="7" y="24"/>
                </a:lnTo>
                <a:lnTo>
                  <a:pt x="17" y="17"/>
                </a:lnTo>
                <a:lnTo>
                  <a:pt x="7" y="24"/>
                </a:lnTo>
                <a:lnTo>
                  <a:pt x="14" y="38"/>
                </a:lnTo>
                <a:lnTo>
                  <a:pt x="24" y="31"/>
                </a:lnTo>
                <a:lnTo>
                  <a:pt x="12" y="37"/>
                </a:lnTo>
                <a:lnTo>
                  <a:pt x="21" y="63"/>
                </a:lnTo>
                <a:lnTo>
                  <a:pt x="46" y="54"/>
                </a:lnTo>
                <a:lnTo>
                  <a:pt x="37" y="28"/>
                </a:lnTo>
                <a:lnTo>
                  <a:pt x="37" y="26"/>
                </a:lnTo>
                <a:lnTo>
                  <a:pt x="30" y="12"/>
                </a:lnTo>
                <a:lnTo>
                  <a:pt x="28" y="10"/>
                </a:lnTo>
                <a:lnTo>
                  <a:pt x="21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80" name="Freeform 739"/>
          <p:cNvSpPr>
            <a:spLocks/>
          </p:cNvSpPr>
          <p:nvPr/>
        </p:nvSpPr>
        <p:spPr bwMode="auto">
          <a:xfrm>
            <a:off x="6604074" y="5321896"/>
            <a:ext cx="31750" cy="46037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0" y="10"/>
              </a:cxn>
              <a:cxn ang="0">
                <a:pos x="10" y="33"/>
              </a:cxn>
              <a:cxn ang="0">
                <a:pos x="10" y="35"/>
              </a:cxn>
              <a:cxn ang="0">
                <a:pos x="17" y="49"/>
              </a:cxn>
              <a:cxn ang="0">
                <a:pos x="28" y="42"/>
              </a:cxn>
              <a:cxn ang="0">
                <a:pos x="16" y="47"/>
              </a:cxn>
              <a:cxn ang="0">
                <a:pos x="19" y="58"/>
              </a:cxn>
              <a:cxn ang="0">
                <a:pos x="44" y="49"/>
              </a:cxn>
              <a:cxn ang="0">
                <a:pos x="40" y="38"/>
              </a:cxn>
              <a:cxn ang="0">
                <a:pos x="40" y="37"/>
              </a:cxn>
              <a:cxn ang="0">
                <a:pos x="33" y="23"/>
              </a:cxn>
              <a:cxn ang="0">
                <a:pos x="21" y="28"/>
              </a:cxn>
              <a:cxn ang="0">
                <a:pos x="33" y="23"/>
              </a:cxn>
              <a:cxn ang="0">
                <a:pos x="23" y="0"/>
              </a:cxn>
            </a:cxnLst>
            <a:rect l="0" t="0" r="r" b="b"/>
            <a:pathLst>
              <a:path w="44" h="58">
                <a:moveTo>
                  <a:pt x="23" y="0"/>
                </a:moveTo>
                <a:lnTo>
                  <a:pt x="0" y="10"/>
                </a:lnTo>
                <a:lnTo>
                  <a:pt x="10" y="33"/>
                </a:lnTo>
                <a:lnTo>
                  <a:pt x="10" y="35"/>
                </a:lnTo>
                <a:lnTo>
                  <a:pt x="17" y="49"/>
                </a:lnTo>
                <a:lnTo>
                  <a:pt x="28" y="42"/>
                </a:lnTo>
                <a:lnTo>
                  <a:pt x="16" y="47"/>
                </a:lnTo>
                <a:lnTo>
                  <a:pt x="19" y="58"/>
                </a:lnTo>
                <a:lnTo>
                  <a:pt x="44" y="49"/>
                </a:lnTo>
                <a:lnTo>
                  <a:pt x="40" y="38"/>
                </a:lnTo>
                <a:lnTo>
                  <a:pt x="40" y="37"/>
                </a:lnTo>
                <a:lnTo>
                  <a:pt x="33" y="23"/>
                </a:lnTo>
                <a:lnTo>
                  <a:pt x="21" y="28"/>
                </a:lnTo>
                <a:lnTo>
                  <a:pt x="33" y="23"/>
                </a:lnTo>
                <a:lnTo>
                  <a:pt x="23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81" name="Freeform 740"/>
          <p:cNvSpPr>
            <a:spLocks/>
          </p:cNvSpPr>
          <p:nvPr/>
        </p:nvSpPr>
        <p:spPr bwMode="auto">
          <a:xfrm>
            <a:off x="6619949" y="5358408"/>
            <a:ext cx="28575" cy="31750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0" y="15"/>
              </a:cxn>
              <a:cxn ang="0">
                <a:pos x="11" y="31"/>
              </a:cxn>
              <a:cxn ang="0">
                <a:pos x="12" y="32"/>
              </a:cxn>
              <a:cxn ang="0">
                <a:pos x="14" y="34"/>
              </a:cxn>
              <a:cxn ang="0">
                <a:pos x="25" y="41"/>
              </a:cxn>
              <a:cxn ang="0">
                <a:pos x="39" y="20"/>
              </a:cxn>
              <a:cxn ang="0">
                <a:pos x="28" y="13"/>
              </a:cxn>
              <a:cxn ang="0">
                <a:pos x="30" y="15"/>
              </a:cxn>
              <a:cxn ang="0">
                <a:pos x="21" y="23"/>
              </a:cxn>
              <a:cxn ang="0">
                <a:pos x="32" y="16"/>
              </a:cxn>
              <a:cxn ang="0">
                <a:pos x="21" y="0"/>
              </a:cxn>
            </a:cxnLst>
            <a:rect l="0" t="0" r="r" b="b"/>
            <a:pathLst>
              <a:path w="39" h="41">
                <a:moveTo>
                  <a:pt x="21" y="0"/>
                </a:moveTo>
                <a:lnTo>
                  <a:pt x="0" y="15"/>
                </a:lnTo>
                <a:lnTo>
                  <a:pt x="11" y="31"/>
                </a:lnTo>
                <a:lnTo>
                  <a:pt x="12" y="32"/>
                </a:lnTo>
                <a:lnTo>
                  <a:pt x="14" y="34"/>
                </a:lnTo>
                <a:lnTo>
                  <a:pt x="25" y="41"/>
                </a:lnTo>
                <a:lnTo>
                  <a:pt x="39" y="20"/>
                </a:lnTo>
                <a:lnTo>
                  <a:pt x="28" y="13"/>
                </a:lnTo>
                <a:lnTo>
                  <a:pt x="30" y="15"/>
                </a:lnTo>
                <a:lnTo>
                  <a:pt x="21" y="23"/>
                </a:lnTo>
                <a:lnTo>
                  <a:pt x="32" y="16"/>
                </a:lnTo>
                <a:lnTo>
                  <a:pt x="21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82" name="Freeform 741"/>
          <p:cNvSpPr>
            <a:spLocks/>
          </p:cNvSpPr>
          <p:nvPr/>
        </p:nvSpPr>
        <p:spPr bwMode="auto">
          <a:xfrm>
            <a:off x="6638999" y="5372696"/>
            <a:ext cx="19050" cy="20637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27"/>
              </a:cxn>
              <a:cxn ang="0">
                <a:pos x="11" y="27"/>
              </a:cxn>
              <a:cxn ang="0">
                <a:pos x="11" y="25"/>
              </a:cxn>
              <a:cxn ang="0">
                <a:pos x="16" y="25"/>
              </a:cxn>
              <a:cxn ang="0">
                <a:pos x="20" y="21"/>
              </a:cxn>
              <a:cxn ang="0">
                <a:pos x="23" y="20"/>
              </a:cxn>
              <a:cxn ang="0">
                <a:pos x="27" y="13"/>
              </a:cxn>
              <a:cxn ang="0">
                <a:pos x="4" y="0"/>
              </a:cxn>
              <a:cxn ang="0">
                <a:pos x="0" y="7"/>
              </a:cxn>
              <a:cxn ang="0">
                <a:pos x="11" y="0"/>
              </a:cxn>
              <a:cxn ang="0">
                <a:pos x="6" y="0"/>
              </a:cxn>
              <a:cxn ang="0">
                <a:pos x="2" y="4"/>
              </a:cxn>
              <a:cxn ang="0">
                <a:pos x="11" y="13"/>
              </a:cxn>
              <a:cxn ang="0">
                <a:pos x="11" y="0"/>
              </a:cxn>
              <a:cxn ang="0">
                <a:pos x="6" y="0"/>
              </a:cxn>
            </a:cxnLst>
            <a:rect l="0" t="0" r="r" b="b"/>
            <a:pathLst>
              <a:path w="27" h="27">
                <a:moveTo>
                  <a:pt x="6" y="0"/>
                </a:moveTo>
                <a:lnTo>
                  <a:pt x="6" y="27"/>
                </a:lnTo>
                <a:lnTo>
                  <a:pt x="11" y="27"/>
                </a:lnTo>
                <a:lnTo>
                  <a:pt x="11" y="25"/>
                </a:lnTo>
                <a:lnTo>
                  <a:pt x="16" y="25"/>
                </a:lnTo>
                <a:lnTo>
                  <a:pt x="20" y="21"/>
                </a:lnTo>
                <a:lnTo>
                  <a:pt x="23" y="20"/>
                </a:lnTo>
                <a:lnTo>
                  <a:pt x="27" y="13"/>
                </a:lnTo>
                <a:lnTo>
                  <a:pt x="4" y="0"/>
                </a:lnTo>
                <a:lnTo>
                  <a:pt x="0" y="7"/>
                </a:lnTo>
                <a:lnTo>
                  <a:pt x="11" y="0"/>
                </a:lnTo>
                <a:lnTo>
                  <a:pt x="6" y="0"/>
                </a:lnTo>
                <a:lnTo>
                  <a:pt x="2" y="4"/>
                </a:lnTo>
                <a:lnTo>
                  <a:pt x="11" y="13"/>
                </a:lnTo>
                <a:lnTo>
                  <a:pt x="11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83" name="Freeform 742"/>
          <p:cNvSpPr>
            <a:spLocks/>
          </p:cNvSpPr>
          <p:nvPr/>
        </p:nvSpPr>
        <p:spPr bwMode="auto">
          <a:xfrm>
            <a:off x="6640587" y="5348883"/>
            <a:ext cx="19050" cy="26988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27" y="33"/>
              </a:cxn>
              <a:cxn ang="0">
                <a:pos x="27" y="19"/>
              </a:cxn>
              <a:cxn ang="0">
                <a:pos x="27" y="0"/>
              </a:cxn>
              <a:cxn ang="0">
                <a:pos x="0" y="0"/>
              </a:cxn>
              <a:cxn ang="0">
                <a:pos x="0" y="19"/>
              </a:cxn>
              <a:cxn ang="0">
                <a:pos x="0" y="33"/>
              </a:cxn>
            </a:cxnLst>
            <a:rect l="0" t="0" r="r" b="b"/>
            <a:pathLst>
              <a:path w="27" h="33">
                <a:moveTo>
                  <a:pt x="0" y="33"/>
                </a:moveTo>
                <a:lnTo>
                  <a:pt x="27" y="33"/>
                </a:lnTo>
                <a:lnTo>
                  <a:pt x="27" y="19"/>
                </a:lnTo>
                <a:lnTo>
                  <a:pt x="27" y="0"/>
                </a:lnTo>
                <a:lnTo>
                  <a:pt x="0" y="0"/>
                </a:lnTo>
                <a:lnTo>
                  <a:pt x="0" y="19"/>
                </a:lnTo>
                <a:lnTo>
                  <a:pt x="0" y="33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84" name="Freeform 743"/>
          <p:cNvSpPr>
            <a:spLocks/>
          </p:cNvSpPr>
          <p:nvPr/>
        </p:nvSpPr>
        <p:spPr bwMode="auto">
          <a:xfrm>
            <a:off x="6629474" y="5301258"/>
            <a:ext cx="28575" cy="50800"/>
          </a:xfrm>
          <a:custGeom>
            <a:avLst/>
            <a:gdLst/>
            <a:ahLst/>
            <a:cxnLst>
              <a:cxn ang="0">
                <a:pos x="16" y="63"/>
              </a:cxn>
              <a:cxn ang="0">
                <a:pos x="41" y="56"/>
              </a:cxn>
              <a:cxn ang="0">
                <a:pos x="37" y="42"/>
              </a:cxn>
              <a:cxn ang="0">
                <a:pos x="34" y="30"/>
              </a:cxn>
              <a:cxn ang="0">
                <a:pos x="25" y="0"/>
              </a:cxn>
              <a:cxn ang="0">
                <a:pos x="0" y="7"/>
              </a:cxn>
              <a:cxn ang="0">
                <a:pos x="9" y="37"/>
              </a:cxn>
              <a:cxn ang="0">
                <a:pos x="13" y="49"/>
              </a:cxn>
              <a:cxn ang="0">
                <a:pos x="16" y="63"/>
              </a:cxn>
            </a:cxnLst>
            <a:rect l="0" t="0" r="r" b="b"/>
            <a:pathLst>
              <a:path w="41" h="63">
                <a:moveTo>
                  <a:pt x="16" y="63"/>
                </a:moveTo>
                <a:lnTo>
                  <a:pt x="41" y="56"/>
                </a:lnTo>
                <a:lnTo>
                  <a:pt x="37" y="42"/>
                </a:lnTo>
                <a:lnTo>
                  <a:pt x="34" y="30"/>
                </a:lnTo>
                <a:lnTo>
                  <a:pt x="25" y="0"/>
                </a:lnTo>
                <a:lnTo>
                  <a:pt x="0" y="7"/>
                </a:lnTo>
                <a:lnTo>
                  <a:pt x="9" y="37"/>
                </a:lnTo>
                <a:lnTo>
                  <a:pt x="13" y="49"/>
                </a:lnTo>
                <a:lnTo>
                  <a:pt x="16" y="63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85" name="Freeform 744"/>
          <p:cNvSpPr>
            <a:spLocks/>
          </p:cNvSpPr>
          <p:nvPr/>
        </p:nvSpPr>
        <p:spPr bwMode="auto">
          <a:xfrm>
            <a:off x="6604074" y="5258396"/>
            <a:ext cx="44450" cy="52387"/>
          </a:xfrm>
          <a:custGeom>
            <a:avLst/>
            <a:gdLst/>
            <a:ahLst/>
            <a:cxnLst>
              <a:cxn ang="0">
                <a:pos x="35" y="65"/>
              </a:cxn>
              <a:cxn ang="0">
                <a:pos x="58" y="51"/>
              </a:cxn>
              <a:cxn ang="0">
                <a:pos x="40" y="23"/>
              </a:cxn>
              <a:cxn ang="0">
                <a:pos x="39" y="23"/>
              </a:cxn>
              <a:cxn ang="0">
                <a:pos x="21" y="0"/>
              </a:cxn>
              <a:cxn ang="0">
                <a:pos x="0" y="16"/>
              </a:cxn>
              <a:cxn ang="0">
                <a:pos x="17" y="39"/>
              </a:cxn>
              <a:cxn ang="0">
                <a:pos x="28" y="30"/>
              </a:cxn>
              <a:cxn ang="0">
                <a:pos x="17" y="37"/>
              </a:cxn>
              <a:cxn ang="0">
                <a:pos x="35" y="65"/>
              </a:cxn>
            </a:cxnLst>
            <a:rect l="0" t="0" r="r" b="b"/>
            <a:pathLst>
              <a:path w="58" h="65">
                <a:moveTo>
                  <a:pt x="35" y="65"/>
                </a:moveTo>
                <a:lnTo>
                  <a:pt x="58" y="51"/>
                </a:lnTo>
                <a:lnTo>
                  <a:pt x="40" y="23"/>
                </a:lnTo>
                <a:lnTo>
                  <a:pt x="39" y="23"/>
                </a:lnTo>
                <a:lnTo>
                  <a:pt x="21" y="0"/>
                </a:lnTo>
                <a:lnTo>
                  <a:pt x="0" y="16"/>
                </a:lnTo>
                <a:lnTo>
                  <a:pt x="17" y="39"/>
                </a:lnTo>
                <a:lnTo>
                  <a:pt x="28" y="30"/>
                </a:lnTo>
                <a:lnTo>
                  <a:pt x="17" y="37"/>
                </a:lnTo>
                <a:lnTo>
                  <a:pt x="35" y="65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86" name="Freeform 745"/>
          <p:cNvSpPr>
            <a:spLocks/>
          </p:cNvSpPr>
          <p:nvPr/>
        </p:nvSpPr>
        <p:spPr bwMode="auto">
          <a:xfrm>
            <a:off x="6575499" y="5215533"/>
            <a:ext cx="44450" cy="55563"/>
          </a:xfrm>
          <a:custGeom>
            <a:avLst/>
            <a:gdLst/>
            <a:ahLst/>
            <a:cxnLst>
              <a:cxn ang="0">
                <a:pos x="41" y="71"/>
              </a:cxn>
              <a:cxn ang="0">
                <a:pos x="62" y="55"/>
              </a:cxn>
              <a:cxn ang="0">
                <a:pos x="41" y="27"/>
              </a:cxn>
              <a:cxn ang="0">
                <a:pos x="21" y="0"/>
              </a:cxn>
              <a:cxn ang="0">
                <a:pos x="0" y="16"/>
              </a:cxn>
              <a:cxn ang="0">
                <a:pos x="20" y="43"/>
              </a:cxn>
              <a:cxn ang="0">
                <a:pos x="41" y="71"/>
              </a:cxn>
            </a:cxnLst>
            <a:rect l="0" t="0" r="r" b="b"/>
            <a:pathLst>
              <a:path w="62" h="71">
                <a:moveTo>
                  <a:pt x="41" y="71"/>
                </a:moveTo>
                <a:lnTo>
                  <a:pt x="62" y="55"/>
                </a:lnTo>
                <a:lnTo>
                  <a:pt x="41" y="27"/>
                </a:lnTo>
                <a:lnTo>
                  <a:pt x="21" y="0"/>
                </a:lnTo>
                <a:lnTo>
                  <a:pt x="0" y="16"/>
                </a:lnTo>
                <a:lnTo>
                  <a:pt x="20" y="43"/>
                </a:lnTo>
                <a:lnTo>
                  <a:pt x="41" y="71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87" name="Freeform 746"/>
          <p:cNvSpPr>
            <a:spLocks/>
          </p:cNvSpPr>
          <p:nvPr/>
        </p:nvSpPr>
        <p:spPr bwMode="auto">
          <a:xfrm>
            <a:off x="6538987" y="5175846"/>
            <a:ext cx="52387" cy="52387"/>
          </a:xfrm>
          <a:custGeom>
            <a:avLst/>
            <a:gdLst/>
            <a:ahLst/>
            <a:cxnLst>
              <a:cxn ang="0">
                <a:pos x="51" y="67"/>
              </a:cxn>
              <a:cxn ang="0">
                <a:pos x="70" y="48"/>
              </a:cxn>
              <a:cxn ang="0">
                <a:pos x="47" y="25"/>
              </a:cxn>
              <a:cxn ang="0">
                <a:pos x="46" y="25"/>
              </a:cxn>
              <a:cxn ang="0">
                <a:pos x="17" y="0"/>
              </a:cxn>
              <a:cxn ang="0">
                <a:pos x="0" y="19"/>
              </a:cxn>
              <a:cxn ang="0">
                <a:pos x="28" y="44"/>
              </a:cxn>
              <a:cxn ang="0">
                <a:pos x="37" y="33"/>
              </a:cxn>
              <a:cxn ang="0">
                <a:pos x="28" y="44"/>
              </a:cxn>
              <a:cxn ang="0">
                <a:pos x="51" y="67"/>
              </a:cxn>
            </a:cxnLst>
            <a:rect l="0" t="0" r="r" b="b"/>
            <a:pathLst>
              <a:path w="70" h="67">
                <a:moveTo>
                  <a:pt x="51" y="67"/>
                </a:moveTo>
                <a:lnTo>
                  <a:pt x="70" y="48"/>
                </a:lnTo>
                <a:lnTo>
                  <a:pt x="47" y="25"/>
                </a:lnTo>
                <a:lnTo>
                  <a:pt x="46" y="25"/>
                </a:lnTo>
                <a:lnTo>
                  <a:pt x="17" y="0"/>
                </a:lnTo>
                <a:lnTo>
                  <a:pt x="0" y="19"/>
                </a:lnTo>
                <a:lnTo>
                  <a:pt x="28" y="44"/>
                </a:lnTo>
                <a:lnTo>
                  <a:pt x="37" y="33"/>
                </a:lnTo>
                <a:lnTo>
                  <a:pt x="28" y="44"/>
                </a:lnTo>
                <a:lnTo>
                  <a:pt x="51" y="67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88" name="Freeform 747"/>
          <p:cNvSpPr>
            <a:spLocks/>
          </p:cNvSpPr>
          <p:nvPr/>
        </p:nvSpPr>
        <p:spPr bwMode="auto">
          <a:xfrm>
            <a:off x="6504062" y="5128221"/>
            <a:ext cx="49212" cy="61912"/>
          </a:xfrm>
          <a:custGeom>
            <a:avLst/>
            <a:gdLst/>
            <a:ahLst/>
            <a:cxnLst>
              <a:cxn ang="0">
                <a:pos x="46" y="77"/>
              </a:cxn>
              <a:cxn ang="0">
                <a:pos x="65" y="60"/>
              </a:cxn>
              <a:cxn ang="0">
                <a:pos x="42" y="33"/>
              </a:cxn>
              <a:cxn ang="0">
                <a:pos x="31" y="42"/>
              </a:cxn>
              <a:cxn ang="0">
                <a:pos x="44" y="35"/>
              </a:cxn>
              <a:cxn ang="0">
                <a:pos x="33" y="17"/>
              </a:cxn>
              <a:cxn ang="0">
                <a:pos x="21" y="24"/>
              </a:cxn>
              <a:cxn ang="0">
                <a:pos x="33" y="19"/>
              </a:cxn>
              <a:cxn ang="0">
                <a:pos x="24" y="0"/>
              </a:cxn>
              <a:cxn ang="0">
                <a:pos x="0" y="10"/>
              </a:cxn>
              <a:cxn ang="0">
                <a:pos x="9" y="30"/>
              </a:cxn>
              <a:cxn ang="0">
                <a:pos x="10" y="32"/>
              </a:cxn>
              <a:cxn ang="0">
                <a:pos x="21" y="49"/>
              </a:cxn>
              <a:cxn ang="0">
                <a:pos x="23" y="51"/>
              </a:cxn>
              <a:cxn ang="0">
                <a:pos x="46" y="77"/>
              </a:cxn>
            </a:cxnLst>
            <a:rect l="0" t="0" r="r" b="b"/>
            <a:pathLst>
              <a:path w="65" h="77">
                <a:moveTo>
                  <a:pt x="46" y="77"/>
                </a:moveTo>
                <a:lnTo>
                  <a:pt x="65" y="60"/>
                </a:lnTo>
                <a:lnTo>
                  <a:pt x="42" y="33"/>
                </a:lnTo>
                <a:lnTo>
                  <a:pt x="31" y="42"/>
                </a:lnTo>
                <a:lnTo>
                  <a:pt x="44" y="35"/>
                </a:lnTo>
                <a:lnTo>
                  <a:pt x="33" y="17"/>
                </a:lnTo>
                <a:lnTo>
                  <a:pt x="21" y="24"/>
                </a:lnTo>
                <a:lnTo>
                  <a:pt x="33" y="19"/>
                </a:lnTo>
                <a:lnTo>
                  <a:pt x="24" y="0"/>
                </a:lnTo>
                <a:lnTo>
                  <a:pt x="0" y="10"/>
                </a:lnTo>
                <a:lnTo>
                  <a:pt x="9" y="30"/>
                </a:lnTo>
                <a:lnTo>
                  <a:pt x="10" y="32"/>
                </a:lnTo>
                <a:lnTo>
                  <a:pt x="21" y="49"/>
                </a:lnTo>
                <a:lnTo>
                  <a:pt x="23" y="51"/>
                </a:lnTo>
                <a:lnTo>
                  <a:pt x="46" y="77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89" name="Freeform 748"/>
          <p:cNvSpPr>
            <a:spLocks/>
          </p:cNvSpPr>
          <p:nvPr/>
        </p:nvSpPr>
        <p:spPr bwMode="auto">
          <a:xfrm>
            <a:off x="6478662" y="5042496"/>
            <a:ext cx="44450" cy="95250"/>
          </a:xfrm>
          <a:custGeom>
            <a:avLst/>
            <a:gdLst/>
            <a:ahLst/>
            <a:cxnLst>
              <a:cxn ang="0">
                <a:pos x="38" y="120"/>
              </a:cxn>
              <a:cxn ang="0">
                <a:pos x="61" y="108"/>
              </a:cxn>
              <a:cxn ang="0">
                <a:pos x="54" y="94"/>
              </a:cxn>
              <a:cxn ang="0">
                <a:pos x="42" y="99"/>
              </a:cxn>
              <a:cxn ang="0">
                <a:pos x="54" y="95"/>
              </a:cxn>
              <a:cxn ang="0">
                <a:pos x="51" y="83"/>
              </a:cxn>
              <a:cxn ang="0">
                <a:pos x="51" y="83"/>
              </a:cxn>
              <a:cxn ang="0">
                <a:pos x="40" y="53"/>
              </a:cxn>
              <a:cxn ang="0">
                <a:pos x="28" y="57"/>
              </a:cxn>
              <a:cxn ang="0">
                <a:pos x="40" y="55"/>
              </a:cxn>
              <a:cxn ang="0">
                <a:pos x="37" y="37"/>
              </a:cxn>
              <a:cxn ang="0">
                <a:pos x="37" y="34"/>
              </a:cxn>
              <a:cxn ang="0">
                <a:pos x="30" y="21"/>
              </a:cxn>
              <a:cxn ang="0">
                <a:pos x="17" y="27"/>
              </a:cxn>
              <a:cxn ang="0">
                <a:pos x="30" y="23"/>
              </a:cxn>
              <a:cxn ang="0">
                <a:pos x="26" y="9"/>
              </a:cxn>
              <a:cxn ang="0">
                <a:pos x="26" y="7"/>
              </a:cxn>
              <a:cxn ang="0">
                <a:pos x="23" y="0"/>
              </a:cxn>
              <a:cxn ang="0">
                <a:pos x="0" y="12"/>
              </a:cxn>
              <a:cxn ang="0">
                <a:pos x="3" y="19"/>
              </a:cxn>
              <a:cxn ang="0">
                <a:pos x="14" y="12"/>
              </a:cxn>
              <a:cxn ang="0">
                <a:pos x="1" y="16"/>
              </a:cxn>
              <a:cxn ang="0">
                <a:pos x="5" y="30"/>
              </a:cxn>
              <a:cxn ang="0">
                <a:pos x="7" y="34"/>
              </a:cxn>
              <a:cxn ang="0">
                <a:pos x="14" y="46"/>
              </a:cxn>
              <a:cxn ang="0">
                <a:pos x="24" y="39"/>
              </a:cxn>
              <a:cxn ang="0">
                <a:pos x="12" y="42"/>
              </a:cxn>
              <a:cxn ang="0">
                <a:pos x="15" y="60"/>
              </a:cxn>
              <a:cxn ang="0">
                <a:pos x="15" y="62"/>
              </a:cxn>
              <a:cxn ang="0">
                <a:pos x="26" y="92"/>
              </a:cxn>
              <a:cxn ang="0">
                <a:pos x="38" y="87"/>
              </a:cxn>
              <a:cxn ang="0">
                <a:pos x="26" y="90"/>
              </a:cxn>
              <a:cxn ang="0">
                <a:pos x="30" y="102"/>
              </a:cxn>
              <a:cxn ang="0">
                <a:pos x="31" y="106"/>
              </a:cxn>
              <a:cxn ang="0">
                <a:pos x="38" y="120"/>
              </a:cxn>
            </a:cxnLst>
            <a:rect l="0" t="0" r="r" b="b"/>
            <a:pathLst>
              <a:path w="61" h="120">
                <a:moveTo>
                  <a:pt x="38" y="120"/>
                </a:moveTo>
                <a:lnTo>
                  <a:pt x="61" y="108"/>
                </a:lnTo>
                <a:lnTo>
                  <a:pt x="54" y="94"/>
                </a:lnTo>
                <a:lnTo>
                  <a:pt x="42" y="99"/>
                </a:lnTo>
                <a:lnTo>
                  <a:pt x="54" y="95"/>
                </a:lnTo>
                <a:lnTo>
                  <a:pt x="51" y="83"/>
                </a:lnTo>
                <a:lnTo>
                  <a:pt x="51" y="83"/>
                </a:lnTo>
                <a:lnTo>
                  <a:pt x="40" y="53"/>
                </a:lnTo>
                <a:lnTo>
                  <a:pt x="28" y="57"/>
                </a:lnTo>
                <a:lnTo>
                  <a:pt x="40" y="55"/>
                </a:lnTo>
                <a:lnTo>
                  <a:pt x="37" y="37"/>
                </a:lnTo>
                <a:lnTo>
                  <a:pt x="37" y="34"/>
                </a:lnTo>
                <a:lnTo>
                  <a:pt x="30" y="21"/>
                </a:lnTo>
                <a:lnTo>
                  <a:pt x="17" y="27"/>
                </a:lnTo>
                <a:lnTo>
                  <a:pt x="30" y="23"/>
                </a:lnTo>
                <a:lnTo>
                  <a:pt x="26" y="9"/>
                </a:lnTo>
                <a:lnTo>
                  <a:pt x="26" y="7"/>
                </a:lnTo>
                <a:lnTo>
                  <a:pt x="23" y="0"/>
                </a:lnTo>
                <a:lnTo>
                  <a:pt x="0" y="12"/>
                </a:lnTo>
                <a:lnTo>
                  <a:pt x="3" y="19"/>
                </a:lnTo>
                <a:lnTo>
                  <a:pt x="14" y="12"/>
                </a:lnTo>
                <a:lnTo>
                  <a:pt x="1" y="16"/>
                </a:lnTo>
                <a:lnTo>
                  <a:pt x="5" y="30"/>
                </a:lnTo>
                <a:lnTo>
                  <a:pt x="7" y="34"/>
                </a:lnTo>
                <a:lnTo>
                  <a:pt x="14" y="46"/>
                </a:lnTo>
                <a:lnTo>
                  <a:pt x="24" y="39"/>
                </a:lnTo>
                <a:lnTo>
                  <a:pt x="12" y="42"/>
                </a:lnTo>
                <a:lnTo>
                  <a:pt x="15" y="60"/>
                </a:lnTo>
                <a:lnTo>
                  <a:pt x="15" y="62"/>
                </a:lnTo>
                <a:lnTo>
                  <a:pt x="26" y="92"/>
                </a:lnTo>
                <a:lnTo>
                  <a:pt x="38" y="87"/>
                </a:lnTo>
                <a:lnTo>
                  <a:pt x="26" y="90"/>
                </a:lnTo>
                <a:lnTo>
                  <a:pt x="30" y="102"/>
                </a:lnTo>
                <a:lnTo>
                  <a:pt x="31" y="106"/>
                </a:lnTo>
                <a:lnTo>
                  <a:pt x="38" y="12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90" name="Freeform 749"/>
          <p:cNvSpPr>
            <a:spLocks/>
          </p:cNvSpPr>
          <p:nvPr/>
        </p:nvSpPr>
        <p:spPr bwMode="auto">
          <a:xfrm>
            <a:off x="6467549" y="5034558"/>
            <a:ext cx="25400" cy="26988"/>
          </a:xfrm>
          <a:custGeom>
            <a:avLst/>
            <a:gdLst/>
            <a:ahLst/>
            <a:cxnLst>
              <a:cxn ang="0">
                <a:pos x="16" y="27"/>
              </a:cxn>
              <a:cxn ang="0">
                <a:pos x="36" y="7"/>
              </a:cxn>
              <a:cxn ang="0">
                <a:pos x="32" y="4"/>
              </a:cxn>
              <a:cxn ang="0">
                <a:pos x="30" y="4"/>
              </a:cxn>
              <a:cxn ang="0">
                <a:pos x="27" y="0"/>
              </a:cxn>
              <a:cxn ang="0">
                <a:pos x="22" y="0"/>
              </a:cxn>
              <a:cxn ang="0">
                <a:pos x="16" y="0"/>
              </a:cxn>
              <a:cxn ang="0">
                <a:pos x="13" y="4"/>
              </a:cxn>
              <a:cxn ang="0">
                <a:pos x="9" y="7"/>
              </a:cxn>
              <a:cxn ang="0">
                <a:pos x="9" y="13"/>
              </a:cxn>
              <a:cxn ang="0">
                <a:pos x="9" y="16"/>
              </a:cxn>
              <a:cxn ang="0">
                <a:pos x="22" y="16"/>
              </a:cxn>
              <a:cxn ang="0">
                <a:pos x="13" y="7"/>
              </a:cxn>
              <a:cxn ang="0">
                <a:pos x="9" y="11"/>
              </a:cxn>
              <a:cxn ang="0">
                <a:pos x="13" y="7"/>
              </a:cxn>
              <a:cxn ang="0">
                <a:pos x="9" y="11"/>
              </a:cxn>
              <a:cxn ang="0">
                <a:pos x="4" y="16"/>
              </a:cxn>
              <a:cxn ang="0">
                <a:pos x="4" y="16"/>
              </a:cxn>
              <a:cxn ang="0">
                <a:pos x="0" y="20"/>
              </a:cxn>
              <a:cxn ang="0">
                <a:pos x="0" y="25"/>
              </a:cxn>
              <a:cxn ang="0">
                <a:pos x="0" y="29"/>
              </a:cxn>
              <a:cxn ang="0">
                <a:pos x="27" y="29"/>
              </a:cxn>
              <a:cxn ang="0">
                <a:pos x="27" y="25"/>
              </a:cxn>
              <a:cxn ang="0">
                <a:pos x="22" y="34"/>
              </a:cxn>
              <a:cxn ang="0">
                <a:pos x="25" y="30"/>
              </a:cxn>
              <a:cxn ang="0">
                <a:pos x="25" y="25"/>
              </a:cxn>
              <a:cxn ang="0">
                <a:pos x="13" y="25"/>
              </a:cxn>
              <a:cxn ang="0">
                <a:pos x="23" y="36"/>
              </a:cxn>
              <a:cxn ang="0">
                <a:pos x="29" y="30"/>
              </a:cxn>
              <a:cxn ang="0">
                <a:pos x="32" y="27"/>
              </a:cxn>
              <a:cxn ang="0">
                <a:pos x="30" y="25"/>
              </a:cxn>
              <a:cxn ang="0">
                <a:pos x="34" y="22"/>
              </a:cxn>
              <a:cxn ang="0">
                <a:pos x="34" y="16"/>
              </a:cxn>
              <a:cxn ang="0">
                <a:pos x="36" y="16"/>
              </a:cxn>
              <a:cxn ang="0">
                <a:pos x="36" y="13"/>
              </a:cxn>
              <a:cxn ang="0">
                <a:pos x="13" y="22"/>
              </a:cxn>
              <a:cxn ang="0">
                <a:pos x="16" y="25"/>
              </a:cxn>
              <a:cxn ang="0">
                <a:pos x="22" y="25"/>
              </a:cxn>
              <a:cxn ang="0">
                <a:pos x="27" y="25"/>
              </a:cxn>
              <a:cxn ang="0">
                <a:pos x="30" y="22"/>
              </a:cxn>
              <a:cxn ang="0">
                <a:pos x="34" y="18"/>
              </a:cxn>
              <a:cxn ang="0">
                <a:pos x="34" y="13"/>
              </a:cxn>
              <a:cxn ang="0">
                <a:pos x="22" y="13"/>
              </a:cxn>
              <a:cxn ang="0">
                <a:pos x="13" y="23"/>
              </a:cxn>
              <a:cxn ang="0">
                <a:pos x="16" y="27"/>
              </a:cxn>
            </a:cxnLst>
            <a:rect l="0" t="0" r="r" b="b"/>
            <a:pathLst>
              <a:path w="36" h="36">
                <a:moveTo>
                  <a:pt x="16" y="27"/>
                </a:moveTo>
                <a:lnTo>
                  <a:pt x="36" y="7"/>
                </a:lnTo>
                <a:lnTo>
                  <a:pt x="32" y="4"/>
                </a:lnTo>
                <a:lnTo>
                  <a:pt x="30" y="4"/>
                </a:lnTo>
                <a:lnTo>
                  <a:pt x="27" y="0"/>
                </a:lnTo>
                <a:lnTo>
                  <a:pt x="22" y="0"/>
                </a:lnTo>
                <a:lnTo>
                  <a:pt x="16" y="0"/>
                </a:lnTo>
                <a:lnTo>
                  <a:pt x="13" y="4"/>
                </a:lnTo>
                <a:lnTo>
                  <a:pt x="9" y="7"/>
                </a:lnTo>
                <a:lnTo>
                  <a:pt x="9" y="13"/>
                </a:lnTo>
                <a:lnTo>
                  <a:pt x="9" y="16"/>
                </a:lnTo>
                <a:lnTo>
                  <a:pt x="22" y="16"/>
                </a:lnTo>
                <a:lnTo>
                  <a:pt x="13" y="7"/>
                </a:lnTo>
                <a:lnTo>
                  <a:pt x="9" y="11"/>
                </a:lnTo>
                <a:lnTo>
                  <a:pt x="13" y="7"/>
                </a:lnTo>
                <a:lnTo>
                  <a:pt x="9" y="11"/>
                </a:lnTo>
                <a:lnTo>
                  <a:pt x="4" y="16"/>
                </a:lnTo>
                <a:lnTo>
                  <a:pt x="4" y="16"/>
                </a:lnTo>
                <a:lnTo>
                  <a:pt x="0" y="20"/>
                </a:lnTo>
                <a:lnTo>
                  <a:pt x="0" y="25"/>
                </a:lnTo>
                <a:lnTo>
                  <a:pt x="0" y="29"/>
                </a:lnTo>
                <a:lnTo>
                  <a:pt x="27" y="29"/>
                </a:lnTo>
                <a:lnTo>
                  <a:pt x="27" y="25"/>
                </a:lnTo>
                <a:lnTo>
                  <a:pt x="22" y="34"/>
                </a:lnTo>
                <a:lnTo>
                  <a:pt x="25" y="30"/>
                </a:lnTo>
                <a:lnTo>
                  <a:pt x="25" y="25"/>
                </a:lnTo>
                <a:lnTo>
                  <a:pt x="13" y="25"/>
                </a:lnTo>
                <a:lnTo>
                  <a:pt x="23" y="36"/>
                </a:lnTo>
                <a:lnTo>
                  <a:pt x="29" y="30"/>
                </a:lnTo>
                <a:lnTo>
                  <a:pt x="32" y="27"/>
                </a:lnTo>
                <a:lnTo>
                  <a:pt x="30" y="25"/>
                </a:lnTo>
                <a:lnTo>
                  <a:pt x="34" y="22"/>
                </a:lnTo>
                <a:lnTo>
                  <a:pt x="34" y="16"/>
                </a:lnTo>
                <a:lnTo>
                  <a:pt x="36" y="16"/>
                </a:lnTo>
                <a:lnTo>
                  <a:pt x="36" y="13"/>
                </a:lnTo>
                <a:lnTo>
                  <a:pt x="13" y="22"/>
                </a:lnTo>
                <a:lnTo>
                  <a:pt x="16" y="25"/>
                </a:lnTo>
                <a:lnTo>
                  <a:pt x="22" y="25"/>
                </a:lnTo>
                <a:lnTo>
                  <a:pt x="27" y="25"/>
                </a:lnTo>
                <a:lnTo>
                  <a:pt x="30" y="22"/>
                </a:lnTo>
                <a:lnTo>
                  <a:pt x="34" y="18"/>
                </a:lnTo>
                <a:lnTo>
                  <a:pt x="34" y="13"/>
                </a:lnTo>
                <a:lnTo>
                  <a:pt x="22" y="13"/>
                </a:lnTo>
                <a:lnTo>
                  <a:pt x="13" y="23"/>
                </a:lnTo>
                <a:lnTo>
                  <a:pt x="16" y="27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91" name="Freeform 750"/>
          <p:cNvSpPr>
            <a:spLocks/>
          </p:cNvSpPr>
          <p:nvPr/>
        </p:nvSpPr>
        <p:spPr bwMode="auto">
          <a:xfrm>
            <a:off x="6467549" y="5036146"/>
            <a:ext cx="22225" cy="26987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27" y="25"/>
              </a:cxn>
              <a:cxn ang="0">
                <a:pos x="27" y="21"/>
              </a:cxn>
              <a:cxn ang="0">
                <a:pos x="13" y="21"/>
              </a:cxn>
              <a:cxn ang="0">
                <a:pos x="22" y="30"/>
              </a:cxn>
              <a:cxn ang="0">
                <a:pos x="25" y="26"/>
              </a:cxn>
              <a:cxn ang="0">
                <a:pos x="20" y="34"/>
              </a:cxn>
              <a:cxn ang="0">
                <a:pos x="23" y="32"/>
              </a:cxn>
              <a:cxn ang="0">
                <a:pos x="25" y="28"/>
              </a:cxn>
              <a:cxn ang="0">
                <a:pos x="29" y="25"/>
              </a:cxn>
              <a:cxn ang="0">
                <a:pos x="29" y="23"/>
              </a:cxn>
              <a:cxn ang="0">
                <a:pos x="30" y="16"/>
              </a:cxn>
              <a:cxn ang="0">
                <a:pos x="18" y="12"/>
              </a:cxn>
              <a:cxn ang="0">
                <a:pos x="18" y="25"/>
              </a:cxn>
              <a:cxn ang="0">
                <a:pos x="23" y="25"/>
              </a:cxn>
              <a:cxn ang="0">
                <a:pos x="27" y="21"/>
              </a:cxn>
              <a:cxn ang="0">
                <a:pos x="30" y="18"/>
              </a:cxn>
              <a:cxn ang="0">
                <a:pos x="18" y="26"/>
              </a:cxn>
              <a:cxn ang="0">
                <a:pos x="22" y="26"/>
              </a:cxn>
              <a:cxn ang="0">
                <a:pos x="22" y="0"/>
              </a:cxn>
              <a:cxn ang="0">
                <a:pos x="18" y="0"/>
              </a:cxn>
              <a:cxn ang="0">
                <a:pos x="18" y="0"/>
              </a:cxn>
              <a:cxn ang="0">
                <a:pos x="13" y="0"/>
              </a:cxn>
              <a:cxn ang="0">
                <a:pos x="9" y="3"/>
              </a:cxn>
              <a:cxn ang="0">
                <a:pos x="6" y="7"/>
              </a:cxn>
              <a:cxn ang="0">
                <a:pos x="6" y="9"/>
              </a:cxn>
              <a:cxn ang="0">
                <a:pos x="4" y="16"/>
              </a:cxn>
              <a:cxn ang="0">
                <a:pos x="7" y="11"/>
              </a:cxn>
              <a:cxn ang="0">
                <a:pos x="4" y="14"/>
              </a:cxn>
              <a:cxn ang="0">
                <a:pos x="16" y="19"/>
              </a:cxn>
              <a:cxn ang="0">
                <a:pos x="11" y="9"/>
              </a:cxn>
              <a:cxn ang="0">
                <a:pos x="7" y="11"/>
              </a:cxn>
              <a:cxn ang="0">
                <a:pos x="4" y="12"/>
              </a:cxn>
              <a:cxn ang="0">
                <a:pos x="0" y="16"/>
              </a:cxn>
              <a:cxn ang="0">
                <a:pos x="0" y="21"/>
              </a:cxn>
              <a:cxn ang="0">
                <a:pos x="0" y="21"/>
              </a:cxn>
              <a:cxn ang="0">
                <a:pos x="0" y="25"/>
              </a:cxn>
            </a:cxnLst>
            <a:rect l="0" t="0" r="r" b="b"/>
            <a:pathLst>
              <a:path w="30" h="34">
                <a:moveTo>
                  <a:pt x="0" y="25"/>
                </a:moveTo>
                <a:lnTo>
                  <a:pt x="27" y="25"/>
                </a:lnTo>
                <a:lnTo>
                  <a:pt x="27" y="21"/>
                </a:lnTo>
                <a:lnTo>
                  <a:pt x="13" y="21"/>
                </a:lnTo>
                <a:lnTo>
                  <a:pt x="22" y="30"/>
                </a:lnTo>
                <a:lnTo>
                  <a:pt x="25" y="26"/>
                </a:lnTo>
                <a:lnTo>
                  <a:pt x="20" y="34"/>
                </a:lnTo>
                <a:lnTo>
                  <a:pt x="23" y="32"/>
                </a:lnTo>
                <a:lnTo>
                  <a:pt x="25" y="28"/>
                </a:lnTo>
                <a:lnTo>
                  <a:pt x="29" y="25"/>
                </a:lnTo>
                <a:lnTo>
                  <a:pt x="29" y="23"/>
                </a:lnTo>
                <a:lnTo>
                  <a:pt x="30" y="16"/>
                </a:lnTo>
                <a:lnTo>
                  <a:pt x="18" y="12"/>
                </a:lnTo>
                <a:lnTo>
                  <a:pt x="18" y="25"/>
                </a:lnTo>
                <a:lnTo>
                  <a:pt x="23" y="25"/>
                </a:lnTo>
                <a:lnTo>
                  <a:pt x="27" y="21"/>
                </a:lnTo>
                <a:lnTo>
                  <a:pt x="30" y="18"/>
                </a:lnTo>
                <a:lnTo>
                  <a:pt x="18" y="26"/>
                </a:lnTo>
                <a:lnTo>
                  <a:pt x="22" y="26"/>
                </a:lnTo>
                <a:lnTo>
                  <a:pt x="22" y="0"/>
                </a:lnTo>
                <a:lnTo>
                  <a:pt x="18" y="0"/>
                </a:lnTo>
                <a:lnTo>
                  <a:pt x="18" y="0"/>
                </a:lnTo>
                <a:lnTo>
                  <a:pt x="13" y="0"/>
                </a:lnTo>
                <a:lnTo>
                  <a:pt x="9" y="3"/>
                </a:lnTo>
                <a:lnTo>
                  <a:pt x="6" y="7"/>
                </a:lnTo>
                <a:lnTo>
                  <a:pt x="6" y="9"/>
                </a:lnTo>
                <a:lnTo>
                  <a:pt x="4" y="16"/>
                </a:lnTo>
                <a:lnTo>
                  <a:pt x="7" y="11"/>
                </a:lnTo>
                <a:lnTo>
                  <a:pt x="4" y="14"/>
                </a:lnTo>
                <a:lnTo>
                  <a:pt x="16" y="19"/>
                </a:lnTo>
                <a:lnTo>
                  <a:pt x="11" y="9"/>
                </a:lnTo>
                <a:lnTo>
                  <a:pt x="7" y="11"/>
                </a:lnTo>
                <a:lnTo>
                  <a:pt x="4" y="12"/>
                </a:lnTo>
                <a:lnTo>
                  <a:pt x="0" y="16"/>
                </a:lnTo>
                <a:lnTo>
                  <a:pt x="0" y="21"/>
                </a:lnTo>
                <a:lnTo>
                  <a:pt x="0" y="21"/>
                </a:lnTo>
                <a:lnTo>
                  <a:pt x="0" y="25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92" name="Freeform 751"/>
          <p:cNvSpPr>
            <a:spLocks/>
          </p:cNvSpPr>
          <p:nvPr/>
        </p:nvSpPr>
        <p:spPr bwMode="auto">
          <a:xfrm>
            <a:off x="6480249" y="5037733"/>
            <a:ext cx="38100" cy="47625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23"/>
              </a:cxn>
              <a:cxn ang="0">
                <a:pos x="7" y="26"/>
              </a:cxn>
              <a:cxn ang="0">
                <a:pos x="13" y="14"/>
              </a:cxn>
              <a:cxn ang="0">
                <a:pos x="4" y="23"/>
              </a:cxn>
              <a:cxn ang="0">
                <a:pos x="2" y="21"/>
              </a:cxn>
              <a:cxn ang="0">
                <a:pos x="9" y="32"/>
              </a:cxn>
              <a:cxn ang="0">
                <a:pos x="11" y="33"/>
              </a:cxn>
              <a:cxn ang="0">
                <a:pos x="13" y="35"/>
              </a:cxn>
              <a:cxn ang="0">
                <a:pos x="23" y="44"/>
              </a:cxn>
              <a:cxn ang="0">
                <a:pos x="30" y="33"/>
              </a:cxn>
              <a:cxn ang="0">
                <a:pos x="20" y="40"/>
              </a:cxn>
              <a:cxn ang="0">
                <a:pos x="30" y="58"/>
              </a:cxn>
              <a:cxn ang="0">
                <a:pos x="53" y="44"/>
              </a:cxn>
              <a:cxn ang="0">
                <a:pos x="43" y="26"/>
              </a:cxn>
              <a:cxn ang="0">
                <a:pos x="39" y="24"/>
              </a:cxn>
              <a:cxn ang="0">
                <a:pos x="39" y="24"/>
              </a:cxn>
              <a:cxn ang="0">
                <a:pos x="29" y="16"/>
              </a:cxn>
              <a:cxn ang="0">
                <a:pos x="20" y="24"/>
              </a:cxn>
              <a:cxn ang="0">
                <a:pos x="30" y="17"/>
              </a:cxn>
              <a:cxn ang="0">
                <a:pos x="23" y="7"/>
              </a:cxn>
              <a:cxn ang="0">
                <a:pos x="22" y="5"/>
              </a:cxn>
              <a:cxn ang="0">
                <a:pos x="20" y="3"/>
              </a:cxn>
              <a:cxn ang="0">
                <a:pos x="13" y="0"/>
              </a:cxn>
            </a:cxnLst>
            <a:rect l="0" t="0" r="r" b="b"/>
            <a:pathLst>
              <a:path w="53" h="58">
                <a:moveTo>
                  <a:pt x="13" y="0"/>
                </a:moveTo>
                <a:lnTo>
                  <a:pt x="0" y="23"/>
                </a:lnTo>
                <a:lnTo>
                  <a:pt x="7" y="26"/>
                </a:lnTo>
                <a:lnTo>
                  <a:pt x="13" y="14"/>
                </a:lnTo>
                <a:lnTo>
                  <a:pt x="4" y="23"/>
                </a:lnTo>
                <a:lnTo>
                  <a:pt x="2" y="21"/>
                </a:lnTo>
                <a:lnTo>
                  <a:pt x="9" y="32"/>
                </a:lnTo>
                <a:lnTo>
                  <a:pt x="11" y="33"/>
                </a:lnTo>
                <a:lnTo>
                  <a:pt x="13" y="35"/>
                </a:lnTo>
                <a:lnTo>
                  <a:pt x="23" y="44"/>
                </a:lnTo>
                <a:lnTo>
                  <a:pt x="30" y="33"/>
                </a:lnTo>
                <a:lnTo>
                  <a:pt x="20" y="40"/>
                </a:lnTo>
                <a:lnTo>
                  <a:pt x="30" y="58"/>
                </a:lnTo>
                <a:lnTo>
                  <a:pt x="53" y="44"/>
                </a:lnTo>
                <a:lnTo>
                  <a:pt x="43" y="26"/>
                </a:lnTo>
                <a:lnTo>
                  <a:pt x="39" y="24"/>
                </a:lnTo>
                <a:lnTo>
                  <a:pt x="39" y="24"/>
                </a:lnTo>
                <a:lnTo>
                  <a:pt x="29" y="16"/>
                </a:lnTo>
                <a:lnTo>
                  <a:pt x="20" y="24"/>
                </a:lnTo>
                <a:lnTo>
                  <a:pt x="30" y="17"/>
                </a:lnTo>
                <a:lnTo>
                  <a:pt x="23" y="7"/>
                </a:lnTo>
                <a:lnTo>
                  <a:pt x="22" y="5"/>
                </a:lnTo>
                <a:lnTo>
                  <a:pt x="20" y="3"/>
                </a:lnTo>
                <a:lnTo>
                  <a:pt x="13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93" name="Freeform 752"/>
          <p:cNvSpPr>
            <a:spLocks/>
          </p:cNvSpPr>
          <p:nvPr/>
        </p:nvSpPr>
        <p:spPr bwMode="auto">
          <a:xfrm>
            <a:off x="6502474" y="5074246"/>
            <a:ext cx="50800" cy="93662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0" y="12"/>
              </a:cxn>
              <a:cxn ang="0">
                <a:pos x="11" y="31"/>
              </a:cxn>
              <a:cxn ang="0">
                <a:pos x="22" y="24"/>
              </a:cxn>
              <a:cxn ang="0">
                <a:pos x="9" y="30"/>
              </a:cxn>
              <a:cxn ang="0">
                <a:pos x="22" y="58"/>
              </a:cxn>
              <a:cxn ang="0">
                <a:pos x="34" y="53"/>
              </a:cxn>
              <a:cxn ang="0">
                <a:pos x="22" y="58"/>
              </a:cxn>
              <a:cxn ang="0">
                <a:pos x="32" y="88"/>
              </a:cxn>
              <a:cxn ang="0">
                <a:pos x="34" y="88"/>
              </a:cxn>
              <a:cxn ang="0">
                <a:pos x="48" y="118"/>
              </a:cxn>
              <a:cxn ang="0">
                <a:pos x="71" y="107"/>
              </a:cxn>
              <a:cxn ang="0">
                <a:pos x="57" y="77"/>
              </a:cxn>
              <a:cxn ang="0">
                <a:pos x="45" y="83"/>
              </a:cxn>
              <a:cxn ang="0">
                <a:pos x="57" y="79"/>
              </a:cxn>
              <a:cxn ang="0">
                <a:pos x="46" y="49"/>
              </a:cxn>
              <a:cxn ang="0">
                <a:pos x="46" y="47"/>
              </a:cxn>
              <a:cxn ang="0">
                <a:pos x="34" y="19"/>
              </a:cxn>
              <a:cxn ang="0">
                <a:pos x="34" y="19"/>
              </a:cxn>
              <a:cxn ang="0">
                <a:pos x="23" y="0"/>
              </a:cxn>
            </a:cxnLst>
            <a:rect l="0" t="0" r="r" b="b"/>
            <a:pathLst>
              <a:path w="71" h="118">
                <a:moveTo>
                  <a:pt x="23" y="0"/>
                </a:moveTo>
                <a:lnTo>
                  <a:pt x="0" y="12"/>
                </a:lnTo>
                <a:lnTo>
                  <a:pt x="11" y="31"/>
                </a:lnTo>
                <a:lnTo>
                  <a:pt x="22" y="24"/>
                </a:lnTo>
                <a:lnTo>
                  <a:pt x="9" y="30"/>
                </a:lnTo>
                <a:lnTo>
                  <a:pt x="22" y="58"/>
                </a:lnTo>
                <a:lnTo>
                  <a:pt x="34" y="53"/>
                </a:lnTo>
                <a:lnTo>
                  <a:pt x="22" y="58"/>
                </a:lnTo>
                <a:lnTo>
                  <a:pt x="32" y="88"/>
                </a:lnTo>
                <a:lnTo>
                  <a:pt x="34" y="88"/>
                </a:lnTo>
                <a:lnTo>
                  <a:pt x="48" y="118"/>
                </a:lnTo>
                <a:lnTo>
                  <a:pt x="71" y="107"/>
                </a:lnTo>
                <a:lnTo>
                  <a:pt x="57" y="77"/>
                </a:lnTo>
                <a:lnTo>
                  <a:pt x="45" y="83"/>
                </a:lnTo>
                <a:lnTo>
                  <a:pt x="57" y="79"/>
                </a:lnTo>
                <a:lnTo>
                  <a:pt x="46" y="49"/>
                </a:lnTo>
                <a:lnTo>
                  <a:pt x="46" y="47"/>
                </a:lnTo>
                <a:lnTo>
                  <a:pt x="34" y="19"/>
                </a:lnTo>
                <a:lnTo>
                  <a:pt x="34" y="19"/>
                </a:lnTo>
                <a:lnTo>
                  <a:pt x="23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94" name="Freeform 753"/>
          <p:cNvSpPr>
            <a:spLocks/>
          </p:cNvSpPr>
          <p:nvPr/>
        </p:nvSpPr>
        <p:spPr bwMode="auto">
          <a:xfrm>
            <a:off x="6535812" y="5161558"/>
            <a:ext cx="52387" cy="103188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0" y="9"/>
              </a:cxn>
              <a:cxn ang="0">
                <a:pos x="11" y="39"/>
              </a:cxn>
              <a:cxn ang="0">
                <a:pos x="11" y="39"/>
              </a:cxn>
              <a:cxn ang="0">
                <a:pos x="23" y="69"/>
              </a:cxn>
              <a:cxn ang="0">
                <a:pos x="37" y="104"/>
              </a:cxn>
              <a:cxn ang="0">
                <a:pos x="48" y="131"/>
              </a:cxn>
              <a:cxn ang="0">
                <a:pos x="73" y="120"/>
              </a:cxn>
              <a:cxn ang="0">
                <a:pos x="62" y="94"/>
              </a:cxn>
              <a:cxn ang="0">
                <a:pos x="48" y="58"/>
              </a:cxn>
              <a:cxn ang="0">
                <a:pos x="36" y="28"/>
              </a:cxn>
              <a:cxn ang="0">
                <a:pos x="23" y="34"/>
              </a:cxn>
              <a:cxn ang="0">
                <a:pos x="36" y="30"/>
              </a:cxn>
              <a:cxn ang="0">
                <a:pos x="25" y="0"/>
              </a:cxn>
            </a:cxnLst>
            <a:rect l="0" t="0" r="r" b="b"/>
            <a:pathLst>
              <a:path w="73" h="131">
                <a:moveTo>
                  <a:pt x="25" y="0"/>
                </a:moveTo>
                <a:lnTo>
                  <a:pt x="0" y="9"/>
                </a:lnTo>
                <a:lnTo>
                  <a:pt x="11" y="39"/>
                </a:lnTo>
                <a:lnTo>
                  <a:pt x="11" y="39"/>
                </a:lnTo>
                <a:lnTo>
                  <a:pt x="23" y="69"/>
                </a:lnTo>
                <a:lnTo>
                  <a:pt x="37" y="104"/>
                </a:lnTo>
                <a:lnTo>
                  <a:pt x="48" y="131"/>
                </a:lnTo>
                <a:lnTo>
                  <a:pt x="73" y="120"/>
                </a:lnTo>
                <a:lnTo>
                  <a:pt x="62" y="94"/>
                </a:lnTo>
                <a:lnTo>
                  <a:pt x="48" y="58"/>
                </a:lnTo>
                <a:lnTo>
                  <a:pt x="36" y="28"/>
                </a:lnTo>
                <a:lnTo>
                  <a:pt x="23" y="34"/>
                </a:lnTo>
                <a:lnTo>
                  <a:pt x="36" y="30"/>
                </a:lnTo>
                <a:lnTo>
                  <a:pt x="25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95" name="Freeform 754"/>
          <p:cNvSpPr>
            <a:spLocks/>
          </p:cNvSpPr>
          <p:nvPr/>
        </p:nvSpPr>
        <p:spPr bwMode="auto">
          <a:xfrm>
            <a:off x="6570737" y="5256808"/>
            <a:ext cx="50800" cy="77788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0" y="13"/>
              </a:cxn>
              <a:cxn ang="0">
                <a:pos x="23" y="60"/>
              </a:cxn>
              <a:cxn ang="0">
                <a:pos x="23" y="62"/>
              </a:cxn>
              <a:cxn ang="0">
                <a:pos x="37" y="82"/>
              </a:cxn>
              <a:cxn ang="0">
                <a:pos x="47" y="73"/>
              </a:cxn>
              <a:cxn ang="0">
                <a:pos x="37" y="80"/>
              </a:cxn>
              <a:cxn ang="0">
                <a:pos x="46" y="97"/>
              </a:cxn>
              <a:cxn ang="0">
                <a:pos x="69" y="85"/>
              </a:cxn>
              <a:cxn ang="0">
                <a:pos x="60" y="67"/>
              </a:cxn>
              <a:cxn ang="0">
                <a:pos x="58" y="66"/>
              </a:cxn>
              <a:cxn ang="0">
                <a:pos x="44" y="46"/>
              </a:cxn>
              <a:cxn ang="0">
                <a:pos x="33" y="53"/>
              </a:cxn>
              <a:cxn ang="0">
                <a:pos x="46" y="48"/>
              </a:cxn>
              <a:cxn ang="0">
                <a:pos x="23" y="0"/>
              </a:cxn>
            </a:cxnLst>
            <a:rect l="0" t="0" r="r" b="b"/>
            <a:pathLst>
              <a:path w="69" h="97">
                <a:moveTo>
                  <a:pt x="23" y="0"/>
                </a:moveTo>
                <a:lnTo>
                  <a:pt x="0" y="13"/>
                </a:lnTo>
                <a:lnTo>
                  <a:pt x="23" y="60"/>
                </a:lnTo>
                <a:lnTo>
                  <a:pt x="23" y="62"/>
                </a:lnTo>
                <a:lnTo>
                  <a:pt x="37" y="82"/>
                </a:lnTo>
                <a:lnTo>
                  <a:pt x="47" y="73"/>
                </a:lnTo>
                <a:lnTo>
                  <a:pt x="37" y="80"/>
                </a:lnTo>
                <a:lnTo>
                  <a:pt x="46" y="97"/>
                </a:lnTo>
                <a:lnTo>
                  <a:pt x="69" y="85"/>
                </a:lnTo>
                <a:lnTo>
                  <a:pt x="60" y="67"/>
                </a:lnTo>
                <a:lnTo>
                  <a:pt x="58" y="66"/>
                </a:lnTo>
                <a:lnTo>
                  <a:pt x="44" y="46"/>
                </a:lnTo>
                <a:lnTo>
                  <a:pt x="33" y="53"/>
                </a:lnTo>
                <a:lnTo>
                  <a:pt x="46" y="48"/>
                </a:lnTo>
                <a:lnTo>
                  <a:pt x="23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96" name="Freeform 755"/>
          <p:cNvSpPr>
            <a:spLocks/>
          </p:cNvSpPr>
          <p:nvPr/>
        </p:nvSpPr>
        <p:spPr bwMode="auto">
          <a:xfrm>
            <a:off x="6604074" y="5323483"/>
            <a:ext cx="39688" cy="46038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0" y="16"/>
              </a:cxn>
              <a:cxn ang="0">
                <a:pos x="10" y="30"/>
              </a:cxn>
              <a:cxn ang="0">
                <a:pos x="17" y="39"/>
              </a:cxn>
              <a:cxn ang="0">
                <a:pos x="28" y="30"/>
              </a:cxn>
              <a:cxn ang="0">
                <a:pos x="17" y="37"/>
              </a:cxn>
              <a:cxn ang="0">
                <a:pos x="32" y="59"/>
              </a:cxn>
              <a:cxn ang="0">
                <a:pos x="53" y="44"/>
              </a:cxn>
              <a:cxn ang="0">
                <a:pos x="39" y="23"/>
              </a:cxn>
              <a:cxn ang="0">
                <a:pos x="39" y="23"/>
              </a:cxn>
              <a:cxn ang="0">
                <a:pos x="32" y="14"/>
              </a:cxn>
              <a:cxn ang="0">
                <a:pos x="21" y="0"/>
              </a:cxn>
            </a:cxnLst>
            <a:rect l="0" t="0" r="r" b="b"/>
            <a:pathLst>
              <a:path w="53" h="59">
                <a:moveTo>
                  <a:pt x="21" y="0"/>
                </a:moveTo>
                <a:lnTo>
                  <a:pt x="0" y="16"/>
                </a:lnTo>
                <a:lnTo>
                  <a:pt x="10" y="30"/>
                </a:lnTo>
                <a:lnTo>
                  <a:pt x="17" y="39"/>
                </a:lnTo>
                <a:lnTo>
                  <a:pt x="28" y="30"/>
                </a:lnTo>
                <a:lnTo>
                  <a:pt x="17" y="37"/>
                </a:lnTo>
                <a:lnTo>
                  <a:pt x="32" y="59"/>
                </a:lnTo>
                <a:lnTo>
                  <a:pt x="53" y="44"/>
                </a:lnTo>
                <a:lnTo>
                  <a:pt x="39" y="23"/>
                </a:lnTo>
                <a:lnTo>
                  <a:pt x="39" y="23"/>
                </a:lnTo>
                <a:lnTo>
                  <a:pt x="32" y="14"/>
                </a:lnTo>
                <a:lnTo>
                  <a:pt x="21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97" name="Freeform 756"/>
          <p:cNvSpPr>
            <a:spLocks/>
          </p:cNvSpPr>
          <p:nvPr/>
        </p:nvSpPr>
        <p:spPr bwMode="auto">
          <a:xfrm>
            <a:off x="6627887" y="5359996"/>
            <a:ext cx="28575" cy="36512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0" y="13"/>
              </a:cxn>
              <a:cxn ang="0">
                <a:pos x="10" y="32"/>
              </a:cxn>
              <a:cxn ang="0">
                <a:pos x="21" y="25"/>
              </a:cxn>
              <a:cxn ang="0">
                <a:pos x="8" y="30"/>
              </a:cxn>
              <a:cxn ang="0">
                <a:pos x="14" y="46"/>
              </a:cxn>
              <a:cxn ang="0">
                <a:pos x="38" y="37"/>
              </a:cxn>
              <a:cxn ang="0">
                <a:pos x="33" y="21"/>
              </a:cxn>
              <a:cxn ang="0">
                <a:pos x="33" y="20"/>
              </a:cxn>
              <a:cxn ang="0">
                <a:pos x="22" y="0"/>
              </a:cxn>
            </a:cxnLst>
            <a:rect l="0" t="0" r="r" b="b"/>
            <a:pathLst>
              <a:path w="38" h="46">
                <a:moveTo>
                  <a:pt x="22" y="0"/>
                </a:moveTo>
                <a:lnTo>
                  <a:pt x="0" y="13"/>
                </a:lnTo>
                <a:lnTo>
                  <a:pt x="10" y="32"/>
                </a:lnTo>
                <a:lnTo>
                  <a:pt x="21" y="25"/>
                </a:lnTo>
                <a:lnTo>
                  <a:pt x="8" y="30"/>
                </a:lnTo>
                <a:lnTo>
                  <a:pt x="14" y="46"/>
                </a:lnTo>
                <a:lnTo>
                  <a:pt x="38" y="37"/>
                </a:lnTo>
                <a:lnTo>
                  <a:pt x="33" y="21"/>
                </a:lnTo>
                <a:lnTo>
                  <a:pt x="33" y="20"/>
                </a:lnTo>
                <a:lnTo>
                  <a:pt x="22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98" name="Freeform 757"/>
          <p:cNvSpPr>
            <a:spLocks/>
          </p:cNvSpPr>
          <p:nvPr/>
        </p:nvSpPr>
        <p:spPr bwMode="auto">
          <a:xfrm>
            <a:off x="6637412" y="5388571"/>
            <a:ext cx="22225" cy="1587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0" y="9"/>
              </a:cxn>
              <a:cxn ang="0">
                <a:pos x="3" y="20"/>
              </a:cxn>
              <a:cxn ang="0">
                <a:pos x="16" y="14"/>
              </a:cxn>
              <a:cxn ang="0">
                <a:pos x="3" y="14"/>
              </a:cxn>
              <a:cxn ang="0">
                <a:pos x="3" y="18"/>
              </a:cxn>
              <a:cxn ang="0">
                <a:pos x="30" y="18"/>
              </a:cxn>
              <a:cxn ang="0">
                <a:pos x="30" y="14"/>
              </a:cxn>
              <a:cxn ang="0">
                <a:pos x="28" y="14"/>
              </a:cxn>
              <a:cxn ang="0">
                <a:pos x="28" y="11"/>
              </a:cxn>
              <a:cxn ang="0">
                <a:pos x="24" y="0"/>
              </a:cxn>
            </a:cxnLst>
            <a:rect l="0" t="0" r="r" b="b"/>
            <a:pathLst>
              <a:path w="30" h="20">
                <a:moveTo>
                  <a:pt x="24" y="0"/>
                </a:moveTo>
                <a:lnTo>
                  <a:pt x="0" y="9"/>
                </a:lnTo>
                <a:lnTo>
                  <a:pt x="3" y="20"/>
                </a:lnTo>
                <a:lnTo>
                  <a:pt x="16" y="14"/>
                </a:lnTo>
                <a:lnTo>
                  <a:pt x="3" y="14"/>
                </a:lnTo>
                <a:lnTo>
                  <a:pt x="3" y="18"/>
                </a:lnTo>
                <a:lnTo>
                  <a:pt x="30" y="18"/>
                </a:lnTo>
                <a:lnTo>
                  <a:pt x="30" y="14"/>
                </a:lnTo>
                <a:lnTo>
                  <a:pt x="28" y="14"/>
                </a:lnTo>
                <a:lnTo>
                  <a:pt x="28" y="11"/>
                </a:lnTo>
                <a:lnTo>
                  <a:pt x="24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99" name="Freeform 758"/>
          <p:cNvSpPr>
            <a:spLocks/>
          </p:cNvSpPr>
          <p:nvPr/>
        </p:nvSpPr>
        <p:spPr bwMode="auto">
          <a:xfrm>
            <a:off x="6635824" y="5383808"/>
            <a:ext cx="23813" cy="25400"/>
          </a:xfrm>
          <a:custGeom>
            <a:avLst/>
            <a:gdLst/>
            <a:ahLst/>
            <a:cxnLst>
              <a:cxn ang="0">
                <a:pos x="9" y="25"/>
              </a:cxn>
              <a:cxn ang="0">
                <a:pos x="36" y="25"/>
              </a:cxn>
              <a:cxn ang="0">
                <a:pos x="36" y="21"/>
              </a:cxn>
              <a:cxn ang="0">
                <a:pos x="34" y="21"/>
              </a:cxn>
              <a:cxn ang="0">
                <a:pos x="34" y="16"/>
              </a:cxn>
              <a:cxn ang="0">
                <a:pos x="32" y="13"/>
              </a:cxn>
              <a:cxn ang="0">
                <a:pos x="29" y="9"/>
              </a:cxn>
              <a:cxn ang="0">
                <a:pos x="18" y="18"/>
              </a:cxn>
              <a:cxn ang="0">
                <a:pos x="30" y="13"/>
              </a:cxn>
              <a:cxn ang="0">
                <a:pos x="25" y="0"/>
              </a:cxn>
              <a:cxn ang="0">
                <a:pos x="0" y="11"/>
              </a:cxn>
              <a:cxn ang="0">
                <a:pos x="6" y="23"/>
              </a:cxn>
              <a:cxn ang="0">
                <a:pos x="9" y="29"/>
              </a:cxn>
              <a:cxn ang="0">
                <a:pos x="13" y="32"/>
              </a:cxn>
              <a:cxn ang="0">
                <a:pos x="9" y="21"/>
              </a:cxn>
              <a:cxn ang="0">
                <a:pos x="9" y="27"/>
              </a:cxn>
              <a:cxn ang="0">
                <a:pos x="22" y="21"/>
              </a:cxn>
              <a:cxn ang="0">
                <a:pos x="9" y="21"/>
              </a:cxn>
              <a:cxn ang="0">
                <a:pos x="9" y="25"/>
              </a:cxn>
            </a:cxnLst>
            <a:rect l="0" t="0" r="r" b="b"/>
            <a:pathLst>
              <a:path w="36" h="32">
                <a:moveTo>
                  <a:pt x="9" y="25"/>
                </a:moveTo>
                <a:lnTo>
                  <a:pt x="36" y="25"/>
                </a:lnTo>
                <a:lnTo>
                  <a:pt x="36" y="21"/>
                </a:lnTo>
                <a:lnTo>
                  <a:pt x="34" y="21"/>
                </a:lnTo>
                <a:lnTo>
                  <a:pt x="34" y="16"/>
                </a:lnTo>
                <a:lnTo>
                  <a:pt x="32" y="13"/>
                </a:lnTo>
                <a:lnTo>
                  <a:pt x="29" y="9"/>
                </a:lnTo>
                <a:lnTo>
                  <a:pt x="18" y="18"/>
                </a:lnTo>
                <a:lnTo>
                  <a:pt x="30" y="13"/>
                </a:lnTo>
                <a:lnTo>
                  <a:pt x="25" y="0"/>
                </a:lnTo>
                <a:lnTo>
                  <a:pt x="0" y="11"/>
                </a:lnTo>
                <a:lnTo>
                  <a:pt x="6" y="23"/>
                </a:lnTo>
                <a:lnTo>
                  <a:pt x="9" y="29"/>
                </a:lnTo>
                <a:lnTo>
                  <a:pt x="13" y="32"/>
                </a:lnTo>
                <a:lnTo>
                  <a:pt x="9" y="21"/>
                </a:lnTo>
                <a:lnTo>
                  <a:pt x="9" y="27"/>
                </a:lnTo>
                <a:lnTo>
                  <a:pt x="22" y="21"/>
                </a:lnTo>
                <a:lnTo>
                  <a:pt x="9" y="21"/>
                </a:lnTo>
                <a:lnTo>
                  <a:pt x="9" y="25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00" name="Freeform 759"/>
          <p:cNvSpPr>
            <a:spLocks/>
          </p:cNvSpPr>
          <p:nvPr/>
        </p:nvSpPr>
        <p:spPr bwMode="auto">
          <a:xfrm>
            <a:off x="6618362" y="5340946"/>
            <a:ext cx="34925" cy="50800"/>
          </a:xfrm>
          <a:custGeom>
            <a:avLst/>
            <a:gdLst/>
            <a:ahLst/>
            <a:cxnLst>
              <a:cxn ang="0">
                <a:pos x="21" y="64"/>
              </a:cxn>
              <a:cxn ang="0">
                <a:pos x="46" y="55"/>
              </a:cxn>
              <a:cxn ang="0">
                <a:pos x="43" y="44"/>
              </a:cxn>
              <a:cxn ang="0">
                <a:pos x="43" y="43"/>
              </a:cxn>
              <a:cxn ang="0">
                <a:pos x="35" y="29"/>
              </a:cxn>
              <a:cxn ang="0">
                <a:pos x="23" y="34"/>
              </a:cxn>
              <a:cxn ang="0">
                <a:pos x="35" y="30"/>
              </a:cxn>
              <a:cxn ang="0">
                <a:pos x="25" y="0"/>
              </a:cxn>
              <a:cxn ang="0">
                <a:pos x="0" y="9"/>
              </a:cxn>
              <a:cxn ang="0">
                <a:pos x="11" y="39"/>
              </a:cxn>
              <a:cxn ang="0">
                <a:pos x="13" y="41"/>
              </a:cxn>
              <a:cxn ang="0">
                <a:pos x="20" y="55"/>
              </a:cxn>
              <a:cxn ang="0">
                <a:pos x="30" y="48"/>
              </a:cxn>
              <a:cxn ang="0">
                <a:pos x="18" y="53"/>
              </a:cxn>
              <a:cxn ang="0">
                <a:pos x="21" y="64"/>
              </a:cxn>
            </a:cxnLst>
            <a:rect l="0" t="0" r="r" b="b"/>
            <a:pathLst>
              <a:path w="46" h="64">
                <a:moveTo>
                  <a:pt x="21" y="64"/>
                </a:moveTo>
                <a:lnTo>
                  <a:pt x="46" y="55"/>
                </a:lnTo>
                <a:lnTo>
                  <a:pt x="43" y="44"/>
                </a:lnTo>
                <a:lnTo>
                  <a:pt x="43" y="43"/>
                </a:lnTo>
                <a:lnTo>
                  <a:pt x="35" y="29"/>
                </a:lnTo>
                <a:lnTo>
                  <a:pt x="23" y="34"/>
                </a:lnTo>
                <a:lnTo>
                  <a:pt x="35" y="30"/>
                </a:lnTo>
                <a:lnTo>
                  <a:pt x="25" y="0"/>
                </a:lnTo>
                <a:lnTo>
                  <a:pt x="0" y="9"/>
                </a:lnTo>
                <a:lnTo>
                  <a:pt x="11" y="39"/>
                </a:lnTo>
                <a:lnTo>
                  <a:pt x="13" y="41"/>
                </a:lnTo>
                <a:lnTo>
                  <a:pt x="20" y="55"/>
                </a:lnTo>
                <a:lnTo>
                  <a:pt x="30" y="48"/>
                </a:lnTo>
                <a:lnTo>
                  <a:pt x="18" y="53"/>
                </a:lnTo>
                <a:lnTo>
                  <a:pt x="21" y="64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01" name="Freeform 760"/>
          <p:cNvSpPr>
            <a:spLocks/>
          </p:cNvSpPr>
          <p:nvPr/>
        </p:nvSpPr>
        <p:spPr bwMode="auto">
          <a:xfrm>
            <a:off x="6602487" y="5285383"/>
            <a:ext cx="33337" cy="63500"/>
          </a:xfrm>
          <a:custGeom>
            <a:avLst/>
            <a:gdLst/>
            <a:ahLst/>
            <a:cxnLst>
              <a:cxn ang="0">
                <a:pos x="21" y="79"/>
              </a:cxn>
              <a:cxn ang="0">
                <a:pos x="46" y="69"/>
              </a:cxn>
              <a:cxn ang="0">
                <a:pos x="39" y="51"/>
              </a:cxn>
              <a:cxn ang="0">
                <a:pos x="26" y="56"/>
              </a:cxn>
              <a:cxn ang="0">
                <a:pos x="39" y="54"/>
              </a:cxn>
              <a:cxn ang="0">
                <a:pos x="35" y="38"/>
              </a:cxn>
              <a:cxn ang="0">
                <a:pos x="35" y="37"/>
              </a:cxn>
              <a:cxn ang="0">
                <a:pos x="25" y="0"/>
              </a:cxn>
              <a:cxn ang="0">
                <a:pos x="0" y="7"/>
              </a:cxn>
              <a:cxn ang="0">
                <a:pos x="11" y="44"/>
              </a:cxn>
              <a:cxn ang="0">
                <a:pos x="23" y="40"/>
              </a:cxn>
              <a:cxn ang="0">
                <a:pos x="11" y="44"/>
              </a:cxn>
              <a:cxn ang="0">
                <a:pos x="14" y="60"/>
              </a:cxn>
              <a:cxn ang="0">
                <a:pos x="14" y="61"/>
              </a:cxn>
              <a:cxn ang="0">
                <a:pos x="21" y="79"/>
              </a:cxn>
            </a:cxnLst>
            <a:rect l="0" t="0" r="r" b="b"/>
            <a:pathLst>
              <a:path w="46" h="79">
                <a:moveTo>
                  <a:pt x="21" y="79"/>
                </a:moveTo>
                <a:lnTo>
                  <a:pt x="46" y="69"/>
                </a:lnTo>
                <a:lnTo>
                  <a:pt x="39" y="51"/>
                </a:lnTo>
                <a:lnTo>
                  <a:pt x="26" y="56"/>
                </a:lnTo>
                <a:lnTo>
                  <a:pt x="39" y="54"/>
                </a:lnTo>
                <a:lnTo>
                  <a:pt x="35" y="38"/>
                </a:lnTo>
                <a:lnTo>
                  <a:pt x="35" y="37"/>
                </a:lnTo>
                <a:lnTo>
                  <a:pt x="25" y="0"/>
                </a:lnTo>
                <a:lnTo>
                  <a:pt x="0" y="7"/>
                </a:lnTo>
                <a:lnTo>
                  <a:pt x="11" y="44"/>
                </a:lnTo>
                <a:lnTo>
                  <a:pt x="23" y="40"/>
                </a:lnTo>
                <a:lnTo>
                  <a:pt x="11" y="44"/>
                </a:lnTo>
                <a:lnTo>
                  <a:pt x="14" y="60"/>
                </a:lnTo>
                <a:lnTo>
                  <a:pt x="14" y="61"/>
                </a:lnTo>
                <a:lnTo>
                  <a:pt x="21" y="79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02" name="Freeform 761"/>
          <p:cNvSpPr>
            <a:spLocks/>
          </p:cNvSpPr>
          <p:nvPr/>
        </p:nvSpPr>
        <p:spPr bwMode="auto">
          <a:xfrm>
            <a:off x="6592962" y="5234583"/>
            <a:ext cx="28575" cy="55563"/>
          </a:xfrm>
          <a:custGeom>
            <a:avLst/>
            <a:gdLst/>
            <a:ahLst/>
            <a:cxnLst>
              <a:cxn ang="0">
                <a:pos x="16" y="71"/>
              </a:cxn>
              <a:cxn ang="0">
                <a:pos x="41" y="64"/>
              </a:cxn>
              <a:cxn ang="0">
                <a:pos x="32" y="30"/>
              </a:cxn>
              <a:cxn ang="0">
                <a:pos x="19" y="34"/>
              </a:cxn>
              <a:cxn ang="0">
                <a:pos x="32" y="32"/>
              </a:cxn>
              <a:cxn ang="0">
                <a:pos x="28" y="16"/>
              </a:cxn>
              <a:cxn ang="0">
                <a:pos x="28" y="14"/>
              </a:cxn>
              <a:cxn ang="0">
                <a:pos x="25" y="0"/>
              </a:cxn>
              <a:cxn ang="0">
                <a:pos x="0" y="7"/>
              </a:cxn>
              <a:cxn ang="0">
                <a:pos x="4" y="21"/>
              </a:cxn>
              <a:cxn ang="0">
                <a:pos x="16" y="18"/>
              </a:cxn>
              <a:cxn ang="0">
                <a:pos x="4" y="21"/>
              </a:cxn>
              <a:cxn ang="0">
                <a:pos x="7" y="37"/>
              </a:cxn>
              <a:cxn ang="0">
                <a:pos x="7" y="37"/>
              </a:cxn>
              <a:cxn ang="0">
                <a:pos x="16" y="71"/>
              </a:cxn>
            </a:cxnLst>
            <a:rect l="0" t="0" r="r" b="b"/>
            <a:pathLst>
              <a:path w="41" h="71">
                <a:moveTo>
                  <a:pt x="16" y="71"/>
                </a:moveTo>
                <a:lnTo>
                  <a:pt x="41" y="64"/>
                </a:lnTo>
                <a:lnTo>
                  <a:pt x="32" y="30"/>
                </a:lnTo>
                <a:lnTo>
                  <a:pt x="19" y="34"/>
                </a:lnTo>
                <a:lnTo>
                  <a:pt x="32" y="32"/>
                </a:lnTo>
                <a:lnTo>
                  <a:pt x="28" y="16"/>
                </a:lnTo>
                <a:lnTo>
                  <a:pt x="28" y="14"/>
                </a:lnTo>
                <a:lnTo>
                  <a:pt x="25" y="0"/>
                </a:lnTo>
                <a:lnTo>
                  <a:pt x="0" y="7"/>
                </a:lnTo>
                <a:lnTo>
                  <a:pt x="4" y="21"/>
                </a:lnTo>
                <a:lnTo>
                  <a:pt x="16" y="18"/>
                </a:lnTo>
                <a:lnTo>
                  <a:pt x="4" y="21"/>
                </a:lnTo>
                <a:lnTo>
                  <a:pt x="7" y="37"/>
                </a:lnTo>
                <a:lnTo>
                  <a:pt x="7" y="37"/>
                </a:lnTo>
                <a:lnTo>
                  <a:pt x="16" y="71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03" name="Freeform 762"/>
          <p:cNvSpPr>
            <a:spLocks/>
          </p:cNvSpPr>
          <p:nvPr/>
        </p:nvSpPr>
        <p:spPr bwMode="auto">
          <a:xfrm>
            <a:off x="6583437" y="5204421"/>
            <a:ext cx="26987" cy="36512"/>
          </a:xfrm>
          <a:custGeom>
            <a:avLst/>
            <a:gdLst/>
            <a:ahLst/>
            <a:cxnLst>
              <a:cxn ang="0">
                <a:pos x="11" y="46"/>
              </a:cxn>
              <a:cxn ang="0">
                <a:pos x="36" y="37"/>
              </a:cxn>
              <a:cxn ang="0">
                <a:pos x="29" y="16"/>
              </a:cxn>
              <a:cxn ang="0">
                <a:pos x="29" y="14"/>
              </a:cxn>
              <a:cxn ang="0">
                <a:pos x="25" y="7"/>
              </a:cxn>
              <a:cxn ang="0">
                <a:pos x="23" y="3"/>
              </a:cxn>
              <a:cxn ang="0">
                <a:pos x="20" y="0"/>
              </a:cxn>
              <a:cxn ang="0">
                <a:pos x="0" y="19"/>
              </a:cxn>
              <a:cxn ang="0">
                <a:pos x="4" y="23"/>
              </a:cxn>
              <a:cxn ang="0">
                <a:pos x="13" y="12"/>
              </a:cxn>
              <a:cxn ang="0">
                <a:pos x="2" y="19"/>
              </a:cxn>
              <a:cxn ang="0">
                <a:pos x="6" y="26"/>
              </a:cxn>
              <a:cxn ang="0">
                <a:pos x="16" y="19"/>
              </a:cxn>
              <a:cxn ang="0">
                <a:pos x="4" y="25"/>
              </a:cxn>
              <a:cxn ang="0">
                <a:pos x="11" y="46"/>
              </a:cxn>
            </a:cxnLst>
            <a:rect l="0" t="0" r="r" b="b"/>
            <a:pathLst>
              <a:path w="36" h="46">
                <a:moveTo>
                  <a:pt x="11" y="46"/>
                </a:moveTo>
                <a:lnTo>
                  <a:pt x="36" y="37"/>
                </a:lnTo>
                <a:lnTo>
                  <a:pt x="29" y="16"/>
                </a:lnTo>
                <a:lnTo>
                  <a:pt x="29" y="14"/>
                </a:lnTo>
                <a:lnTo>
                  <a:pt x="25" y="7"/>
                </a:lnTo>
                <a:lnTo>
                  <a:pt x="23" y="3"/>
                </a:lnTo>
                <a:lnTo>
                  <a:pt x="20" y="0"/>
                </a:lnTo>
                <a:lnTo>
                  <a:pt x="0" y="19"/>
                </a:lnTo>
                <a:lnTo>
                  <a:pt x="4" y="23"/>
                </a:lnTo>
                <a:lnTo>
                  <a:pt x="13" y="12"/>
                </a:lnTo>
                <a:lnTo>
                  <a:pt x="2" y="19"/>
                </a:lnTo>
                <a:lnTo>
                  <a:pt x="6" y="26"/>
                </a:lnTo>
                <a:lnTo>
                  <a:pt x="16" y="19"/>
                </a:lnTo>
                <a:lnTo>
                  <a:pt x="4" y="25"/>
                </a:lnTo>
                <a:lnTo>
                  <a:pt x="11" y="46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04" name="Freeform 763"/>
          <p:cNvSpPr>
            <a:spLocks/>
          </p:cNvSpPr>
          <p:nvPr/>
        </p:nvSpPr>
        <p:spPr bwMode="auto">
          <a:xfrm>
            <a:off x="6578674" y="5204421"/>
            <a:ext cx="19050" cy="19050"/>
          </a:xfrm>
          <a:custGeom>
            <a:avLst/>
            <a:gdLst/>
            <a:ahLst/>
            <a:cxnLst>
              <a:cxn ang="0">
                <a:pos x="27" y="19"/>
              </a:cxn>
              <a:cxn ang="0">
                <a:pos x="7" y="0"/>
              </a:cxn>
              <a:cxn ang="0">
                <a:pos x="4" y="3"/>
              </a:cxn>
              <a:cxn ang="0">
                <a:pos x="4" y="3"/>
              </a:cxn>
              <a:cxn ang="0">
                <a:pos x="0" y="7"/>
              </a:cxn>
              <a:cxn ang="0">
                <a:pos x="0" y="12"/>
              </a:cxn>
              <a:cxn ang="0">
                <a:pos x="0" y="19"/>
              </a:cxn>
              <a:cxn ang="0">
                <a:pos x="27" y="19"/>
              </a:cxn>
              <a:cxn ang="0">
                <a:pos x="27" y="12"/>
              </a:cxn>
              <a:cxn ang="0">
                <a:pos x="22" y="21"/>
              </a:cxn>
              <a:cxn ang="0">
                <a:pos x="25" y="18"/>
              </a:cxn>
              <a:cxn ang="0">
                <a:pos x="25" y="12"/>
              </a:cxn>
              <a:cxn ang="0">
                <a:pos x="13" y="12"/>
              </a:cxn>
              <a:cxn ang="0">
                <a:pos x="23" y="23"/>
              </a:cxn>
              <a:cxn ang="0">
                <a:pos x="27" y="19"/>
              </a:cxn>
            </a:cxnLst>
            <a:rect l="0" t="0" r="r" b="b"/>
            <a:pathLst>
              <a:path w="27" h="23">
                <a:moveTo>
                  <a:pt x="27" y="19"/>
                </a:moveTo>
                <a:lnTo>
                  <a:pt x="7" y="0"/>
                </a:lnTo>
                <a:lnTo>
                  <a:pt x="4" y="3"/>
                </a:lnTo>
                <a:lnTo>
                  <a:pt x="4" y="3"/>
                </a:lnTo>
                <a:lnTo>
                  <a:pt x="0" y="7"/>
                </a:lnTo>
                <a:lnTo>
                  <a:pt x="0" y="12"/>
                </a:lnTo>
                <a:lnTo>
                  <a:pt x="0" y="19"/>
                </a:lnTo>
                <a:lnTo>
                  <a:pt x="27" y="19"/>
                </a:lnTo>
                <a:lnTo>
                  <a:pt x="27" y="12"/>
                </a:lnTo>
                <a:lnTo>
                  <a:pt x="22" y="21"/>
                </a:lnTo>
                <a:lnTo>
                  <a:pt x="25" y="18"/>
                </a:lnTo>
                <a:lnTo>
                  <a:pt x="25" y="12"/>
                </a:lnTo>
                <a:lnTo>
                  <a:pt x="13" y="12"/>
                </a:lnTo>
                <a:lnTo>
                  <a:pt x="23" y="23"/>
                </a:lnTo>
                <a:lnTo>
                  <a:pt x="27" y="19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05" name="Freeform 764"/>
          <p:cNvSpPr>
            <a:spLocks/>
          </p:cNvSpPr>
          <p:nvPr/>
        </p:nvSpPr>
        <p:spPr bwMode="auto">
          <a:xfrm>
            <a:off x="6578674" y="5220296"/>
            <a:ext cx="20638" cy="41275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0" y="0"/>
              </a:cxn>
              <a:cxn ang="0">
                <a:pos x="0" y="22"/>
              </a:cxn>
              <a:cxn ang="0">
                <a:pos x="0" y="30"/>
              </a:cxn>
              <a:cxn ang="0">
                <a:pos x="0" y="30"/>
              </a:cxn>
              <a:cxn ang="0">
                <a:pos x="0" y="34"/>
              </a:cxn>
              <a:cxn ang="0">
                <a:pos x="4" y="52"/>
              </a:cxn>
              <a:cxn ang="0">
                <a:pos x="29" y="46"/>
              </a:cxn>
              <a:cxn ang="0">
                <a:pos x="25" y="29"/>
              </a:cxn>
              <a:cxn ang="0">
                <a:pos x="13" y="30"/>
              </a:cxn>
              <a:cxn ang="0">
                <a:pos x="27" y="30"/>
              </a:cxn>
              <a:cxn ang="0">
                <a:pos x="27" y="22"/>
              </a:cxn>
              <a:cxn ang="0">
                <a:pos x="27" y="0"/>
              </a:cxn>
            </a:cxnLst>
            <a:rect l="0" t="0" r="r" b="b"/>
            <a:pathLst>
              <a:path w="29" h="52">
                <a:moveTo>
                  <a:pt x="27" y="0"/>
                </a:moveTo>
                <a:lnTo>
                  <a:pt x="0" y="0"/>
                </a:lnTo>
                <a:lnTo>
                  <a:pt x="0" y="22"/>
                </a:lnTo>
                <a:lnTo>
                  <a:pt x="0" y="30"/>
                </a:lnTo>
                <a:lnTo>
                  <a:pt x="0" y="30"/>
                </a:lnTo>
                <a:lnTo>
                  <a:pt x="0" y="34"/>
                </a:lnTo>
                <a:lnTo>
                  <a:pt x="4" y="52"/>
                </a:lnTo>
                <a:lnTo>
                  <a:pt x="29" y="46"/>
                </a:lnTo>
                <a:lnTo>
                  <a:pt x="25" y="29"/>
                </a:lnTo>
                <a:lnTo>
                  <a:pt x="13" y="30"/>
                </a:lnTo>
                <a:lnTo>
                  <a:pt x="27" y="30"/>
                </a:lnTo>
                <a:lnTo>
                  <a:pt x="27" y="22"/>
                </a:lnTo>
                <a:lnTo>
                  <a:pt x="27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06" name="Freeform 765"/>
          <p:cNvSpPr>
            <a:spLocks/>
          </p:cNvSpPr>
          <p:nvPr/>
        </p:nvSpPr>
        <p:spPr bwMode="auto">
          <a:xfrm>
            <a:off x="6580262" y="5256808"/>
            <a:ext cx="38100" cy="76200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0" y="6"/>
              </a:cxn>
              <a:cxn ang="0">
                <a:pos x="3" y="23"/>
              </a:cxn>
              <a:cxn ang="0">
                <a:pos x="16" y="20"/>
              </a:cxn>
              <a:cxn ang="0">
                <a:pos x="3" y="21"/>
              </a:cxn>
              <a:cxn ang="0">
                <a:pos x="7" y="44"/>
              </a:cxn>
              <a:cxn ang="0">
                <a:pos x="7" y="48"/>
              </a:cxn>
              <a:cxn ang="0">
                <a:pos x="16" y="71"/>
              </a:cxn>
              <a:cxn ang="0">
                <a:pos x="26" y="96"/>
              </a:cxn>
              <a:cxn ang="0">
                <a:pos x="51" y="85"/>
              </a:cxn>
              <a:cxn ang="0">
                <a:pos x="41" y="60"/>
              </a:cxn>
              <a:cxn ang="0">
                <a:pos x="32" y="37"/>
              </a:cxn>
              <a:cxn ang="0">
                <a:pos x="19" y="43"/>
              </a:cxn>
              <a:cxn ang="0">
                <a:pos x="33" y="41"/>
              </a:cxn>
              <a:cxn ang="0">
                <a:pos x="30" y="18"/>
              </a:cxn>
              <a:cxn ang="0">
                <a:pos x="28" y="18"/>
              </a:cxn>
              <a:cxn ang="0">
                <a:pos x="25" y="0"/>
              </a:cxn>
            </a:cxnLst>
            <a:rect l="0" t="0" r="r" b="b"/>
            <a:pathLst>
              <a:path w="51" h="96">
                <a:moveTo>
                  <a:pt x="25" y="0"/>
                </a:moveTo>
                <a:lnTo>
                  <a:pt x="0" y="6"/>
                </a:lnTo>
                <a:lnTo>
                  <a:pt x="3" y="23"/>
                </a:lnTo>
                <a:lnTo>
                  <a:pt x="16" y="20"/>
                </a:lnTo>
                <a:lnTo>
                  <a:pt x="3" y="21"/>
                </a:lnTo>
                <a:lnTo>
                  <a:pt x="7" y="44"/>
                </a:lnTo>
                <a:lnTo>
                  <a:pt x="7" y="48"/>
                </a:lnTo>
                <a:lnTo>
                  <a:pt x="16" y="71"/>
                </a:lnTo>
                <a:lnTo>
                  <a:pt x="26" y="96"/>
                </a:lnTo>
                <a:lnTo>
                  <a:pt x="51" y="85"/>
                </a:lnTo>
                <a:lnTo>
                  <a:pt x="41" y="60"/>
                </a:lnTo>
                <a:lnTo>
                  <a:pt x="32" y="37"/>
                </a:lnTo>
                <a:lnTo>
                  <a:pt x="19" y="43"/>
                </a:lnTo>
                <a:lnTo>
                  <a:pt x="33" y="41"/>
                </a:lnTo>
                <a:lnTo>
                  <a:pt x="30" y="18"/>
                </a:lnTo>
                <a:lnTo>
                  <a:pt x="28" y="18"/>
                </a:lnTo>
                <a:lnTo>
                  <a:pt x="25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07" name="Freeform 766"/>
          <p:cNvSpPr>
            <a:spLocks/>
          </p:cNvSpPr>
          <p:nvPr/>
        </p:nvSpPr>
        <p:spPr bwMode="auto">
          <a:xfrm>
            <a:off x="6602487" y="5325071"/>
            <a:ext cx="79375" cy="101600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0" y="12"/>
              </a:cxn>
              <a:cxn ang="0">
                <a:pos x="7" y="27"/>
              </a:cxn>
              <a:cxn ang="0">
                <a:pos x="9" y="28"/>
              </a:cxn>
              <a:cxn ang="0">
                <a:pos x="9" y="30"/>
              </a:cxn>
              <a:cxn ang="0">
                <a:pos x="23" y="42"/>
              </a:cxn>
              <a:cxn ang="0">
                <a:pos x="32" y="32"/>
              </a:cxn>
              <a:cxn ang="0">
                <a:pos x="23" y="41"/>
              </a:cxn>
              <a:cxn ang="0">
                <a:pos x="46" y="67"/>
              </a:cxn>
              <a:cxn ang="0">
                <a:pos x="55" y="58"/>
              </a:cxn>
              <a:cxn ang="0">
                <a:pos x="44" y="67"/>
              </a:cxn>
              <a:cxn ang="0">
                <a:pos x="67" y="99"/>
              </a:cxn>
              <a:cxn ang="0">
                <a:pos x="89" y="129"/>
              </a:cxn>
              <a:cxn ang="0">
                <a:pos x="110" y="113"/>
              </a:cxn>
              <a:cxn ang="0">
                <a:pos x="89" y="83"/>
              </a:cxn>
              <a:cxn ang="0">
                <a:pos x="66" y="51"/>
              </a:cxn>
              <a:cxn ang="0">
                <a:pos x="66" y="50"/>
              </a:cxn>
              <a:cxn ang="0">
                <a:pos x="43" y="23"/>
              </a:cxn>
              <a:cxn ang="0">
                <a:pos x="41" y="23"/>
              </a:cxn>
              <a:cxn ang="0">
                <a:pos x="27" y="11"/>
              </a:cxn>
              <a:cxn ang="0">
                <a:pos x="18" y="20"/>
              </a:cxn>
              <a:cxn ang="0">
                <a:pos x="30" y="14"/>
              </a:cxn>
              <a:cxn ang="0">
                <a:pos x="23" y="0"/>
              </a:cxn>
            </a:cxnLst>
            <a:rect l="0" t="0" r="r" b="b"/>
            <a:pathLst>
              <a:path w="110" h="129">
                <a:moveTo>
                  <a:pt x="23" y="0"/>
                </a:moveTo>
                <a:lnTo>
                  <a:pt x="0" y="12"/>
                </a:lnTo>
                <a:lnTo>
                  <a:pt x="7" y="27"/>
                </a:lnTo>
                <a:lnTo>
                  <a:pt x="9" y="28"/>
                </a:lnTo>
                <a:lnTo>
                  <a:pt x="9" y="30"/>
                </a:lnTo>
                <a:lnTo>
                  <a:pt x="23" y="42"/>
                </a:lnTo>
                <a:lnTo>
                  <a:pt x="32" y="32"/>
                </a:lnTo>
                <a:lnTo>
                  <a:pt x="23" y="41"/>
                </a:lnTo>
                <a:lnTo>
                  <a:pt x="46" y="67"/>
                </a:lnTo>
                <a:lnTo>
                  <a:pt x="55" y="58"/>
                </a:lnTo>
                <a:lnTo>
                  <a:pt x="44" y="67"/>
                </a:lnTo>
                <a:lnTo>
                  <a:pt x="67" y="99"/>
                </a:lnTo>
                <a:lnTo>
                  <a:pt x="89" y="129"/>
                </a:lnTo>
                <a:lnTo>
                  <a:pt x="110" y="113"/>
                </a:lnTo>
                <a:lnTo>
                  <a:pt x="89" y="83"/>
                </a:lnTo>
                <a:lnTo>
                  <a:pt x="66" y="51"/>
                </a:lnTo>
                <a:lnTo>
                  <a:pt x="66" y="50"/>
                </a:lnTo>
                <a:lnTo>
                  <a:pt x="43" y="23"/>
                </a:lnTo>
                <a:lnTo>
                  <a:pt x="41" y="23"/>
                </a:lnTo>
                <a:lnTo>
                  <a:pt x="27" y="11"/>
                </a:lnTo>
                <a:lnTo>
                  <a:pt x="18" y="20"/>
                </a:lnTo>
                <a:lnTo>
                  <a:pt x="30" y="14"/>
                </a:lnTo>
                <a:lnTo>
                  <a:pt x="23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08" name="Freeform 767"/>
          <p:cNvSpPr>
            <a:spLocks/>
          </p:cNvSpPr>
          <p:nvPr/>
        </p:nvSpPr>
        <p:spPr bwMode="auto">
          <a:xfrm>
            <a:off x="6665987" y="5415558"/>
            <a:ext cx="52387" cy="11112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0" y="11"/>
              </a:cxn>
              <a:cxn ang="0">
                <a:pos x="7" y="26"/>
              </a:cxn>
              <a:cxn ang="0">
                <a:pos x="9" y="28"/>
              </a:cxn>
              <a:cxn ang="0">
                <a:pos x="19" y="49"/>
              </a:cxn>
              <a:cxn ang="0">
                <a:pos x="30" y="42"/>
              </a:cxn>
              <a:cxn ang="0">
                <a:pos x="17" y="48"/>
              </a:cxn>
              <a:cxn ang="0">
                <a:pos x="30" y="85"/>
              </a:cxn>
              <a:cxn ang="0">
                <a:pos x="37" y="104"/>
              </a:cxn>
              <a:cxn ang="0">
                <a:pos x="49" y="99"/>
              </a:cxn>
              <a:cxn ang="0">
                <a:pos x="37" y="102"/>
              </a:cxn>
              <a:cxn ang="0">
                <a:pos x="40" y="117"/>
              </a:cxn>
              <a:cxn ang="0">
                <a:pos x="44" y="129"/>
              </a:cxn>
              <a:cxn ang="0">
                <a:pos x="46" y="132"/>
              </a:cxn>
              <a:cxn ang="0">
                <a:pos x="49" y="139"/>
              </a:cxn>
              <a:cxn ang="0">
                <a:pos x="72" y="127"/>
              </a:cxn>
              <a:cxn ang="0">
                <a:pos x="69" y="120"/>
              </a:cxn>
              <a:cxn ang="0">
                <a:pos x="56" y="125"/>
              </a:cxn>
              <a:cxn ang="0">
                <a:pos x="69" y="122"/>
              </a:cxn>
              <a:cxn ang="0">
                <a:pos x="65" y="109"/>
              </a:cxn>
              <a:cxn ang="0">
                <a:pos x="62" y="95"/>
              </a:cxn>
              <a:cxn ang="0">
                <a:pos x="62" y="95"/>
              </a:cxn>
              <a:cxn ang="0">
                <a:pos x="55" y="76"/>
              </a:cxn>
              <a:cxn ang="0">
                <a:pos x="42" y="39"/>
              </a:cxn>
              <a:cxn ang="0">
                <a:pos x="42" y="37"/>
              </a:cxn>
              <a:cxn ang="0">
                <a:pos x="32" y="16"/>
              </a:cxn>
              <a:cxn ang="0">
                <a:pos x="19" y="21"/>
              </a:cxn>
              <a:cxn ang="0">
                <a:pos x="32" y="16"/>
              </a:cxn>
              <a:cxn ang="0">
                <a:pos x="24" y="0"/>
              </a:cxn>
            </a:cxnLst>
            <a:rect l="0" t="0" r="r" b="b"/>
            <a:pathLst>
              <a:path w="72" h="139">
                <a:moveTo>
                  <a:pt x="24" y="0"/>
                </a:moveTo>
                <a:lnTo>
                  <a:pt x="0" y="11"/>
                </a:lnTo>
                <a:lnTo>
                  <a:pt x="7" y="26"/>
                </a:lnTo>
                <a:lnTo>
                  <a:pt x="9" y="28"/>
                </a:lnTo>
                <a:lnTo>
                  <a:pt x="19" y="49"/>
                </a:lnTo>
                <a:lnTo>
                  <a:pt x="30" y="42"/>
                </a:lnTo>
                <a:lnTo>
                  <a:pt x="17" y="48"/>
                </a:lnTo>
                <a:lnTo>
                  <a:pt x="30" y="85"/>
                </a:lnTo>
                <a:lnTo>
                  <a:pt x="37" y="104"/>
                </a:lnTo>
                <a:lnTo>
                  <a:pt x="49" y="99"/>
                </a:lnTo>
                <a:lnTo>
                  <a:pt x="37" y="102"/>
                </a:lnTo>
                <a:lnTo>
                  <a:pt x="40" y="117"/>
                </a:lnTo>
                <a:lnTo>
                  <a:pt x="44" y="129"/>
                </a:lnTo>
                <a:lnTo>
                  <a:pt x="46" y="132"/>
                </a:lnTo>
                <a:lnTo>
                  <a:pt x="49" y="139"/>
                </a:lnTo>
                <a:lnTo>
                  <a:pt x="72" y="127"/>
                </a:lnTo>
                <a:lnTo>
                  <a:pt x="69" y="120"/>
                </a:lnTo>
                <a:lnTo>
                  <a:pt x="56" y="125"/>
                </a:lnTo>
                <a:lnTo>
                  <a:pt x="69" y="122"/>
                </a:lnTo>
                <a:lnTo>
                  <a:pt x="65" y="109"/>
                </a:lnTo>
                <a:lnTo>
                  <a:pt x="62" y="95"/>
                </a:lnTo>
                <a:lnTo>
                  <a:pt x="62" y="95"/>
                </a:lnTo>
                <a:lnTo>
                  <a:pt x="55" y="76"/>
                </a:lnTo>
                <a:lnTo>
                  <a:pt x="42" y="39"/>
                </a:lnTo>
                <a:lnTo>
                  <a:pt x="42" y="37"/>
                </a:lnTo>
                <a:lnTo>
                  <a:pt x="32" y="16"/>
                </a:lnTo>
                <a:lnTo>
                  <a:pt x="19" y="21"/>
                </a:lnTo>
                <a:lnTo>
                  <a:pt x="32" y="16"/>
                </a:lnTo>
                <a:lnTo>
                  <a:pt x="24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09" name="Freeform 768"/>
          <p:cNvSpPr>
            <a:spLocks/>
          </p:cNvSpPr>
          <p:nvPr/>
        </p:nvSpPr>
        <p:spPr bwMode="auto">
          <a:xfrm>
            <a:off x="6689799" y="5464771"/>
            <a:ext cx="30163" cy="55562"/>
          </a:xfrm>
          <a:custGeom>
            <a:avLst/>
            <a:gdLst/>
            <a:ahLst/>
            <a:cxnLst>
              <a:cxn ang="0">
                <a:pos x="15" y="70"/>
              </a:cxn>
              <a:cxn ang="0">
                <a:pos x="42" y="70"/>
              </a:cxn>
              <a:cxn ang="0">
                <a:pos x="42" y="67"/>
              </a:cxn>
              <a:cxn ang="0">
                <a:pos x="42" y="60"/>
              </a:cxn>
              <a:cxn ang="0">
                <a:pos x="40" y="60"/>
              </a:cxn>
              <a:cxn ang="0">
                <a:pos x="40" y="55"/>
              </a:cxn>
              <a:cxn ang="0">
                <a:pos x="37" y="46"/>
              </a:cxn>
              <a:cxn ang="0">
                <a:pos x="24" y="51"/>
              </a:cxn>
              <a:cxn ang="0">
                <a:pos x="37" y="49"/>
              </a:cxn>
              <a:cxn ang="0">
                <a:pos x="31" y="24"/>
              </a:cxn>
              <a:cxn ang="0">
                <a:pos x="31" y="23"/>
              </a:cxn>
              <a:cxn ang="0">
                <a:pos x="24" y="0"/>
              </a:cxn>
              <a:cxn ang="0">
                <a:pos x="0" y="9"/>
              </a:cxn>
              <a:cxn ang="0">
                <a:pos x="7" y="32"/>
              </a:cxn>
              <a:cxn ang="0">
                <a:pos x="19" y="26"/>
              </a:cxn>
              <a:cxn ang="0">
                <a:pos x="7" y="30"/>
              </a:cxn>
              <a:cxn ang="0">
                <a:pos x="12" y="55"/>
              </a:cxn>
              <a:cxn ang="0">
                <a:pos x="12" y="56"/>
              </a:cxn>
              <a:cxn ang="0">
                <a:pos x="15" y="65"/>
              </a:cxn>
              <a:cxn ang="0">
                <a:pos x="28" y="60"/>
              </a:cxn>
              <a:cxn ang="0">
                <a:pos x="15" y="60"/>
              </a:cxn>
              <a:cxn ang="0">
                <a:pos x="15" y="67"/>
              </a:cxn>
              <a:cxn ang="0">
                <a:pos x="15" y="70"/>
              </a:cxn>
            </a:cxnLst>
            <a:rect l="0" t="0" r="r" b="b"/>
            <a:pathLst>
              <a:path w="42" h="70">
                <a:moveTo>
                  <a:pt x="15" y="70"/>
                </a:moveTo>
                <a:lnTo>
                  <a:pt x="42" y="70"/>
                </a:lnTo>
                <a:lnTo>
                  <a:pt x="42" y="67"/>
                </a:lnTo>
                <a:lnTo>
                  <a:pt x="42" y="60"/>
                </a:lnTo>
                <a:lnTo>
                  <a:pt x="40" y="60"/>
                </a:lnTo>
                <a:lnTo>
                  <a:pt x="40" y="55"/>
                </a:lnTo>
                <a:lnTo>
                  <a:pt x="37" y="46"/>
                </a:lnTo>
                <a:lnTo>
                  <a:pt x="24" y="51"/>
                </a:lnTo>
                <a:lnTo>
                  <a:pt x="37" y="49"/>
                </a:lnTo>
                <a:lnTo>
                  <a:pt x="31" y="24"/>
                </a:lnTo>
                <a:lnTo>
                  <a:pt x="31" y="23"/>
                </a:lnTo>
                <a:lnTo>
                  <a:pt x="24" y="0"/>
                </a:lnTo>
                <a:lnTo>
                  <a:pt x="0" y="9"/>
                </a:lnTo>
                <a:lnTo>
                  <a:pt x="7" y="32"/>
                </a:lnTo>
                <a:lnTo>
                  <a:pt x="19" y="26"/>
                </a:lnTo>
                <a:lnTo>
                  <a:pt x="7" y="30"/>
                </a:lnTo>
                <a:lnTo>
                  <a:pt x="12" y="55"/>
                </a:lnTo>
                <a:lnTo>
                  <a:pt x="12" y="56"/>
                </a:lnTo>
                <a:lnTo>
                  <a:pt x="15" y="65"/>
                </a:lnTo>
                <a:lnTo>
                  <a:pt x="28" y="60"/>
                </a:lnTo>
                <a:lnTo>
                  <a:pt x="15" y="60"/>
                </a:lnTo>
                <a:lnTo>
                  <a:pt x="15" y="67"/>
                </a:lnTo>
                <a:lnTo>
                  <a:pt x="15" y="7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10" name="Freeform 769"/>
          <p:cNvSpPr>
            <a:spLocks/>
          </p:cNvSpPr>
          <p:nvPr/>
        </p:nvSpPr>
        <p:spPr bwMode="auto">
          <a:xfrm>
            <a:off x="6653287" y="5379046"/>
            <a:ext cx="53975" cy="92075"/>
          </a:xfrm>
          <a:custGeom>
            <a:avLst/>
            <a:gdLst/>
            <a:ahLst/>
            <a:cxnLst>
              <a:cxn ang="0">
                <a:pos x="51" y="117"/>
              </a:cxn>
              <a:cxn ang="0">
                <a:pos x="74" y="106"/>
              </a:cxn>
              <a:cxn ang="0">
                <a:pos x="64" y="83"/>
              </a:cxn>
              <a:cxn ang="0">
                <a:pos x="51" y="88"/>
              </a:cxn>
              <a:cxn ang="0">
                <a:pos x="64" y="83"/>
              </a:cxn>
              <a:cxn ang="0">
                <a:pos x="51" y="53"/>
              </a:cxn>
              <a:cxn ang="0">
                <a:pos x="51" y="53"/>
              </a:cxn>
              <a:cxn ang="0">
                <a:pos x="37" y="25"/>
              </a:cxn>
              <a:cxn ang="0">
                <a:pos x="37" y="23"/>
              </a:cxn>
              <a:cxn ang="0">
                <a:pos x="23" y="0"/>
              </a:cxn>
              <a:cxn ang="0">
                <a:pos x="0" y="14"/>
              </a:cxn>
              <a:cxn ang="0">
                <a:pos x="14" y="37"/>
              </a:cxn>
              <a:cxn ang="0">
                <a:pos x="25" y="30"/>
              </a:cxn>
              <a:cxn ang="0">
                <a:pos x="14" y="37"/>
              </a:cxn>
              <a:cxn ang="0">
                <a:pos x="28" y="65"/>
              </a:cxn>
              <a:cxn ang="0">
                <a:pos x="39" y="58"/>
              </a:cxn>
              <a:cxn ang="0">
                <a:pos x="27" y="64"/>
              </a:cxn>
              <a:cxn ang="0">
                <a:pos x="39" y="94"/>
              </a:cxn>
              <a:cxn ang="0">
                <a:pos x="41" y="94"/>
              </a:cxn>
              <a:cxn ang="0">
                <a:pos x="51" y="117"/>
              </a:cxn>
            </a:cxnLst>
            <a:rect l="0" t="0" r="r" b="b"/>
            <a:pathLst>
              <a:path w="74" h="117">
                <a:moveTo>
                  <a:pt x="51" y="117"/>
                </a:moveTo>
                <a:lnTo>
                  <a:pt x="74" y="106"/>
                </a:lnTo>
                <a:lnTo>
                  <a:pt x="64" y="83"/>
                </a:lnTo>
                <a:lnTo>
                  <a:pt x="51" y="88"/>
                </a:lnTo>
                <a:lnTo>
                  <a:pt x="64" y="83"/>
                </a:lnTo>
                <a:lnTo>
                  <a:pt x="51" y="53"/>
                </a:lnTo>
                <a:lnTo>
                  <a:pt x="51" y="53"/>
                </a:lnTo>
                <a:lnTo>
                  <a:pt x="37" y="25"/>
                </a:lnTo>
                <a:lnTo>
                  <a:pt x="37" y="23"/>
                </a:lnTo>
                <a:lnTo>
                  <a:pt x="23" y="0"/>
                </a:lnTo>
                <a:lnTo>
                  <a:pt x="0" y="14"/>
                </a:lnTo>
                <a:lnTo>
                  <a:pt x="14" y="37"/>
                </a:lnTo>
                <a:lnTo>
                  <a:pt x="25" y="30"/>
                </a:lnTo>
                <a:lnTo>
                  <a:pt x="14" y="37"/>
                </a:lnTo>
                <a:lnTo>
                  <a:pt x="28" y="65"/>
                </a:lnTo>
                <a:lnTo>
                  <a:pt x="39" y="58"/>
                </a:lnTo>
                <a:lnTo>
                  <a:pt x="27" y="64"/>
                </a:lnTo>
                <a:lnTo>
                  <a:pt x="39" y="94"/>
                </a:lnTo>
                <a:lnTo>
                  <a:pt x="41" y="94"/>
                </a:lnTo>
                <a:lnTo>
                  <a:pt x="51" y="117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11" name="Freeform 770"/>
          <p:cNvSpPr>
            <a:spLocks/>
          </p:cNvSpPr>
          <p:nvPr/>
        </p:nvSpPr>
        <p:spPr bwMode="auto">
          <a:xfrm>
            <a:off x="6624712" y="5342533"/>
            <a:ext cx="46037" cy="47625"/>
          </a:xfrm>
          <a:custGeom>
            <a:avLst/>
            <a:gdLst/>
            <a:ahLst/>
            <a:cxnLst>
              <a:cxn ang="0">
                <a:pos x="39" y="60"/>
              </a:cxn>
              <a:cxn ang="0">
                <a:pos x="62" y="46"/>
              </a:cxn>
              <a:cxn ang="0">
                <a:pos x="51" y="28"/>
              </a:cxn>
              <a:cxn ang="0">
                <a:pos x="48" y="27"/>
              </a:cxn>
              <a:cxn ang="0">
                <a:pos x="48" y="27"/>
              </a:cxn>
              <a:cxn ang="0">
                <a:pos x="37" y="18"/>
              </a:cxn>
              <a:cxn ang="0">
                <a:pos x="28" y="27"/>
              </a:cxn>
              <a:cxn ang="0">
                <a:pos x="37" y="18"/>
              </a:cxn>
              <a:cxn ang="0">
                <a:pos x="18" y="0"/>
              </a:cxn>
              <a:cxn ang="0">
                <a:pos x="0" y="19"/>
              </a:cxn>
              <a:cxn ang="0">
                <a:pos x="20" y="37"/>
              </a:cxn>
              <a:cxn ang="0">
                <a:pos x="21" y="37"/>
              </a:cxn>
              <a:cxn ang="0">
                <a:pos x="32" y="46"/>
              </a:cxn>
              <a:cxn ang="0">
                <a:pos x="39" y="35"/>
              </a:cxn>
              <a:cxn ang="0">
                <a:pos x="28" y="42"/>
              </a:cxn>
              <a:cxn ang="0">
                <a:pos x="39" y="60"/>
              </a:cxn>
            </a:cxnLst>
            <a:rect l="0" t="0" r="r" b="b"/>
            <a:pathLst>
              <a:path w="62" h="60">
                <a:moveTo>
                  <a:pt x="39" y="60"/>
                </a:moveTo>
                <a:lnTo>
                  <a:pt x="62" y="46"/>
                </a:lnTo>
                <a:lnTo>
                  <a:pt x="51" y="28"/>
                </a:lnTo>
                <a:lnTo>
                  <a:pt x="48" y="27"/>
                </a:lnTo>
                <a:lnTo>
                  <a:pt x="48" y="27"/>
                </a:lnTo>
                <a:lnTo>
                  <a:pt x="37" y="18"/>
                </a:lnTo>
                <a:lnTo>
                  <a:pt x="28" y="27"/>
                </a:lnTo>
                <a:lnTo>
                  <a:pt x="37" y="18"/>
                </a:lnTo>
                <a:lnTo>
                  <a:pt x="18" y="0"/>
                </a:lnTo>
                <a:lnTo>
                  <a:pt x="0" y="19"/>
                </a:lnTo>
                <a:lnTo>
                  <a:pt x="20" y="37"/>
                </a:lnTo>
                <a:lnTo>
                  <a:pt x="21" y="37"/>
                </a:lnTo>
                <a:lnTo>
                  <a:pt x="32" y="46"/>
                </a:lnTo>
                <a:lnTo>
                  <a:pt x="39" y="35"/>
                </a:lnTo>
                <a:lnTo>
                  <a:pt x="28" y="42"/>
                </a:lnTo>
                <a:lnTo>
                  <a:pt x="39" y="6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12" name="Freeform 771"/>
          <p:cNvSpPr>
            <a:spLocks/>
          </p:cNvSpPr>
          <p:nvPr/>
        </p:nvSpPr>
        <p:spPr bwMode="auto">
          <a:xfrm>
            <a:off x="6602487" y="5321896"/>
            <a:ext cx="33337" cy="36512"/>
          </a:xfrm>
          <a:custGeom>
            <a:avLst/>
            <a:gdLst/>
            <a:ahLst/>
            <a:cxnLst>
              <a:cxn ang="0">
                <a:pos x="30" y="45"/>
              </a:cxn>
              <a:cxn ang="0">
                <a:pos x="46" y="24"/>
              </a:cxn>
              <a:cxn ang="0">
                <a:pos x="28" y="10"/>
              </a:cxn>
              <a:cxn ang="0">
                <a:pos x="19" y="21"/>
              </a:cxn>
              <a:cxn ang="0">
                <a:pos x="30" y="12"/>
              </a:cxn>
              <a:cxn ang="0">
                <a:pos x="19" y="0"/>
              </a:cxn>
              <a:cxn ang="0">
                <a:pos x="0" y="17"/>
              </a:cxn>
              <a:cxn ang="0">
                <a:pos x="11" y="30"/>
              </a:cxn>
              <a:cxn ang="0">
                <a:pos x="12" y="31"/>
              </a:cxn>
              <a:cxn ang="0">
                <a:pos x="30" y="45"/>
              </a:cxn>
            </a:cxnLst>
            <a:rect l="0" t="0" r="r" b="b"/>
            <a:pathLst>
              <a:path w="46" h="45">
                <a:moveTo>
                  <a:pt x="30" y="45"/>
                </a:moveTo>
                <a:lnTo>
                  <a:pt x="46" y="24"/>
                </a:lnTo>
                <a:lnTo>
                  <a:pt x="28" y="10"/>
                </a:lnTo>
                <a:lnTo>
                  <a:pt x="19" y="21"/>
                </a:lnTo>
                <a:lnTo>
                  <a:pt x="30" y="12"/>
                </a:lnTo>
                <a:lnTo>
                  <a:pt x="19" y="0"/>
                </a:lnTo>
                <a:lnTo>
                  <a:pt x="0" y="17"/>
                </a:lnTo>
                <a:lnTo>
                  <a:pt x="11" y="30"/>
                </a:lnTo>
                <a:lnTo>
                  <a:pt x="12" y="31"/>
                </a:lnTo>
                <a:lnTo>
                  <a:pt x="30" y="45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13" name="Freeform 772"/>
          <p:cNvSpPr>
            <a:spLocks/>
          </p:cNvSpPr>
          <p:nvPr/>
        </p:nvSpPr>
        <p:spPr bwMode="auto">
          <a:xfrm>
            <a:off x="6594549" y="5304433"/>
            <a:ext cx="23813" cy="28575"/>
          </a:xfrm>
          <a:custGeom>
            <a:avLst/>
            <a:gdLst/>
            <a:ahLst/>
            <a:cxnLst>
              <a:cxn ang="0">
                <a:pos x="8" y="36"/>
              </a:cxn>
              <a:cxn ang="0">
                <a:pos x="33" y="27"/>
              </a:cxn>
              <a:cxn ang="0">
                <a:pos x="28" y="11"/>
              </a:cxn>
              <a:cxn ang="0">
                <a:pos x="28" y="9"/>
              </a:cxn>
              <a:cxn ang="0">
                <a:pos x="24" y="2"/>
              </a:cxn>
              <a:cxn ang="0">
                <a:pos x="12" y="7"/>
              </a:cxn>
              <a:cxn ang="0">
                <a:pos x="26" y="7"/>
              </a:cxn>
              <a:cxn ang="0">
                <a:pos x="26" y="0"/>
              </a:cxn>
              <a:cxn ang="0">
                <a:pos x="0" y="0"/>
              </a:cxn>
              <a:cxn ang="0">
                <a:pos x="0" y="7"/>
              </a:cxn>
              <a:cxn ang="0">
                <a:pos x="0" y="7"/>
              </a:cxn>
              <a:cxn ang="0">
                <a:pos x="0" y="13"/>
              </a:cxn>
              <a:cxn ang="0">
                <a:pos x="1" y="14"/>
              </a:cxn>
              <a:cxn ang="0">
                <a:pos x="5" y="22"/>
              </a:cxn>
              <a:cxn ang="0">
                <a:pos x="15" y="14"/>
              </a:cxn>
              <a:cxn ang="0">
                <a:pos x="3" y="20"/>
              </a:cxn>
              <a:cxn ang="0">
                <a:pos x="8" y="36"/>
              </a:cxn>
            </a:cxnLst>
            <a:rect l="0" t="0" r="r" b="b"/>
            <a:pathLst>
              <a:path w="33" h="36">
                <a:moveTo>
                  <a:pt x="8" y="36"/>
                </a:moveTo>
                <a:lnTo>
                  <a:pt x="33" y="27"/>
                </a:lnTo>
                <a:lnTo>
                  <a:pt x="28" y="11"/>
                </a:lnTo>
                <a:lnTo>
                  <a:pt x="28" y="9"/>
                </a:lnTo>
                <a:lnTo>
                  <a:pt x="24" y="2"/>
                </a:lnTo>
                <a:lnTo>
                  <a:pt x="12" y="7"/>
                </a:lnTo>
                <a:lnTo>
                  <a:pt x="26" y="7"/>
                </a:lnTo>
                <a:lnTo>
                  <a:pt x="26" y="0"/>
                </a:lnTo>
                <a:lnTo>
                  <a:pt x="0" y="0"/>
                </a:lnTo>
                <a:lnTo>
                  <a:pt x="0" y="7"/>
                </a:lnTo>
                <a:lnTo>
                  <a:pt x="0" y="7"/>
                </a:lnTo>
                <a:lnTo>
                  <a:pt x="0" y="13"/>
                </a:lnTo>
                <a:lnTo>
                  <a:pt x="1" y="14"/>
                </a:lnTo>
                <a:lnTo>
                  <a:pt x="5" y="22"/>
                </a:lnTo>
                <a:lnTo>
                  <a:pt x="15" y="14"/>
                </a:lnTo>
                <a:lnTo>
                  <a:pt x="3" y="20"/>
                </a:lnTo>
                <a:lnTo>
                  <a:pt x="8" y="36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14" name="Freeform 773"/>
          <p:cNvSpPr>
            <a:spLocks/>
          </p:cNvSpPr>
          <p:nvPr/>
        </p:nvSpPr>
        <p:spPr bwMode="auto">
          <a:xfrm>
            <a:off x="6594549" y="5291733"/>
            <a:ext cx="20638" cy="20638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26" y="16"/>
              </a:cxn>
              <a:cxn ang="0">
                <a:pos x="26" y="13"/>
              </a:cxn>
              <a:cxn ang="0">
                <a:pos x="12" y="13"/>
              </a:cxn>
              <a:cxn ang="0">
                <a:pos x="12" y="25"/>
              </a:cxn>
              <a:cxn ang="0">
                <a:pos x="17" y="25"/>
              </a:cxn>
              <a:cxn ang="0">
                <a:pos x="21" y="22"/>
              </a:cxn>
              <a:cxn ang="0">
                <a:pos x="24" y="18"/>
              </a:cxn>
              <a:cxn ang="0">
                <a:pos x="12" y="27"/>
              </a:cxn>
              <a:cxn ang="0">
                <a:pos x="15" y="27"/>
              </a:cxn>
              <a:cxn ang="0">
                <a:pos x="15" y="0"/>
              </a:cxn>
              <a:cxn ang="0">
                <a:pos x="12" y="0"/>
              </a:cxn>
              <a:cxn ang="0">
                <a:pos x="12" y="0"/>
              </a:cxn>
              <a:cxn ang="0">
                <a:pos x="7" y="0"/>
              </a:cxn>
              <a:cxn ang="0">
                <a:pos x="3" y="4"/>
              </a:cxn>
              <a:cxn ang="0">
                <a:pos x="0" y="8"/>
              </a:cxn>
              <a:cxn ang="0">
                <a:pos x="0" y="13"/>
              </a:cxn>
              <a:cxn ang="0">
                <a:pos x="0" y="13"/>
              </a:cxn>
              <a:cxn ang="0">
                <a:pos x="0" y="16"/>
              </a:cxn>
            </a:cxnLst>
            <a:rect l="0" t="0" r="r" b="b"/>
            <a:pathLst>
              <a:path w="26" h="27">
                <a:moveTo>
                  <a:pt x="0" y="16"/>
                </a:moveTo>
                <a:lnTo>
                  <a:pt x="26" y="16"/>
                </a:lnTo>
                <a:lnTo>
                  <a:pt x="26" y="13"/>
                </a:lnTo>
                <a:lnTo>
                  <a:pt x="12" y="13"/>
                </a:lnTo>
                <a:lnTo>
                  <a:pt x="12" y="25"/>
                </a:lnTo>
                <a:lnTo>
                  <a:pt x="17" y="25"/>
                </a:lnTo>
                <a:lnTo>
                  <a:pt x="21" y="22"/>
                </a:lnTo>
                <a:lnTo>
                  <a:pt x="24" y="18"/>
                </a:lnTo>
                <a:lnTo>
                  <a:pt x="12" y="27"/>
                </a:lnTo>
                <a:lnTo>
                  <a:pt x="15" y="27"/>
                </a:lnTo>
                <a:lnTo>
                  <a:pt x="15" y="0"/>
                </a:lnTo>
                <a:lnTo>
                  <a:pt x="12" y="0"/>
                </a:lnTo>
                <a:lnTo>
                  <a:pt x="12" y="0"/>
                </a:lnTo>
                <a:lnTo>
                  <a:pt x="7" y="0"/>
                </a:lnTo>
                <a:lnTo>
                  <a:pt x="3" y="4"/>
                </a:lnTo>
                <a:lnTo>
                  <a:pt x="0" y="8"/>
                </a:lnTo>
                <a:lnTo>
                  <a:pt x="0" y="13"/>
                </a:lnTo>
                <a:lnTo>
                  <a:pt x="0" y="13"/>
                </a:lnTo>
                <a:lnTo>
                  <a:pt x="0" y="16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15" name="Freeform 774"/>
          <p:cNvSpPr>
            <a:spLocks/>
          </p:cNvSpPr>
          <p:nvPr/>
        </p:nvSpPr>
        <p:spPr bwMode="auto">
          <a:xfrm>
            <a:off x="6597724" y="5298083"/>
            <a:ext cx="23813" cy="31750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0" y="12"/>
              </a:cxn>
              <a:cxn ang="0">
                <a:pos x="2" y="15"/>
              </a:cxn>
              <a:cxn ang="0">
                <a:pos x="12" y="8"/>
              </a:cxn>
              <a:cxn ang="0">
                <a:pos x="0" y="8"/>
              </a:cxn>
              <a:cxn ang="0">
                <a:pos x="0" y="19"/>
              </a:cxn>
              <a:cxn ang="0">
                <a:pos x="0" y="19"/>
              </a:cxn>
              <a:cxn ang="0">
                <a:pos x="0" y="24"/>
              </a:cxn>
              <a:cxn ang="0">
                <a:pos x="0" y="24"/>
              </a:cxn>
              <a:cxn ang="0">
                <a:pos x="7" y="40"/>
              </a:cxn>
              <a:cxn ang="0">
                <a:pos x="32" y="30"/>
              </a:cxn>
              <a:cxn ang="0">
                <a:pos x="25" y="14"/>
              </a:cxn>
              <a:cxn ang="0">
                <a:pos x="12" y="19"/>
              </a:cxn>
              <a:cxn ang="0">
                <a:pos x="26" y="19"/>
              </a:cxn>
              <a:cxn ang="0">
                <a:pos x="26" y="8"/>
              </a:cxn>
              <a:cxn ang="0">
                <a:pos x="25" y="8"/>
              </a:cxn>
              <a:cxn ang="0">
                <a:pos x="25" y="3"/>
              </a:cxn>
              <a:cxn ang="0">
                <a:pos x="25" y="3"/>
              </a:cxn>
              <a:cxn ang="0">
                <a:pos x="23" y="0"/>
              </a:cxn>
            </a:cxnLst>
            <a:rect l="0" t="0" r="r" b="b"/>
            <a:pathLst>
              <a:path w="32" h="40">
                <a:moveTo>
                  <a:pt x="23" y="0"/>
                </a:moveTo>
                <a:lnTo>
                  <a:pt x="0" y="12"/>
                </a:lnTo>
                <a:lnTo>
                  <a:pt x="2" y="15"/>
                </a:lnTo>
                <a:lnTo>
                  <a:pt x="12" y="8"/>
                </a:lnTo>
                <a:lnTo>
                  <a:pt x="0" y="8"/>
                </a:lnTo>
                <a:lnTo>
                  <a:pt x="0" y="19"/>
                </a:lnTo>
                <a:lnTo>
                  <a:pt x="0" y="19"/>
                </a:lnTo>
                <a:lnTo>
                  <a:pt x="0" y="24"/>
                </a:lnTo>
                <a:lnTo>
                  <a:pt x="0" y="24"/>
                </a:lnTo>
                <a:lnTo>
                  <a:pt x="7" y="40"/>
                </a:lnTo>
                <a:lnTo>
                  <a:pt x="32" y="30"/>
                </a:lnTo>
                <a:lnTo>
                  <a:pt x="25" y="14"/>
                </a:lnTo>
                <a:lnTo>
                  <a:pt x="12" y="19"/>
                </a:lnTo>
                <a:lnTo>
                  <a:pt x="26" y="19"/>
                </a:lnTo>
                <a:lnTo>
                  <a:pt x="26" y="8"/>
                </a:lnTo>
                <a:lnTo>
                  <a:pt x="25" y="8"/>
                </a:lnTo>
                <a:lnTo>
                  <a:pt x="25" y="3"/>
                </a:lnTo>
                <a:lnTo>
                  <a:pt x="25" y="3"/>
                </a:lnTo>
                <a:lnTo>
                  <a:pt x="23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16" name="Freeform 775"/>
          <p:cNvSpPr>
            <a:spLocks/>
          </p:cNvSpPr>
          <p:nvPr/>
        </p:nvSpPr>
        <p:spPr bwMode="auto">
          <a:xfrm>
            <a:off x="6602487" y="5323483"/>
            <a:ext cx="33337" cy="38100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0" y="9"/>
              </a:cxn>
              <a:cxn ang="0">
                <a:pos x="7" y="30"/>
              </a:cxn>
              <a:cxn ang="0">
                <a:pos x="7" y="30"/>
              </a:cxn>
              <a:cxn ang="0">
                <a:pos x="9" y="34"/>
              </a:cxn>
              <a:cxn ang="0">
                <a:pos x="16" y="43"/>
              </a:cxn>
              <a:cxn ang="0">
                <a:pos x="26" y="34"/>
              </a:cxn>
              <a:cxn ang="0">
                <a:pos x="14" y="39"/>
              </a:cxn>
              <a:cxn ang="0">
                <a:pos x="18" y="50"/>
              </a:cxn>
              <a:cxn ang="0">
                <a:pos x="42" y="41"/>
              </a:cxn>
              <a:cxn ang="0">
                <a:pos x="39" y="30"/>
              </a:cxn>
              <a:cxn ang="0">
                <a:pos x="39" y="29"/>
              </a:cxn>
              <a:cxn ang="0">
                <a:pos x="37" y="27"/>
              </a:cxn>
              <a:cxn ang="0">
                <a:pos x="30" y="18"/>
              </a:cxn>
              <a:cxn ang="0">
                <a:pos x="19" y="25"/>
              </a:cxn>
              <a:cxn ang="0">
                <a:pos x="32" y="22"/>
              </a:cxn>
              <a:cxn ang="0">
                <a:pos x="25" y="0"/>
              </a:cxn>
            </a:cxnLst>
            <a:rect l="0" t="0" r="r" b="b"/>
            <a:pathLst>
              <a:path w="42" h="50">
                <a:moveTo>
                  <a:pt x="25" y="0"/>
                </a:moveTo>
                <a:lnTo>
                  <a:pt x="0" y="9"/>
                </a:lnTo>
                <a:lnTo>
                  <a:pt x="7" y="30"/>
                </a:lnTo>
                <a:lnTo>
                  <a:pt x="7" y="30"/>
                </a:lnTo>
                <a:lnTo>
                  <a:pt x="9" y="34"/>
                </a:lnTo>
                <a:lnTo>
                  <a:pt x="16" y="43"/>
                </a:lnTo>
                <a:lnTo>
                  <a:pt x="26" y="34"/>
                </a:lnTo>
                <a:lnTo>
                  <a:pt x="14" y="39"/>
                </a:lnTo>
                <a:lnTo>
                  <a:pt x="18" y="50"/>
                </a:lnTo>
                <a:lnTo>
                  <a:pt x="42" y="41"/>
                </a:lnTo>
                <a:lnTo>
                  <a:pt x="39" y="30"/>
                </a:lnTo>
                <a:lnTo>
                  <a:pt x="39" y="29"/>
                </a:lnTo>
                <a:lnTo>
                  <a:pt x="37" y="27"/>
                </a:lnTo>
                <a:lnTo>
                  <a:pt x="30" y="18"/>
                </a:lnTo>
                <a:lnTo>
                  <a:pt x="19" y="25"/>
                </a:lnTo>
                <a:lnTo>
                  <a:pt x="32" y="22"/>
                </a:lnTo>
                <a:lnTo>
                  <a:pt x="25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17" name="Freeform 776"/>
          <p:cNvSpPr>
            <a:spLocks/>
          </p:cNvSpPr>
          <p:nvPr/>
        </p:nvSpPr>
        <p:spPr bwMode="auto">
          <a:xfrm>
            <a:off x="6618362" y="5350471"/>
            <a:ext cx="28575" cy="31750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0" y="17"/>
              </a:cxn>
              <a:cxn ang="0">
                <a:pos x="11" y="30"/>
              </a:cxn>
              <a:cxn ang="0">
                <a:pos x="11" y="31"/>
              </a:cxn>
              <a:cxn ang="0">
                <a:pos x="14" y="35"/>
              </a:cxn>
              <a:cxn ang="0">
                <a:pos x="18" y="39"/>
              </a:cxn>
              <a:cxn ang="0">
                <a:pos x="37" y="19"/>
              </a:cxn>
              <a:cxn ang="0">
                <a:pos x="34" y="16"/>
              </a:cxn>
              <a:cxn ang="0">
                <a:pos x="30" y="12"/>
              </a:cxn>
              <a:cxn ang="0">
                <a:pos x="20" y="21"/>
              </a:cxn>
              <a:cxn ang="0">
                <a:pos x="30" y="12"/>
              </a:cxn>
              <a:cxn ang="0">
                <a:pos x="20" y="0"/>
              </a:cxn>
            </a:cxnLst>
            <a:rect l="0" t="0" r="r" b="b"/>
            <a:pathLst>
              <a:path w="37" h="39">
                <a:moveTo>
                  <a:pt x="20" y="0"/>
                </a:moveTo>
                <a:lnTo>
                  <a:pt x="0" y="17"/>
                </a:lnTo>
                <a:lnTo>
                  <a:pt x="11" y="30"/>
                </a:lnTo>
                <a:lnTo>
                  <a:pt x="11" y="31"/>
                </a:lnTo>
                <a:lnTo>
                  <a:pt x="14" y="35"/>
                </a:lnTo>
                <a:lnTo>
                  <a:pt x="18" y="39"/>
                </a:lnTo>
                <a:lnTo>
                  <a:pt x="37" y="19"/>
                </a:lnTo>
                <a:lnTo>
                  <a:pt x="34" y="16"/>
                </a:lnTo>
                <a:lnTo>
                  <a:pt x="30" y="12"/>
                </a:lnTo>
                <a:lnTo>
                  <a:pt x="20" y="21"/>
                </a:lnTo>
                <a:lnTo>
                  <a:pt x="30" y="12"/>
                </a:lnTo>
                <a:lnTo>
                  <a:pt x="20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18" name="Freeform 777"/>
          <p:cNvSpPr>
            <a:spLocks/>
          </p:cNvSpPr>
          <p:nvPr/>
        </p:nvSpPr>
        <p:spPr bwMode="auto">
          <a:xfrm>
            <a:off x="6635824" y="5361583"/>
            <a:ext cx="19050" cy="23813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6" y="28"/>
              </a:cxn>
              <a:cxn ang="0">
                <a:pos x="9" y="28"/>
              </a:cxn>
              <a:cxn ang="0">
                <a:pos x="9" y="26"/>
              </a:cxn>
              <a:cxn ang="0">
                <a:pos x="14" y="26"/>
              </a:cxn>
              <a:cxn ang="0">
                <a:pos x="20" y="25"/>
              </a:cxn>
              <a:cxn ang="0">
                <a:pos x="23" y="21"/>
              </a:cxn>
              <a:cxn ang="0">
                <a:pos x="22" y="19"/>
              </a:cxn>
              <a:cxn ang="0">
                <a:pos x="25" y="16"/>
              </a:cxn>
              <a:cxn ang="0">
                <a:pos x="25" y="14"/>
              </a:cxn>
              <a:cxn ang="0">
                <a:pos x="27" y="5"/>
              </a:cxn>
              <a:cxn ang="0">
                <a:pos x="2" y="0"/>
              </a:cxn>
              <a:cxn ang="0">
                <a:pos x="0" y="9"/>
              </a:cxn>
              <a:cxn ang="0">
                <a:pos x="13" y="10"/>
              </a:cxn>
              <a:cxn ang="0">
                <a:pos x="4" y="2"/>
              </a:cxn>
              <a:cxn ang="0">
                <a:pos x="0" y="5"/>
              </a:cxn>
              <a:cxn ang="0">
                <a:pos x="9" y="2"/>
              </a:cxn>
              <a:cxn ang="0">
                <a:pos x="4" y="2"/>
              </a:cxn>
              <a:cxn ang="0">
                <a:pos x="9" y="14"/>
              </a:cxn>
              <a:cxn ang="0">
                <a:pos x="9" y="2"/>
              </a:cxn>
              <a:cxn ang="0">
                <a:pos x="6" y="2"/>
              </a:cxn>
            </a:cxnLst>
            <a:rect l="0" t="0" r="r" b="b"/>
            <a:pathLst>
              <a:path w="27" h="28">
                <a:moveTo>
                  <a:pt x="6" y="2"/>
                </a:moveTo>
                <a:lnTo>
                  <a:pt x="6" y="28"/>
                </a:lnTo>
                <a:lnTo>
                  <a:pt x="9" y="28"/>
                </a:lnTo>
                <a:lnTo>
                  <a:pt x="9" y="26"/>
                </a:lnTo>
                <a:lnTo>
                  <a:pt x="14" y="26"/>
                </a:lnTo>
                <a:lnTo>
                  <a:pt x="20" y="25"/>
                </a:lnTo>
                <a:lnTo>
                  <a:pt x="23" y="21"/>
                </a:lnTo>
                <a:lnTo>
                  <a:pt x="22" y="19"/>
                </a:lnTo>
                <a:lnTo>
                  <a:pt x="25" y="16"/>
                </a:lnTo>
                <a:lnTo>
                  <a:pt x="25" y="14"/>
                </a:lnTo>
                <a:lnTo>
                  <a:pt x="27" y="5"/>
                </a:lnTo>
                <a:lnTo>
                  <a:pt x="2" y="0"/>
                </a:lnTo>
                <a:lnTo>
                  <a:pt x="0" y="9"/>
                </a:lnTo>
                <a:lnTo>
                  <a:pt x="13" y="10"/>
                </a:lnTo>
                <a:lnTo>
                  <a:pt x="4" y="2"/>
                </a:lnTo>
                <a:lnTo>
                  <a:pt x="0" y="5"/>
                </a:lnTo>
                <a:lnTo>
                  <a:pt x="9" y="2"/>
                </a:lnTo>
                <a:lnTo>
                  <a:pt x="4" y="2"/>
                </a:lnTo>
                <a:lnTo>
                  <a:pt x="9" y="14"/>
                </a:lnTo>
                <a:lnTo>
                  <a:pt x="9" y="2"/>
                </a:lnTo>
                <a:lnTo>
                  <a:pt x="6" y="2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19" name="Freeform 778"/>
          <p:cNvSpPr>
            <a:spLocks/>
          </p:cNvSpPr>
          <p:nvPr/>
        </p:nvSpPr>
        <p:spPr bwMode="auto">
          <a:xfrm>
            <a:off x="6635824" y="5337771"/>
            <a:ext cx="22225" cy="2857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25" y="35"/>
              </a:cxn>
              <a:cxn ang="0">
                <a:pos x="28" y="21"/>
              </a:cxn>
              <a:cxn ang="0">
                <a:pos x="30" y="17"/>
              </a:cxn>
              <a:cxn ang="0">
                <a:pos x="30" y="0"/>
              </a:cxn>
              <a:cxn ang="0">
                <a:pos x="4" y="0"/>
              </a:cxn>
              <a:cxn ang="0">
                <a:pos x="4" y="17"/>
              </a:cxn>
              <a:cxn ang="0">
                <a:pos x="16" y="17"/>
              </a:cxn>
              <a:cxn ang="0">
                <a:pos x="4" y="14"/>
              </a:cxn>
              <a:cxn ang="0">
                <a:pos x="0" y="28"/>
              </a:cxn>
            </a:cxnLst>
            <a:rect l="0" t="0" r="r" b="b"/>
            <a:pathLst>
              <a:path w="30" h="35">
                <a:moveTo>
                  <a:pt x="0" y="28"/>
                </a:moveTo>
                <a:lnTo>
                  <a:pt x="25" y="35"/>
                </a:lnTo>
                <a:lnTo>
                  <a:pt x="28" y="21"/>
                </a:lnTo>
                <a:lnTo>
                  <a:pt x="30" y="17"/>
                </a:lnTo>
                <a:lnTo>
                  <a:pt x="30" y="0"/>
                </a:lnTo>
                <a:lnTo>
                  <a:pt x="4" y="0"/>
                </a:lnTo>
                <a:lnTo>
                  <a:pt x="4" y="17"/>
                </a:lnTo>
                <a:lnTo>
                  <a:pt x="16" y="17"/>
                </a:lnTo>
                <a:lnTo>
                  <a:pt x="4" y="14"/>
                </a:lnTo>
                <a:lnTo>
                  <a:pt x="0" y="28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20" name="Freeform 779"/>
          <p:cNvSpPr>
            <a:spLocks/>
          </p:cNvSpPr>
          <p:nvPr/>
        </p:nvSpPr>
        <p:spPr bwMode="auto">
          <a:xfrm>
            <a:off x="6637412" y="5312371"/>
            <a:ext cx="22225" cy="25400"/>
          </a:xfrm>
          <a:custGeom>
            <a:avLst/>
            <a:gdLst/>
            <a:ahLst/>
            <a:cxnLst>
              <a:cxn ang="0">
                <a:pos x="0" y="34"/>
              </a:cxn>
              <a:cxn ang="0">
                <a:pos x="26" y="34"/>
              </a:cxn>
              <a:cxn ang="0">
                <a:pos x="26" y="23"/>
              </a:cxn>
              <a:cxn ang="0">
                <a:pos x="26" y="14"/>
              </a:cxn>
              <a:cxn ang="0">
                <a:pos x="12" y="14"/>
              </a:cxn>
              <a:cxn ang="0">
                <a:pos x="24" y="20"/>
              </a:cxn>
              <a:cxn ang="0">
                <a:pos x="24" y="21"/>
              </a:cxn>
              <a:cxn ang="0">
                <a:pos x="28" y="14"/>
              </a:cxn>
              <a:cxn ang="0">
                <a:pos x="28" y="13"/>
              </a:cxn>
              <a:cxn ang="0">
                <a:pos x="30" y="7"/>
              </a:cxn>
              <a:cxn ang="0">
                <a:pos x="30" y="0"/>
              </a:cxn>
              <a:cxn ang="0">
                <a:pos x="3" y="0"/>
              </a:cxn>
              <a:cxn ang="0">
                <a:pos x="3" y="7"/>
              </a:cxn>
              <a:cxn ang="0">
                <a:pos x="16" y="7"/>
              </a:cxn>
              <a:cxn ang="0">
                <a:pos x="5" y="2"/>
              </a:cxn>
              <a:cxn ang="0">
                <a:pos x="1" y="9"/>
              </a:cxn>
              <a:cxn ang="0">
                <a:pos x="0" y="9"/>
              </a:cxn>
              <a:cxn ang="0">
                <a:pos x="0" y="14"/>
              </a:cxn>
              <a:cxn ang="0">
                <a:pos x="0" y="14"/>
              </a:cxn>
              <a:cxn ang="0">
                <a:pos x="0" y="23"/>
              </a:cxn>
              <a:cxn ang="0">
                <a:pos x="0" y="34"/>
              </a:cxn>
            </a:cxnLst>
            <a:rect l="0" t="0" r="r" b="b"/>
            <a:pathLst>
              <a:path w="30" h="34">
                <a:moveTo>
                  <a:pt x="0" y="34"/>
                </a:moveTo>
                <a:lnTo>
                  <a:pt x="26" y="34"/>
                </a:lnTo>
                <a:lnTo>
                  <a:pt x="26" y="23"/>
                </a:lnTo>
                <a:lnTo>
                  <a:pt x="26" y="14"/>
                </a:lnTo>
                <a:lnTo>
                  <a:pt x="12" y="14"/>
                </a:lnTo>
                <a:lnTo>
                  <a:pt x="24" y="20"/>
                </a:lnTo>
                <a:lnTo>
                  <a:pt x="24" y="21"/>
                </a:lnTo>
                <a:lnTo>
                  <a:pt x="28" y="14"/>
                </a:lnTo>
                <a:lnTo>
                  <a:pt x="28" y="13"/>
                </a:lnTo>
                <a:lnTo>
                  <a:pt x="30" y="7"/>
                </a:lnTo>
                <a:lnTo>
                  <a:pt x="30" y="0"/>
                </a:lnTo>
                <a:lnTo>
                  <a:pt x="3" y="0"/>
                </a:lnTo>
                <a:lnTo>
                  <a:pt x="3" y="7"/>
                </a:lnTo>
                <a:lnTo>
                  <a:pt x="16" y="7"/>
                </a:lnTo>
                <a:lnTo>
                  <a:pt x="5" y="2"/>
                </a:lnTo>
                <a:lnTo>
                  <a:pt x="1" y="9"/>
                </a:lnTo>
                <a:lnTo>
                  <a:pt x="0" y="9"/>
                </a:lnTo>
                <a:lnTo>
                  <a:pt x="0" y="14"/>
                </a:lnTo>
                <a:lnTo>
                  <a:pt x="0" y="14"/>
                </a:lnTo>
                <a:lnTo>
                  <a:pt x="0" y="23"/>
                </a:lnTo>
                <a:lnTo>
                  <a:pt x="0" y="34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21" name="Rectangle 780"/>
          <p:cNvSpPr>
            <a:spLocks noChangeArrowheads="1"/>
          </p:cNvSpPr>
          <p:nvPr/>
        </p:nvSpPr>
        <p:spPr bwMode="auto">
          <a:xfrm>
            <a:off x="6650112" y="5301258"/>
            <a:ext cx="3175" cy="222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22" name="Freeform 781"/>
          <p:cNvSpPr>
            <a:spLocks/>
          </p:cNvSpPr>
          <p:nvPr/>
        </p:nvSpPr>
        <p:spPr bwMode="auto">
          <a:xfrm>
            <a:off x="6645349" y="5307608"/>
            <a:ext cx="28575" cy="46038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0" y="12"/>
              </a:cxn>
              <a:cxn ang="0">
                <a:pos x="4" y="19"/>
              </a:cxn>
              <a:cxn ang="0">
                <a:pos x="15" y="12"/>
              </a:cxn>
              <a:cxn ang="0">
                <a:pos x="2" y="18"/>
              </a:cxn>
              <a:cxn ang="0">
                <a:pos x="6" y="28"/>
              </a:cxn>
              <a:cxn ang="0">
                <a:pos x="18" y="23"/>
              </a:cxn>
              <a:cxn ang="0">
                <a:pos x="6" y="26"/>
              </a:cxn>
              <a:cxn ang="0">
                <a:pos x="9" y="39"/>
              </a:cxn>
              <a:cxn ang="0">
                <a:pos x="9" y="41"/>
              </a:cxn>
              <a:cxn ang="0">
                <a:pos x="16" y="58"/>
              </a:cxn>
              <a:cxn ang="0">
                <a:pos x="41" y="48"/>
              </a:cxn>
              <a:cxn ang="0">
                <a:pos x="34" y="30"/>
              </a:cxn>
              <a:cxn ang="0">
                <a:pos x="22" y="35"/>
              </a:cxn>
              <a:cxn ang="0">
                <a:pos x="34" y="32"/>
              </a:cxn>
              <a:cxn ang="0">
                <a:pos x="31" y="19"/>
              </a:cxn>
              <a:cxn ang="0">
                <a:pos x="31" y="19"/>
              </a:cxn>
              <a:cxn ang="0">
                <a:pos x="27" y="9"/>
              </a:cxn>
              <a:cxn ang="0">
                <a:pos x="27" y="7"/>
              </a:cxn>
              <a:cxn ang="0">
                <a:pos x="23" y="0"/>
              </a:cxn>
            </a:cxnLst>
            <a:rect l="0" t="0" r="r" b="b"/>
            <a:pathLst>
              <a:path w="41" h="58">
                <a:moveTo>
                  <a:pt x="23" y="0"/>
                </a:moveTo>
                <a:lnTo>
                  <a:pt x="0" y="12"/>
                </a:lnTo>
                <a:lnTo>
                  <a:pt x="4" y="19"/>
                </a:lnTo>
                <a:lnTo>
                  <a:pt x="15" y="12"/>
                </a:lnTo>
                <a:lnTo>
                  <a:pt x="2" y="18"/>
                </a:lnTo>
                <a:lnTo>
                  <a:pt x="6" y="28"/>
                </a:lnTo>
                <a:lnTo>
                  <a:pt x="18" y="23"/>
                </a:lnTo>
                <a:lnTo>
                  <a:pt x="6" y="26"/>
                </a:lnTo>
                <a:lnTo>
                  <a:pt x="9" y="39"/>
                </a:lnTo>
                <a:lnTo>
                  <a:pt x="9" y="41"/>
                </a:lnTo>
                <a:lnTo>
                  <a:pt x="16" y="58"/>
                </a:lnTo>
                <a:lnTo>
                  <a:pt x="41" y="48"/>
                </a:lnTo>
                <a:lnTo>
                  <a:pt x="34" y="30"/>
                </a:lnTo>
                <a:lnTo>
                  <a:pt x="22" y="35"/>
                </a:lnTo>
                <a:lnTo>
                  <a:pt x="34" y="32"/>
                </a:lnTo>
                <a:lnTo>
                  <a:pt x="31" y="19"/>
                </a:lnTo>
                <a:lnTo>
                  <a:pt x="31" y="19"/>
                </a:lnTo>
                <a:lnTo>
                  <a:pt x="27" y="9"/>
                </a:lnTo>
                <a:lnTo>
                  <a:pt x="27" y="7"/>
                </a:lnTo>
                <a:lnTo>
                  <a:pt x="23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23" name="Freeform 782"/>
          <p:cNvSpPr>
            <a:spLocks/>
          </p:cNvSpPr>
          <p:nvPr/>
        </p:nvSpPr>
        <p:spPr bwMode="auto">
          <a:xfrm>
            <a:off x="6656462" y="5347296"/>
            <a:ext cx="53975" cy="106362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0" y="9"/>
              </a:cxn>
              <a:cxn ang="0">
                <a:pos x="7" y="30"/>
              </a:cxn>
              <a:cxn ang="0">
                <a:pos x="7" y="30"/>
              </a:cxn>
              <a:cxn ang="0">
                <a:pos x="18" y="57"/>
              </a:cxn>
              <a:cxn ang="0">
                <a:pos x="30" y="52"/>
              </a:cxn>
              <a:cxn ang="0">
                <a:pos x="18" y="57"/>
              </a:cxn>
              <a:cxn ang="0">
                <a:pos x="30" y="94"/>
              </a:cxn>
              <a:cxn ang="0">
                <a:pos x="30" y="94"/>
              </a:cxn>
              <a:cxn ang="0">
                <a:pos x="48" y="135"/>
              </a:cxn>
              <a:cxn ang="0">
                <a:pos x="73" y="124"/>
              </a:cxn>
              <a:cxn ang="0">
                <a:pos x="55" y="83"/>
              </a:cxn>
              <a:cxn ang="0">
                <a:pos x="43" y="89"/>
              </a:cxn>
              <a:cxn ang="0">
                <a:pos x="55" y="85"/>
              </a:cxn>
              <a:cxn ang="0">
                <a:pos x="43" y="48"/>
              </a:cxn>
              <a:cxn ang="0">
                <a:pos x="43" y="46"/>
              </a:cxn>
              <a:cxn ang="0">
                <a:pos x="32" y="20"/>
              </a:cxn>
              <a:cxn ang="0">
                <a:pos x="20" y="25"/>
              </a:cxn>
              <a:cxn ang="0">
                <a:pos x="32" y="22"/>
              </a:cxn>
              <a:cxn ang="0">
                <a:pos x="25" y="0"/>
              </a:cxn>
            </a:cxnLst>
            <a:rect l="0" t="0" r="r" b="b"/>
            <a:pathLst>
              <a:path w="73" h="135">
                <a:moveTo>
                  <a:pt x="25" y="0"/>
                </a:moveTo>
                <a:lnTo>
                  <a:pt x="0" y="9"/>
                </a:lnTo>
                <a:lnTo>
                  <a:pt x="7" y="30"/>
                </a:lnTo>
                <a:lnTo>
                  <a:pt x="7" y="30"/>
                </a:lnTo>
                <a:lnTo>
                  <a:pt x="18" y="57"/>
                </a:lnTo>
                <a:lnTo>
                  <a:pt x="30" y="52"/>
                </a:lnTo>
                <a:lnTo>
                  <a:pt x="18" y="57"/>
                </a:lnTo>
                <a:lnTo>
                  <a:pt x="30" y="94"/>
                </a:lnTo>
                <a:lnTo>
                  <a:pt x="30" y="94"/>
                </a:lnTo>
                <a:lnTo>
                  <a:pt x="48" y="135"/>
                </a:lnTo>
                <a:lnTo>
                  <a:pt x="73" y="124"/>
                </a:lnTo>
                <a:lnTo>
                  <a:pt x="55" y="83"/>
                </a:lnTo>
                <a:lnTo>
                  <a:pt x="43" y="89"/>
                </a:lnTo>
                <a:lnTo>
                  <a:pt x="55" y="85"/>
                </a:lnTo>
                <a:lnTo>
                  <a:pt x="43" y="48"/>
                </a:lnTo>
                <a:lnTo>
                  <a:pt x="43" y="46"/>
                </a:lnTo>
                <a:lnTo>
                  <a:pt x="32" y="20"/>
                </a:lnTo>
                <a:lnTo>
                  <a:pt x="20" y="25"/>
                </a:lnTo>
                <a:lnTo>
                  <a:pt x="32" y="22"/>
                </a:lnTo>
                <a:lnTo>
                  <a:pt x="25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24" name="Freeform 783"/>
          <p:cNvSpPr>
            <a:spLocks/>
          </p:cNvSpPr>
          <p:nvPr/>
        </p:nvSpPr>
        <p:spPr bwMode="auto">
          <a:xfrm>
            <a:off x="6692974" y="5445721"/>
            <a:ext cx="119063" cy="277812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0" y="11"/>
              </a:cxn>
              <a:cxn ang="0">
                <a:pos x="7" y="28"/>
              </a:cxn>
              <a:cxn ang="0">
                <a:pos x="20" y="23"/>
              </a:cxn>
              <a:cxn ang="0">
                <a:pos x="7" y="27"/>
              </a:cxn>
              <a:cxn ang="0">
                <a:pos x="11" y="46"/>
              </a:cxn>
              <a:cxn ang="0">
                <a:pos x="11" y="48"/>
              </a:cxn>
              <a:cxn ang="0">
                <a:pos x="18" y="71"/>
              </a:cxn>
              <a:cxn ang="0">
                <a:pos x="30" y="65"/>
              </a:cxn>
              <a:cxn ang="0">
                <a:pos x="18" y="69"/>
              </a:cxn>
              <a:cxn ang="0">
                <a:pos x="25" y="94"/>
              </a:cxn>
              <a:cxn ang="0">
                <a:pos x="37" y="90"/>
              </a:cxn>
              <a:cxn ang="0">
                <a:pos x="25" y="94"/>
              </a:cxn>
              <a:cxn ang="0">
                <a:pos x="34" y="147"/>
              </a:cxn>
              <a:cxn ang="0">
                <a:pos x="34" y="147"/>
              </a:cxn>
              <a:cxn ang="0">
                <a:pos x="48" y="205"/>
              </a:cxn>
              <a:cxn ang="0">
                <a:pos x="64" y="258"/>
              </a:cxn>
              <a:cxn ang="0">
                <a:pos x="64" y="260"/>
              </a:cxn>
              <a:cxn ang="0">
                <a:pos x="74" y="284"/>
              </a:cxn>
              <a:cxn ang="0">
                <a:pos x="76" y="286"/>
              </a:cxn>
              <a:cxn ang="0">
                <a:pos x="87" y="306"/>
              </a:cxn>
              <a:cxn ang="0">
                <a:pos x="87" y="307"/>
              </a:cxn>
              <a:cxn ang="0">
                <a:pos x="99" y="323"/>
              </a:cxn>
              <a:cxn ang="0">
                <a:pos x="103" y="325"/>
              </a:cxn>
              <a:cxn ang="0">
                <a:pos x="120" y="339"/>
              </a:cxn>
              <a:cxn ang="0">
                <a:pos x="122" y="341"/>
              </a:cxn>
              <a:cxn ang="0">
                <a:pos x="138" y="348"/>
              </a:cxn>
              <a:cxn ang="0">
                <a:pos x="141" y="348"/>
              </a:cxn>
              <a:cxn ang="0">
                <a:pos x="159" y="352"/>
              </a:cxn>
              <a:cxn ang="0">
                <a:pos x="164" y="327"/>
              </a:cxn>
              <a:cxn ang="0">
                <a:pos x="147" y="323"/>
              </a:cxn>
              <a:cxn ang="0">
                <a:pos x="143" y="336"/>
              </a:cxn>
              <a:cxn ang="0">
                <a:pos x="148" y="323"/>
              </a:cxn>
              <a:cxn ang="0">
                <a:pos x="133" y="316"/>
              </a:cxn>
              <a:cxn ang="0">
                <a:pos x="127" y="329"/>
              </a:cxn>
              <a:cxn ang="0">
                <a:pos x="136" y="318"/>
              </a:cxn>
              <a:cxn ang="0">
                <a:pos x="118" y="304"/>
              </a:cxn>
              <a:cxn ang="0">
                <a:pos x="110" y="314"/>
              </a:cxn>
              <a:cxn ang="0">
                <a:pos x="120" y="307"/>
              </a:cxn>
              <a:cxn ang="0">
                <a:pos x="108" y="291"/>
              </a:cxn>
              <a:cxn ang="0">
                <a:pos x="97" y="299"/>
              </a:cxn>
              <a:cxn ang="0">
                <a:pos x="110" y="293"/>
              </a:cxn>
              <a:cxn ang="0">
                <a:pos x="99" y="274"/>
              </a:cxn>
              <a:cxn ang="0">
                <a:pos x="87" y="279"/>
              </a:cxn>
              <a:cxn ang="0">
                <a:pos x="99" y="274"/>
              </a:cxn>
              <a:cxn ang="0">
                <a:pos x="88" y="249"/>
              </a:cxn>
              <a:cxn ang="0">
                <a:pos x="76" y="254"/>
              </a:cxn>
              <a:cxn ang="0">
                <a:pos x="88" y="251"/>
              </a:cxn>
              <a:cxn ang="0">
                <a:pos x="73" y="198"/>
              </a:cxn>
              <a:cxn ang="0">
                <a:pos x="58" y="140"/>
              </a:cxn>
              <a:cxn ang="0">
                <a:pos x="46" y="143"/>
              </a:cxn>
              <a:cxn ang="0">
                <a:pos x="60" y="141"/>
              </a:cxn>
              <a:cxn ang="0">
                <a:pos x="51" y="88"/>
              </a:cxn>
              <a:cxn ang="0">
                <a:pos x="50" y="87"/>
              </a:cxn>
              <a:cxn ang="0">
                <a:pos x="42" y="62"/>
              </a:cxn>
              <a:cxn ang="0">
                <a:pos x="42" y="62"/>
              </a:cxn>
              <a:cxn ang="0">
                <a:pos x="35" y="39"/>
              </a:cxn>
              <a:cxn ang="0">
                <a:pos x="23" y="42"/>
              </a:cxn>
              <a:cxn ang="0">
                <a:pos x="35" y="41"/>
              </a:cxn>
              <a:cxn ang="0">
                <a:pos x="32" y="21"/>
              </a:cxn>
              <a:cxn ang="0">
                <a:pos x="32" y="18"/>
              </a:cxn>
              <a:cxn ang="0">
                <a:pos x="25" y="0"/>
              </a:cxn>
            </a:cxnLst>
            <a:rect l="0" t="0" r="r" b="b"/>
            <a:pathLst>
              <a:path w="164" h="352">
                <a:moveTo>
                  <a:pt x="25" y="0"/>
                </a:moveTo>
                <a:lnTo>
                  <a:pt x="0" y="11"/>
                </a:lnTo>
                <a:lnTo>
                  <a:pt x="7" y="28"/>
                </a:lnTo>
                <a:lnTo>
                  <a:pt x="20" y="23"/>
                </a:lnTo>
                <a:lnTo>
                  <a:pt x="7" y="27"/>
                </a:lnTo>
                <a:lnTo>
                  <a:pt x="11" y="46"/>
                </a:lnTo>
                <a:lnTo>
                  <a:pt x="11" y="48"/>
                </a:lnTo>
                <a:lnTo>
                  <a:pt x="18" y="71"/>
                </a:lnTo>
                <a:lnTo>
                  <a:pt x="30" y="65"/>
                </a:lnTo>
                <a:lnTo>
                  <a:pt x="18" y="69"/>
                </a:lnTo>
                <a:lnTo>
                  <a:pt x="25" y="94"/>
                </a:lnTo>
                <a:lnTo>
                  <a:pt x="37" y="90"/>
                </a:lnTo>
                <a:lnTo>
                  <a:pt x="25" y="94"/>
                </a:lnTo>
                <a:lnTo>
                  <a:pt x="34" y="147"/>
                </a:lnTo>
                <a:lnTo>
                  <a:pt x="34" y="147"/>
                </a:lnTo>
                <a:lnTo>
                  <a:pt x="48" y="205"/>
                </a:lnTo>
                <a:lnTo>
                  <a:pt x="64" y="258"/>
                </a:lnTo>
                <a:lnTo>
                  <a:pt x="64" y="260"/>
                </a:lnTo>
                <a:lnTo>
                  <a:pt x="74" y="284"/>
                </a:lnTo>
                <a:lnTo>
                  <a:pt x="76" y="286"/>
                </a:lnTo>
                <a:lnTo>
                  <a:pt x="87" y="306"/>
                </a:lnTo>
                <a:lnTo>
                  <a:pt x="87" y="307"/>
                </a:lnTo>
                <a:lnTo>
                  <a:pt x="99" y="323"/>
                </a:lnTo>
                <a:lnTo>
                  <a:pt x="103" y="325"/>
                </a:lnTo>
                <a:lnTo>
                  <a:pt x="120" y="339"/>
                </a:lnTo>
                <a:lnTo>
                  <a:pt x="122" y="341"/>
                </a:lnTo>
                <a:lnTo>
                  <a:pt x="138" y="348"/>
                </a:lnTo>
                <a:lnTo>
                  <a:pt x="141" y="348"/>
                </a:lnTo>
                <a:lnTo>
                  <a:pt x="159" y="352"/>
                </a:lnTo>
                <a:lnTo>
                  <a:pt x="164" y="327"/>
                </a:lnTo>
                <a:lnTo>
                  <a:pt x="147" y="323"/>
                </a:lnTo>
                <a:lnTo>
                  <a:pt x="143" y="336"/>
                </a:lnTo>
                <a:lnTo>
                  <a:pt x="148" y="323"/>
                </a:lnTo>
                <a:lnTo>
                  <a:pt x="133" y="316"/>
                </a:lnTo>
                <a:lnTo>
                  <a:pt x="127" y="329"/>
                </a:lnTo>
                <a:lnTo>
                  <a:pt x="136" y="318"/>
                </a:lnTo>
                <a:lnTo>
                  <a:pt x="118" y="304"/>
                </a:lnTo>
                <a:lnTo>
                  <a:pt x="110" y="314"/>
                </a:lnTo>
                <a:lnTo>
                  <a:pt x="120" y="307"/>
                </a:lnTo>
                <a:lnTo>
                  <a:pt x="108" y="291"/>
                </a:lnTo>
                <a:lnTo>
                  <a:pt x="97" y="299"/>
                </a:lnTo>
                <a:lnTo>
                  <a:pt x="110" y="293"/>
                </a:lnTo>
                <a:lnTo>
                  <a:pt x="99" y="274"/>
                </a:lnTo>
                <a:lnTo>
                  <a:pt x="87" y="279"/>
                </a:lnTo>
                <a:lnTo>
                  <a:pt x="99" y="274"/>
                </a:lnTo>
                <a:lnTo>
                  <a:pt x="88" y="249"/>
                </a:lnTo>
                <a:lnTo>
                  <a:pt x="76" y="254"/>
                </a:lnTo>
                <a:lnTo>
                  <a:pt x="88" y="251"/>
                </a:lnTo>
                <a:lnTo>
                  <a:pt x="73" y="198"/>
                </a:lnTo>
                <a:lnTo>
                  <a:pt x="58" y="140"/>
                </a:lnTo>
                <a:lnTo>
                  <a:pt x="46" y="143"/>
                </a:lnTo>
                <a:lnTo>
                  <a:pt x="60" y="141"/>
                </a:lnTo>
                <a:lnTo>
                  <a:pt x="51" y="88"/>
                </a:lnTo>
                <a:lnTo>
                  <a:pt x="50" y="87"/>
                </a:lnTo>
                <a:lnTo>
                  <a:pt x="42" y="62"/>
                </a:lnTo>
                <a:lnTo>
                  <a:pt x="42" y="62"/>
                </a:lnTo>
                <a:lnTo>
                  <a:pt x="35" y="39"/>
                </a:lnTo>
                <a:lnTo>
                  <a:pt x="23" y="42"/>
                </a:lnTo>
                <a:lnTo>
                  <a:pt x="35" y="41"/>
                </a:lnTo>
                <a:lnTo>
                  <a:pt x="32" y="21"/>
                </a:lnTo>
                <a:lnTo>
                  <a:pt x="32" y="18"/>
                </a:lnTo>
                <a:lnTo>
                  <a:pt x="25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25" name="Freeform 784"/>
          <p:cNvSpPr>
            <a:spLocks/>
          </p:cNvSpPr>
          <p:nvPr/>
        </p:nvSpPr>
        <p:spPr bwMode="auto">
          <a:xfrm>
            <a:off x="6807274" y="5442546"/>
            <a:ext cx="361950" cy="282575"/>
          </a:xfrm>
          <a:custGeom>
            <a:avLst/>
            <a:gdLst/>
            <a:ahLst/>
            <a:cxnLst>
              <a:cxn ang="0">
                <a:pos x="0" y="331"/>
              </a:cxn>
              <a:cxn ang="0">
                <a:pos x="4" y="357"/>
              </a:cxn>
              <a:cxn ang="0">
                <a:pos x="25" y="354"/>
              </a:cxn>
              <a:cxn ang="0">
                <a:pos x="27" y="352"/>
              </a:cxn>
              <a:cxn ang="0">
                <a:pos x="50" y="345"/>
              </a:cxn>
              <a:cxn ang="0">
                <a:pos x="51" y="345"/>
              </a:cxn>
              <a:cxn ang="0">
                <a:pos x="78" y="334"/>
              </a:cxn>
              <a:cxn ang="0">
                <a:pos x="73" y="322"/>
              </a:cxn>
              <a:cxn ang="0">
                <a:pos x="78" y="334"/>
              </a:cxn>
              <a:cxn ang="0">
                <a:pos x="110" y="322"/>
              </a:cxn>
              <a:cxn ang="0">
                <a:pos x="111" y="322"/>
              </a:cxn>
              <a:cxn ang="0">
                <a:pos x="141" y="304"/>
              </a:cxn>
              <a:cxn ang="0">
                <a:pos x="175" y="285"/>
              </a:cxn>
              <a:cxn ang="0">
                <a:pos x="175" y="283"/>
              </a:cxn>
              <a:cxn ang="0">
                <a:pos x="242" y="235"/>
              </a:cxn>
              <a:cxn ang="0">
                <a:pos x="244" y="235"/>
              </a:cxn>
              <a:cxn ang="0">
                <a:pos x="313" y="182"/>
              </a:cxn>
              <a:cxn ang="0">
                <a:pos x="313" y="182"/>
              </a:cxn>
              <a:cxn ang="0">
                <a:pos x="378" y="128"/>
              </a:cxn>
              <a:cxn ang="0">
                <a:pos x="378" y="128"/>
              </a:cxn>
              <a:cxn ang="0">
                <a:pos x="438" y="71"/>
              </a:cxn>
              <a:cxn ang="0">
                <a:pos x="467" y="45"/>
              </a:cxn>
              <a:cxn ang="0">
                <a:pos x="468" y="43"/>
              </a:cxn>
              <a:cxn ang="0">
                <a:pos x="491" y="18"/>
              </a:cxn>
              <a:cxn ang="0">
                <a:pos x="472" y="0"/>
              </a:cxn>
              <a:cxn ang="0">
                <a:pos x="449" y="25"/>
              </a:cxn>
              <a:cxn ang="0">
                <a:pos x="458" y="34"/>
              </a:cxn>
              <a:cxn ang="0">
                <a:pos x="449" y="25"/>
              </a:cxn>
              <a:cxn ang="0">
                <a:pos x="421" y="52"/>
              </a:cxn>
              <a:cxn ang="0">
                <a:pos x="361" y="108"/>
              </a:cxn>
              <a:cxn ang="0">
                <a:pos x="369" y="117"/>
              </a:cxn>
              <a:cxn ang="0">
                <a:pos x="362" y="108"/>
              </a:cxn>
              <a:cxn ang="0">
                <a:pos x="297" y="163"/>
              </a:cxn>
              <a:cxn ang="0">
                <a:pos x="304" y="172"/>
              </a:cxn>
              <a:cxn ang="0">
                <a:pos x="297" y="161"/>
              </a:cxn>
              <a:cxn ang="0">
                <a:pos x="228" y="214"/>
              </a:cxn>
              <a:cxn ang="0">
                <a:pos x="235" y="225"/>
              </a:cxn>
              <a:cxn ang="0">
                <a:pos x="228" y="214"/>
              </a:cxn>
              <a:cxn ang="0">
                <a:pos x="161" y="262"/>
              </a:cxn>
              <a:cxn ang="0">
                <a:pos x="168" y="273"/>
              </a:cxn>
              <a:cxn ang="0">
                <a:pos x="163" y="262"/>
              </a:cxn>
              <a:cxn ang="0">
                <a:pos x="129" y="281"/>
              </a:cxn>
              <a:cxn ang="0">
                <a:pos x="99" y="299"/>
              </a:cxn>
              <a:cxn ang="0">
                <a:pos x="104" y="310"/>
              </a:cxn>
              <a:cxn ang="0">
                <a:pos x="101" y="297"/>
              </a:cxn>
              <a:cxn ang="0">
                <a:pos x="69" y="310"/>
              </a:cxn>
              <a:cxn ang="0">
                <a:pos x="67" y="310"/>
              </a:cxn>
              <a:cxn ang="0">
                <a:pos x="41" y="320"/>
              </a:cxn>
              <a:cxn ang="0">
                <a:pos x="46" y="333"/>
              </a:cxn>
              <a:cxn ang="0">
                <a:pos x="43" y="320"/>
              </a:cxn>
              <a:cxn ang="0">
                <a:pos x="20" y="327"/>
              </a:cxn>
              <a:cxn ang="0">
                <a:pos x="23" y="340"/>
              </a:cxn>
              <a:cxn ang="0">
                <a:pos x="21" y="327"/>
              </a:cxn>
              <a:cxn ang="0">
                <a:pos x="0" y="331"/>
              </a:cxn>
            </a:cxnLst>
            <a:rect l="0" t="0" r="r" b="b"/>
            <a:pathLst>
              <a:path w="491" h="357">
                <a:moveTo>
                  <a:pt x="0" y="331"/>
                </a:moveTo>
                <a:lnTo>
                  <a:pt x="4" y="357"/>
                </a:lnTo>
                <a:lnTo>
                  <a:pt x="25" y="354"/>
                </a:lnTo>
                <a:lnTo>
                  <a:pt x="27" y="352"/>
                </a:lnTo>
                <a:lnTo>
                  <a:pt x="50" y="345"/>
                </a:lnTo>
                <a:lnTo>
                  <a:pt x="51" y="345"/>
                </a:lnTo>
                <a:lnTo>
                  <a:pt x="78" y="334"/>
                </a:lnTo>
                <a:lnTo>
                  <a:pt x="73" y="322"/>
                </a:lnTo>
                <a:lnTo>
                  <a:pt x="78" y="334"/>
                </a:lnTo>
                <a:lnTo>
                  <a:pt x="110" y="322"/>
                </a:lnTo>
                <a:lnTo>
                  <a:pt x="111" y="322"/>
                </a:lnTo>
                <a:lnTo>
                  <a:pt x="141" y="304"/>
                </a:lnTo>
                <a:lnTo>
                  <a:pt x="175" y="285"/>
                </a:lnTo>
                <a:lnTo>
                  <a:pt x="175" y="283"/>
                </a:lnTo>
                <a:lnTo>
                  <a:pt x="242" y="235"/>
                </a:lnTo>
                <a:lnTo>
                  <a:pt x="244" y="235"/>
                </a:lnTo>
                <a:lnTo>
                  <a:pt x="313" y="182"/>
                </a:lnTo>
                <a:lnTo>
                  <a:pt x="313" y="182"/>
                </a:lnTo>
                <a:lnTo>
                  <a:pt x="378" y="128"/>
                </a:lnTo>
                <a:lnTo>
                  <a:pt x="378" y="128"/>
                </a:lnTo>
                <a:lnTo>
                  <a:pt x="438" y="71"/>
                </a:lnTo>
                <a:lnTo>
                  <a:pt x="467" y="45"/>
                </a:lnTo>
                <a:lnTo>
                  <a:pt x="468" y="43"/>
                </a:lnTo>
                <a:lnTo>
                  <a:pt x="491" y="18"/>
                </a:lnTo>
                <a:lnTo>
                  <a:pt x="472" y="0"/>
                </a:lnTo>
                <a:lnTo>
                  <a:pt x="449" y="25"/>
                </a:lnTo>
                <a:lnTo>
                  <a:pt x="458" y="34"/>
                </a:lnTo>
                <a:lnTo>
                  <a:pt x="449" y="25"/>
                </a:lnTo>
                <a:lnTo>
                  <a:pt x="421" y="52"/>
                </a:lnTo>
                <a:lnTo>
                  <a:pt x="361" y="108"/>
                </a:lnTo>
                <a:lnTo>
                  <a:pt x="369" y="117"/>
                </a:lnTo>
                <a:lnTo>
                  <a:pt x="362" y="108"/>
                </a:lnTo>
                <a:lnTo>
                  <a:pt x="297" y="163"/>
                </a:lnTo>
                <a:lnTo>
                  <a:pt x="304" y="172"/>
                </a:lnTo>
                <a:lnTo>
                  <a:pt x="297" y="161"/>
                </a:lnTo>
                <a:lnTo>
                  <a:pt x="228" y="214"/>
                </a:lnTo>
                <a:lnTo>
                  <a:pt x="235" y="225"/>
                </a:lnTo>
                <a:lnTo>
                  <a:pt x="228" y="214"/>
                </a:lnTo>
                <a:lnTo>
                  <a:pt x="161" y="262"/>
                </a:lnTo>
                <a:lnTo>
                  <a:pt x="168" y="273"/>
                </a:lnTo>
                <a:lnTo>
                  <a:pt x="163" y="262"/>
                </a:lnTo>
                <a:lnTo>
                  <a:pt x="129" y="281"/>
                </a:lnTo>
                <a:lnTo>
                  <a:pt x="99" y="299"/>
                </a:lnTo>
                <a:lnTo>
                  <a:pt x="104" y="310"/>
                </a:lnTo>
                <a:lnTo>
                  <a:pt x="101" y="297"/>
                </a:lnTo>
                <a:lnTo>
                  <a:pt x="69" y="310"/>
                </a:lnTo>
                <a:lnTo>
                  <a:pt x="67" y="310"/>
                </a:lnTo>
                <a:lnTo>
                  <a:pt x="41" y="320"/>
                </a:lnTo>
                <a:lnTo>
                  <a:pt x="46" y="333"/>
                </a:lnTo>
                <a:lnTo>
                  <a:pt x="43" y="320"/>
                </a:lnTo>
                <a:lnTo>
                  <a:pt x="20" y="327"/>
                </a:lnTo>
                <a:lnTo>
                  <a:pt x="23" y="340"/>
                </a:lnTo>
                <a:lnTo>
                  <a:pt x="21" y="327"/>
                </a:lnTo>
                <a:lnTo>
                  <a:pt x="0" y="331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26" name="Freeform 785"/>
          <p:cNvSpPr>
            <a:spLocks/>
          </p:cNvSpPr>
          <p:nvPr/>
        </p:nvSpPr>
        <p:spPr bwMode="auto">
          <a:xfrm>
            <a:off x="7153349" y="5090121"/>
            <a:ext cx="203200" cy="366712"/>
          </a:xfrm>
          <a:custGeom>
            <a:avLst/>
            <a:gdLst/>
            <a:ahLst/>
            <a:cxnLst>
              <a:cxn ang="0">
                <a:pos x="0" y="443"/>
              </a:cxn>
              <a:cxn ang="0">
                <a:pos x="19" y="461"/>
              </a:cxn>
              <a:cxn ang="0">
                <a:pos x="63" y="410"/>
              </a:cxn>
              <a:cxn ang="0">
                <a:pos x="63" y="408"/>
              </a:cxn>
              <a:cxn ang="0">
                <a:pos x="97" y="355"/>
              </a:cxn>
              <a:cxn ang="0">
                <a:pos x="132" y="300"/>
              </a:cxn>
              <a:cxn ang="0">
                <a:pos x="134" y="300"/>
              </a:cxn>
              <a:cxn ang="0">
                <a:pos x="164" y="244"/>
              </a:cxn>
              <a:cxn ang="0">
                <a:pos x="164" y="242"/>
              </a:cxn>
              <a:cxn ang="0">
                <a:pos x="219" y="125"/>
              </a:cxn>
              <a:cxn ang="0">
                <a:pos x="245" y="69"/>
              </a:cxn>
              <a:cxn ang="0">
                <a:pos x="233" y="64"/>
              </a:cxn>
              <a:cxn ang="0">
                <a:pos x="245" y="71"/>
              </a:cxn>
              <a:cxn ang="0">
                <a:pos x="275" y="12"/>
              </a:cxn>
              <a:cxn ang="0">
                <a:pos x="252" y="0"/>
              </a:cxn>
              <a:cxn ang="0">
                <a:pos x="222" y="58"/>
              </a:cxn>
              <a:cxn ang="0">
                <a:pos x="222" y="58"/>
              </a:cxn>
              <a:cxn ang="0">
                <a:pos x="196" y="115"/>
              </a:cxn>
              <a:cxn ang="0">
                <a:pos x="141" y="231"/>
              </a:cxn>
              <a:cxn ang="0">
                <a:pos x="152" y="237"/>
              </a:cxn>
              <a:cxn ang="0">
                <a:pos x="141" y="231"/>
              </a:cxn>
              <a:cxn ang="0">
                <a:pos x="111" y="288"/>
              </a:cxn>
              <a:cxn ang="0">
                <a:pos x="122" y="293"/>
              </a:cxn>
              <a:cxn ang="0">
                <a:pos x="111" y="286"/>
              </a:cxn>
              <a:cxn ang="0">
                <a:pos x="76" y="341"/>
              </a:cxn>
              <a:cxn ang="0">
                <a:pos x="42" y="394"/>
              </a:cxn>
              <a:cxn ang="0">
                <a:pos x="53" y="401"/>
              </a:cxn>
              <a:cxn ang="0">
                <a:pos x="44" y="392"/>
              </a:cxn>
              <a:cxn ang="0">
                <a:pos x="0" y="443"/>
              </a:cxn>
            </a:cxnLst>
            <a:rect l="0" t="0" r="r" b="b"/>
            <a:pathLst>
              <a:path w="275" h="461">
                <a:moveTo>
                  <a:pt x="0" y="443"/>
                </a:moveTo>
                <a:lnTo>
                  <a:pt x="19" y="461"/>
                </a:lnTo>
                <a:lnTo>
                  <a:pt x="63" y="410"/>
                </a:lnTo>
                <a:lnTo>
                  <a:pt x="63" y="408"/>
                </a:lnTo>
                <a:lnTo>
                  <a:pt x="97" y="355"/>
                </a:lnTo>
                <a:lnTo>
                  <a:pt x="132" y="300"/>
                </a:lnTo>
                <a:lnTo>
                  <a:pt x="134" y="300"/>
                </a:lnTo>
                <a:lnTo>
                  <a:pt x="164" y="244"/>
                </a:lnTo>
                <a:lnTo>
                  <a:pt x="164" y="242"/>
                </a:lnTo>
                <a:lnTo>
                  <a:pt x="219" y="125"/>
                </a:lnTo>
                <a:lnTo>
                  <a:pt x="245" y="69"/>
                </a:lnTo>
                <a:lnTo>
                  <a:pt x="233" y="64"/>
                </a:lnTo>
                <a:lnTo>
                  <a:pt x="245" y="71"/>
                </a:lnTo>
                <a:lnTo>
                  <a:pt x="275" y="12"/>
                </a:lnTo>
                <a:lnTo>
                  <a:pt x="252" y="0"/>
                </a:lnTo>
                <a:lnTo>
                  <a:pt x="222" y="58"/>
                </a:lnTo>
                <a:lnTo>
                  <a:pt x="222" y="58"/>
                </a:lnTo>
                <a:lnTo>
                  <a:pt x="196" y="115"/>
                </a:lnTo>
                <a:lnTo>
                  <a:pt x="141" y="231"/>
                </a:lnTo>
                <a:lnTo>
                  <a:pt x="152" y="237"/>
                </a:lnTo>
                <a:lnTo>
                  <a:pt x="141" y="231"/>
                </a:lnTo>
                <a:lnTo>
                  <a:pt x="111" y="288"/>
                </a:lnTo>
                <a:lnTo>
                  <a:pt x="122" y="293"/>
                </a:lnTo>
                <a:lnTo>
                  <a:pt x="111" y="286"/>
                </a:lnTo>
                <a:lnTo>
                  <a:pt x="76" y="341"/>
                </a:lnTo>
                <a:lnTo>
                  <a:pt x="42" y="394"/>
                </a:lnTo>
                <a:lnTo>
                  <a:pt x="53" y="401"/>
                </a:lnTo>
                <a:lnTo>
                  <a:pt x="44" y="392"/>
                </a:lnTo>
                <a:lnTo>
                  <a:pt x="0" y="443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27" name="Freeform 786"/>
          <p:cNvSpPr>
            <a:spLocks/>
          </p:cNvSpPr>
          <p:nvPr/>
        </p:nvSpPr>
        <p:spPr bwMode="auto">
          <a:xfrm>
            <a:off x="6413574" y="4409083"/>
            <a:ext cx="2079625" cy="768350"/>
          </a:xfrm>
          <a:custGeom>
            <a:avLst/>
            <a:gdLst/>
            <a:ahLst/>
            <a:cxnLst>
              <a:cxn ang="0">
                <a:pos x="2829" y="968"/>
              </a:cxn>
              <a:cxn ang="0">
                <a:pos x="2837" y="943"/>
              </a:cxn>
              <a:cxn ang="0">
                <a:pos x="9" y="0"/>
              </a:cxn>
              <a:cxn ang="0">
                <a:pos x="0" y="24"/>
              </a:cxn>
              <a:cxn ang="0">
                <a:pos x="2829" y="968"/>
              </a:cxn>
            </a:cxnLst>
            <a:rect l="0" t="0" r="r" b="b"/>
            <a:pathLst>
              <a:path w="2837" h="968">
                <a:moveTo>
                  <a:pt x="2829" y="968"/>
                </a:moveTo>
                <a:lnTo>
                  <a:pt x="2837" y="943"/>
                </a:lnTo>
                <a:lnTo>
                  <a:pt x="9" y="0"/>
                </a:lnTo>
                <a:lnTo>
                  <a:pt x="0" y="24"/>
                </a:lnTo>
                <a:lnTo>
                  <a:pt x="2829" y="968"/>
                </a:lnTo>
                <a:close/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28" name="Rectangle 787"/>
          <p:cNvSpPr>
            <a:spLocks noChangeArrowheads="1"/>
          </p:cNvSpPr>
          <p:nvPr/>
        </p:nvSpPr>
        <p:spPr bwMode="auto">
          <a:xfrm>
            <a:off x="6272287" y="5891808"/>
            <a:ext cx="47625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29" name="Rectangle 788"/>
          <p:cNvSpPr>
            <a:spLocks noChangeArrowheads="1"/>
          </p:cNvSpPr>
          <p:nvPr/>
        </p:nvSpPr>
        <p:spPr bwMode="auto">
          <a:xfrm>
            <a:off x="6272287" y="5898158"/>
            <a:ext cx="444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700" b="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630" name="Rectangle 789"/>
          <p:cNvSpPr>
            <a:spLocks noChangeArrowheads="1"/>
          </p:cNvSpPr>
          <p:nvPr/>
        </p:nvSpPr>
        <p:spPr bwMode="auto">
          <a:xfrm>
            <a:off x="6231012" y="5674321"/>
            <a:ext cx="95250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31" name="Rectangle 790"/>
          <p:cNvSpPr>
            <a:spLocks noChangeArrowheads="1"/>
          </p:cNvSpPr>
          <p:nvPr/>
        </p:nvSpPr>
        <p:spPr bwMode="auto">
          <a:xfrm>
            <a:off x="6231012" y="5680671"/>
            <a:ext cx="9048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700" b="0">
                <a:solidFill>
                  <a:srgbClr val="000000"/>
                </a:solidFill>
                <a:latin typeface="Arial" pitchFamily="34" charset="0"/>
              </a:rPr>
              <a:t>50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632" name="Rectangle 791"/>
          <p:cNvSpPr>
            <a:spLocks noChangeArrowheads="1"/>
          </p:cNvSpPr>
          <p:nvPr/>
        </p:nvSpPr>
        <p:spPr bwMode="auto">
          <a:xfrm>
            <a:off x="6188149" y="5458421"/>
            <a:ext cx="141288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33" name="Rectangle 792"/>
          <p:cNvSpPr>
            <a:spLocks noChangeArrowheads="1"/>
          </p:cNvSpPr>
          <p:nvPr/>
        </p:nvSpPr>
        <p:spPr bwMode="auto">
          <a:xfrm>
            <a:off x="6188149" y="5464771"/>
            <a:ext cx="1365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700" b="0">
                <a:solidFill>
                  <a:srgbClr val="000000"/>
                </a:solidFill>
                <a:latin typeface="Arial" pitchFamily="34" charset="0"/>
              </a:rPr>
              <a:t>100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634" name="Rectangle 793"/>
          <p:cNvSpPr>
            <a:spLocks noChangeArrowheads="1"/>
          </p:cNvSpPr>
          <p:nvPr/>
        </p:nvSpPr>
        <p:spPr bwMode="auto">
          <a:xfrm>
            <a:off x="6188149" y="5240933"/>
            <a:ext cx="141288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35" name="Rectangle 794"/>
          <p:cNvSpPr>
            <a:spLocks noChangeArrowheads="1"/>
          </p:cNvSpPr>
          <p:nvPr/>
        </p:nvSpPr>
        <p:spPr bwMode="auto">
          <a:xfrm>
            <a:off x="6188149" y="5247283"/>
            <a:ext cx="1365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700" b="0">
                <a:solidFill>
                  <a:srgbClr val="000000"/>
                </a:solidFill>
                <a:latin typeface="Arial" pitchFamily="34" charset="0"/>
              </a:rPr>
              <a:t>150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636" name="Rectangle 795"/>
          <p:cNvSpPr>
            <a:spLocks noChangeArrowheads="1"/>
          </p:cNvSpPr>
          <p:nvPr/>
        </p:nvSpPr>
        <p:spPr bwMode="auto">
          <a:xfrm>
            <a:off x="6188149" y="5025033"/>
            <a:ext cx="14128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37" name="Rectangle 796"/>
          <p:cNvSpPr>
            <a:spLocks noChangeArrowheads="1"/>
          </p:cNvSpPr>
          <p:nvPr/>
        </p:nvSpPr>
        <p:spPr bwMode="auto">
          <a:xfrm>
            <a:off x="6188149" y="5029796"/>
            <a:ext cx="1365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700" b="0">
                <a:solidFill>
                  <a:srgbClr val="000000"/>
                </a:solidFill>
                <a:latin typeface="Arial" pitchFamily="34" charset="0"/>
              </a:rPr>
              <a:t>200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638" name="Rectangle 797"/>
          <p:cNvSpPr>
            <a:spLocks noChangeArrowheads="1"/>
          </p:cNvSpPr>
          <p:nvPr/>
        </p:nvSpPr>
        <p:spPr bwMode="auto">
          <a:xfrm>
            <a:off x="6188149" y="4807546"/>
            <a:ext cx="141288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39" name="Rectangle 798"/>
          <p:cNvSpPr>
            <a:spLocks noChangeArrowheads="1"/>
          </p:cNvSpPr>
          <p:nvPr/>
        </p:nvSpPr>
        <p:spPr bwMode="auto">
          <a:xfrm>
            <a:off x="6188149" y="4812308"/>
            <a:ext cx="1365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700" b="0">
                <a:solidFill>
                  <a:srgbClr val="000000"/>
                </a:solidFill>
                <a:latin typeface="Arial" pitchFamily="34" charset="0"/>
              </a:rPr>
              <a:t>250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640" name="Rectangle 799"/>
          <p:cNvSpPr>
            <a:spLocks noChangeArrowheads="1"/>
          </p:cNvSpPr>
          <p:nvPr/>
        </p:nvSpPr>
        <p:spPr bwMode="auto">
          <a:xfrm>
            <a:off x="6188149" y="4591646"/>
            <a:ext cx="141288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41" name="Rectangle 800"/>
          <p:cNvSpPr>
            <a:spLocks noChangeArrowheads="1"/>
          </p:cNvSpPr>
          <p:nvPr/>
        </p:nvSpPr>
        <p:spPr bwMode="auto">
          <a:xfrm>
            <a:off x="6188149" y="4597996"/>
            <a:ext cx="1365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700" b="0">
                <a:solidFill>
                  <a:srgbClr val="000000"/>
                </a:solidFill>
                <a:latin typeface="Arial" pitchFamily="34" charset="0"/>
              </a:rPr>
              <a:t>300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642" name="Rectangle 801"/>
          <p:cNvSpPr>
            <a:spLocks noChangeArrowheads="1"/>
          </p:cNvSpPr>
          <p:nvPr/>
        </p:nvSpPr>
        <p:spPr bwMode="auto">
          <a:xfrm>
            <a:off x="6188149" y="4375746"/>
            <a:ext cx="14128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43" name="Rectangle 802"/>
          <p:cNvSpPr>
            <a:spLocks noChangeArrowheads="1"/>
          </p:cNvSpPr>
          <p:nvPr/>
        </p:nvSpPr>
        <p:spPr bwMode="auto">
          <a:xfrm>
            <a:off x="6188149" y="4380508"/>
            <a:ext cx="1365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700" b="0">
                <a:solidFill>
                  <a:srgbClr val="000000"/>
                </a:solidFill>
                <a:latin typeface="Arial" pitchFamily="34" charset="0"/>
              </a:rPr>
              <a:t>350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644" name="Rectangle 803"/>
          <p:cNvSpPr>
            <a:spLocks noChangeArrowheads="1"/>
          </p:cNvSpPr>
          <p:nvPr/>
        </p:nvSpPr>
        <p:spPr bwMode="auto">
          <a:xfrm>
            <a:off x="6188149" y="4158258"/>
            <a:ext cx="141288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45" name="Rectangle 804"/>
          <p:cNvSpPr>
            <a:spLocks noChangeArrowheads="1"/>
          </p:cNvSpPr>
          <p:nvPr/>
        </p:nvSpPr>
        <p:spPr bwMode="auto">
          <a:xfrm>
            <a:off x="6188149" y="4163021"/>
            <a:ext cx="1365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700" b="0">
                <a:solidFill>
                  <a:srgbClr val="000000"/>
                </a:solidFill>
                <a:latin typeface="Arial" pitchFamily="34" charset="0"/>
              </a:rPr>
              <a:t>400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646" name="Rectangle 805"/>
          <p:cNvSpPr>
            <a:spLocks noChangeArrowheads="1"/>
          </p:cNvSpPr>
          <p:nvPr/>
        </p:nvSpPr>
        <p:spPr bwMode="auto">
          <a:xfrm>
            <a:off x="6257999" y="5948958"/>
            <a:ext cx="234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47" name="Rectangle 806"/>
          <p:cNvSpPr>
            <a:spLocks noChangeArrowheads="1"/>
          </p:cNvSpPr>
          <p:nvPr/>
        </p:nvSpPr>
        <p:spPr bwMode="auto">
          <a:xfrm>
            <a:off x="6288162" y="5988646"/>
            <a:ext cx="349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</a:t>
            </a: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648" name="Rectangle 807"/>
          <p:cNvSpPr>
            <a:spLocks noChangeArrowheads="1"/>
          </p:cNvSpPr>
          <p:nvPr/>
        </p:nvSpPr>
        <p:spPr bwMode="auto">
          <a:xfrm>
            <a:off x="6321499" y="6007696"/>
            <a:ext cx="1365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700" b="0">
                <a:solidFill>
                  <a:srgbClr val="000000"/>
                </a:solidFill>
                <a:latin typeface="Arial" pitchFamily="34" charset="0"/>
              </a:rPr>
              <a:t>400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649" name="Rectangle 808"/>
          <p:cNvSpPr>
            <a:spLocks noChangeArrowheads="1"/>
          </p:cNvSpPr>
          <p:nvPr/>
        </p:nvSpPr>
        <p:spPr bwMode="auto">
          <a:xfrm>
            <a:off x="6618362" y="5948958"/>
            <a:ext cx="236537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50" name="Rectangle 809"/>
          <p:cNvSpPr>
            <a:spLocks noChangeArrowheads="1"/>
          </p:cNvSpPr>
          <p:nvPr/>
        </p:nvSpPr>
        <p:spPr bwMode="auto">
          <a:xfrm>
            <a:off x="6648524" y="5988646"/>
            <a:ext cx="349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</a:t>
            </a: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651" name="Rectangle 810"/>
          <p:cNvSpPr>
            <a:spLocks noChangeArrowheads="1"/>
          </p:cNvSpPr>
          <p:nvPr/>
        </p:nvSpPr>
        <p:spPr bwMode="auto">
          <a:xfrm>
            <a:off x="6681862" y="6007696"/>
            <a:ext cx="1365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700" b="0">
                <a:solidFill>
                  <a:srgbClr val="000000"/>
                </a:solidFill>
                <a:latin typeface="Arial" pitchFamily="34" charset="0"/>
              </a:rPr>
              <a:t>300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652" name="Rectangle 811"/>
          <p:cNvSpPr>
            <a:spLocks noChangeArrowheads="1"/>
          </p:cNvSpPr>
          <p:nvPr/>
        </p:nvSpPr>
        <p:spPr bwMode="auto">
          <a:xfrm>
            <a:off x="6977137" y="5948958"/>
            <a:ext cx="234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53" name="Rectangle 812"/>
          <p:cNvSpPr>
            <a:spLocks noChangeArrowheads="1"/>
          </p:cNvSpPr>
          <p:nvPr/>
        </p:nvSpPr>
        <p:spPr bwMode="auto">
          <a:xfrm>
            <a:off x="7005712" y="5988646"/>
            <a:ext cx="349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</a:t>
            </a: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654" name="Rectangle 813"/>
          <p:cNvSpPr>
            <a:spLocks noChangeArrowheads="1"/>
          </p:cNvSpPr>
          <p:nvPr/>
        </p:nvSpPr>
        <p:spPr bwMode="auto">
          <a:xfrm>
            <a:off x="7039049" y="6007696"/>
            <a:ext cx="1365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700" b="0">
                <a:solidFill>
                  <a:srgbClr val="000000"/>
                </a:solidFill>
                <a:latin typeface="Arial" pitchFamily="34" charset="0"/>
              </a:rPr>
              <a:t>200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655" name="Rectangle 814"/>
          <p:cNvSpPr>
            <a:spLocks noChangeArrowheads="1"/>
          </p:cNvSpPr>
          <p:nvPr/>
        </p:nvSpPr>
        <p:spPr bwMode="auto">
          <a:xfrm>
            <a:off x="7335912" y="5948958"/>
            <a:ext cx="234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56" name="Rectangle 815"/>
          <p:cNvSpPr>
            <a:spLocks noChangeArrowheads="1"/>
          </p:cNvSpPr>
          <p:nvPr/>
        </p:nvSpPr>
        <p:spPr bwMode="auto">
          <a:xfrm>
            <a:off x="7366074" y="5988646"/>
            <a:ext cx="349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</a:t>
            </a: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657" name="Rectangle 816"/>
          <p:cNvSpPr>
            <a:spLocks noChangeArrowheads="1"/>
          </p:cNvSpPr>
          <p:nvPr/>
        </p:nvSpPr>
        <p:spPr bwMode="auto">
          <a:xfrm>
            <a:off x="7399412" y="6007696"/>
            <a:ext cx="1365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700" b="0">
                <a:solidFill>
                  <a:srgbClr val="000000"/>
                </a:solidFill>
                <a:latin typeface="Arial" pitchFamily="34" charset="0"/>
              </a:rPr>
              <a:t>100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658" name="Rectangle 817"/>
          <p:cNvSpPr>
            <a:spLocks noChangeArrowheads="1"/>
          </p:cNvSpPr>
          <p:nvPr/>
        </p:nvSpPr>
        <p:spPr bwMode="auto">
          <a:xfrm>
            <a:off x="8072512" y="5948958"/>
            <a:ext cx="2016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59" name="Rectangle 818"/>
          <p:cNvSpPr>
            <a:spLocks noChangeArrowheads="1"/>
          </p:cNvSpPr>
          <p:nvPr/>
        </p:nvSpPr>
        <p:spPr bwMode="auto">
          <a:xfrm>
            <a:off x="8102674" y="5987058"/>
            <a:ext cx="1349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700" b="0">
                <a:solidFill>
                  <a:srgbClr val="000000"/>
                </a:solidFill>
                <a:latin typeface="Arial" pitchFamily="34" charset="0"/>
              </a:rPr>
              <a:t>100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660" name="Rectangle 819"/>
          <p:cNvSpPr>
            <a:spLocks noChangeArrowheads="1"/>
          </p:cNvSpPr>
          <p:nvPr/>
        </p:nvSpPr>
        <p:spPr bwMode="auto">
          <a:xfrm>
            <a:off x="8434462" y="5948958"/>
            <a:ext cx="201612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61" name="Rectangle 820"/>
          <p:cNvSpPr>
            <a:spLocks noChangeArrowheads="1"/>
          </p:cNvSpPr>
          <p:nvPr/>
        </p:nvSpPr>
        <p:spPr bwMode="auto">
          <a:xfrm>
            <a:off x="8464624" y="5987058"/>
            <a:ext cx="1349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700" b="0">
                <a:solidFill>
                  <a:srgbClr val="000000"/>
                </a:solidFill>
                <a:latin typeface="Arial" pitchFamily="34" charset="0"/>
              </a:rPr>
              <a:t>200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662" name="Rectangle 821"/>
          <p:cNvSpPr>
            <a:spLocks noChangeArrowheads="1"/>
          </p:cNvSpPr>
          <p:nvPr/>
        </p:nvSpPr>
        <p:spPr bwMode="auto">
          <a:xfrm>
            <a:off x="6689799" y="6160096"/>
            <a:ext cx="13779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Hydrostatic pressure (Mpa)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663" name="Rectangle 822"/>
          <p:cNvSpPr>
            <a:spLocks noChangeArrowheads="1"/>
          </p:cNvSpPr>
          <p:nvPr/>
        </p:nvSpPr>
        <p:spPr bwMode="auto">
          <a:xfrm>
            <a:off x="7756599" y="5961658"/>
            <a:ext cx="106363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64" name="Rectangle 823"/>
          <p:cNvSpPr>
            <a:spLocks noChangeArrowheads="1"/>
          </p:cNvSpPr>
          <p:nvPr/>
        </p:nvSpPr>
        <p:spPr bwMode="auto">
          <a:xfrm>
            <a:off x="7785174" y="5999758"/>
            <a:ext cx="460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700" b="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665" name="Rectangle 824"/>
          <p:cNvSpPr>
            <a:spLocks noChangeArrowheads="1"/>
          </p:cNvSpPr>
          <p:nvPr/>
        </p:nvSpPr>
        <p:spPr bwMode="auto">
          <a:xfrm>
            <a:off x="7069212" y="4497983"/>
            <a:ext cx="10668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66" name="Rectangle 825"/>
          <p:cNvSpPr>
            <a:spLocks noChangeArrowheads="1"/>
          </p:cNvSpPr>
          <p:nvPr/>
        </p:nvSpPr>
        <p:spPr bwMode="auto">
          <a:xfrm>
            <a:off x="7097787" y="4539258"/>
            <a:ext cx="66675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Design curve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667" name="Rectangle 826"/>
          <p:cNvSpPr>
            <a:spLocks noChangeArrowheads="1"/>
          </p:cNvSpPr>
          <p:nvPr/>
        </p:nvSpPr>
        <p:spPr bwMode="auto">
          <a:xfrm>
            <a:off x="6721549" y="4793258"/>
            <a:ext cx="334963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68" name="Rectangle 827"/>
          <p:cNvSpPr>
            <a:spLocks noChangeArrowheads="1"/>
          </p:cNvSpPr>
          <p:nvPr/>
        </p:nvSpPr>
        <p:spPr bwMode="auto">
          <a:xfrm>
            <a:off x="6742187" y="5109171"/>
            <a:ext cx="2889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Rolled</a:t>
            </a:r>
            <a:endParaRPr lang="fr-FR" sz="1800">
              <a:latin typeface="Arial" pitchFamily="34" charset="0"/>
            </a:endParaRPr>
          </a:p>
        </p:txBody>
      </p:sp>
      <p:sp>
        <p:nvSpPr>
          <p:cNvPr id="1669" name="Rectangle 828"/>
          <p:cNvSpPr>
            <a:spLocks noChangeArrowheads="1"/>
          </p:cNvSpPr>
          <p:nvPr/>
        </p:nvSpPr>
        <p:spPr bwMode="auto">
          <a:xfrm>
            <a:off x="7728024" y="4834533"/>
            <a:ext cx="657225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70" name="Rectangle 829"/>
          <p:cNvSpPr>
            <a:spLocks noChangeArrowheads="1"/>
          </p:cNvSpPr>
          <p:nvPr/>
        </p:nvSpPr>
        <p:spPr bwMode="auto">
          <a:xfrm>
            <a:off x="7818512" y="5179021"/>
            <a:ext cx="43656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800" b="0">
                <a:solidFill>
                  <a:srgbClr val="000000"/>
                </a:solidFill>
                <a:latin typeface="Arial" pitchFamily="34" charset="0"/>
              </a:rPr>
              <a:t>Not rolled</a:t>
            </a:r>
            <a:endParaRPr lang="fr-FR" sz="1800">
              <a:latin typeface="Arial" pitchFamily="34" charset="0"/>
            </a:endParaRPr>
          </a:p>
        </p:txBody>
      </p:sp>
      <p:grpSp>
        <p:nvGrpSpPr>
          <p:cNvPr id="1671" name="Group 830"/>
          <p:cNvGrpSpPr>
            <a:grpSpLocks/>
          </p:cNvGrpSpPr>
          <p:nvPr/>
        </p:nvGrpSpPr>
        <p:grpSpPr bwMode="auto">
          <a:xfrm>
            <a:off x="1493912" y="2038946"/>
            <a:ext cx="1878012" cy="1419225"/>
            <a:chOff x="819" y="1021"/>
            <a:chExt cx="1281" cy="894"/>
          </a:xfrm>
        </p:grpSpPr>
        <p:sp>
          <p:nvSpPr>
            <p:cNvPr id="1672" name="Freeform 831"/>
            <p:cNvSpPr>
              <a:spLocks/>
            </p:cNvSpPr>
            <p:nvPr/>
          </p:nvSpPr>
          <p:spPr bwMode="auto">
            <a:xfrm>
              <a:off x="822" y="1090"/>
              <a:ext cx="1278" cy="804"/>
            </a:xfrm>
            <a:custGeom>
              <a:avLst/>
              <a:gdLst/>
              <a:ahLst/>
              <a:cxnLst>
                <a:cxn ang="0">
                  <a:pos x="0" y="467"/>
                </a:cxn>
                <a:cxn ang="0">
                  <a:pos x="93" y="773"/>
                </a:cxn>
                <a:cxn ang="0">
                  <a:pos x="231" y="281"/>
                </a:cxn>
                <a:cxn ang="0">
                  <a:pos x="297" y="710"/>
                </a:cxn>
                <a:cxn ang="0">
                  <a:pos x="351" y="53"/>
                </a:cxn>
                <a:cxn ang="0">
                  <a:pos x="435" y="392"/>
                </a:cxn>
                <a:cxn ang="0">
                  <a:pos x="525" y="233"/>
                </a:cxn>
                <a:cxn ang="0">
                  <a:pos x="594" y="482"/>
                </a:cxn>
                <a:cxn ang="0">
                  <a:pos x="618" y="719"/>
                </a:cxn>
                <a:cxn ang="0">
                  <a:pos x="672" y="53"/>
                </a:cxn>
                <a:cxn ang="0">
                  <a:pos x="759" y="455"/>
                </a:cxn>
                <a:cxn ang="0">
                  <a:pos x="873" y="140"/>
                </a:cxn>
                <a:cxn ang="0">
                  <a:pos x="945" y="497"/>
                </a:cxn>
                <a:cxn ang="0">
                  <a:pos x="981" y="407"/>
                </a:cxn>
                <a:cxn ang="0">
                  <a:pos x="1053" y="605"/>
                </a:cxn>
                <a:cxn ang="0">
                  <a:pos x="1188" y="98"/>
                </a:cxn>
                <a:cxn ang="0">
                  <a:pos x="1278" y="470"/>
                </a:cxn>
              </a:cxnLst>
              <a:rect l="0" t="0" r="r" b="b"/>
              <a:pathLst>
                <a:path w="1278" h="804">
                  <a:moveTo>
                    <a:pt x="0" y="467"/>
                  </a:moveTo>
                  <a:cubicBezTo>
                    <a:pt x="15" y="518"/>
                    <a:pt x="55" y="804"/>
                    <a:pt x="93" y="773"/>
                  </a:cubicBezTo>
                  <a:cubicBezTo>
                    <a:pt x="131" y="742"/>
                    <a:pt x="197" y="291"/>
                    <a:pt x="231" y="281"/>
                  </a:cubicBezTo>
                  <a:cubicBezTo>
                    <a:pt x="265" y="271"/>
                    <a:pt x="277" y="748"/>
                    <a:pt x="297" y="710"/>
                  </a:cubicBezTo>
                  <a:cubicBezTo>
                    <a:pt x="317" y="672"/>
                    <a:pt x="328" y="106"/>
                    <a:pt x="351" y="53"/>
                  </a:cubicBezTo>
                  <a:cubicBezTo>
                    <a:pt x="374" y="0"/>
                    <a:pt x="406" y="362"/>
                    <a:pt x="435" y="392"/>
                  </a:cubicBezTo>
                  <a:cubicBezTo>
                    <a:pt x="464" y="422"/>
                    <a:pt x="499" y="218"/>
                    <a:pt x="525" y="233"/>
                  </a:cubicBezTo>
                  <a:cubicBezTo>
                    <a:pt x="551" y="248"/>
                    <a:pt x="579" y="401"/>
                    <a:pt x="594" y="482"/>
                  </a:cubicBezTo>
                  <a:cubicBezTo>
                    <a:pt x="609" y="563"/>
                    <a:pt x="605" y="790"/>
                    <a:pt x="618" y="719"/>
                  </a:cubicBezTo>
                  <a:cubicBezTo>
                    <a:pt x="631" y="648"/>
                    <a:pt x="648" y="97"/>
                    <a:pt x="672" y="53"/>
                  </a:cubicBezTo>
                  <a:cubicBezTo>
                    <a:pt x="696" y="9"/>
                    <a:pt x="726" y="441"/>
                    <a:pt x="759" y="455"/>
                  </a:cubicBezTo>
                  <a:cubicBezTo>
                    <a:pt x="792" y="469"/>
                    <a:pt x="842" y="133"/>
                    <a:pt x="873" y="140"/>
                  </a:cubicBezTo>
                  <a:cubicBezTo>
                    <a:pt x="904" y="147"/>
                    <a:pt x="927" y="452"/>
                    <a:pt x="945" y="497"/>
                  </a:cubicBezTo>
                  <a:cubicBezTo>
                    <a:pt x="963" y="542"/>
                    <a:pt x="963" y="389"/>
                    <a:pt x="981" y="407"/>
                  </a:cubicBezTo>
                  <a:cubicBezTo>
                    <a:pt x="999" y="425"/>
                    <a:pt x="1019" y="656"/>
                    <a:pt x="1053" y="605"/>
                  </a:cubicBezTo>
                  <a:cubicBezTo>
                    <a:pt x="1087" y="554"/>
                    <a:pt x="1150" y="121"/>
                    <a:pt x="1188" y="98"/>
                  </a:cubicBezTo>
                  <a:cubicBezTo>
                    <a:pt x="1226" y="75"/>
                    <a:pt x="1263" y="408"/>
                    <a:pt x="1278" y="470"/>
                  </a:cubicBezTo>
                </a:path>
              </a:pathLst>
            </a:custGeom>
            <a:noFill/>
            <a:ln w="28575" cap="flat" cmpd="sng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3" name="Freeform 832"/>
            <p:cNvSpPr>
              <a:spLocks/>
            </p:cNvSpPr>
            <p:nvPr/>
          </p:nvSpPr>
          <p:spPr bwMode="auto">
            <a:xfrm>
              <a:off x="825" y="1021"/>
              <a:ext cx="1266" cy="894"/>
            </a:xfrm>
            <a:custGeom>
              <a:avLst/>
              <a:gdLst/>
              <a:ahLst/>
              <a:cxnLst>
                <a:cxn ang="0">
                  <a:pos x="0" y="536"/>
                </a:cxn>
                <a:cxn ang="0">
                  <a:pos x="42" y="620"/>
                </a:cxn>
                <a:cxn ang="0">
                  <a:pos x="84" y="659"/>
                </a:cxn>
                <a:cxn ang="0">
                  <a:pos x="180" y="635"/>
                </a:cxn>
                <a:cxn ang="0">
                  <a:pos x="228" y="671"/>
                </a:cxn>
                <a:cxn ang="0">
                  <a:pos x="315" y="881"/>
                </a:cxn>
                <a:cxn ang="0">
                  <a:pos x="375" y="749"/>
                </a:cxn>
                <a:cxn ang="0">
                  <a:pos x="447" y="629"/>
                </a:cxn>
                <a:cxn ang="0">
                  <a:pos x="621" y="743"/>
                </a:cxn>
                <a:cxn ang="0">
                  <a:pos x="687" y="719"/>
                </a:cxn>
                <a:cxn ang="0">
                  <a:pos x="786" y="638"/>
                </a:cxn>
                <a:cxn ang="0">
                  <a:pos x="909" y="545"/>
                </a:cxn>
                <a:cxn ang="0">
                  <a:pos x="960" y="2"/>
                </a:cxn>
                <a:cxn ang="0">
                  <a:pos x="1041" y="557"/>
                </a:cxn>
                <a:cxn ang="0">
                  <a:pos x="1164" y="674"/>
                </a:cxn>
                <a:cxn ang="0">
                  <a:pos x="1239" y="653"/>
                </a:cxn>
                <a:cxn ang="0">
                  <a:pos x="1266" y="551"/>
                </a:cxn>
              </a:cxnLst>
              <a:rect l="0" t="0" r="r" b="b"/>
              <a:pathLst>
                <a:path w="1266" h="894">
                  <a:moveTo>
                    <a:pt x="0" y="536"/>
                  </a:moveTo>
                  <a:cubicBezTo>
                    <a:pt x="14" y="568"/>
                    <a:pt x="28" y="600"/>
                    <a:pt x="42" y="620"/>
                  </a:cubicBezTo>
                  <a:cubicBezTo>
                    <a:pt x="56" y="640"/>
                    <a:pt x="61" y="657"/>
                    <a:pt x="84" y="659"/>
                  </a:cubicBezTo>
                  <a:cubicBezTo>
                    <a:pt x="107" y="661"/>
                    <a:pt x="156" y="633"/>
                    <a:pt x="180" y="635"/>
                  </a:cubicBezTo>
                  <a:cubicBezTo>
                    <a:pt x="204" y="637"/>
                    <a:pt x="206" y="630"/>
                    <a:pt x="228" y="671"/>
                  </a:cubicBezTo>
                  <a:cubicBezTo>
                    <a:pt x="250" y="712"/>
                    <a:pt x="291" y="868"/>
                    <a:pt x="315" y="881"/>
                  </a:cubicBezTo>
                  <a:cubicBezTo>
                    <a:pt x="339" y="894"/>
                    <a:pt x="353" y="791"/>
                    <a:pt x="375" y="749"/>
                  </a:cubicBezTo>
                  <a:cubicBezTo>
                    <a:pt x="397" y="707"/>
                    <a:pt x="406" y="630"/>
                    <a:pt x="447" y="629"/>
                  </a:cubicBezTo>
                  <a:cubicBezTo>
                    <a:pt x="488" y="628"/>
                    <a:pt x="581" y="728"/>
                    <a:pt x="621" y="743"/>
                  </a:cubicBezTo>
                  <a:cubicBezTo>
                    <a:pt x="661" y="758"/>
                    <a:pt x="659" y="737"/>
                    <a:pt x="687" y="719"/>
                  </a:cubicBezTo>
                  <a:cubicBezTo>
                    <a:pt x="715" y="701"/>
                    <a:pt x="749" y="667"/>
                    <a:pt x="786" y="638"/>
                  </a:cubicBezTo>
                  <a:cubicBezTo>
                    <a:pt x="823" y="609"/>
                    <a:pt x="880" y="651"/>
                    <a:pt x="909" y="545"/>
                  </a:cubicBezTo>
                  <a:cubicBezTo>
                    <a:pt x="938" y="439"/>
                    <a:pt x="938" y="0"/>
                    <a:pt x="960" y="2"/>
                  </a:cubicBezTo>
                  <a:cubicBezTo>
                    <a:pt x="982" y="4"/>
                    <a:pt x="1007" y="445"/>
                    <a:pt x="1041" y="557"/>
                  </a:cubicBezTo>
                  <a:cubicBezTo>
                    <a:pt x="1075" y="669"/>
                    <a:pt x="1131" y="658"/>
                    <a:pt x="1164" y="674"/>
                  </a:cubicBezTo>
                  <a:cubicBezTo>
                    <a:pt x="1197" y="690"/>
                    <a:pt x="1222" y="673"/>
                    <a:pt x="1239" y="653"/>
                  </a:cubicBezTo>
                  <a:cubicBezTo>
                    <a:pt x="1256" y="633"/>
                    <a:pt x="1261" y="592"/>
                    <a:pt x="1266" y="551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4" name="Freeform 833"/>
            <p:cNvSpPr>
              <a:spLocks/>
            </p:cNvSpPr>
            <p:nvPr/>
          </p:nvSpPr>
          <p:spPr bwMode="auto">
            <a:xfrm>
              <a:off x="819" y="1316"/>
              <a:ext cx="1266" cy="389"/>
            </a:xfrm>
            <a:custGeom>
              <a:avLst/>
              <a:gdLst/>
              <a:ahLst/>
              <a:cxnLst>
                <a:cxn ang="0">
                  <a:pos x="0" y="238"/>
                </a:cxn>
                <a:cxn ang="0">
                  <a:pos x="33" y="208"/>
                </a:cxn>
                <a:cxn ang="0">
                  <a:pos x="126" y="262"/>
                </a:cxn>
                <a:cxn ang="0">
                  <a:pos x="270" y="154"/>
                </a:cxn>
                <a:cxn ang="0">
                  <a:pos x="378" y="343"/>
                </a:cxn>
                <a:cxn ang="0">
                  <a:pos x="540" y="190"/>
                </a:cxn>
                <a:cxn ang="0">
                  <a:pos x="729" y="295"/>
                </a:cxn>
                <a:cxn ang="0">
                  <a:pos x="849" y="250"/>
                </a:cxn>
                <a:cxn ang="0">
                  <a:pos x="918" y="292"/>
                </a:cxn>
                <a:cxn ang="0">
                  <a:pos x="945" y="346"/>
                </a:cxn>
                <a:cxn ang="0">
                  <a:pos x="1008" y="31"/>
                </a:cxn>
                <a:cxn ang="0">
                  <a:pos x="1089" y="160"/>
                </a:cxn>
                <a:cxn ang="0">
                  <a:pos x="1176" y="187"/>
                </a:cxn>
                <a:cxn ang="0">
                  <a:pos x="1266" y="250"/>
                </a:cxn>
              </a:cxnLst>
              <a:rect l="0" t="0" r="r" b="b"/>
              <a:pathLst>
                <a:path w="1266" h="389">
                  <a:moveTo>
                    <a:pt x="0" y="238"/>
                  </a:moveTo>
                  <a:cubicBezTo>
                    <a:pt x="6" y="221"/>
                    <a:pt x="12" y="204"/>
                    <a:pt x="33" y="208"/>
                  </a:cubicBezTo>
                  <a:cubicBezTo>
                    <a:pt x="54" y="212"/>
                    <a:pt x="87" y="271"/>
                    <a:pt x="126" y="262"/>
                  </a:cubicBezTo>
                  <a:cubicBezTo>
                    <a:pt x="165" y="253"/>
                    <a:pt x="228" y="141"/>
                    <a:pt x="270" y="154"/>
                  </a:cubicBezTo>
                  <a:cubicBezTo>
                    <a:pt x="312" y="167"/>
                    <a:pt x="333" y="337"/>
                    <a:pt x="378" y="343"/>
                  </a:cubicBezTo>
                  <a:cubicBezTo>
                    <a:pt x="423" y="349"/>
                    <a:pt x="482" y="198"/>
                    <a:pt x="540" y="190"/>
                  </a:cubicBezTo>
                  <a:cubicBezTo>
                    <a:pt x="598" y="182"/>
                    <a:pt x="677" y="285"/>
                    <a:pt x="729" y="295"/>
                  </a:cubicBezTo>
                  <a:cubicBezTo>
                    <a:pt x="781" y="305"/>
                    <a:pt x="818" y="250"/>
                    <a:pt x="849" y="250"/>
                  </a:cubicBezTo>
                  <a:cubicBezTo>
                    <a:pt x="880" y="250"/>
                    <a:pt x="902" y="276"/>
                    <a:pt x="918" y="292"/>
                  </a:cubicBezTo>
                  <a:cubicBezTo>
                    <a:pt x="934" y="308"/>
                    <a:pt x="930" y="389"/>
                    <a:pt x="945" y="346"/>
                  </a:cubicBezTo>
                  <a:cubicBezTo>
                    <a:pt x="960" y="303"/>
                    <a:pt x="984" y="62"/>
                    <a:pt x="1008" y="31"/>
                  </a:cubicBezTo>
                  <a:cubicBezTo>
                    <a:pt x="1032" y="0"/>
                    <a:pt x="1061" y="134"/>
                    <a:pt x="1089" y="160"/>
                  </a:cubicBezTo>
                  <a:cubicBezTo>
                    <a:pt x="1117" y="186"/>
                    <a:pt x="1147" y="172"/>
                    <a:pt x="1176" y="187"/>
                  </a:cubicBezTo>
                  <a:cubicBezTo>
                    <a:pt x="1205" y="202"/>
                    <a:pt x="1235" y="226"/>
                    <a:pt x="1266" y="250"/>
                  </a:cubicBezTo>
                </a:path>
              </a:pathLst>
            </a:custGeom>
            <a:noFill/>
            <a:ln w="28575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75" name="Group 834"/>
          <p:cNvGrpSpPr>
            <a:grpSpLocks/>
          </p:cNvGrpSpPr>
          <p:nvPr/>
        </p:nvGrpSpPr>
        <p:grpSpPr bwMode="auto">
          <a:xfrm>
            <a:off x="1487562" y="4248746"/>
            <a:ext cx="2008187" cy="1535112"/>
            <a:chOff x="813" y="2413"/>
            <a:chExt cx="1371" cy="967"/>
          </a:xfrm>
        </p:grpSpPr>
        <p:sp>
          <p:nvSpPr>
            <p:cNvPr id="1676" name="Freeform 835"/>
            <p:cNvSpPr>
              <a:spLocks/>
            </p:cNvSpPr>
            <p:nvPr/>
          </p:nvSpPr>
          <p:spPr bwMode="auto">
            <a:xfrm>
              <a:off x="813" y="2530"/>
              <a:ext cx="1371" cy="618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87" y="452"/>
                </a:cxn>
                <a:cxn ang="0">
                  <a:pos x="171" y="509"/>
                </a:cxn>
                <a:cxn ang="0">
                  <a:pos x="237" y="593"/>
                </a:cxn>
                <a:cxn ang="0">
                  <a:pos x="270" y="599"/>
                </a:cxn>
                <a:cxn ang="0">
                  <a:pos x="381" y="476"/>
                </a:cxn>
                <a:cxn ang="0">
                  <a:pos x="603" y="170"/>
                </a:cxn>
                <a:cxn ang="0">
                  <a:pos x="840" y="23"/>
                </a:cxn>
                <a:cxn ang="0">
                  <a:pos x="1371" y="32"/>
                </a:cxn>
              </a:cxnLst>
              <a:rect l="0" t="0" r="r" b="b"/>
              <a:pathLst>
                <a:path w="1371" h="618">
                  <a:moveTo>
                    <a:pt x="0" y="344"/>
                  </a:moveTo>
                  <a:cubicBezTo>
                    <a:pt x="29" y="384"/>
                    <a:pt x="59" y="425"/>
                    <a:pt x="87" y="452"/>
                  </a:cubicBezTo>
                  <a:cubicBezTo>
                    <a:pt x="115" y="479"/>
                    <a:pt x="146" y="486"/>
                    <a:pt x="171" y="509"/>
                  </a:cubicBezTo>
                  <a:cubicBezTo>
                    <a:pt x="196" y="532"/>
                    <a:pt x="221" y="578"/>
                    <a:pt x="237" y="593"/>
                  </a:cubicBezTo>
                  <a:cubicBezTo>
                    <a:pt x="253" y="608"/>
                    <a:pt x="246" y="618"/>
                    <a:pt x="270" y="599"/>
                  </a:cubicBezTo>
                  <a:cubicBezTo>
                    <a:pt x="294" y="580"/>
                    <a:pt x="326" y="547"/>
                    <a:pt x="381" y="476"/>
                  </a:cubicBezTo>
                  <a:cubicBezTo>
                    <a:pt x="436" y="405"/>
                    <a:pt x="527" y="245"/>
                    <a:pt x="603" y="170"/>
                  </a:cubicBezTo>
                  <a:cubicBezTo>
                    <a:pt x="679" y="95"/>
                    <a:pt x="712" y="46"/>
                    <a:pt x="840" y="23"/>
                  </a:cubicBezTo>
                  <a:cubicBezTo>
                    <a:pt x="968" y="0"/>
                    <a:pt x="1169" y="16"/>
                    <a:pt x="1371" y="32"/>
                  </a:cubicBezTo>
                </a:path>
              </a:pathLst>
            </a:custGeom>
            <a:noFill/>
            <a:ln w="28575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7" name="Freeform 836"/>
            <p:cNvSpPr>
              <a:spLocks/>
            </p:cNvSpPr>
            <p:nvPr/>
          </p:nvSpPr>
          <p:spPr bwMode="auto">
            <a:xfrm>
              <a:off x="819" y="2413"/>
              <a:ext cx="1362" cy="933"/>
            </a:xfrm>
            <a:custGeom>
              <a:avLst/>
              <a:gdLst/>
              <a:ahLst/>
              <a:cxnLst>
                <a:cxn ang="0">
                  <a:pos x="0" y="539"/>
                </a:cxn>
                <a:cxn ang="0">
                  <a:pos x="87" y="728"/>
                </a:cxn>
                <a:cxn ang="0">
                  <a:pos x="141" y="794"/>
                </a:cxn>
                <a:cxn ang="0">
                  <a:pos x="180" y="833"/>
                </a:cxn>
                <a:cxn ang="0">
                  <a:pos x="228" y="896"/>
                </a:cxn>
                <a:cxn ang="0">
                  <a:pos x="261" y="899"/>
                </a:cxn>
                <a:cxn ang="0">
                  <a:pos x="291" y="863"/>
                </a:cxn>
                <a:cxn ang="0">
                  <a:pos x="462" y="479"/>
                </a:cxn>
                <a:cxn ang="0">
                  <a:pos x="567" y="254"/>
                </a:cxn>
                <a:cxn ang="0">
                  <a:pos x="726" y="56"/>
                </a:cxn>
                <a:cxn ang="0">
                  <a:pos x="870" y="14"/>
                </a:cxn>
                <a:cxn ang="0">
                  <a:pos x="1362" y="140"/>
                </a:cxn>
              </a:cxnLst>
              <a:rect l="0" t="0" r="r" b="b"/>
              <a:pathLst>
                <a:path w="1362" h="933">
                  <a:moveTo>
                    <a:pt x="0" y="539"/>
                  </a:moveTo>
                  <a:cubicBezTo>
                    <a:pt x="31" y="612"/>
                    <a:pt x="63" y="685"/>
                    <a:pt x="87" y="728"/>
                  </a:cubicBezTo>
                  <a:cubicBezTo>
                    <a:pt x="111" y="771"/>
                    <a:pt x="125" y="777"/>
                    <a:pt x="141" y="794"/>
                  </a:cubicBezTo>
                  <a:cubicBezTo>
                    <a:pt x="157" y="811"/>
                    <a:pt x="166" y="816"/>
                    <a:pt x="180" y="833"/>
                  </a:cubicBezTo>
                  <a:cubicBezTo>
                    <a:pt x="194" y="850"/>
                    <a:pt x="215" y="885"/>
                    <a:pt x="228" y="896"/>
                  </a:cubicBezTo>
                  <a:cubicBezTo>
                    <a:pt x="241" y="907"/>
                    <a:pt x="251" y="904"/>
                    <a:pt x="261" y="899"/>
                  </a:cubicBezTo>
                  <a:cubicBezTo>
                    <a:pt x="271" y="894"/>
                    <a:pt x="258" y="933"/>
                    <a:pt x="291" y="863"/>
                  </a:cubicBezTo>
                  <a:cubicBezTo>
                    <a:pt x="324" y="793"/>
                    <a:pt x="416" y="581"/>
                    <a:pt x="462" y="479"/>
                  </a:cubicBezTo>
                  <a:cubicBezTo>
                    <a:pt x="508" y="377"/>
                    <a:pt x="523" y="324"/>
                    <a:pt x="567" y="254"/>
                  </a:cubicBezTo>
                  <a:cubicBezTo>
                    <a:pt x="611" y="184"/>
                    <a:pt x="676" y="96"/>
                    <a:pt x="726" y="56"/>
                  </a:cubicBezTo>
                  <a:cubicBezTo>
                    <a:pt x="776" y="16"/>
                    <a:pt x="764" y="0"/>
                    <a:pt x="870" y="14"/>
                  </a:cubicBezTo>
                  <a:cubicBezTo>
                    <a:pt x="976" y="28"/>
                    <a:pt x="1169" y="84"/>
                    <a:pt x="1362" y="140"/>
                  </a:cubicBezTo>
                </a:path>
              </a:pathLst>
            </a:custGeom>
            <a:noFill/>
            <a:ln w="28575" cap="flat" cmpd="sng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8" name="Freeform 837"/>
            <p:cNvSpPr>
              <a:spLocks/>
            </p:cNvSpPr>
            <p:nvPr/>
          </p:nvSpPr>
          <p:spPr bwMode="auto">
            <a:xfrm>
              <a:off x="828" y="2553"/>
              <a:ext cx="1356" cy="827"/>
            </a:xfrm>
            <a:custGeom>
              <a:avLst/>
              <a:gdLst/>
              <a:ahLst/>
              <a:cxnLst>
                <a:cxn ang="0">
                  <a:pos x="0" y="792"/>
                </a:cxn>
                <a:cxn ang="0">
                  <a:pos x="39" y="783"/>
                </a:cxn>
                <a:cxn ang="0">
                  <a:pos x="117" y="699"/>
                </a:cxn>
                <a:cxn ang="0">
                  <a:pos x="213" y="657"/>
                </a:cxn>
                <a:cxn ang="0">
                  <a:pos x="297" y="723"/>
                </a:cxn>
                <a:cxn ang="0">
                  <a:pos x="354" y="804"/>
                </a:cxn>
                <a:cxn ang="0">
                  <a:pos x="399" y="765"/>
                </a:cxn>
                <a:cxn ang="0">
                  <a:pos x="510" y="432"/>
                </a:cxn>
                <a:cxn ang="0">
                  <a:pos x="633" y="186"/>
                </a:cxn>
                <a:cxn ang="0">
                  <a:pos x="762" y="36"/>
                </a:cxn>
                <a:cxn ang="0">
                  <a:pos x="924" y="0"/>
                </a:cxn>
                <a:cxn ang="0">
                  <a:pos x="1356" y="36"/>
                </a:cxn>
              </a:cxnLst>
              <a:rect l="0" t="0" r="r" b="b"/>
              <a:pathLst>
                <a:path w="1356" h="827">
                  <a:moveTo>
                    <a:pt x="0" y="792"/>
                  </a:moveTo>
                  <a:cubicBezTo>
                    <a:pt x="10" y="795"/>
                    <a:pt x="20" y="798"/>
                    <a:pt x="39" y="783"/>
                  </a:cubicBezTo>
                  <a:cubicBezTo>
                    <a:pt x="58" y="768"/>
                    <a:pt x="88" y="720"/>
                    <a:pt x="117" y="699"/>
                  </a:cubicBezTo>
                  <a:cubicBezTo>
                    <a:pt x="146" y="678"/>
                    <a:pt x="183" y="653"/>
                    <a:pt x="213" y="657"/>
                  </a:cubicBezTo>
                  <a:cubicBezTo>
                    <a:pt x="243" y="661"/>
                    <a:pt x="274" y="699"/>
                    <a:pt x="297" y="723"/>
                  </a:cubicBezTo>
                  <a:cubicBezTo>
                    <a:pt x="320" y="747"/>
                    <a:pt x="337" y="797"/>
                    <a:pt x="354" y="804"/>
                  </a:cubicBezTo>
                  <a:cubicBezTo>
                    <a:pt x="371" y="811"/>
                    <a:pt x="373" y="827"/>
                    <a:pt x="399" y="765"/>
                  </a:cubicBezTo>
                  <a:cubicBezTo>
                    <a:pt x="425" y="703"/>
                    <a:pt x="471" y="529"/>
                    <a:pt x="510" y="432"/>
                  </a:cubicBezTo>
                  <a:cubicBezTo>
                    <a:pt x="549" y="335"/>
                    <a:pt x="591" y="252"/>
                    <a:pt x="633" y="186"/>
                  </a:cubicBezTo>
                  <a:cubicBezTo>
                    <a:pt x="675" y="120"/>
                    <a:pt x="714" y="67"/>
                    <a:pt x="762" y="36"/>
                  </a:cubicBezTo>
                  <a:cubicBezTo>
                    <a:pt x="810" y="5"/>
                    <a:pt x="825" y="0"/>
                    <a:pt x="924" y="0"/>
                  </a:cubicBezTo>
                  <a:cubicBezTo>
                    <a:pt x="1023" y="0"/>
                    <a:pt x="1189" y="18"/>
                    <a:pt x="1356" y="36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79" name="Rectangle 838"/>
          <p:cNvSpPr>
            <a:spLocks noChangeArrowheads="1"/>
          </p:cNvSpPr>
          <p:nvPr/>
        </p:nvSpPr>
        <p:spPr bwMode="auto">
          <a:xfrm rot="16200000">
            <a:off x="740643" y="2638227"/>
            <a:ext cx="787400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900" b="0">
                <a:solidFill>
                  <a:srgbClr val="000000"/>
                </a:solidFill>
                <a:latin typeface="Arial" pitchFamily="34" charset="0"/>
              </a:rPr>
              <a:t>Moments (N.m)</a:t>
            </a:r>
            <a:endParaRPr lang="fr-FR" sz="1800"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5"/>
          <p:cNvGrpSpPr>
            <a:grpSpLocks/>
          </p:cNvGrpSpPr>
          <p:nvPr/>
        </p:nvGrpSpPr>
        <p:grpSpPr bwMode="auto">
          <a:xfrm>
            <a:off x="495300" y="1143000"/>
            <a:ext cx="3142060" cy="1066800"/>
            <a:chOff x="288" y="720"/>
            <a:chExt cx="1827" cy="672"/>
          </a:xfrm>
        </p:grpSpPr>
        <p:pic>
          <p:nvPicPr>
            <p:cNvPr id="8261" name="Picture 9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" y="720"/>
              <a:ext cx="543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74" name="Rectangle 114"/>
            <p:cNvSpPr>
              <a:spLocks noChangeArrowheads="1"/>
            </p:cNvSpPr>
            <p:nvPr/>
          </p:nvSpPr>
          <p:spPr bwMode="auto">
            <a:xfrm>
              <a:off x="1236" y="768"/>
              <a:ext cx="879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defRPr/>
              </a:pPr>
              <a:r>
                <a:rPr lang="en-GB" sz="1400" i="0"/>
                <a:t>Wrote in 1973</a:t>
              </a:r>
            </a:p>
            <a:p>
              <a:pPr>
                <a:lnSpc>
                  <a:spcPct val="100000"/>
                </a:lnSpc>
                <a:defRPr/>
              </a:pPr>
              <a:endParaRPr lang="en-GB" sz="1400" i="0">
                <a:solidFill>
                  <a:schemeClr val="bg1"/>
                </a:solidFill>
              </a:endParaRPr>
            </a:p>
            <a:p>
              <a:pPr>
                <a:lnSpc>
                  <a:spcPct val="100000"/>
                </a:lnSpc>
                <a:defRPr/>
              </a:pPr>
              <a:r>
                <a:rPr lang="en-GB" sz="14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High-Cycle Metal Fatigue</a:t>
              </a:r>
            </a:p>
          </p:txBody>
        </p:sp>
      </p:grp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30956" y="57150"/>
            <a:ext cx="9823450" cy="762000"/>
          </a:xfrm>
        </p:spPr>
        <p:txBody>
          <a:bodyPr anchor="t"/>
          <a:lstStyle/>
          <a:p>
            <a:pPr>
              <a:lnSpc>
                <a:spcPct val="80000"/>
              </a:lnSpc>
              <a:defRPr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Endurance d’un 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ressort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de suspension</a:t>
            </a:r>
            <a:endParaRPr lang="en-US" sz="4000" b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8172450" y="6248400"/>
            <a:ext cx="1651000" cy="533400"/>
          </a:xfrm>
          <a:prstGeom prst="rect">
            <a:avLst/>
          </a:prstGeom>
          <a:solidFill>
            <a:schemeClr val="hlink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fld id="{1F0A7EE8-842C-4294-8CF2-A781FC8F2682}" type="slidenum">
              <a:rPr lang="en-US" sz="2400" i="0">
                <a:solidFill>
                  <a:schemeClr val="bg1"/>
                </a:solidFill>
                <a:latin typeface="Arial" charset="0"/>
              </a:rPr>
              <a:pPr algn="r">
                <a:lnSpc>
                  <a:spcPct val="100000"/>
                </a:lnSpc>
              </a:pPr>
              <a:t>23</a:t>
            </a:fld>
            <a:endParaRPr lang="en-US" sz="2400" i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5000" y="6310314"/>
            <a:ext cx="990600" cy="4222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487523" y="685800"/>
            <a:ext cx="13019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1400" i="0">
                <a:solidFill>
                  <a:schemeClr val="bg1"/>
                </a:solidFill>
              </a:rPr>
              <a:t>Dang Van’s Criterion</a:t>
            </a:r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4822296" y="2971800"/>
            <a:ext cx="165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03" name="Rectangle 43"/>
          <p:cNvSpPr>
            <a:spLocks noChangeArrowheads="1"/>
          </p:cNvSpPr>
          <p:nvPr/>
        </p:nvSpPr>
        <p:spPr bwMode="auto">
          <a:xfrm>
            <a:off x="6308196" y="3352800"/>
            <a:ext cx="165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04" name="Rectangle 44"/>
          <p:cNvSpPr>
            <a:spLocks noChangeArrowheads="1"/>
          </p:cNvSpPr>
          <p:nvPr/>
        </p:nvSpPr>
        <p:spPr bwMode="auto">
          <a:xfrm>
            <a:off x="5014912" y="4616450"/>
            <a:ext cx="165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05" name="Rectangle 45"/>
          <p:cNvSpPr>
            <a:spLocks noChangeArrowheads="1"/>
          </p:cNvSpPr>
          <p:nvPr/>
        </p:nvSpPr>
        <p:spPr bwMode="auto">
          <a:xfrm>
            <a:off x="5785379" y="4616450"/>
            <a:ext cx="165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11" name="Rectangle 51"/>
          <p:cNvSpPr>
            <a:spLocks noChangeArrowheads="1"/>
          </p:cNvSpPr>
          <p:nvPr/>
        </p:nvSpPr>
        <p:spPr bwMode="auto">
          <a:xfrm>
            <a:off x="5523971" y="4724400"/>
            <a:ext cx="165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412" name="Rectangle 52"/>
          <p:cNvSpPr>
            <a:spLocks noChangeArrowheads="1"/>
          </p:cNvSpPr>
          <p:nvPr/>
        </p:nvSpPr>
        <p:spPr bwMode="auto">
          <a:xfrm>
            <a:off x="6294438" y="4724400"/>
            <a:ext cx="165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5604850" y="4878390"/>
            <a:ext cx="3560711" cy="1182688"/>
            <a:chOff x="3383" y="3049"/>
            <a:chExt cx="2133" cy="745"/>
          </a:xfrm>
        </p:grpSpPr>
        <p:cxnSp>
          <p:nvCxnSpPr>
            <p:cNvPr id="8257" name="AutoShape 53"/>
            <p:cNvCxnSpPr>
              <a:cxnSpLocks noChangeShapeType="1"/>
              <a:stCxn id="15415" idx="0"/>
              <a:endCxn id="15411" idx="2"/>
            </p:cNvCxnSpPr>
            <p:nvPr/>
          </p:nvCxnSpPr>
          <p:spPr bwMode="auto">
            <a:xfrm rot="16200000" flipV="1">
              <a:off x="4083" y="2349"/>
              <a:ext cx="552" cy="1951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000000"/>
              </a:solidFill>
              <a:prstDash val="sysDot"/>
              <a:miter lim="800000"/>
              <a:headEnd type="oval" w="med" len="med"/>
              <a:tailEnd type="triangle" w="med" len="med"/>
            </a:ln>
          </p:spPr>
        </p:cxnSp>
        <p:cxnSp>
          <p:nvCxnSpPr>
            <p:cNvPr id="8258" name="AutoShape 54"/>
            <p:cNvCxnSpPr>
              <a:cxnSpLocks noChangeShapeType="1"/>
              <a:stCxn id="15415" idx="0"/>
              <a:endCxn id="15412" idx="2"/>
            </p:cNvCxnSpPr>
            <p:nvPr/>
          </p:nvCxnSpPr>
          <p:spPr bwMode="auto">
            <a:xfrm rot="16200000" flipV="1">
              <a:off x="4314" y="2580"/>
              <a:ext cx="552" cy="1489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000000"/>
              </a:solidFill>
              <a:prstDash val="sysDot"/>
              <a:miter lim="800000"/>
              <a:headEnd type="oval" w="med" len="med"/>
              <a:tailEnd type="triangle" w="med" len="med"/>
            </a:ln>
          </p:spPr>
        </p:cxnSp>
        <p:sp>
          <p:nvSpPr>
            <p:cNvPr id="15415" name="Rectangle 55"/>
            <p:cNvSpPr>
              <a:spLocks noChangeArrowheads="1"/>
            </p:cNvSpPr>
            <p:nvPr/>
          </p:nvSpPr>
          <p:spPr bwMode="auto">
            <a:xfrm>
              <a:off x="5152" y="3600"/>
              <a:ext cx="36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defRPr/>
              </a:pPr>
              <a:r>
                <a:rPr lang="en-GB" sz="1400" i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Material</a:t>
              </a:r>
            </a:p>
          </p:txBody>
        </p:sp>
        <p:sp>
          <p:nvSpPr>
            <p:cNvPr id="15416" name="Rectangle 56"/>
            <p:cNvSpPr>
              <a:spLocks noChangeArrowheads="1"/>
            </p:cNvSpPr>
            <p:nvPr/>
          </p:nvSpPr>
          <p:spPr bwMode="auto">
            <a:xfrm>
              <a:off x="4482" y="3328"/>
              <a:ext cx="9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defRPr/>
              </a:pPr>
              <a:r>
                <a:rPr lang="en-US" sz="1400" i="0" dirty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 </a:t>
              </a:r>
              <a:r>
                <a:rPr lang="en-US" i="0" dirty="0">
                  <a:latin typeface="Arial" pitchFamily="34" charset="0"/>
                  <a:cs typeface="Arial" pitchFamily="34" charset="0"/>
                </a:rPr>
                <a:t>SN-Curves</a:t>
              </a:r>
              <a:endParaRPr lang="en-GB" sz="1400" i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165100" y="2895600"/>
            <a:ext cx="3797300" cy="2819400"/>
            <a:chOff x="144" y="1945"/>
            <a:chExt cx="2208" cy="1751"/>
          </a:xfrm>
        </p:grpSpPr>
        <p:pic>
          <p:nvPicPr>
            <p:cNvPr id="8255" name="Picture 5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" y="1945"/>
              <a:ext cx="2208" cy="1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56" name="Rectangle 60"/>
            <p:cNvSpPr>
              <a:spLocks noChangeArrowheads="1"/>
            </p:cNvSpPr>
            <p:nvPr/>
          </p:nvSpPr>
          <p:spPr bwMode="auto">
            <a:xfrm>
              <a:off x="756" y="2696"/>
              <a:ext cx="670" cy="2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i="0">
                  <a:solidFill>
                    <a:schemeClr val="bg1"/>
                  </a:solidFill>
                </a:rPr>
                <a:t>Loading path</a:t>
              </a:r>
            </a:p>
          </p:txBody>
        </p:sp>
      </p:grp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1203854" y="3124201"/>
            <a:ext cx="2675996" cy="1809751"/>
            <a:chOff x="748" y="2064"/>
            <a:chExt cx="1556" cy="1140"/>
          </a:xfrm>
        </p:grpSpPr>
        <p:sp>
          <p:nvSpPr>
            <p:cNvPr id="15419" name="Line 59"/>
            <p:cNvSpPr>
              <a:spLocks noChangeShapeType="1"/>
            </p:cNvSpPr>
            <p:nvPr/>
          </p:nvSpPr>
          <p:spPr bwMode="auto">
            <a:xfrm>
              <a:off x="1152" y="2064"/>
              <a:ext cx="1152" cy="288"/>
            </a:xfrm>
            <a:prstGeom prst="line">
              <a:avLst/>
            </a:prstGeom>
            <a:noFill/>
            <a:ln w="317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54" name="Rectangle 61"/>
            <p:cNvSpPr>
              <a:spLocks noChangeArrowheads="1"/>
            </p:cNvSpPr>
            <p:nvPr/>
          </p:nvSpPr>
          <p:spPr bwMode="auto">
            <a:xfrm>
              <a:off x="748" y="2952"/>
              <a:ext cx="592" cy="2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i="0">
                  <a:solidFill>
                    <a:srgbClr val="FF0000"/>
                  </a:solidFill>
                </a:rPr>
                <a:t>Design line</a:t>
              </a:r>
            </a:p>
          </p:txBody>
        </p:sp>
      </p:grp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5695950" y="838200"/>
            <a:ext cx="3384550" cy="2286000"/>
            <a:chOff x="3257" y="672"/>
            <a:chExt cx="2319" cy="1296"/>
          </a:xfrm>
        </p:grpSpPr>
        <p:sp>
          <p:nvSpPr>
            <p:cNvPr id="15395" name="Rectangle 35"/>
            <p:cNvSpPr>
              <a:spLocks noChangeArrowheads="1"/>
            </p:cNvSpPr>
            <p:nvPr/>
          </p:nvSpPr>
          <p:spPr bwMode="auto">
            <a:xfrm>
              <a:off x="3257" y="1872"/>
              <a:ext cx="9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92" name="Rectangle 32"/>
            <p:cNvSpPr>
              <a:spLocks noChangeArrowheads="1"/>
            </p:cNvSpPr>
            <p:nvPr/>
          </p:nvSpPr>
          <p:spPr bwMode="auto">
            <a:xfrm>
              <a:off x="4762" y="1145"/>
              <a:ext cx="38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defRPr/>
              </a:pPr>
              <a:r>
                <a:rPr lang="en-US" sz="1400" i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Process</a:t>
              </a:r>
              <a:endParaRPr lang="en-GB" sz="2000" i="0">
                <a:solidFill>
                  <a:schemeClr val="bg1"/>
                </a:solidFill>
              </a:endParaRPr>
            </a:p>
          </p:txBody>
        </p:sp>
        <p:cxnSp>
          <p:nvCxnSpPr>
            <p:cNvPr id="8250" name="AutoShape 33"/>
            <p:cNvCxnSpPr>
              <a:cxnSpLocks noChangeShapeType="1"/>
              <a:stCxn id="15392" idx="0"/>
              <a:endCxn id="15395" idx="0"/>
            </p:cNvCxnSpPr>
            <p:nvPr/>
          </p:nvCxnSpPr>
          <p:spPr bwMode="auto">
            <a:xfrm rot="16200000" flipH="1" flipV="1">
              <a:off x="3766" y="684"/>
              <a:ext cx="727" cy="1649"/>
            </a:xfrm>
            <a:prstGeom prst="bentConnector3">
              <a:avLst>
                <a:gd name="adj1" fmla="val -17827"/>
              </a:avLst>
            </a:prstGeom>
            <a:noFill/>
            <a:ln w="19050">
              <a:solidFill>
                <a:srgbClr val="000000"/>
              </a:solidFill>
              <a:prstDash val="sysDot"/>
              <a:miter lim="800000"/>
              <a:headEnd type="oval" w="med" len="med"/>
              <a:tailEnd type="triangle" w="med" len="med"/>
            </a:ln>
          </p:spPr>
        </p:cxnSp>
        <p:sp>
          <p:nvSpPr>
            <p:cNvPr id="8251" name="Rectangle 40"/>
            <p:cNvSpPr>
              <a:spLocks noChangeArrowheads="1"/>
            </p:cNvSpPr>
            <p:nvPr/>
          </p:nvSpPr>
          <p:spPr bwMode="auto">
            <a:xfrm>
              <a:off x="3425" y="672"/>
              <a:ext cx="1686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400" i="0" dirty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 </a:t>
              </a:r>
              <a:r>
                <a:rPr lang="en-GB" i="0" dirty="0">
                  <a:latin typeface="Arial" pitchFamily="34" charset="0"/>
                  <a:cs typeface="Arial" pitchFamily="34" charset="0"/>
                </a:rPr>
                <a:t>Stabilized local </a:t>
              </a:r>
            </a:p>
            <a:p>
              <a:pPr>
                <a:lnSpc>
                  <a:spcPct val="100000"/>
                </a:lnSpc>
              </a:pPr>
              <a:r>
                <a:rPr lang="en-GB" i="0" dirty="0">
                  <a:latin typeface="Arial" pitchFamily="34" charset="0"/>
                  <a:cs typeface="Arial" pitchFamily="34" charset="0"/>
                </a:rPr>
                <a:t>     residual stresses</a:t>
              </a:r>
            </a:p>
          </p:txBody>
        </p:sp>
        <p:pic>
          <p:nvPicPr>
            <p:cNvPr id="8252" name="Picture 8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48" y="768"/>
              <a:ext cx="528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20"/>
          <p:cNvGrpSpPr>
            <a:grpSpLocks/>
          </p:cNvGrpSpPr>
          <p:nvPr/>
        </p:nvGrpSpPr>
        <p:grpSpPr bwMode="auto">
          <a:xfrm>
            <a:off x="5097461" y="3429000"/>
            <a:ext cx="2829057" cy="1219200"/>
            <a:chOff x="2913" y="2160"/>
            <a:chExt cx="1645" cy="768"/>
          </a:xfrm>
        </p:grpSpPr>
        <p:cxnSp>
          <p:nvCxnSpPr>
            <p:cNvPr id="8245" name="AutoShape 42"/>
            <p:cNvCxnSpPr>
              <a:cxnSpLocks noChangeShapeType="1"/>
            </p:cNvCxnSpPr>
            <p:nvPr/>
          </p:nvCxnSpPr>
          <p:spPr bwMode="auto">
            <a:xfrm rot="5400000">
              <a:off x="2905" y="2168"/>
              <a:ext cx="768" cy="751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000000"/>
              </a:solidFill>
              <a:prstDash val="sysDot"/>
              <a:miter lim="800000"/>
              <a:headEnd type="oval" w="med" len="med"/>
              <a:tailEnd type="triangle" w="med" len="med"/>
            </a:ln>
          </p:spPr>
        </p:cxnSp>
        <p:cxnSp>
          <p:nvCxnSpPr>
            <p:cNvPr id="8246" name="AutoShape 46"/>
            <p:cNvCxnSpPr>
              <a:cxnSpLocks noChangeShapeType="1"/>
            </p:cNvCxnSpPr>
            <p:nvPr/>
          </p:nvCxnSpPr>
          <p:spPr bwMode="auto">
            <a:xfrm rot="5400000">
              <a:off x="3128" y="2392"/>
              <a:ext cx="768" cy="304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000000"/>
              </a:solidFill>
              <a:prstDash val="sysDot"/>
              <a:miter lim="800000"/>
              <a:headEnd type="oval" w="med" len="med"/>
              <a:tailEnd type="triangle" w="med" len="med"/>
            </a:ln>
          </p:spPr>
        </p:cxnSp>
        <p:sp>
          <p:nvSpPr>
            <p:cNvPr id="8247" name="Rectangle 50"/>
            <p:cNvSpPr>
              <a:spLocks noChangeArrowheads="1"/>
            </p:cNvSpPr>
            <p:nvPr/>
          </p:nvSpPr>
          <p:spPr bwMode="auto">
            <a:xfrm>
              <a:off x="3669" y="2213"/>
              <a:ext cx="88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GB" sz="1400" i="0" dirty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  </a:t>
              </a:r>
              <a:r>
                <a:rPr lang="en-GB" sz="1400" b="0" i="0" dirty="0">
                  <a:latin typeface="Arial" pitchFamily="34" charset="0"/>
                  <a:cs typeface="Arial" pitchFamily="34" charset="0"/>
                  <a:sym typeface="Wingdings" pitchFamily="2" charset="2"/>
                </a:rPr>
                <a:t> </a:t>
              </a:r>
              <a:r>
                <a:rPr lang="en-GB" sz="1400" i="0" dirty="0">
                  <a:latin typeface="Arial" pitchFamily="34" charset="0"/>
                  <a:cs typeface="Arial" pitchFamily="34" charset="0"/>
                </a:rPr>
                <a:t>Critical plane</a:t>
              </a:r>
            </a:p>
          </p:txBody>
        </p:sp>
      </p:grpSp>
      <p:grpSp>
        <p:nvGrpSpPr>
          <p:cNvPr id="8" name="Group 118"/>
          <p:cNvGrpSpPr>
            <a:grpSpLocks/>
          </p:cNvGrpSpPr>
          <p:nvPr/>
        </p:nvGrpSpPr>
        <p:grpSpPr bwMode="auto">
          <a:xfrm>
            <a:off x="247650" y="990600"/>
            <a:ext cx="3879850" cy="1295400"/>
            <a:chOff x="96" y="1392"/>
            <a:chExt cx="2208" cy="720"/>
          </a:xfrm>
        </p:grpSpPr>
        <p:sp>
          <p:nvSpPr>
            <p:cNvPr id="15454" name="Rectangle 94"/>
            <p:cNvSpPr>
              <a:spLocks noChangeArrowheads="1"/>
            </p:cNvSpPr>
            <p:nvPr/>
          </p:nvSpPr>
          <p:spPr bwMode="auto">
            <a:xfrm>
              <a:off x="96" y="1392"/>
              <a:ext cx="2208" cy="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" name="Group 69"/>
            <p:cNvGrpSpPr>
              <a:grpSpLocks/>
            </p:cNvGrpSpPr>
            <p:nvPr/>
          </p:nvGrpSpPr>
          <p:grpSpPr bwMode="auto">
            <a:xfrm>
              <a:off x="144" y="1440"/>
              <a:ext cx="864" cy="615"/>
              <a:chOff x="336" y="960"/>
              <a:chExt cx="864" cy="615"/>
            </a:xfrm>
          </p:grpSpPr>
          <p:pic>
            <p:nvPicPr>
              <p:cNvPr id="8243" name="Picture 1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36" y="960"/>
                <a:ext cx="41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44" name="Picture 1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68" y="960"/>
                <a:ext cx="432" cy="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0" name="Group 96"/>
          <p:cNvGrpSpPr>
            <a:grpSpLocks/>
          </p:cNvGrpSpPr>
          <p:nvPr/>
        </p:nvGrpSpPr>
        <p:grpSpPr bwMode="auto">
          <a:xfrm>
            <a:off x="1320800" y="1676401"/>
            <a:ext cx="165100" cy="430213"/>
            <a:chOff x="768" y="1073"/>
            <a:chExt cx="96" cy="271"/>
          </a:xfrm>
        </p:grpSpPr>
        <p:cxnSp>
          <p:nvCxnSpPr>
            <p:cNvPr id="8239" name="AutoShape 21"/>
            <p:cNvCxnSpPr>
              <a:cxnSpLocks noChangeShapeType="1"/>
            </p:cNvCxnSpPr>
            <p:nvPr/>
          </p:nvCxnSpPr>
          <p:spPr bwMode="auto">
            <a:xfrm>
              <a:off x="768" y="1073"/>
              <a:ext cx="0" cy="271"/>
            </a:xfrm>
            <a:prstGeom prst="straightConnector1">
              <a:avLst/>
            </a:prstGeom>
            <a:noFill/>
            <a:ln w="12700">
              <a:solidFill>
                <a:srgbClr val="000080"/>
              </a:solidFill>
              <a:round/>
              <a:headEnd type="none" w="lg" len="sm"/>
              <a:tailEnd type="triangle" w="lg" len="sm"/>
            </a:ln>
          </p:spPr>
        </p:cxnSp>
        <p:cxnSp>
          <p:nvCxnSpPr>
            <p:cNvPr id="8240" name="AutoShape 22"/>
            <p:cNvCxnSpPr>
              <a:cxnSpLocks noChangeShapeType="1"/>
            </p:cNvCxnSpPr>
            <p:nvPr/>
          </p:nvCxnSpPr>
          <p:spPr bwMode="auto">
            <a:xfrm>
              <a:off x="864" y="1073"/>
              <a:ext cx="0" cy="271"/>
            </a:xfrm>
            <a:prstGeom prst="straightConnector1">
              <a:avLst/>
            </a:prstGeom>
            <a:noFill/>
            <a:ln w="12700">
              <a:solidFill>
                <a:srgbClr val="000080"/>
              </a:solidFill>
              <a:round/>
              <a:headEnd type="triangle" w="lg" len="sm"/>
              <a:tailEnd type="none" w="lg" len="sm"/>
            </a:ln>
          </p:spPr>
        </p:cxnSp>
      </p:grpSp>
      <p:sp>
        <p:nvSpPr>
          <p:cNvPr id="15461" name="Oval 101"/>
          <p:cNvSpPr>
            <a:spLocks noChangeArrowheads="1"/>
          </p:cNvSpPr>
          <p:nvPr/>
        </p:nvSpPr>
        <p:spPr bwMode="auto">
          <a:xfrm>
            <a:off x="1651000" y="4533900"/>
            <a:ext cx="165100" cy="152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122"/>
          <p:cNvGrpSpPr>
            <a:grpSpLocks/>
          </p:cNvGrpSpPr>
          <p:nvPr/>
        </p:nvGrpSpPr>
        <p:grpSpPr bwMode="auto">
          <a:xfrm>
            <a:off x="154781" y="2546350"/>
            <a:ext cx="4210050" cy="3114675"/>
            <a:chOff x="90" y="1604"/>
            <a:chExt cx="2448" cy="1962"/>
          </a:xfrm>
        </p:grpSpPr>
        <p:sp>
          <p:nvSpPr>
            <p:cNvPr id="15481" name="Rectangle 121"/>
            <p:cNvSpPr>
              <a:spLocks noChangeArrowheads="1"/>
            </p:cNvSpPr>
            <p:nvPr/>
          </p:nvSpPr>
          <p:spPr bwMode="auto">
            <a:xfrm>
              <a:off x="1241" y="1715"/>
              <a:ext cx="55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defRPr/>
              </a:pPr>
              <a:r>
                <a:rPr lang="en-GB" sz="1000">
                  <a:solidFill>
                    <a:schemeClr val="fol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Dang Van’s Diagram</a:t>
              </a:r>
            </a:p>
            <a:p>
              <a:pPr>
                <a:lnSpc>
                  <a:spcPct val="100000"/>
                </a:lnSpc>
                <a:defRPr/>
              </a:pPr>
              <a:endParaRPr lang="en-GB" i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12" name="Group 119"/>
            <p:cNvGrpSpPr>
              <a:grpSpLocks/>
            </p:cNvGrpSpPr>
            <p:nvPr/>
          </p:nvGrpSpPr>
          <p:grpSpPr bwMode="auto">
            <a:xfrm>
              <a:off x="90" y="1604"/>
              <a:ext cx="2448" cy="1962"/>
              <a:chOff x="90" y="1604"/>
              <a:chExt cx="2448" cy="1962"/>
            </a:xfrm>
          </p:grpSpPr>
          <p:grpSp>
            <p:nvGrpSpPr>
              <p:cNvPr id="13" name="Group 113"/>
              <p:cNvGrpSpPr>
                <a:grpSpLocks/>
              </p:cNvGrpSpPr>
              <p:nvPr/>
            </p:nvGrpSpPr>
            <p:grpSpPr bwMode="auto">
              <a:xfrm>
                <a:off x="328" y="3256"/>
                <a:ext cx="2210" cy="310"/>
                <a:chOff x="328" y="3256"/>
                <a:chExt cx="2210" cy="310"/>
              </a:xfrm>
            </p:grpSpPr>
            <p:sp>
              <p:nvSpPr>
                <p:cNvPr id="15468" name="Line 108"/>
                <p:cNvSpPr>
                  <a:spLocks noChangeShapeType="1"/>
                </p:cNvSpPr>
                <p:nvPr/>
              </p:nvSpPr>
              <p:spPr bwMode="auto">
                <a:xfrm>
                  <a:off x="328" y="3296"/>
                  <a:ext cx="2160" cy="0"/>
                </a:xfrm>
                <a:prstGeom prst="line">
                  <a:avLst/>
                </a:prstGeom>
                <a:noFill/>
                <a:ln w="19050">
                  <a:solidFill>
                    <a:srgbClr val="5F5F5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469" name="Rectangle 109"/>
                <p:cNvSpPr>
                  <a:spLocks noChangeArrowheads="1"/>
                </p:cNvSpPr>
                <p:nvPr/>
              </p:nvSpPr>
              <p:spPr bwMode="auto">
                <a:xfrm>
                  <a:off x="2078" y="3256"/>
                  <a:ext cx="460" cy="3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30000"/>
                    </a:lnSpc>
                    <a:defRPr/>
                  </a:pPr>
                  <a:r>
                    <a:rPr lang="en-GB" i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Pressure</a:t>
                  </a:r>
                </a:p>
              </p:txBody>
            </p:sp>
          </p:grpSp>
          <p:grpSp>
            <p:nvGrpSpPr>
              <p:cNvPr id="14" name="Group 112"/>
              <p:cNvGrpSpPr>
                <a:grpSpLocks/>
              </p:cNvGrpSpPr>
              <p:nvPr/>
            </p:nvGrpSpPr>
            <p:grpSpPr bwMode="auto">
              <a:xfrm>
                <a:off x="90" y="1604"/>
                <a:ext cx="286" cy="1692"/>
                <a:chOff x="90" y="1604"/>
                <a:chExt cx="286" cy="1692"/>
              </a:xfrm>
            </p:grpSpPr>
            <p:sp>
              <p:nvSpPr>
                <p:cNvPr id="15470" name="Line 110"/>
                <p:cNvSpPr>
                  <a:spLocks noChangeShapeType="1"/>
                </p:cNvSpPr>
                <p:nvPr/>
              </p:nvSpPr>
              <p:spPr bwMode="auto">
                <a:xfrm flipH="1" flipV="1">
                  <a:off x="320" y="1664"/>
                  <a:ext cx="0" cy="1632"/>
                </a:xfrm>
                <a:prstGeom prst="line">
                  <a:avLst/>
                </a:prstGeom>
                <a:noFill/>
                <a:ln w="19050">
                  <a:solidFill>
                    <a:srgbClr val="5F5F5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471" name="Rectangle 111"/>
                <p:cNvSpPr>
                  <a:spLocks noChangeArrowheads="1"/>
                </p:cNvSpPr>
                <p:nvPr/>
              </p:nvSpPr>
              <p:spPr bwMode="auto">
                <a:xfrm rot="16200000">
                  <a:off x="48" y="1646"/>
                  <a:ext cx="369" cy="2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30000"/>
                    </a:lnSpc>
                    <a:defRPr/>
                  </a:pPr>
                  <a:r>
                    <a:rPr lang="en-GB" i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Shear</a:t>
                  </a:r>
                </a:p>
              </p:txBody>
            </p:sp>
          </p:grpSp>
        </p:grpSp>
      </p:grpSp>
      <p:grpSp>
        <p:nvGrpSpPr>
          <p:cNvPr id="15" name="Group 91"/>
          <p:cNvGrpSpPr>
            <a:grpSpLocks/>
          </p:cNvGrpSpPr>
          <p:nvPr/>
        </p:nvGrpSpPr>
        <p:grpSpPr bwMode="auto">
          <a:xfrm>
            <a:off x="165100" y="2514600"/>
            <a:ext cx="4210050" cy="3200400"/>
            <a:chOff x="96" y="1680"/>
            <a:chExt cx="2304" cy="2016"/>
          </a:xfrm>
        </p:grpSpPr>
        <p:sp>
          <p:nvSpPr>
            <p:cNvPr id="15450" name="Rectangle 90"/>
            <p:cNvSpPr>
              <a:spLocks noChangeArrowheads="1"/>
            </p:cNvSpPr>
            <p:nvPr/>
          </p:nvSpPr>
          <p:spPr bwMode="auto">
            <a:xfrm>
              <a:off x="96" y="1680"/>
              <a:ext cx="2304" cy="201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6" name="Group 89"/>
            <p:cNvGrpSpPr>
              <a:grpSpLocks/>
            </p:cNvGrpSpPr>
            <p:nvPr/>
          </p:nvGrpSpPr>
          <p:grpSpPr bwMode="auto">
            <a:xfrm>
              <a:off x="144" y="1728"/>
              <a:ext cx="1981" cy="1872"/>
              <a:chOff x="144" y="1728"/>
              <a:chExt cx="1981" cy="1872"/>
            </a:xfrm>
          </p:grpSpPr>
          <p:pic>
            <p:nvPicPr>
              <p:cNvPr id="8229" name="Picture 8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44" y="1728"/>
                <a:ext cx="1073" cy="1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447" name="Rectangle 87"/>
              <p:cNvSpPr>
                <a:spLocks noChangeArrowheads="1"/>
              </p:cNvSpPr>
              <p:nvPr/>
            </p:nvSpPr>
            <p:spPr bwMode="auto">
              <a:xfrm>
                <a:off x="1126" y="1728"/>
                <a:ext cx="999" cy="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buFontTx/>
                  <a:buChar char="•"/>
                  <a:defRPr/>
                </a:pPr>
                <a:r>
                  <a:rPr lang="en-GB" i="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 Safety factor</a:t>
                </a:r>
              </a:p>
              <a:p>
                <a:pPr>
                  <a:lnSpc>
                    <a:spcPct val="130000"/>
                  </a:lnSpc>
                  <a:buFontTx/>
                  <a:buChar char="•"/>
                  <a:defRPr/>
                </a:pPr>
                <a:r>
                  <a:rPr lang="en-GB" i="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rPr>
                  <a:t> Fatigue life</a:t>
                </a:r>
              </a:p>
            </p:txBody>
          </p:sp>
        </p:grpSp>
      </p:grpSp>
      <p:grpSp>
        <p:nvGrpSpPr>
          <p:cNvPr id="17" name="Group 106"/>
          <p:cNvGrpSpPr>
            <a:grpSpLocks/>
          </p:cNvGrpSpPr>
          <p:nvPr/>
        </p:nvGrpSpPr>
        <p:grpSpPr bwMode="auto">
          <a:xfrm>
            <a:off x="1885693" y="4162028"/>
            <a:ext cx="1699155" cy="419100"/>
            <a:chOff x="912" y="2573"/>
            <a:chExt cx="988" cy="264"/>
          </a:xfrm>
        </p:grpSpPr>
        <p:cxnSp>
          <p:nvCxnSpPr>
            <p:cNvPr id="8225" name="AutoShape 100"/>
            <p:cNvCxnSpPr>
              <a:cxnSpLocks noChangeShapeType="1"/>
              <a:stCxn id="15463" idx="1"/>
              <a:endCxn id="15461" idx="0"/>
            </p:cNvCxnSpPr>
            <p:nvPr/>
          </p:nvCxnSpPr>
          <p:spPr bwMode="auto">
            <a:xfrm rot="10800000" flipV="1">
              <a:off x="912" y="2699"/>
              <a:ext cx="59" cy="138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 type="oval" w="med" len="med"/>
              <a:tailEnd type="oval" w="med" len="med"/>
            </a:ln>
          </p:spPr>
        </p:cxnSp>
        <p:sp>
          <p:nvSpPr>
            <p:cNvPr id="15463" name="Rectangle 103"/>
            <p:cNvSpPr>
              <a:spLocks noChangeArrowheads="1"/>
            </p:cNvSpPr>
            <p:nvPr/>
          </p:nvSpPr>
          <p:spPr bwMode="auto">
            <a:xfrm>
              <a:off x="971" y="2573"/>
              <a:ext cx="92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Critical zone</a:t>
              </a:r>
              <a:endParaRPr lang="en-GB" i="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78"/>
          <p:cNvGrpSpPr>
            <a:grpSpLocks/>
          </p:cNvGrpSpPr>
          <p:nvPr/>
        </p:nvGrpSpPr>
        <p:grpSpPr bwMode="auto">
          <a:xfrm>
            <a:off x="2214013" y="828676"/>
            <a:ext cx="3117566" cy="2141361"/>
            <a:chOff x="1142" y="657"/>
            <a:chExt cx="2137" cy="1214"/>
          </a:xfrm>
        </p:grpSpPr>
        <p:sp>
          <p:nvSpPr>
            <p:cNvPr id="15380" name="Rectangle 20"/>
            <p:cNvSpPr>
              <a:spLocks noChangeArrowheads="1"/>
            </p:cNvSpPr>
            <p:nvPr/>
          </p:nvSpPr>
          <p:spPr bwMode="auto">
            <a:xfrm>
              <a:off x="1142" y="1145"/>
              <a:ext cx="35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defRPr/>
              </a:pPr>
              <a:r>
                <a:rPr lang="en-GB" sz="1400" i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Cycles</a:t>
              </a:r>
              <a:endParaRPr lang="en-GB" sz="1400" i="0">
                <a:solidFill>
                  <a:schemeClr val="bg1"/>
                </a:solidFill>
              </a:endParaRPr>
            </a:p>
          </p:txBody>
        </p:sp>
        <p:cxnSp>
          <p:nvCxnSpPr>
            <p:cNvPr id="8223" name="AutoShape 31"/>
            <p:cNvCxnSpPr>
              <a:cxnSpLocks noChangeShapeType="1"/>
              <a:stCxn id="15380" idx="0"/>
              <a:endCxn id="15396" idx="0"/>
            </p:cNvCxnSpPr>
            <p:nvPr/>
          </p:nvCxnSpPr>
          <p:spPr bwMode="auto">
            <a:xfrm rot="16200000" flipH="1">
              <a:off x="1789" y="674"/>
              <a:ext cx="727" cy="1668"/>
            </a:xfrm>
            <a:prstGeom prst="bentConnector3">
              <a:avLst>
                <a:gd name="adj1" fmla="val -17827"/>
              </a:avLst>
            </a:prstGeom>
            <a:noFill/>
            <a:ln w="19050">
              <a:solidFill>
                <a:srgbClr val="000000"/>
              </a:solidFill>
              <a:prstDash val="sysDot"/>
              <a:miter lim="800000"/>
              <a:headEnd type="oval" w="med" len="med"/>
              <a:tailEnd type="triangle" w="med" len="med"/>
            </a:ln>
          </p:spPr>
        </p:cxnSp>
        <p:sp>
          <p:nvSpPr>
            <p:cNvPr id="8224" name="Rectangle 41"/>
            <p:cNvSpPr>
              <a:spLocks noChangeArrowheads="1"/>
            </p:cNvSpPr>
            <p:nvPr/>
          </p:nvSpPr>
          <p:spPr bwMode="auto">
            <a:xfrm>
              <a:off x="1271" y="657"/>
              <a:ext cx="2008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400" i="0" dirty="0">
                  <a:solidFill>
                    <a:srgbClr val="FF3300"/>
                  </a:solidFill>
                  <a:latin typeface="Arial" pitchFamily="34" charset="0"/>
                  <a:cs typeface="Arial" pitchFamily="34" charset="0"/>
                  <a:sym typeface="Wingdings" pitchFamily="2" charset="2"/>
                </a:rPr>
                <a:t> </a:t>
              </a:r>
              <a:r>
                <a:rPr lang="en-GB" i="0" dirty="0">
                  <a:latin typeface="Arial" pitchFamily="34" charset="0"/>
                  <a:cs typeface="Arial" pitchFamily="34" charset="0"/>
                </a:rPr>
                <a:t>Macroscopic stresses </a:t>
              </a:r>
            </a:p>
            <a:p>
              <a:pPr>
                <a:lnSpc>
                  <a:spcPct val="100000"/>
                </a:lnSpc>
              </a:pPr>
              <a:r>
                <a:rPr lang="en-GB" i="0" dirty="0">
                  <a:latin typeface="Arial" pitchFamily="34" charset="0"/>
                  <a:cs typeface="Arial" pitchFamily="34" charset="0"/>
                </a:rPr>
                <a:t>     at moment  </a:t>
              </a:r>
              <a:r>
                <a:rPr lang="en-GB" dirty="0">
                  <a:latin typeface="Arial" pitchFamily="34" charset="0"/>
                  <a:cs typeface="Arial" pitchFamily="34" charset="0"/>
                </a:rPr>
                <a:t>t</a:t>
              </a:r>
              <a:endParaRPr lang="en-GB" i="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84"/>
          <p:cNvGrpSpPr>
            <a:grpSpLocks/>
          </p:cNvGrpSpPr>
          <p:nvPr/>
        </p:nvGrpSpPr>
        <p:grpSpPr bwMode="auto">
          <a:xfrm>
            <a:off x="4502415" y="1905000"/>
            <a:ext cx="1776544" cy="768350"/>
            <a:chOff x="2567" y="1104"/>
            <a:chExt cx="1033" cy="484"/>
          </a:xfrm>
        </p:grpSpPr>
        <p:sp>
          <p:nvSpPr>
            <p:cNvPr id="15408" name="Rectangle 48"/>
            <p:cNvSpPr>
              <a:spLocks noChangeArrowheads="1"/>
            </p:cNvSpPr>
            <p:nvPr/>
          </p:nvSpPr>
          <p:spPr bwMode="auto">
            <a:xfrm>
              <a:off x="2567" y="1258"/>
              <a:ext cx="1033" cy="33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defRPr/>
              </a:pPr>
              <a:r>
                <a:rPr lang="en-GB" sz="1400" i="0" dirty="0">
                  <a:latin typeface="Arial" pitchFamily="34" charset="0"/>
                  <a:cs typeface="Arial" pitchFamily="34" charset="0"/>
                </a:rPr>
                <a:t>Multi-scale methods</a:t>
              </a:r>
            </a:p>
            <a:p>
              <a:pPr algn="ctr">
                <a:lnSpc>
                  <a:spcPct val="100000"/>
                </a:lnSpc>
                <a:defRPr/>
              </a:pPr>
              <a:r>
                <a:rPr lang="en-GB" sz="14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rPr>
                <a:t>macro - micro</a:t>
              </a:r>
            </a:p>
          </p:txBody>
        </p:sp>
        <p:sp>
          <p:nvSpPr>
            <p:cNvPr id="8221" name="Rectangle 83"/>
            <p:cNvSpPr>
              <a:spLocks noChangeArrowheads="1"/>
            </p:cNvSpPr>
            <p:nvPr/>
          </p:nvSpPr>
          <p:spPr bwMode="auto">
            <a:xfrm>
              <a:off x="2983" y="1104"/>
              <a:ext cx="20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sz="1400" i="0">
                  <a:solidFill>
                    <a:srgbClr val="FF3300"/>
                  </a:solidFill>
                  <a:sym typeface="Wingdings" pitchFamily="2" charset="2"/>
                </a:rPr>
                <a:t></a:t>
              </a:r>
            </a:p>
          </p:txBody>
        </p:sp>
      </p:grpSp>
      <p:graphicFrame>
        <p:nvGraphicFramePr>
          <p:cNvPr id="71" name="Object 13"/>
          <p:cNvGraphicFramePr>
            <a:graphicFrameLocks noChangeAspect="1"/>
          </p:cNvGraphicFramePr>
          <p:nvPr/>
        </p:nvGraphicFramePr>
        <p:xfrm>
          <a:off x="4545881" y="2924944"/>
          <a:ext cx="1919287" cy="530225"/>
        </p:xfrm>
        <a:graphic>
          <a:graphicData uri="http://schemas.openxmlformats.org/presentationml/2006/ole">
            <p:oleObj spid="_x0000_s524290" name="Equation" r:id="rId11" imgW="964781" imgH="266584" progId="Equation.DSMT4">
              <p:embed/>
            </p:oleObj>
          </a:graphicData>
        </a:graphic>
      </p:graphicFrame>
      <p:graphicFrame>
        <p:nvGraphicFramePr>
          <p:cNvPr id="1022995" name="Object 19"/>
          <p:cNvGraphicFramePr>
            <a:graphicFrameLocks noChangeAspect="1"/>
          </p:cNvGraphicFramePr>
          <p:nvPr/>
        </p:nvGraphicFramePr>
        <p:xfrm>
          <a:off x="5241032" y="4653136"/>
          <a:ext cx="1584176" cy="290495"/>
        </p:xfrm>
        <a:graphic>
          <a:graphicData uri="http://schemas.openxmlformats.org/presentationml/2006/ole">
            <p:oleObj spid="_x0000_s524291" name="Equation" r:id="rId12" imgW="2526120" imgH="495360" progId="Equation.DSMT4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63039E-D6D3-47FB-8BE1-E113EFC092DC}" type="slidenum">
              <a:rPr lang="en-GB"/>
              <a:pPr>
                <a:defRPr/>
              </a:pPr>
              <a:t>24</a:t>
            </a:fld>
            <a:endParaRPr lang="en-GB"/>
          </a:p>
        </p:txBody>
      </p:sp>
      <p:sp>
        <p:nvSpPr>
          <p:cNvPr id="11275" name="Text Box 2"/>
          <p:cNvSpPr txBox="1">
            <a:spLocks noChangeArrowheads="1"/>
          </p:cNvSpPr>
          <p:nvPr/>
        </p:nvSpPr>
        <p:spPr bwMode="auto">
          <a:xfrm>
            <a:off x="1770787" y="92075"/>
            <a:ext cx="6385081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i="0" dirty="0" smtClean="0">
                <a:solidFill>
                  <a:srgbClr val="000000"/>
                </a:solidFill>
                <a:latin typeface="Verdana" pitchFamily="34" charset="0"/>
              </a:rPr>
              <a:t>Prise en compte de différents effets</a:t>
            </a:r>
            <a:endParaRPr lang="fr-FR" sz="2400" b="1" i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21959" name="Text Box 7"/>
          <p:cNvSpPr txBox="1">
            <a:spLocks noChangeArrowheads="1"/>
          </p:cNvSpPr>
          <p:nvPr/>
        </p:nvSpPr>
        <p:spPr bwMode="auto">
          <a:xfrm>
            <a:off x="319802" y="1196752"/>
            <a:ext cx="8377614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Effets du déphasage : </a:t>
            </a:r>
            <a:r>
              <a:rPr lang="fr-FR" i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Deperrois</a:t>
            </a:r>
            <a:r>
              <a:rPr lang="fr-FR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(1991), </a:t>
            </a:r>
            <a:r>
              <a:rPr lang="fr-FR" i="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Papadoupoulous</a:t>
            </a:r>
            <a:r>
              <a:rPr lang="fr-FR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(1994-2001)</a:t>
            </a:r>
            <a:endParaRPr lang="fr-FR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Espace réservé du pied de page 1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2286000" y="6600275"/>
            <a:ext cx="5334000" cy="3810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kern="0" smtClean="0"/>
              <a:t>Fatigue polycyclique  -  H. Maitournam</a:t>
            </a:r>
            <a:endParaRPr lang="en-GB" kern="0" dirty="0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44488" y="2060848"/>
            <a:ext cx="4341252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Effets du gradient de contraintes :</a:t>
            </a:r>
            <a:endParaRPr lang="fr-FR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44488" y="1588730"/>
            <a:ext cx="4028668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Extension à l’endurance limitée</a:t>
            </a:r>
            <a:endParaRPr lang="fr-FR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472" y="2708920"/>
            <a:ext cx="5174886" cy="3600400"/>
          </a:xfrm>
          <a:prstGeom prst="rect">
            <a:avLst/>
          </a:prstGeom>
        </p:spPr>
      </p:pic>
      <p:pic>
        <p:nvPicPr>
          <p:cNvPr id="23" name="Picture 2" descr="D:\old_mydata\WIN\mydos\CETIM-ALLV\Fatigue\2011\puce-elect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1352" y="4797152"/>
            <a:ext cx="1540906" cy="149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e 23"/>
          <p:cNvGrpSpPr/>
          <p:nvPr/>
        </p:nvGrpSpPr>
        <p:grpSpPr>
          <a:xfrm>
            <a:off x="5745088" y="5085184"/>
            <a:ext cx="1673225" cy="1116013"/>
            <a:chOff x="7833320" y="3212976"/>
            <a:chExt cx="1673225" cy="1116013"/>
          </a:xfrm>
        </p:grpSpPr>
        <p:grpSp>
          <p:nvGrpSpPr>
            <p:cNvPr id="25" name="Groupe 27"/>
            <p:cNvGrpSpPr/>
            <p:nvPr/>
          </p:nvGrpSpPr>
          <p:grpSpPr>
            <a:xfrm rot="5400000">
              <a:off x="7993397" y="4057121"/>
              <a:ext cx="186130" cy="51987"/>
              <a:chOff x="624247" y="1844824"/>
              <a:chExt cx="3378442" cy="681775"/>
            </a:xfrm>
          </p:grpSpPr>
          <p:grpSp>
            <p:nvGrpSpPr>
              <p:cNvPr id="27" name="Group 99"/>
              <p:cNvGrpSpPr>
                <a:grpSpLocks/>
              </p:cNvGrpSpPr>
              <p:nvPr/>
            </p:nvGrpSpPr>
            <p:grpSpPr bwMode="auto">
              <a:xfrm rot="16200000">
                <a:off x="717458" y="1751614"/>
                <a:ext cx="681774" cy="868195"/>
                <a:chOff x="720" y="768"/>
                <a:chExt cx="374" cy="638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grpSp>
              <p:nvGrpSpPr>
                <p:cNvPr id="43" name="Group 100"/>
                <p:cNvGrpSpPr>
                  <a:grpSpLocks/>
                </p:cNvGrpSpPr>
                <p:nvPr/>
              </p:nvGrpSpPr>
              <p:grpSpPr bwMode="auto">
                <a:xfrm>
                  <a:off x="720" y="768"/>
                  <a:ext cx="374" cy="501"/>
                  <a:chOff x="2890" y="960"/>
                  <a:chExt cx="374" cy="501"/>
                </a:xfrm>
                <a:grpFill/>
              </p:grpSpPr>
              <p:sp>
                <p:nvSpPr>
                  <p:cNvPr id="47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2895" y="1336"/>
                    <a:ext cx="367" cy="125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48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2895" y="1273"/>
                    <a:ext cx="367" cy="125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49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2895" y="1210"/>
                    <a:ext cx="367" cy="126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0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2895" y="1148"/>
                    <a:ext cx="367" cy="125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1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2895" y="1085"/>
                    <a:ext cx="367" cy="125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2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2895" y="1023"/>
                    <a:ext cx="367" cy="125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3" name="Freeform 107"/>
                  <p:cNvSpPr>
                    <a:spLocks/>
                  </p:cNvSpPr>
                  <p:nvPr/>
                </p:nvSpPr>
                <p:spPr bwMode="auto">
                  <a:xfrm>
                    <a:off x="2890" y="986"/>
                    <a:ext cx="374" cy="99"/>
                  </a:xfrm>
                  <a:custGeom>
                    <a:avLst/>
                    <a:gdLst>
                      <a:gd name="T0" fmla="*/ 230 w 440"/>
                      <a:gd name="T1" fmla="*/ 207 h 76"/>
                      <a:gd name="T2" fmla="*/ 194 w 440"/>
                      <a:gd name="T3" fmla="*/ 0 h 76"/>
                      <a:gd name="T4" fmla="*/ 43 w 440"/>
                      <a:gd name="T5" fmla="*/ 7 h 76"/>
                      <a:gd name="T6" fmla="*/ 0 w 440"/>
                      <a:gd name="T7" fmla="*/ 219 h 7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40"/>
                      <a:gd name="T13" fmla="*/ 0 h 76"/>
                      <a:gd name="T14" fmla="*/ 440 w 440"/>
                      <a:gd name="T15" fmla="*/ 76 h 7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40" h="76">
                        <a:moveTo>
                          <a:pt x="440" y="72"/>
                        </a:moveTo>
                        <a:lnTo>
                          <a:pt x="370" y="0"/>
                        </a:lnTo>
                        <a:lnTo>
                          <a:pt x="82" y="2"/>
                        </a:lnTo>
                        <a:lnTo>
                          <a:pt x="0" y="76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4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2957" y="960"/>
                    <a:ext cx="245" cy="63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1">
                        <a:lumMod val="65000"/>
                        <a:lumOff val="3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4" name="Freeform 109"/>
                <p:cNvSpPr>
                  <a:spLocks/>
                </p:cNvSpPr>
                <p:nvPr/>
              </p:nvSpPr>
              <p:spPr bwMode="auto">
                <a:xfrm>
                  <a:off x="724" y="1209"/>
                  <a:ext cx="366" cy="183"/>
                </a:xfrm>
                <a:custGeom>
                  <a:avLst/>
                  <a:gdLst>
                    <a:gd name="T0" fmla="*/ 0 w 366"/>
                    <a:gd name="T1" fmla="*/ 9 h 183"/>
                    <a:gd name="T2" fmla="*/ 366 w 366"/>
                    <a:gd name="T3" fmla="*/ 0 h 183"/>
                    <a:gd name="T4" fmla="*/ 259 w 366"/>
                    <a:gd name="T5" fmla="*/ 183 h 183"/>
                    <a:gd name="T6" fmla="*/ 106 w 366"/>
                    <a:gd name="T7" fmla="*/ 183 h 183"/>
                    <a:gd name="T8" fmla="*/ 0 w 366"/>
                    <a:gd name="T9" fmla="*/ 9 h 1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6"/>
                    <a:gd name="T16" fmla="*/ 0 h 183"/>
                    <a:gd name="T17" fmla="*/ 366 w 366"/>
                    <a:gd name="T18" fmla="*/ 183 h 1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6" h="183">
                      <a:moveTo>
                        <a:pt x="0" y="9"/>
                      </a:moveTo>
                      <a:lnTo>
                        <a:pt x="366" y="0"/>
                      </a:lnTo>
                      <a:lnTo>
                        <a:pt x="259" y="183"/>
                      </a:lnTo>
                      <a:lnTo>
                        <a:pt x="106" y="18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5" name="Freeform 110"/>
                <p:cNvSpPr>
                  <a:spLocks/>
                </p:cNvSpPr>
                <p:nvPr/>
              </p:nvSpPr>
              <p:spPr bwMode="auto">
                <a:xfrm>
                  <a:off x="987" y="1221"/>
                  <a:ext cx="98" cy="176"/>
                </a:xfrm>
                <a:custGeom>
                  <a:avLst/>
                  <a:gdLst>
                    <a:gd name="T0" fmla="*/ 0 w 98"/>
                    <a:gd name="T1" fmla="*/ 176 h 176"/>
                    <a:gd name="T2" fmla="*/ 14 w 98"/>
                    <a:gd name="T3" fmla="*/ 93 h 176"/>
                    <a:gd name="T4" fmla="*/ 47 w 98"/>
                    <a:gd name="T5" fmla="*/ 41 h 176"/>
                    <a:gd name="T6" fmla="*/ 98 w 98"/>
                    <a:gd name="T7" fmla="*/ 0 h 1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176"/>
                    <a:gd name="T14" fmla="*/ 98 w 98"/>
                    <a:gd name="T15" fmla="*/ 176 h 1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176">
                      <a:moveTo>
                        <a:pt x="0" y="176"/>
                      </a:moveTo>
                      <a:cubicBezTo>
                        <a:pt x="2" y="162"/>
                        <a:pt x="6" y="115"/>
                        <a:pt x="14" y="93"/>
                      </a:cubicBezTo>
                      <a:cubicBezTo>
                        <a:pt x="22" y="71"/>
                        <a:pt x="33" y="56"/>
                        <a:pt x="47" y="41"/>
                      </a:cubicBezTo>
                      <a:cubicBezTo>
                        <a:pt x="61" y="26"/>
                        <a:pt x="88" y="9"/>
                        <a:pt x="98" y="0"/>
                      </a:cubicBezTo>
                    </a:path>
                  </a:pathLst>
                </a:custGeom>
                <a:grpFill/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6" name="Freeform 111"/>
                <p:cNvSpPr>
                  <a:spLocks/>
                </p:cNvSpPr>
                <p:nvPr/>
              </p:nvSpPr>
              <p:spPr bwMode="auto">
                <a:xfrm>
                  <a:off x="724" y="1217"/>
                  <a:ext cx="101" cy="189"/>
                </a:xfrm>
                <a:custGeom>
                  <a:avLst/>
                  <a:gdLst>
                    <a:gd name="T0" fmla="*/ 101 w 101"/>
                    <a:gd name="T1" fmla="*/ 189 h 189"/>
                    <a:gd name="T2" fmla="*/ 98 w 101"/>
                    <a:gd name="T3" fmla="*/ 138 h 189"/>
                    <a:gd name="T4" fmla="*/ 83 w 101"/>
                    <a:gd name="T5" fmla="*/ 95 h 189"/>
                    <a:gd name="T6" fmla="*/ 50 w 101"/>
                    <a:gd name="T7" fmla="*/ 43 h 189"/>
                    <a:gd name="T8" fmla="*/ 0 w 101"/>
                    <a:gd name="T9" fmla="*/ 0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"/>
                    <a:gd name="T16" fmla="*/ 0 h 189"/>
                    <a:gd name="T17" fmla="*/ 101 w 101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" h="189">
                      <a:moveTo>
                        <a:pt x="101" y="189"/>
                      </a:moveTo>
                      <a:cubicBezTo>
                        <a:pt x="101" y="181"/>
                        <a:pt x="101" y="154"/>
                        <a:pt x="98" y="138"/>
                      </a:cubicBezTo>
                      <a:cubicBezTo>
                        <a:pt x="95" y="122"/>
                        <a:pt x="91" y="111"/>
                        <a:pt x="83" y="95"/>
                      </a:cubicBezTo>
                      <a:cubicBezTo>
                        <a:pt x="75" y="79"/>
                        <a:pt x="64" y="59"/>
                        <a:pt x="50" y="43"/>
                      </a:cubicBezTo>
                      <a:cubicBezTo>
                        <a:pt x="36" y="27"/>
                        <a:pt x="10" y="9"/>
                        <a:pt x="0" y="0"/>
                      </a:cubicBezTo>
                    </a:path>
                  </a:pathLst>
                </a:custGeom>
                <a:grpFill/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28" name="Freeform 98"/>
              <p:cNvSpPr>
                <a:spLocks/>
              </p:cNvSpPr>
              <p:nvPr/>
            </p:nvSpPr>
            <p:spPr bwMode="auto">
              <a:xfrm rot="16200000">
                <a:off x="2207328" y="1292813"/>
                <a:ext cx="297137" cy="1787619"/>
              </a:xfrm>
              <a:custGeom>
                <a:avLst/>
                <a:gdLst>
                  <a:gd name="T0" fmla="*/ 0 w 163"/>
                  <a:gd name="T1" fmla="*/ 0 h 1060"/>
                  <a:gd name="T2" fmla="*/ 163 w 163"/>
                  <a:gd name="T3" fmla="*/ 1 h 1060"/>
                  <a:gd name="T4" fmla="*/ 163 w 163"/>
                  <a:gd name="T5" fmla="*/ 1059 h 1060"/>
                  <a:gd name="T6" fmla="*/ 0 w 163"/>
                  <a:gd name="T7" fmla="*/ 1060 h 1060"/>
                  <a:gd name="T8" fmla="*/ 0 w 163"/>
                  <a:gd name="T9" fmla="*/ 0 h 10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"/>
                  <a:gd name="T16" fmla="*/ 0 h 1060"/>
                  <a:gd name="T17" fmla="*/ 163 w 163"/>
                  <a:gd name="T18" fmla="*/ 1060 h 10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" h="1060">
                    <a:moveTo>
                      <a:pt x="0" y="0"/>
                    </a:moveTo>
                    <a:lnTo>
                      <a:pt x="163" y="1"/>
                    </a:lnTo>
                    <a:lnTo>
                      <a:pt x="163" y="1059"/>
                    </a:lnTo>
                    <a:lnTo>
                      <a:pt x="0" y="10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29" name="Group 112"/>
              <p:cNvGrpSpPr>
                <a:grpSpLocks/>
              </p:cNvGrpSpPr>
              <p:nvPr/>
            </p:nvGrpSpPr>
            <p:grpSpPr bwMode="auto">
              <a:xfrm rot="16200000">
                <a:off x="3243993" y="1767902"/>
                <a:ext cx="681774" cy="835618"/>
                <a:chOff x="720" y="2399"/>
                <a:chExt cx="374" cy="675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30" name="Oval 113"/>
                <p:cNvSpPr>
                  <a:spLocks noChangeArrowheads="1"/>
                </p:cNvSpPr>
                <p:nvPr/>
              </p:nvSpPr>
              <p:spPr bwMode="auto">
                <a:xfrm flipV="1">
                  <a:off x="724" y="2886"/>
                  <a:ext cx="367" cy="125"/>
                </a:xfrm>
                <a:prstGeom prst="ellipse">
                  <a:avLst/>
                </a:prstGeom>
                <a:grp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1" name="Oval 114"/>
                <p:cNvSpPr>
                  <a:spLocks noChangeArrowheads="1"/>
                </p:cNvSpPr>
                <p:nvPr/>
              </p:nvSpPr>
              <p:spPr bwMode="auto">
                <a:xfrm flipV="1">
                  <a:off x="724" y="2824"/>
                  <a:ext cx="367" cy="125"/>
                </a:xfrm>
                <a:prstGeom prst="ellipse">
                  <a:avLst/>
                </a:prstGeom>
                <a:grp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2" name="Oval 115"/>
                <p:cNvSpPr>
                  <a:spLocks noChangeArrowheads="1"/>
                </p:cNvSpPr>
                <p:nvPr/>
              </p:nvSpPr>
              <p:spPr bwMode="auto">
                <a:xfrm flipV="1">
                  <a:off x="724" y="2761"/>
                  <a:ext cx="367" cy="125"/>
                </a:xfrm>
                <a:prstGeom prst="ellipse">
                  <a:avLst/>
                </a:prstGeom>
                <a:grp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3" name="Oval 116"/>
                <p:cNvSpPr>
                  <a:spLocks noChangeArrowheads="1"/>
                </p:cNvSpPr>
                <p:nvPr/>
              </p:nvSpPr>
              <p:spPr bwMode="auto">
                <a:xfrm flipV="1">
                  <a:off x="724" y="2698"/>
                  <a:ext cx="367" cy="126"/>
                </a:xfrm>
                <a:prstGeom prst="ellipse">
                  <a:avLst/>
                </a:prstGeom>
                <a:grp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4" name="Oval 117"/>
                <p:cNvSpPr>
                  <a:spLocks noChangeArrowheads="1"/>
                </p:cNvSpPr>
                <p:nvPr/>
              </p:nvSpPr>
              <p:spPr bwMode="auto">
                <a:xfrm flipV="1">
                  <a:off x="785" y="3011"/>
                  <a:ext cx="245" cy="63"/>
                </a:xfrm>
                <a:prstGeom prst="ellipse">
                  <a:avLst/>
                </a:prstGeom>
                <a:grp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5" name="Oval 118"/>
                <p:cNvSpPr>
                  <a:spLocks noChangeArrowheads="1"/>
                </p:cNvSpPr>
                <p:nvPr/>
              </p:nvSpPr>
              <p:spPr bwMode="auto">
                <a:xfrm flipV="1">
                  <a:off x="724" y="2636"/>
                  <a:ext cx="367" cy="125"/>
                </a:xfrm>
                <a:prstGeom prst="ellipse">
                  <a:avLst/>
                </a:prstGeom>
                <a:grp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6" name="Freeform 119"/>
                <p:cNvSpPr>
                  <a:spLocks/>
                </p:cNvSpPr>
                <p:nvPr/>
              </p:nvSpPr>
              <p:spPr bwMode="auto">
                <a:xfrm flipV="1">
                  <a:off x="720" y="2949"/>
                  <a:ext cx="374" cy="99"/>
                </a:xfrm>
                <a:custGeom>
                  <a:avLst/>
                  <a:gdLst>
                    <a:gd name="T0" fmla="*/ 230 w 440"/>
                    <a:gd name="T1" fmla="*/ 207 h 76"/>
                    <a:gd name="T2" fmla="*/ 194 w 440"/>
                    <a:gd name="T3" fmla="*/ 0 h 76"/>
                    <a:gd name="T4" fmla="*/ 43 w 440"/>
                    <a:gd name="T5" fmla="*/ 7 h 76"/>
                    <a:gd name="T6" fmla="*/ 0 w 440"/>
                    <a:gd name="T7" fmla="*/ 219 h 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40"/>
                    <a:gd name="T13" fmla="*/ 0 h 76"/>
                    <a:gd name="T14" fmla="*/ 440 w 440"/>
                    <a:gd name="T15" fmla="*/ 76 h 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40" h="76">
                      <a:moveTo>
                        <a:pt x="440" y="72"/>
                      </a:moveTo>
                      <a:lnTo>
                        <a:pt x="370" y="0"/>
                      </a:lnTo>
                      <a:lnTo>
                        <a:pt x="82" y="2"/>
                      </a:lnTo>
                      <a:lnTo>
                        <a:pt x="0" y="76"/>
                      </a:lnTo>
                    </a:path>
                  </a:pathLst>
                </a:custGeom>
                <a:grpFill/>
                <a:ln w="9525" cap="flat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7" name="Oval 120"/>
                <p:cNvSpPr>
                  <a:spLocks noChangeArrowheads="1"/>
                </p:cNvSpPr>
                <p:nvPr/>
              </p:nvSpPr>
              <p:spPr bwMode="auto">
                <a:xfrm flipV="1">
                  <a:off x="724" y="2573"/>
                  <a:ext cx="367" cy="125"/>
                </a:xfrm>
                <a:prstGeom prst="ellipse">
                  <a:avLst/>
                </a:prstGeom>
                <a:grp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8" name="Freeform 121"/>
                <p:cNvSpPr>
                  <a:spLocks/>
                </p:cNvSpPr>
                <p:nvPr/>
              </p:nvSpPr>
              <p:spPr bwMode="auto">
                <a:xfrm>
                  <a:off x="724" y="2445"/>
                  <a:ext cx="366" cy="189"/>
                </a:xfrm>
                <a:custGeom>
                  <a:avLst/>
                  <a:gdLst>
                    <a:gd name="T0" fmla="*/ 0 w 366"/>
                    <a:gd name="T1" fmla="*/ 180 h 189"/>
                    <a:gd name="T2" fmla="*/ 366 w 366"/>
                    <a:gd name="T3" fmla="*/ 189 h 189"/>
                    <a:gd name="T4" fmla="*/ 258 w 366"/>
                    <a:gd name="T5" fmla="*/ 0 h 189"/>
                    <a:gd name="T6" fmla="*/ 104 w 366"/>
                    <a:gd name="T7" fmla="*/ 0 h 189"/>
                    <a:gd name="T8" fmla="*/ 0 w 366"/>
                    <a:gd name="T9" fmla="*/ 180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6"/>
                    <a:gd name="T16" fmla="*/ 0 h 189"/>
                    <a:gd name="T17" fmla="*/ 366 w 366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6" h="189">
                      <a:moveTo>
                        <a:pt x="0" y="180"/>
                      </a:moveTo>
                      <a:lnTo>
                        <a:pt x="366" y="189"/>
                      </a:lnTo>
                      <a:lnTo>
                        <a:pt x="258" y="0"/>
                      </a:lnTo>
                      <a:lnTo>
                        <a:pt x="104" y="0"/>
                      </a:lnTo>
                      <a:lnTo>
                        <a:pt x="0" y="180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39" name="Freeform 122"/>
                <p:cNvSpPr>
                  <a:spLocks/>
                </p:cNvSpPr>
                <p:nvPr/>
              </p:nvSpPr>
              <p:spPr bwMode="auto">
                <a:xfrm>
                  <a:off x="986" y="2432"/>
                  <a:ext cx="101" cy="190"/>
                </a:xfrm>
                <a:custGeom>
                  <a:avLst/>
                  <a:gdLst>
                    <a:gd name="T0" fmla="*/ 0 w 101"/>
                    <a:gd name="T1" fmla="*/ 0 h 190"/>
                    <a:gd name="T2" fmla="*/ 17 w 101"/>
                    <a:gd name="T3" fmla="*/ 97 h 190"/>
                    <a:gd name="T4" fmla="*/ 50 w 101"/>
                    <a:gd name="T5" fmla="*/ 149 h 190"/>
                    <a:gd name="T6" fmla="*/ 101 w 101"/>
                    <a:gd name="T7" fmla="*/ 190 h 19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1"/>
                    <a:gd name="T13" fmla="*/ 0 h 190"/>
                    <a:gd name="T14" fmla="*/ 101 w 101"/>
                    <a:gd name="T15" fmla="*/ 190 h 19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1" h="190">
                      <a:moveTo>
                        <a:pt x="0" y="0"/>
                      </a:moveTo>
                      <a:cubicBezTo>
                        <a:pt x="3" y="16"/>
                        <a:pt x="9" y="72"/>
                        <a:pt x="17" y="97"/>
                      </a:cubicBezTo>
                      <a:cubicBezTo>
                        <a:pt x="25" y="122"/>
                        <a:pt x="36" y="134"/>
                        <a:pt x="50" y="149"/>
                      </a:cubicBezTo>
                      <a:cubicBezTo>
                        <a:pt x="64" y="164"/>
                        <a:pt x="91" y="181"/>
                        <a:pt x="101" y="190"/>
                      </a:cubicBezTo>
                    </a:path>
                  </a:pathLst>
                </a:cu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0" name="Freeform 123"/>
                <p:cNvSpPr>
                  <a:spLocks/>
                </p:cNvSpPr>
                <p:nvPr/>
              </p:nvSpPr>
              <p:spPr bwMode="auto">
                <a:xfrm>
                  <a:off x="726" y="2399"/>
                  <a:ext cx="99" cy="227"/>
                </a:xfrm>
                <a:custGeom>
                  <a:avLst/>
                  <a:gdLst>
                    <a:gd name="T0" fmla="*/ 99 w 99"/>
                    <a:gd name="T1" fmla="*/ 0 h 227"/>
                    <a:gd name="T2" fmla="*/ 98 w 99"/>
                    <a:gd name="T3" fmla="*/ 51 h 227"/>
                    <a:gd name="T4" fmla="*/ 95 w 99"/>
                    <a:gd name="T5" fmla="*/ 82 h 227"/>
                    <a:gd name="T6" fmla="*/ 83 w 99"/>
                    <a:gd name="T7" fmla="*/ 132 h 227"/>
                    <a:gd name="T8" fmla="*/ 50 w 99"/>
                    <a:gd name="T9" fmla="*/ 184 h 227"/>
                    <a:gd name="T10" fmla="*/ 0 w 99"/>
                    <a:gd name="T11" fmla="*/ 227 h 2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9"/>
                    <a:gd name="T19" fmla="*/ 0 h 227"/>
                    <a:gd name="T20" fmla="*/ 99 w 99"/>
                    <a:gd name="T21" fmla="*/ 227 h 2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9" h="227">
                      <a:moveTo>
                        <a:pt x="99" y="0"/>
                      </a:moveTo>
                      <a:cubicBezTo>
                        <a:pt x="99" y="8"/>
                        <a:pt x="99" y="37"/>
                        <a:pt x="98" y="51"/>
                      </a:cubicBezTo>
                      <a:cubicBezTo>
                        <a:pt x="97" y="65"/>
                        <a:pt x="97" y="69"/>
                        <a:pt x="95" y="82"/>
                      </a:cubicBezTo>
                      <a:cubicBezTo>
                        <a:pt x="93" y="95"/>
                        <a:pt x="90" y="115"/>
                        <a:pt x="83" y="132"/>
                      </a:cubicBezTo>
                      <a:cubicBezTo>
                        <a:pt x="76" y="149"/>
                        <a:pt x="64" y="168"/>
                        <a:pt x="50" y="184"/>
                      </a:cubicBezTo>
                      <a:cubicBezTo>
                        <a:pt x="36" y="200"/>
                        <a:pt x="10" y="218"/>
                        <a:pt x="0" y="227"/>
                      </a:cubicBezTo>
                    </a:path>
                  </a:pathLst>
                </a:custGeom>
                <a:grpFill/>
                <a:ln w="9525" cap="flat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1" name="Freeform 124"/>
                <p:cNvSpPr>
                  <a:spLocks/>
                </p:cNvSpPr>
                <p:nvPr/>
              </p:nvSpPr>
              <p:spPr bwMode="auto">
                <a:xfrm>
                  <a:off x="1029" y="2954"/>
                  <a:ext cx="62" cy="94"/>
                </a:xfrm>
                <a:custGeom>
                  <a:avLst/>
                  <a:gdLst>
                    <a:gd name="T0" fmla="*/ 62 w 62"/>
                    <a:gd name="T1" fmla="*/ 0 h 94"/>
                    <a:gd name="T2" fmla="*/ 0 w 62"/>
                    <a:gd name="T3" fmla="*/ 94 h 94"/>
                    <a:gd name="T4" fmla="*/ 0 60000 65536"/>
                    <a:gd name="T5" fmla="*/ 0 60000 65536"/>
                    <a:gd name="T6" fmla="*/ 0 w 62"/>
                    <a:gd name="T7" fmla="*/ 0 h 94"/>
                    <a:gd name="T8" fmla="*/ 62 w 62"/>
                    <a:gd name="T9" fmla="*/ 94 h 9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2" h="94">
                      <a:moveTo>
                        <a:pt x="62" y="0"/>
                      </a:moveTo>
                      <a:lnTo>
                        <a:pt x="0" y="94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2" name="Freeform 125"/>
                <p:cNvSpPr>
                  <a:spLocks/>
                </p:cNvSpPr>
                <p:nvPr/>
              </p:nvSpPr>
              <p:spPr bwMode="auto">
                <a:xfrm>
                  <a:off x="725" y="2949"/>
                  <a:ext cx="60" cy="95"/>
                </a:xfrm>
                <a:custGeom>
                  <a:avLst/>
                  <a:gdLst>
                    <a:gd name="T0" fmla="*/ 60 w 60"/>
                    <a:gd name="T1" fmla="*/ 95 h 95"/>
                    <a:gd name="T2" fmla="*/ 0 w 60"/>
                    <a:gd name="T3" fmla="*/ 0 h 95"/>
                    <a:gd name="T4" fmla="*/ 0 60000 65536"/>
                    <a:gd name="T5" fmla="*/ 0 60000 65536"/>
                    <a:gd name="T6" fmla="*/ 0 w 60"/>
                    <a:gd name="T7" fmla="*/ 0 h 95"/>
                    <a:gd name="T8" fmla="*/ 60 w 60"/>
                    <a:gd name="T9" fmla="*/ 95 h 9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0" h="95">
                      <a:moveTo>
                        <a:pt x="60" y="95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pic>
          <p:nvPicPr>
            <p:cNvPr id="26" name="Picture 48" descr="MCj02979650000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7833320" y="3212976"/>
              <a:ext cx="1673225" cy="1116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5" name="Picture 4" descr="DW12-reay-Sx-step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4" t="1485" r="16432" b="954"/>
          <a:stretch>
            <a:fillRect/>
          </a:stretch>
        </p:blipFill>
        <p:spPr bwMode="auto">
          <a:xfrm>
            <a:off x="5817096" y="2492896"/>
            <a:ext cx="1565275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>
            <a:off x="7617296" y="2708920"/>
            <a:ext cx="1852300" cy="1695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9EF252-5608-4C3C-B317-39FC5514BB87}" type="slidenum">
              <a:rPr lang="en-GB"/>
              <a:pPr>
                <a:defRPr/>
              </a:pPr>
              <a:t>25</a:t>
            </a:fld>
            <a:endParaRPr lang="en-GB"/>
          </a:p>
        </p:txBody>
      </p:sp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344488" y="188913"/>
            <a:ext cx="6336703" cy="52322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fr-FR" sz="2800" b="1" dirty="0" smtClean="0">
                <a:latin typeface="Arial" charset="0"/>
                <a:cs typeface="Arial" charset="0"/>
              </a:rPr>
              <a:t>Critère de Dang Van à gradient</a:t>
            </a:r>
            <a:endParaRPr lang="fr-FR" sz="2800" b="1" dirty="0">
              <a:latin typeface="Arial" charset="0"/>
              <a:cs typeface="Arial" charset="0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4764" y="1973319"/>
            <a:ext cx="4320480" cy="118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4764" y="3098985"/>
            <a:ext cx="4434980" cy="112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497" y="1057281"/>
            <a:ext cx="4320480" cy="98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66105" y="2276872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0" dirty="0" smtClean="0">
                <a:latin typeface="Arial" panose="020B0604020202020204" pitchFamily="34" charset="0"/>
                <a:cs typeface="Arial" panose="020B0604020202020204" pitchFamily="34" charset="0"/>
              </a:rPr>
              <a:t>avec</a:t>
            </a:r>
            <a:endParaRPr lang="fr-FR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488504" y="5661248"/>
            <a:ext cx="7427830" cy="499476"/>
            <a:chOff x="674758" y="4365104"/>
            <a:chExt cx="7427830" cy="499476"/>
          </a:xfrm>
        </p:grpSpPr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758" y="4437112"/>
              <a:ext cx="5862418" cy="42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6579414" y="4365104"/>
              <a:ext cx="15231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i="0" dirty="0" smtClean="0">
                  <a:latin typeface="+mj-lt"/>
                  <a:cs typeface="Arial" panose="020B0604020202020204" pitchFamily="34" charset="0"/>
                </a:rPr>
                <a:t>à identifier</a:t>
              </a:r>
              <a:endParaRPr lang="fr-FR" sz="2400" i="0" dirty="0"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272480" y="5661248"/>
            <a:ext cx="355578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400" i="0" dirty="0" smtClean="0">
                <a:latin typeface="+mj-lt"/>
                <a:cs typeface="Arial" panose="020B0604020202020204" pitchFamily="34" charset="0"/>
              </a:rPr>
              <a:t>Six paramètres du matériau</a:t>
            </a:r>
            <a:endParaRPr lang="fr-FR" sz="2400" i="0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66627186"/>
              </p:ext>
            </p:extLst>
          </p:nvPr>
        </p:nvGraphicFramePr>
        <p:xfrm>
          <a:off x="389682" y="4293096"/>
          <a:ext cx="1250950" cy="427037"/>
        </p:xfrm>
        <a:graphic>
          <a:graphicData uri="http://schemas.openxmlformats.org/presentationml/2006/ole">
            <p:oleObj spid="_x0000_s526338" name="Equation" r:id="rId7" imgW="520560" imgH="177480" progId="Equation.DSMT4">
              <p:embed/>
            </p:oleObj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1601496" y="4330181"/>
            <a:ext cx="748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Tenseur du 3</a:t>
            </a:r>
            <a:r>
              <a:rPr lang="fr-FR" sz="1800" i="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 ordre  avec des symétries mineures (18 composantes)</a:t>
            </a:r>
            <a:endParaRPr lang="fr-FR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26340" name="Object 4"/>
          <p:cNvGraphicFramePr>
            <a:graphicFrameLocks noChangeAspect="1"/>
          </p:cNvGraphicFramePr>
          <p:nvPr/>
        </p:nvGraphicFramePr>
        <p:xfrm>
          <a:off x="371854" y="4847734"/>
          <a:ext cx="1340786" cy="432048"/>
        </p:xfrm>
        <a:graphic>
          <a:graphicData uri="http://schemas.openxmlformats.org/presentationml/2006/ole">
            <p:oleObj spid="_x0000_s526340" name="Equation" r:id="rId8" imgW="507960" imgH="177480" progId="Equation.DSMT4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985213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Text Box 2"/>
          <p:cNvSpPr txBox="1">
            <a:spLocks noChangeArrowheads="1"/>
          </p:cNvSpPr>
          <p:nvPr/>
        </p:nvSpPr>
        <p:spPr bwMode="auto">
          <a:xfrm>
            <a:off x="2780603" y="115888"/>
            <a:ext cx="3743182" cy="480901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4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Effet d’entaille</a:t>
            </a:r>
            <a:endParaRPr lang="fr-FR" sz="2400" b="1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6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058" y="1516063"/>
            <a:ext cx="3807464" cy="1503362"/>
          </a:xfrm>
          <a:prstGeom prst="rect">
            <a:avLst/>
          </a:prstGeom>
          <a:noFill/>
        </p:spPr>
      </p:pic>
      <p:sp>
        <p:nvSpPr>
          <p:cNvPr id="396292" name="Rectangle 4"/>
          <p:cNvSpPr>
            <a:spLocks noChangeArrowheads="1"/>
          </p:cNvSpPr>
          <p:nvPr/>
        </p:nvSpPr>
        <p:spPr bwMode="auto">
          <a:xfrm>
            <a:off x="1" y="1462058"/>
            <a:ext cx="184731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 i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6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616" y="3429001"/>
            <a:ext cx="3767906" cy="1571625"/>
          </a:xfrm>
          <a:prstGeom prst="rect">
            <a:avLst/>
          </a:prstGeom>
          <a:noFill/>
        </p:spPr>
      </p:pic>
      <p:sp>
        <p:nvSpPr>
          <p:cNvPr id="396294" name="Rectangle 6"/>
          <p:cNvSpPr>
            <a:spLocks noChangeArrowheads="1"/>
          </p:cNvSpPr>
          <p:nvPr/>
        </p:nvSpPr>
        <p:spPr bwMode="auto">
          <a:xfrm>
            <a:off x="1" y="3536306"/>
            <a:ext cx="184731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fr-FR" sz="2400">
              <a:latin typeface="Times New Roman" pitchFamily="18" charset="0"/>
            </a:endParaRPr>
          </a:p>
        </p:txBody>
      </p:sp>
      <p:pic>
        <p:nvPicPr>
          <p:cNvPr id="39629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942" y="5070475"/>
            <a:ext cx="3886580" cy="1485900"/>
          </a:xfrm>
          <a:prstGeom prst="rect">
            <a:avLst/>
          </a:prstGeom>
          <a:noFill/>
        </p:spPr>
      </p:pic>
      <p:sp>
        <p:nvSpPr>
          <p:cNvPr id="396296" name="Text Box 8"/>
          <p:cNvSpPr txBox="1">
            <a:spLocks noChangeArrowheads="1"/>
          </p:cNvSpPr>
          <p:nvPr/>
        </p:nvSpPr>
        <p:spPr bwMode="auto">
          <a:xfrm>
            <a:off x="840609" y="944564"/>
            <a:ext cx="2901948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i="0">
                <a:latin typeface="Arial" pitchFamily="34" charset="0"/>
                <a:cs typeface="Arial" pitchFamily="34" charset="0"/>
              </a:rPr>
              <a:t>Tension-compression </a:t>
            </a:r>
            <a:endParaRPr lang="fr-FR" b="1" i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6298" name="Object 10"/>
          <p:cNvGraphicFramePr>
            <a:graphicFrameLocks noChangeAspect="1"/>
          </p:cNvGraphicFramePr>
          <p:nvPr/>
        </p:nvGraphicFramePr>
        <p:xfrm>
          <a:off x="0" y="0"/>
          <a:ext cx="949394" cy="198438"/>
        </p:xfrm>
        <a:graphic>
          <a:graphicData uri="http://schemas.openxmlformats.org/presentationml/2006/ole">
            <p:oleObj spid="_x0000_s527362" name="Equation" r:id="rId6" imgW="914400" imgH="198720" progId="Equation.DSMT4">
              <p:embed/>
            </p:oleObj>
          </a:graphicData>
        </a:graphic>
      </p:graphicFrame>
      <p:graphicFrame>
        <p:nvGraphicFramePr>
          <p:cNvPr id="396299" name="Object 11"/>
          <p:cNvGraphicFramePr>
            <a:graphicFrameLocks noChangeAspect="1"/>
          </p:cNvGraphicFramePr>
          <p:nvPr/>
        </p:nvGraphicFramePr>
        <p:xfrm>
          <a:off x="4354684" y="2133601"/>
          <a:ext cx="740066" cy="384175"/>
        </p:xfrm>
        <a:graphic>
          <a:graphicData uri="http://schemas.openxmlformats.org/presentationml/2006/ole">
            <p:oleObj spid="_x0000_s527363" name="Equation" r:id="rId7" imgW="469800" imgH="253800" progId="Equation.DSMT4">
              <p:embed/>
            </p:oleObj>
          </a:graphicData>
        </a:graphic>
      </p:graphicFrame>
      <p:graphicFrame>
        <p:nvGraphicFramePr>
          <p:cNvPr id="396301" name="Object 13"/>
          <p:cNvGraphicFramePr>
            <a:graphicFrameLocks noChangeAspect="1"/>
          </p:cNvGraphicFramePr>
          <p:nvPr/>
        </p:nvGraphicFramePr>
        <p:xfrm>
          <a:off x="4295347" y="4005264"/>
          <a:ext cx="799403" cy="384175"/>
        </p:xfrm>
        <a:graphic>
          <a:graphicData uri="http://schemas.openxmlformats.org/presentationml/2006/ole">
            <p:oleObj spid="_x0000_s527364" name="Equation" r:id="rId8" imgW="507960" imgH="253800" progId="Equation.DSMT4">
              <p:embed/>
            </p:oleObj>
          </a:graphicData>
        </a:graphic>
      </p:graphicFrame>
      <p:graphicFrame>
        <p:nvGraphicFramePr>
          <p:cNvPr id="396302" name="Object 14"/>
          <p:cNvGraphicFramePr>
            <a:graphicFrameLocks noChangeAspect="1"/>
          </p:cNvGraphicFramePr>
          <p:nvPr/>
        </p:nvGraphicFramePr>
        <p:xfrm>
          <a:off x="4354684" y="5516564"/>
          <a:ext cx="799403" cy="384175"/>
        </p:xfrm>
        <a:graphic>
          <a:graphicData uri="http://schemas.openxmlformats.org/presentationml/2006/ole">
            <p:oleObj spid="_x0000_s527365" name="Equation" r:id="rId9" imgW="507960" imgH="253800" progId="Equation.DSMT4">
              <p:embed/>
            </p:oleObj>
          </a:graphicData>
        </a:graphic>
      </p:graphicFrame>
      <p:sp>
        <p:nvSpPr>
          <p:cNvPr id="396303" name="Text Box 15"/>
          <p:cNvSpPr txBox="1">
            <a:spLocks noChangeArrowheads="1"/>
          </p:cNvSpPr>
          <p:nvPr/>
        </p:nvSpPr>
        <p:spPr bwMode="auto">
          <a:xfrm>
            <a:off x="6370498" y="944564"/>
            <a:ext cx="2294218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i="0">
                <a:latin typeface="Arial" pitchFamily="34" charset="0"/>
                <a:cs typeface="Arial" pitchFamily="34" charset="0"/>
              </a:rPr>
              <a:t>Rotating bending</a:t>
            </a:r>
            <a:endParaRPr lang="fr-FR" b="1" i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6304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7697" y="1700214"/>
            <a:ext cx="3711866" cy="13668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396305" name="Picture 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27697" y="3455988"/>
            <a:ext cx="3711866" cy="13414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pic>
        <p:nvPicPr>
          <p:cNvPr id="396306" name="Picture 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08462" y="5092701"/>
            <a:ext cx="3781092" cy="14319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3" name="Text Box 3"/>
          <p:cNvSpPr txBox="1">
            <a:spLocks noChangeArrowheads="1"/>
          </p:cNvSpPr>
          <p:nvPr/>
        </p:nvSpPr>
        <p:spPr bwMode="auto">
          <a:xfrm>
            <a:off x="2620622" y="333376"/>
            <a:ext cx="4144083" cy="400110"/>
          </a:xfrm>
          <a:prstGeom prst="rect">
            <a:avLst/>
          </a:prstGeom>
          <a:noFill/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b="1" i="0" dirty="0" smtClean="0">
                <a:latin typeface="Arial" pitchFamily="34" charset="0"/>
                <a:cs typeface="Arial" pitchFamily="34" charset="0"/>
              </a:rPr>
              <a:t>Résultats des essais de fatigue</a:t>
            </a:r>
            <a:endParaRPr lang="fr-FR" b="1" i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9535" name="Group 175"/>
          <p:cNvGraphicFramePr>
            <a:graphicFrameLocks noGrp="1"/>
          </p:cNvGraphicFramePr>
          <p:nvPr/>
        </p:nvGraphicFramePr>
        <p:xfrm>
          <a:off x="679080" y="1308101"/>
          <a:ext cx="8012158" cy="4240217"/>
        </p:xfrm>
        <a:graphic>
          <a:graphicData uri="http://schemas.openxmlformats.org/drawingml/2006/table">
            <a:tbl>
              <a:tblPr/>
              <a:tblGrid>
                <a:gridCol w="3060806"/>
                <a:gridCol w="1649901"/>
                <a:gridCol w="1651549"/>
                <a:gridCol w="1649902"/>
              </a:tblGrid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Type of the </a:t>
                      </a:r>
                      <a:r>
                        <a:rPr kumimoji="0" lang="fr-F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loading</a:t>
                      </a:r>
                      <a:endParaRPr kumimoji="0" lang="fr-F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4939" marR="9493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kt</a:t>
                      </a:r>
                    </a:p>
                  </a:txBody>
                  <a:tcPr marL="94939" marR="9493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fr-FR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a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(MPa)</a:t>
                      </a:r>
                      <a:endParaRPr kumimoji="0" lang="fr-FR" sz="20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4939" marR="949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fr-FR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m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(MPa)</a:t>
                      </a:r>
                      <a:endParaRPr kumimoji="0" lang="fr-FR" sz="20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4939" marR="949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tension-compression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4939" marR="9493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marL="94939" marR="9493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508</a:t>
                      </a:r>
                    </a:p>
                  </a:txBody>
                  <a:tcPr marL="94939" marR="949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</a:t>
                      </a:r>
                    </a:p>
                  </a:txBody>
                  <a:tcPr marL="94939" marR="949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tension-compression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4939" marR="9493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marL="94939" marR="9493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467.5</a:t>
                      </a:r>
                    </a:p>
                  </a:txBody>
                  <a:tcPr marL="94939" marR="949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400</a:t>
                      </a:r>
                    </a:p>
                  </a:txBody>
                  <a:tcPr marL="94939" marR="949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tension-compression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4939" marR="9493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</a:p>
                  </a:txBody>
                  <a:tcPr marL="94939" marR="9493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252</a:t>
                      </a:r>
                    </a:p>
                  </a:txBody>
                  <a:tcPr marL="94939" marR="949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500</a:t>
                      </a:r>
                    </a:p>
                  </a:txBody>
                  <a:tcPr marL="94939" marR="949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tension-compression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4939" marR="9493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</a:p>
                  </a:txBody>
                  <a:tcPr marL="94939" marR="9493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220</a:t>
                      </a:r>
                    </a:p>
                  </a:txBody>
                  <a:tcPr marL="94939" marR="949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</a:t>
                      </a:r>
                    </a:p>
                  </a:txBody>
                  <a:tcPr marL="94939" marR="949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tension-compression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4939" marR="9493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</a:p>
                  </a:txBody>
                  <a:tcPr marL="94939" marR="9493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165</a:t>
                      </a:r>
                    </a:p>
                  </a:txBody>
                  <a:tcPr marL="94939" marR="949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500</a:t>
                      </a:r>
                    </a:p>
                  </a:txBody>
                  <a:tcPr marL="94939" marR="949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torsion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4939" marR="9493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marL="94939" marR="9493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320</a:t>
                      </a:r>
                    </a:p>
                  </a:txBody>
                  <a:tcPr marL="94939" marR="949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</a:t>
                      </a:r>
                    </a:p>
                  </a:txBody>
                  <a:tcPr marL="94939" marR="949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Rotating bending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4939" marR="9493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1</a:t>
                      </a:r>
                    </a:p>
                  </a:txBody>
                  <a:tcPr marL="94939" marR="9493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540</a:t>
                      </a:r>
                    </a:p>
                  </a:txBody>
                  <a:tcPr marL="94939" marR="949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0</a:t>
                      </a:r>
                    </a:p>
                  </a:txBody>
                  <a:tcPr marL="94939" marR="949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Rotating bending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4939" marR="9493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</a:p>
                  </a:txBody>
                  <a:tcPr marL="94939" marR="9493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267</a:t>
                      </a:r>
                    </a:p>
                  </a:txBody>
                  <a:tcPr marL="94939" marR="949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0</a:t>
                      </a:r>
                    </a:p>
                  </a:txBody>
                  <a:tcPr marL="94939" marR="949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Rotating bending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4939" marR="9493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</a:p>
                  </a:txBody>
                  <a:tcPr marL="94939" marR="9493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180</a:t>
                      </a:r>
                    </a:p>
                  </a:txBody>
                  <a:tcPr marL="94939" marR="949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Unicode MS" pitchFamily="34" charset="-128"/>
                        </a:rPr>
                        <a:t>0</a:t>
                      </a:r>
                    </a:p>
                  </a:txBody>
                  <a:tcPr marL="94939" marR="949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17" name="Text Box 13"/>
          <p:cNvSpPr txBox="1">
            <a:spLocks noChangeArrowheads="1"/>
          </p:cNvSpPr>
          <p:nvPr/>
        </p:nvSpPr>
        <p:spPr bwMode="auto">
          <a:xfrm>
            <a:off x="2780603" y="115888"/>
            <a:ext cx="4639831" cy="48090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400" b="1" i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MATERIAL BEHAVIOUR</a:t>
            </a:r>
          </a:p>
        </p:txBody>
      </p:sp>
      <p:sp>
        <p:nvSpPr>
          <p:cNvPr id="379921" name="Text Box 17"/>
          <p:cNvSpPr txBox="1">
            <a:spLocks noChangeArrowheads="1"/>
          </p:cNvSpPr>
          <p:nvPr/>
        </p:nvSpPr>
        <p:spPr bwMode="auto">
          <a:xfrm>
            <a:off x="420305" y="871539"/>
            <a:ext cx="5352747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i="0">
                <a:latin typeface="Arial" pitchFamily="34" charset="0"/>
                <a:cs typeface="Arial" pitchFamily="34" charset="0"/>
              </a:rPr>
              <a:t>Material : 42CrMo4  quenched and tempered 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66456" y="1628776"/>
            <a:ext cx="8898917" cy="4968875"/>
            <a:chOff x="691" y="1222"/>
            <a:chExt cx="4264" cy="1981"/>
          </a:xfrm>
        </p:grpSpPr>
        <p:pic>
          <p:nvPicPr>
            <p:cNvPr id="379923" name="Picture 1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1" y="1222"/>
              <a:ext cx="2540" cy="191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379924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58" y="1222"/>
              <a:ext cx="1497" cy="1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79926" name="Text Box 22"/>
          <p:cNvSpPr txBox="1">
            <a:spLocks noChangeArrowheads="1"/>
          </p:cNvSpPr>
          <p:nvPr/>
        </p:nvSpPr>
        <p:spPr bwMode="auto">
          <a:xfrm>
            <a:off x="1549358" y="1335089"/>
            <a:ext cx="4254691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i="0">
                <a:latin typeface="Arial" pitchFamily="34" charset="0"/>
                <a:cs typeface="Arial" pitchFamily="34" charset="0"/>
              </a:rPr>
              <a:t>Re0.2 = 928 MPa,  Rm =1024MPa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4" name="Text Box 6"/>
          <p:cNvSpPr txBox="1">
            <a:spLocks noChangeArrowheads="1"/>
          </p:cNvSpPr>
          <p:nvPr/>
        </p:nvSpPr>
        <p:spPr bwMode="auto">
          <a:xfrm>
            <a:off x="2780603" y="115888"/>
            <a:ext cx="4639831" cy="48090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400" b="1" i="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MATERIAL BEHAVIOUR</a:t>
            </a:r>
          </a:p>
        </p:txBody>
      </p:sp>
      <p:graphicFrame>
        <p:nvGraphicFramePr>
          <p:cNvPr id="391175" name="Object 7"/>
          <p:cNvGraphicFramePr>
            <a:graphicFrameLocks noChangeAspect="1"/>
          </p:cNvGraphicFramePr>
          <p:nvPr/>
        </p:nvGraphicFramePr>
        <p:xfrm>
          <a:off x="1040048" y="908050"/>
          <a:ext cx="6902883" cy="3627438"/>
        </p:xfrm>
        <a:graphic>
          <a:graphicData uri="http://schemas.openxmlformats.org/presentationml/2006/ole">
            <p:oleObj spid="_x0000_s528386" name="Graphique" r:id="rId3" imgW="6648602" imgH="3267177" progId="Excel.Sheet.8">
              <p:embed/>
            </p:oleObj>
          </a:graphicData>
        </a:graphic>
      </p:graphicFrame>
      <p:sp>
        <p:nvSpPr>
          <p:cNvPr id="391176" name="Text Box 8"/>
          <p:cNvSpPr txBox="1">
            <a:spLocks noChangeArrowheads="1"/>
          </p:cNvSpPr>
          <p:nvPr/>
        </p:nvSpPr>
        <p:spPr bwMode="auto">
          <a:xfrm>
            <a:off x="407120" y="4641851"/>
            <a:ext cx="7144905" cy="150496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60000"/>
              </a:lnSpc>
            </a:pPr>
            <a:r>
              <a:rPr lang="fr-FR" b="1" i="0">
                <a:latin typeface="Arial" pitchFamily="34" charset="0"/>
                <a:cs typeface="Arial" pitchFamily="34" charset="0"/>
              </a:rPr>
              <a:t>Two von Mises elastic-plastic models  :</a:t>
            </a:r>
          </a:p>
          <a:p>
            <a:pPr lvl="1" algn="l">
              <a:lnSpc>
                <a:spcPct val="160000"/>
              </a:lnSpc>
              <a:buFontTx/>
              <a:buChar char="•"/>
            </a:pPr>
            <a:r>
              <a:rPr lang="fr-FR" i="0">
                <a:latin typeface="Arial" pitchFamily="34" charset="0"/>
                <a:cs typeface="Arial" pitchFamily="34" charset="0"/>
              </a:rPr>
              <a:t>  Linear kinematic hardening</a:t>
            </a:r>
          </a:p>
          <a:p>
            <a:pPr lvl="1" algn="l">
              <a:lnSpc>
                <a:spcPct val="160000"/>
              </a:lnSpc>
              <a:buFontTx/>
              <a:buChar char="•"/>
            </a:pPr>
            <a:r>
              <a:rPr lang="fr-FR" i="0">
                <a:latin typeface="Arial" pitchFamily="34" charset="0"/>
                <a:cs typeface="Arial" pitchFamily="34" charset="0"/>
              </a:rPr>
              <a:t>  Non-linear kinematic hardening (Armstrong-Frederick)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61" name="Text Box 5"/>
          <p:cNvSpPr txBox="1">
            <a:spLocks noChangeArrowheads="1"/>
          </p:cNvSpPr>
          <p:nvPr/>
        </p:nvSpPr>
        <p:spPr bwMode="auto">
          <a:xfrm>
            <a:off x="992560" y="3558495"/>
            <a:ext cx="82809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fr-FR" sz="280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●</a:t>
            </a:r>
            <a:r>
              <a:rPr lang="fr-FR" sz="280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Environ 80% des ruptures sont liées à la fatigue </a:t>
            </a:r>
            <a:endParaRPr lang="fr-FR" sz="2800" b="1" i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r-FR" sz="2800" i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fr-FR" sz="280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●</a:t>
            </a:r>
            <a:r>
              <a:rPr lang="fr-FR" sz="280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Coût annuel  (direct et indirect) : 5 milliards $. </a:t>
            </a:r>
          </a:p>
          <a:p>
            <a:pPr algn="l"/>
            <a:endParaRPr lang="fr-FR" sz="2800" i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fr-FR" sz="280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●</a:t>
            </a:r>
            <a:r>
              <a:rPr lang="fr-FR" sz="280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30% auraient pu être évités</a:t>
            </a:r>
            <a:endParaRPr lang="fr-FR" sz="2800" i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9062" name="Text Box 6"/>
          <p:cNvSpPr txBox="1">
            <a:spLocks noChangeArrowheads="1"/>
          </p:cNvSpPr>
          <p:nvPr/>
        </p:nvSpPr>
        <p:spPr bwMode="auto">
          <a:xfrm>
            <a:off x="1856656" y="476672"/>
            <a:ext cx="5915402" cy="5232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2800" b="1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Sécurité  -  Impact sur l’économie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32520" y="1700808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Arial" pitchFamily="34" charset="0"/>
                <a:cs typeface="Arial" pitchFamily="34" charset="0"/>
              </a:rPr>
              <a:t>Fatigue : dégradations des propriétés mécaniques dues à des sollicitations répétées 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FF403-710A-4CC4-8922-16C75386DCFA}" type="slidenum">
              <a:rPr lang="fr-FR" smtClean="0">
                <a:solidFill>
                  <a:srgbClr val="000000"/>
                </a:solidFill>
              </a:rPr>
              <a:pPr/>
              <a:t>3</a:t>
            </a:fld>
            <a:endParaRPr lang="fr-FR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0" name="Text Box 20"/>
          <p:cNvSpPr txBox="1">
            <a:spLocks noChangeArrowheads="1"/>
          </p:cNvSpPr>
          <p:nvPr/>
        </p:nvSpPr>
        <p:spPr bwMode="auto">
          <a:xfrm>
            <a:off x="2780603" y="115888"/>
            <a:ext cx="4863994" cy="48090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400" b="1" i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NUMERICAL SIMULATIONS</a:t>
            </a:r>
          </a:p>
        </p:txBody>
      </p:sp>
      <p:sp>
        <p:nvSpPr>
          <p:cNvPr id="378913" name="Rectangle 33"/>
          <p:cNvSpPr>
            <a:spLocks noChangeArrowheads="1"/>
          </p:cNvSpPr>
          <p:nvPr/>
        </p:nvSpPr>
        <p:spPr bwMode="auto">
          <a:xfrm>
            <a:off x="2337223" y="620713"/>
            <a:ext cx="5307374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400" b="1" i="0">
                <a:latin typeface="Arial" pitchFamily="34" charset="0"/>
                <a:cs typeface="Arial" pitchFamily="34" charset="0"/>
              </a:rPr>
              <a:t>Examples of meshes </a:t>
            </a:r>
          </a:p>
        </p:txBody>
      </p:sp>
      <p:sp>
        <p:nvSpPr>
          <p:cNvPr id="74" name="Rectangle 36"/>
          <p:cNvSpPr>
            <a:spLocks noChangeArrowheads="1"/>
          </p:cNvSpPr>
          <p:nvPr/>
        </p:nvSpPr>
        <p:spPr bwMode="auto">
          <a:xfrm>
            <a:off x="158750" y="1052513"/>
            <a:ext cx="4827588" cy="5621337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Rectangle 27"/>
          <p:cNvSpPr>
            <a:spLocks noChangeArrowheads="1"/>
          </p:cNvSpPr>
          <p:nvPr/>
        </p:nvSpPr>
        <p:spPr bwMode="auto">
          <a:xfrm>
            <a:off x="0" y="1893888"/>
            <a:ext cx="9540875" cy="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fr-FR" sz="2400">
              <a:latin typeface="Times New Roman" pitchFamily="18" charset="0"/>
            </a:endParaRPr>
          </a:p>
        </p:txBody>
      </p:sp>
      <p:grpSp>
        <p:nvGrpSpPr>
          <p:cNvPr id="2" name="Group 22"/>
          <p:cNvGrpSpPr>
            <a:grpSpLocks noChangeAspect="1"/>
          </p:cNvGrpSpPr>
          <p:nvPr/>
        </p:nvGrpSpPr>
        <p:grpSpPr bwMode="auto">
          <a:xfrm>
            <a:off x="158750" y="2133600"/>
            <a:ext cx="5187950" cy="2689225"/>
            <a:chOff x="2198" y="11123"/>
            <a:chExt cx="8890" cy="4608"/>
          </a:xfrm>
        </p:grpSpPr>
        <p:sp>
          <p:nvSpPr>
            <p:cNvPr id="77" name="AutoShape 26"/>
            <p:cNvSpPr>
              <a:spLocks noChangeAspect="1" noChangeArrowheads="1"/>
            </p:cNvSpPr>
            <p:nvPr/>
          </p:nvSpPr>
          <p:spPr bwMode="auto">
            <a:xfrm>
              <a:off x="2198" y="11123"/>
              <a:ext cx="8890" cy="4608"/>
            </a:xfrm>
            <a:prstGeom prst="rect">
              <a:avLst/>
            </a:prstGeom>
            <a:noFill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78" name="Picture 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8" y="11123"/>
              <a:ext cx="8890" cy="1766"/>
            </a:xfrm>
            <a:prstGeom prst="rect">
              <a:avLst/>
            </a:prstGeom>
            <a:noFill/>
          </p:spPr>
        </p:pic>
        <p:pic>
          <p:nvPicPr>
            <p:cNvPr id="79" name="Picture 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94" y="12991"/>
              <a:ext cx="2014" cy="2680"/>
            </a:xfrm>
            <a:prstGeom prst="rect">
              <a:avLst/>
            </a:prstGeom>
            <a:noFill/>
          </p:spPr>
        </p:pic>
        <p:pic>
          <p:nvPicPr>
            <p:cNvPr id="80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4" y="13081"/>
              <a:ext cx="3266" cy="2650"/>
            </a:xfrm>
            <a:prstGeom prst="rect">
              <a:avLst/>
            </a:prstGeom>
            <a:noFill/>
          </p:spPr>
        </p:pic>
      </p:grpSp>
      <p:sp>
        <p:nvSpPr>
          <p:cNvPr id="81" name="Rectangle 28"/>
          <p:cNvSpPr>
            <a:spLocks noChangeArrowheads="1"/>
          </p:cNvSpPr>
          <p:nvPr/>
        </p:nvSpPr>
        <p:spPr bwMode="auto">
          <a:xfrm>
            <a:off x="200472" y="1219885"/>
            <a:ext cx="4785866" cy="64633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b="1" i="0" dirty="0">
                <a:latin typeface="Arial" pitchFamily="34" charset="0"/>
                <a:cs typeface="Arial" pitchFamily="34" charset="0"/>
              </a:rPr>
              <a:t>tension specimen (</a:t>
            </a:r>
            <a:r>
              <a:rPr lang="en-US" sz="1800" b="1" i="0" dirty="0" err="1">
                <a:latin typeface="Arial" pitchFamily="34" charset="0"/>
                <a:cs typeface="Arial" pitchFamily="34" charset="0"/>
              </a:rPr>
              <a:t>kt</a:t>
            </a:r>
            <a:r>
              <a:rPr lang="en-US" sz="1800" b="1" i="0" dirty="0">
                <a:latin typeface="Arial" pitchFamily="34" charset="0"/>
                <a:cs typeface="Arial" pitchFamily="34" charset="0"/>
              </a:rPr>
              <a:t>=3)  </a:t>
            </a:r>
          </a:p>
          <a:p>
            <a:r>
              <a:rPr lang="en-US" sz="1800" b="1" i="0" dirty="0">
                <a:latin typeface="Arial" pitchFamily="34" charset="0"/>
                <a:cs typeface="Arial" pitchFamily="34" charset="0"/>
              </a:rPr>
              <a:t>different zooms</a:t>
            </a:r>
          </a:p>
        </p:txBody>
      </p:sp>
      <p:pic>
        <p:nvPicPr>
          <p:cNvPr id="82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6338" y="1484313"/>
            <a:ext cx="4605337" cy="2589212"/>
          </a:xfrm>
          <a:prstGeom prst="rect">
            <a:avLst/>
          </a:prstGeom>
          <a:noFill/>
        </p:spPr>
      </p:pic>
      <p:sp>
        <p:nvSpPr>
          <p:cNvPr id="83" name="Rectangle 30"/>
          <p:cNvSpPr>
            <a:spLocks noChangeArrowheads="1"/>
          </p:cNvSpPr>
          <p:nvPr/>
        </p:nvSpPr>
        <p:spPr bwMode="auto">
          <a:xfrm>
            <a:off x="7737475" y="3706813"/>
            <a:ext cx="1803400" cy="3667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1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Kt = 1</a:t>
            </a:r>
          </a:p>
        </p:txBody>
      </p:sp>
      <p:pic>
        <p:nvPicPr>
          <p:cNvPr id="84" name="Picture 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86338" y="4146550"/>
            <a:ext cx="3743325" cy="2705100"/>
          </a:xfrm>
          <a:prstGeom prst="rect">
            <a:avLst/>
          </a:prstGeom>
          <a:noFill/>
        </p:spPr>
      </p:pic>
      <p:sp>
        <p:nvSpPr>
          <p:cNvPr id="85" name="Rectangle 32"/>
          <p:cNvSpPr>
            <a:spLocks noChangeArrowheads="1"/>
          </p:cNvSpPr>
          <p:nvPr/>
        </p:nvSpPr>
        <p:spPr bwMode="auto">
          <a:xfrm>
            <a:off x="7942263" y="6307138"/>
            <a:ext cx="787400" cy="3667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b="1">
                <a:latin typeface="Arial Unicode MS" pitchFamily="34" charset="-128"/>
                <a:ea typeface="Times New Roman" pitchFamily="18" charset="0"/>
                <a:cs typeface="Arial Unicode MS" pitchFamily="34" charset="-128"/>
              </a:rPr>
              <a:t>Kt = 3</a:t>
            </a:r>
          </a:p>
        </p:txBody>
      </p:sp>
      <p:sp>
        <p:nvSpPr>
          <p:cNvPr id="86" name="Rectangle 34"/>
          <p:cNvSpPr>
            <a:spLocks noChangeArrowheads="1"/>
          </p:cNvSpPr>
          <p:nvPr/>
        </p:nvSpPr>
        <p:spPr bwMode="auto">
          <a:xfrm>
            <a:off x="5118100" y="1143149"/>
            <a:ext cx="3300904" cy="64633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rotative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bending  specimens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(central parts)</a:t>
            </a:r>
            <a:endParaRPr kumimoji="0" lang="fr-FR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Line 37"/>
          <p:cNvSpPr>
            <a:spLocks noChangeShapeType="1"/>
          </p:cNvSpPr>
          <p:nvPr/>
        </p:nvSpPr>
        <p:spPr bwMode="auto">
          <a:xfrm>
            <a:off x="4986338" y="1052513"/>
            <a:ext cx="0" cy="5621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Line 38"/>
          <p:cNvSpPr>
            <a:spLocks noChangeShapeType="1"/>
          </p:cNvSpPr>
          <p:nvPr/>
        </p:nvSpPr>
        <p:spPr bwMode="auto">
          <a:xfrm>
            <a:off x="158750" y="1052513"/>
            <a:ext cx="0" cy="5621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9" name="Rectangle 39"/>
          <p:cNvSpPr>
            <a:spLocks noChangeArrowheads="1"/>
          </p:cNvSpPr>
          <p:nvPr/>
        </p:nvSpPr>
        <p:spPr bwMode="auto">
          <a:xfrm>
            <a:off x="4986338" y="1052513"/>
            <a:ext cx="4392612" cy="5621337"/>
          </a:xfrm>
          <a:prstGeom prst="rect">
            <a:avLst/>
          </a:prstGeom>
          <a:noFill/>
          <a:ln w="285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0" name="Text Box 40"/>
          <p:cNvSpPr txBox="1">
            <a:spLocks noChangeArrowheads="1"/>
          </p:cNvSpPr>
          <p:nvPr/>
        </p:nvSpPr>
        <p:spPr bwMode="auto">
          <a:xfrm>
            <a:off x="700088" y="6010275"/>
            <a:ext cx="3267241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Smallest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element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size : 12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ymbol" pitchFamily="18" charset="2"/>
              </a:rPr>
              <a:t>m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Text Box 2"/>
          <p:cNvSpPr txBox="1">
            <a:spLocks noChangeArrowheads="1"/>
          </p:cNvSpPr>
          <p:nvPr/>
        </p:nvSpPr>
        <p:spPr bwMode="auto">
          <a:xfrm>
            <a:off x="2780603" y="115888"/>
            <a:ext cx="3743182" cy="48090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400" b="1" i="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SIMULATIONS</a:t>
            </a:r>
          </a:p>
        </p:txBody>
      </p:sp>
      <p:sp>
        <p:nvSpPr>
          <p:cNvPr id="382979" name="Rectangle 3"/>
          <p:cNvSpPr>
            <a:spLocks noChangeArrowheads="1"/>
          </p:cNvSpPr>
          <p:nvPr/>
        </p:nvSpPr>
        <p:spPr bwMode="auto">
          <a:xfrm>
            <a:off x="1" y="1663056"/>
            <a:ext cx="184731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fr-FR" sz="2400">
              <a:latin typeface="Times New Roman" pitchFamily="18" charset="0"/>
            </a:endParaRPr>
          </a:p>
        </p:txBody>
      </p:sp>
      <p:sp>
        <p:nvSpPr>
          <p:cNvPr id="382987" name="Rectangle 11"/>
          <p:cNvSpPr>
            <a:spLocks noChangeArrowheads="1"/>
          </p:cNvSpPr>
          <p:nvPr/>
        </p:nvSpPr>
        <p:spPr bwMode="auto">
          <a:xfrm>
            <a:off x="547220" y="955645"/>
            <a:ext cx="184731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38298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2767491" y="-252394"/>
            <a:ext cx="3492500" cy="5813388"/>
          </a:xfrm>
          <a:prstGeom prst="rect">
            <a:avLst/>
          </a:prstGeom>
          <a:noFill/>
        </p:spPr>
      </p:pic>
      <p:sp>
        <p:nvSpPr>
          <p:cNvPr id="382988" name="Rectangle 12"/>
          <p:cNvSpPr>
            <a:spLocks noChangeArrowheads="1"/>
          </p:cNvSpPr>
          <p:nvPr/>
        </p:nvSpPr>
        <p:spPr bwMode="auto">
          <a:xfrm>
            <a:off x="392284" y="4539606"/>
            <a:ext cx="8749511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altLang="zh-CN" sz="2400" b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Contours of the axial stress in elasticity (</a:t>
            </a:r>
            <a:r>
              <a:rPr lang="en-US" altLang="zh-CN" sz="2400" b="1">
                <a:latin typeface="Symbol" pitchFamily="18" charset="2"/>
                <a:ea typeface="SimSun" pitchFamily="2" charset="-122"/>
                <a:cs typeface="Times New Roman" pitchFamily="18" charset="0"/>
              </a:rPr>
              <a:t>s</a:t>
            </a:r>
            <a:r>
              <a:rPr lang="en-US" altLang="zh-CN" sz="2400" b="1" baseline="-30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</a:t>
            </a:r>
            <a:r>
              <a:rPr lang="en-US" altLang="zh-CN" sz="2400" b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=500MPa, </a:t>
            </a:r>
            <a:r>
              <a:rPr lang="en-US" altLang="zh-CN" sz="2400" b="1">
                <a:latin typeface="Symbol" pitchFamily="18" charset="2"/>
                <a:ea typeface="SimSun" pitchFamily="2" charset="-122"/>
                <a:cs typeface="Times New Roman" pitchFamily="18" charset="0"/>
              </a:rPr>
              <a:t>s</a:t>
            </a:r>
            <a:r>
              <a:rPr lang="en-US" altLang="zh-CN" sz="2400" b="1" baseline="-30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</a:t>
            </a:r>
            <a:r>
              <a:rPr lang="en-US" altLang="zh-CN" sz="2400" b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=165MPa)</a:t>
            </a:r>
            <a:endParaRPr lang="en-US" altLang="zh-CN" sz="240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3" name="Rectangle 3"/>
          <p:cNvSpPr>
            <a:spLocks noChangeArrowheads="1"/>
          </p:cNvSpPr>
          <p:nvPr/>
        </p:nvSpPr>
        <p:spPr bwMode="auto">
          <a:xfrm>
            <a:off x="1" y="1663056"/>
            <a:ext cx="184731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fr-FR" sz="2400">
              <a:latin typeface="Times New Roman" pitchFamily="18" charset="0"/>
            </a:endParaRPr>
          </a:p>
        </p:txBody>
      </p:sp>
      <p:sp>
        <p:nvSpPr>
          <p:cNvPr id="384005" name="Rectangle 5"/>
          <p:cNvSpPr>
            <a:spLocks noChangeArrowheads="1"/>
          </p:cNvSpPr>
          <p:nvPr/>
        </p:nvSpPr>
        <p:spPr bwMode="auto">
          <a:xfrm>
            <a:off x="1" y="1496983"/>
            <a:ext cx="184731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384008" name="Rectangle 8"/>
          <p:cNvSpPr>
            <a:spLocks noChangeArrowheads="1"/>
          </p:cNvSpPr>
          <p:nvPr/>
        </p:nvSpPr>
        <p:spPr bwMode="auto">
          <a:xfrm>
            <a:off x="1" y="1247745"/>
            <a:ext cx="184731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384007" name="Object 7"/>
          <p:cNvGraphicFramePr>
            <a:graphicFrameLocks noChangeAspect="1"/>
          </p:cNvGraphicFramePr>
          <p:nvPr/>
        </p:nvGraphicFramePr>
        <p:xfrm>
          <a:off x="1887250" y="1052513"/>
          <a:ext cx="5686473" cy="3657600"/>
        </p:xfrm>
        <a:graphic>
          <a:graphicData uri="http://schemas.openxmlformats.org/presentationml/2006/ole">
            <p:oleObj spid="_x0000_s529410" name="Graphique" r:id="rId3" imgW="5476799" imgH="3657753" progId="Excel.Sheet.8">
              <p:embed/>
            </p:oleObj>
          </a:graphicData>
        </a:graphic>
      </p:graphicFrame>
      <p:sp>
        <p:nvSpPr>
          <p:cNvPr id="384009" name="Rectangle 9"/>
          <p:cNvSpPr>
            <a:spLocks noChangeArrowheads="1"/>
          </p:cNvSpPr>
          <p:nvPr/>
        </p:nvSpPr>
        <p:spPr bwMode="auto">
          <a:xfrm>
            <a:off x="2162508" y="4724400"/>
            <a:ext cx="5577688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i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Elastic and </a:t>
            </a:r>
            <a:r>
              <a:rPr lang="en-US" sz="2400" i="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elastoplastic</a:t>
            </a:r>
            <a:r>
              <a:rPr lang="en-US" sz="2400" i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axial stresses</a:t>
            </a:r>
          </a:p>
        </p:txBody>
      </p:sp>
      <p:sp>
        <p:nvSpPr>
          <p:cNvPr id="384010" name="Rectangle 10"/>
          <p:cNvSpPr>
            <a:spLocks noChangeArrowheads="1"/>
          </p:cNvSpPr>
          <p:nvPr/>
        </p:nvSpPr>
        <p:spPr bwMode="auto">
          <a:xfrm>
            <a:off x="3832189" y="1058834"/>
            <a:ext cx="2297665" cy="40011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1" name="Rectangle 3"/>
          <p:cNvSpPr>
            <a:spLocks noChangeArrowheads="1"/>
          </p:cNvSpPr>
          <p:nvPr/>
        </p:nvSpPr>
        <p:spPr bwMode="auto">
          <a:xfrm>
            <a:off x="1" y="1663056"/>
            <a:ext cx="184731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fr-FR" sz="2400">
              <a:latin typeface="Times New Roman" pitchFamily="18" charset="0"/>
            </a:endParaRPr>
          </a:p>
        </p:txBody>
      </p:sp>
      <p:sp>
        <p:nvSpPr>
          <p:cNvPr id="386053" name="Rectangle 5"/>
          <p:cNvSpPr>
            <a:spLocks noChangeArrowheads="1"/>
          </p:cNvSpPr>
          <p:nvPr/>
        </p:nvSpPr>
        <p:spPr bwMode="auto">
          <a:xfrm>
            <a:off x="1" y="1623983"/>
            <a:ext cx="184731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386052" name="Object 4"/>
          <p:cNvGraphicFramePr>
            <a:graphicFrameLocks noChangeAspect="1"/>
          </p:cNvGraphicFramePr>
          <p:nvPr/>
        </p:nvGraphicFramePr>
        <p:xfrm>
          <a:off x="229108" y="3716339"/>
          <a:ext cx="5121121" cy="2784475"/>
        </p:xfrm>
        <a:graphic>
          <a:graphicData uri="http://schemas.openxmlformats.org/presentationml/2006/ole">
            <p:oleObj spid="_x0000_s530434" name="Graphique" r:id="rId3" imgW="5686654" imgH="3209874" progId="Excel.Sheet.8">
              <p:embed/>
            </p:oleObj>
          </a:graphicData>
        </a:graphic>
      </p:graphicFrame>
      <p:sp>
        <p:nvSpPr>
          <p:cNvPr id="386055" name="Rectangle 7"/>
          <p:cNvSpPr>
            <a:spLocks noChangeArrowheads="1"/>
          </p:cNvSpPr>
          <p:nvPr/>
        </p:nvSpPr>
        <p:spPr bwMode="auto">
          <a:xfrm>
            <a:off x="1" y="1623983"/>
            <a:ext cx="184731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386054" name="Object 6"/>
          <p:cNvGraphicFramePr>
            <a:graphicFrameLocks noChangeAspect="1"/>
          </p:cNvGraphicFramePr>
          <p:nvPr/>
        </p:nvGraphicFramePr>
        <p:xfrm>
          <a:off x="229108" y="685800"/>
          <a:ext cx="5102991" cy="2774950"/>
        </p:xfrm>
        <a:graphic>
          <a:graphicData uri="http://schemas.openxmlformats.org/presentationml/2006/ole">
            <p:oleObj spid="_x0000_s530435" name="Graphique" r:id="rId4" imgW="5686654" imgH="3209874" progId="Excel.Sheet.8">
              <p:embed/>
            </p:oleObj>
          </a:graphicData>
        </a:graphic>
      </p:graphicFrame>
      <p:sp>
        <p:nvSpPr>
          <p:cNvPr id="386056" name="Rectangle 8"/>
          <p:cNvSpPr>
            <a:spLocks noChangeArrowheads="1"/>
          </p:cNvSpPr>
          <p:nvPr/>
        </p:nvSpPr>
        <p:spPr bwMode="auto">
          <a:xfrm>
            <a:off x="5332099" y="1112909"/>
            <a:ext cx="3687228" cy="7078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GB" b="1" i="0" dirty="0">
                <a:latin typeface="Arial" pitchFamily="34" charset="0"/>
                <a:cs typeface="Arial" pitchFamily="34" charset="0"/>
              </a:rPr>
              <a:t>Stabilized axial plastic </a:t>
            </a:r>
          </a:p>
          <a:p>
            <a:pPr algn="l"/>
            <a:r>
              <a:rPr lang="en-GB" b="1" i="0" dirty="0">
                <a:latin typeface="Arial" pitchFamily="34" charset="0"/>
                <a:cs typeface="Arial" pitchFamily="34" charset="0"/>
              </a:rPr>
              <a:t>deformations along a radius</a:t>
            </a:r>
            <a:r>
              <a:rPr lang="en-US" i="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86057" name="Rectangle 9"/>
          <p:cNvSpPr>
            <a:spLocks noChangeArrowheads="1"/>
          </p:cNvSpPr>
          <p:nvPr/>
        </p:nvSpPr>
        <p:spPr bwMode="auto">
          <a:xfrm>
            <a:off x="5572743" y="4352996"/>
            <a:ext cx="3031599" cy="7078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en-US" b="1" i="0" dirty="0">
                <a:latin typeface="Arial" pitchFamily="34" charset="0"/>
                <a:cs typeface="Arial" pitchFamily="34" charset="0"/>
              </a:rPr>
              <a:t>Axial residual stresses </a:t>
            </a:r>
          </a:p>
          <a:p>
            <a:pPr algn="l"/>
            <a:r>
              <a:rPr lang="en-US" b="1" i="0" dirty="0">
                <a:latin typeface="Arial" pitchFamily="34" charset="0"/>
                <a:cs typeface="Arial" pitchFamily="34" charset="0"/>
              </a:rPr>
              <a:t>after total unloading</a:t>
            </a:r>
            <a:r>
              <a:rPr lang="en-US" i="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064772" y="981076"/>
            <a:ext cx="4967834" cy="792163"/>
            <a:chOff x="646" y="532"/>
            <a:chExt cx="3014" cy="499"/>
          </a:xfrm>
        </p:grpSpPr>
        <p:sp>
          <p:nvSpPr>
            <p:cNvPr id="357379" name="Rectangle 3"/>
            <p:cNvSpPr>
              <a:spLocks noChangeArrowheads="1"/>
            </p:cNvSpPr>
            <p:nvPr/>
          </p:nvSpPr>
          <p:spPr bwMode="auto">
            <a:xfrm>
              <a:off x="646" y="532"/>
              <a:ext cx="3014" cy="4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357380" name="Object 4"/>
            <p:cNvGraphicFramePr>
              <a:graphicFrameLocks noChangeAspect="1"/>
            </p:cNvGraphicFramePr>
            <p:nvPr/>
          </p:nvGraphicFramePr>
          <p:xfrm>
            <a:off x="1095" y="584"/>
            <a:ext cx="2103" cy="426"/>
          </p:xfrm>
          <a:graphic>
            <a:graphicData uri="http://schemas.openxmlformats.org/presentationml/2006/ole">
              <p:oleObj spid="_x0000_s531465" name="Equation" r:id="rId3" imgW="1523880" imgH="291960" progId="Equation.DSMT4">
                <p:embed/>
              </p:oleObj>
            </a:graphicData>
          </a:graphic>
        </p:graphicFrame>
      </p:grpSp>
      <p:sp>
        <p:nvSpPr>
          <p:cNvPr id="357383" name="Text Box 7"/>
          <p:cNvSpPr txBox="1">
            <a:spLocks noChangeArrowheads="1"/>
          </p:cNvSpPr>
          <p:nvPr/>
        </p:nvSpPr>
        <p:spPr bwMode="auto">
          <a:xfrm>
            <a:off x="344486" y="188913"/>
            <a:ext cx="7572074" cy="461665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fr-FR" sz="2400" b="1" i="0">
                <a:latin typeface="Arial" pitchFamily="34" charset="0"/>
                <a:cs typeface="Arial" pitchFamily="34" charset="0"/>
              </a:rPr>
              <a:t>Recall of the Dang Van criterion  (1973,1995, …)</a:t>
            </a:r>
          </a:p>
        </p:txBody>
      </p:sp>
      <p:sp>
        <p:nvSpPr>
          <p:cNvPr id="357384" name="Text Box 8"/>
          <p:cNvSpPr txBox="1">
            <a:spLocks noChangeArrowheads="1"/>
          </p:cNvSpPr>
          <p:nvPr/>
        </p:nvSpPr>
        <p:spPr bwMode="auto">
          <a:xfrm>
            <a:off x="1813078" y="4868864"/>
            <a:ext cx="3114955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i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b="1" i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b : </a:t>
            </a:r>
            <a:r>
              <a:rPr lang="fr-FR" b="1" i="1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material</a:t>
            </a:r>
            <a:r>
              <a:rPr lang="fr-FR" b="1" i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constants</a:t>
            </a:r>
            <a:endParaRPr lang="fr-FR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57386" name="Object 10"/>
          <p:cNvGraphicFramePr>
            <a:graphicFrameLocks noChangeAspect="1"/>
          </p:cNvGraphicFramePr>
          <p:nvPr/>
        </p:nvGraphicFramePr>
        <p:xfrm>
          <a:off x="1824617" y="2986088"/>
          <a:ext cx="2793788" cy="493712"/>
        </p:xfrm>
        <a:graphic>
          <a:graphicData uri="http://schemas.openxmlformats.org/presentationml/2006/ole">
            <p:oleObj spid="_x0000_s531458" name="Equation" r:id="rId4" imgW="1523880" imgH="304560" progId="Equation.DSMT4">
              <p:embed/>
            </p:oleObj>
          </a:graphicData>
        </a:graphic>
      </p:graphicFrame>
      <p:graphicFrame>
        <p:nvGraphicFramePr>
          <p:cNvPr id="357387" name="Object 11"/>
          <p:cNvGraphicFramePr>
            <a:graphicFrameLocks noChangeAspect="1"/>
          </p:cNvGraphicFramePr>
          <p:nvPr/>
        </p:nvGraphicFramePr>
        <p:xfrm>
          <a:off x="1804837" y="1998664"/>
          <a:ext cx="2048778" cy="638175"/>
        </p:xfrm>
        <a:graphic>
          <a:graphicData uri="http://schemas.openxmlformats.org/presentationml/2006/ole">
            <p:oleObj spid="_x0000_s531459" name="Equation" r:id="rId5" imgW="1117440" imgH="393480" progId="Equation.DSMT4">
              <p:embed/>
            </p:oleObj>
          </a:graphicData>
        </a:graphic>
      </p:graphicFrame>
      <p:graphicFrame>
        <p:nvGraphicFramePr>
          <p:cNvPr id="357397" name="Object 21"/>
          <p:cNvGraphicFramePr>
            <a:graphicFrameLocks noChangeAspect="1"/>
          </p:cNvGraphicFramePr>
          <p:nvPr/>
        </p:nvGraphicFramePr>
        <p:xfrm>
          <a:off x="1712536" y="3856038"/>
          <a:ext cx="3352546" cy="652462"/>
        </p:xfrm>
        <a:graphic>
          <a:graphicData uri="http://schemas.openxmlformats.org/presentationml/2006/ole">
            <p:oleObj spid="_x0000_s531460" name="Equation" r:id="rId6" imgW="1777680" imgH="368280" progId="Equation.DSMT4">
              <p:embed/>
            </p:oleObj>
          </a:graphicData>
        </a:graphic>
      </p:graphicFrame>
      <p:sp>
        <p:nvSpPr>
          <p:cNvPr id="357398" name="Oval 22"/>
          <p:cNvSpPr>
            <a:spLocks noChangeArrowheads="1"/>
          </p:cNvSpPr>
          <p:nvPr/>
        </p:nvSpPr>
        <p:spPr bwMode="auto">
          <a:xfrm>
            <a:off x="5681529" y="1700213"/>
            <a:ext cx="3603081" cy="3168650"/>
          </a:xfrm>
          <a:prstGeom prst="ellipse">
            <a:avLst/>
          </a:prstGeom>
          <a:solidFill>
            <a:srgbClr val="EDFFB9">
              <a:alpha val="78000"/>
            </a:srgbClr>
          </a:solidFill>
          <a:ln w="762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57399" name="Line 23"/>
          <p:cNvSpPr>
            <a:spLocks noChangeShapeType="1"/>
          </p:cNvSpPr>
          <p:nvPr/>
        </p:nvSpPr>
        <p:spPr bwMode="auto">
          <a:xfrm flipH="1" flipV="1">
            <a:off x="7628114" y="1412876"/>
            <a:ext cx="0" cy="3960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7400" name="Line 24"/>
          <p:cNvSpPr>
            <a:spLocks noChangeShapeType="1"/>
          </p:cNvSpPr>
          <p:nvPr/>
        </p:nvSpPr>
        <p:spPr bwMode="auto">
          <a:xfrm flipV="1">
            <a:off x="5251334" y="3933825"/>
            <a:ext cx="460851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aphicFrame>
        <p:nvGraphicFramePr>
          <p:cNvPr id="357401" name="Object 25"/>
          <p:cNvGraphicFramePr>
            <a:graphicFrameLocks noChangeAspect="1"/>
          </p:cNvGraphicFramePr>
          <p:nvPr/>
        </p:nvGraphicFramePr>
        <p:xfrm>
          <a:off x="9573053" y="4005264"/>
          <a:ext cx="309872" cy="339725"/>
        </p:xfrm>
        <a:graphic>
          <a:graphicData uri="http://schemas.openxmlformats.org/presentationml/2006/ole">
            <p:oleObj spid="_x0000_s531461" name="Equation" r:id="rId7" imgW="126720" imgH="139680" progId="Equation.DSMT4">
              <p:embed/>
            </p:oleObj>
          </a:graphicData>
        </a:graphic>
      </p:graphicFrame>
      <p:graphicFrame>
        <p:nvGraphicFramePr>
          <p:cNvPr id="357402" name="Object 26"/>
          <p:cNvGraphicFramePr>
            <a:graphicFrameLocks noChangeAspect="1"/>
          </p:cNvGraphicFramePr>
          <p:nvPr/>
        </p:nvGraphicFramePr>
        <p:xfrm>
          <a:off x="7286927" y="1268414"/>
          <a:ext cx="339540" cy="401637"/>
        </p:xfrm>
        <a:graphic>
          <a:graphicData uri="http://schemas.openxmlformats.org/presentationml/2006/ole">
            <p:oleObj spid="_x0000_s531462" name="Equation" r:id="rId8" imgW="139680" imgH="164880" progId="Equation.DSMT4">
              <p:embed/>
            </p:oleObj>
          </a:graphicData>
        </a:graphic>
      </p:graphicFrame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5609006" y="2276476"/>
            <a:ext cx="3456386" cy="2232025"/>
            <a:chOff x="3542" y="1434"/>
            <a:chExt cx="2097" cy="1406"/>
          </a:xfrm>
        </p:grpSpPr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3542" y="1434"/>
              <a:ext cx="2097" cy="1406"/>
              <a:chOff x="3054" y="1502"/>
              <a:chExt cx="1700" cy="1747"/>
            </a:xfrm>
          </p:grpSpPr>
          <p:sp>
            <p:nvSpPr>
              <p:cNvPr id="357404" name="Freeform 28"/>
              <p:cNvSpPr>
                <a:spLocks/>
              </p:cNvSpPr>
              <p:nvPr/>
            </p:nvSpPr>
            <p:spPr bwMode="auto">
              <a:xfrm>
                <a:off x="3054" y="1502"/>
                <a:ext cx="1700" cy="1747"/>
              </a:xfrm>
              <a:custGeom>
                <a:avLst/>
                <a:gdLst/>
                <a:ahLst/>
                <a:cxnLst>
                  <a:cxn ang="0">
                    <a:pos x="900" y="931"/>
                  </a:cxn>
                  <a:cxn ang="0">
                    <a:pos x="1172" y="1656"/>
                  </a:cxn>
                  <a:cxn ang="0">
                    <a:pos x="1625" y="1475"/>
                  </a:cxn>
                  <a:cxn ang="0">
                    <a:pos x="1625" y="931"/>
                  </a:cxn>
                  <a:cxn ang="0">
                    <a:pos x="1444" y="250"/>
                  </a:cxn>
                  <a:cxn ang="0">
                    <a:pos x="809" y="23"/>
                  </a:cxn>
                  <a:cxn ang="0">
                    <a:pos x="355" y="114"/>
                  </a:cxn>
                  <a:cxn ang="0">
                    <a:pos x="174" y="477"/>
                  </a:cxn>
                  <a:cxn ang="0">
                    <a:pos x="1399" y="568"/>
                  </a:cxn>
                  <a:cxn ang="0">
                    <a:pos x="990" y="296"/>
                  </a:cxn>
                  <a:cxn ang="0">
                    <a:pos x="900" y="931"/>
                  </a:cxn>
                </a:cxnLst>
                <a:rect l="0" t="0" r="r" b="b"/>
                <a:pathLst>
                  <a:path w="1700" h="1747">
                    <a:moveTo>
                      <a:pt x="900" y="931"/>
                    </a:moveTo>
                    <a:cubicBezTo>
                      <a:pt x="930" y="1158"/>
                      <a:pt x="1051" y="1565"/>
                      <a:pt x="1172" y="1656"/>
                    </a:cubicBezTo>
                    <a:cubicBezTo>
                      <a:pt x="1293" y="1747"/>
                      <a:pt x="1550" y="1596"/>
                      <a:pt x="1625" y="1475"/>
                    </a:cubicBezTo>
                    <a:cubicBezTo>
                      <a:pt x="1700" y="1354"/>
                      <a:pt x="1655" y="1135"/>
                      <a:pt x="1625" y="931"/>
                    </a:cubicBezTo>
                    <a:cubicBezTo>
                      <a:pt x="1595" y="727"/>
                      <a:pt x="1580" y="401"/>
                      <a:pt x="1444" y="250"/>
                    </a:cubicBezTo>
                    <a:cubicBezTo>
                      <a:pt x="1308" y="99"/>
                      <a:pt x="990" y="46"/>
                      <a:pt x="809" y="23"/>
                    </a:cubicBezTo>
                    <a:cubicBezTo>
                      <a:pt x="628" y="0"/>
                      <a:pt x="461" y="38"/>
                      <a:pt x="355" y="114"/>
                    </a:cubicBezTo>
                    <a:cubicBezTo>
                      <a:pt x="249" y="190"/>
                      <a:pt x="0" y="401"/>
                      <a:pt x="174" y="477"/>
                    </a:cubicBezTo>
                    <a:cubicBezTo>
                      <a:pt x="348" y="553"/>
                      <a:pt x="1263" y="598"/>
                      <a:pt x="1399" y="568"/>
                    </a:cubicBezTo>
                    <a:cubicBezTo>
                      <a:pt x="1535" y="538"/>
                      <a:pt x="1073" y="236"/>
                      <a:pt x="990" y="296"/>
                    </a:cubicBezTo>
                    <a:cubicBezTo>
                      <a:pt x="907" y="356"/>
                      <a:pt x="870" y="704"/>
                      <a:pt x="900" y="931"/>
                    </a:cubicBezTo>
                    <a:close/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7405" name="Line 29"/>
              <p:cNvSpPr>
                <a:spLocks noChangeShapeType="1"/>
              </p:cNvSpPr>
              <p:nvPr/>
            </p:nvSpPr>
            <p:spPr bwMode="auto">
              <a:xfrm flipV="1">
                <a:off x="3938" y="2206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7406" name="Line 30"/>
              <p:cNvSpPr>
                <a:spLocks noChangeShapeType="1"/>
              </p:cNvSpPr>
              <p:nvPr/>
            </p:nvSpPr>
            <p:spPr bwMode="auto">
              <a:xfrm>
                <a:off x="4189" y="1819"/>
                <a:ext cx="9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7407" name="Line 31"/>
              <p:cNvSpPr>
                <a:spLocks noChangeShapeType="1"/>
              </p:cNvSpPr>
              <p:nvPr/>
            </p:nvSpPr>
            <p:spPr bwMode="auto">
              <a:xfrm flipH="1">
                <a:off x="3666" y="2057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7408" name="Line 32"/>
              <p:cNvSpPr>
                <a:spLocks noChangeShapeType="1"/>
              </p:cNvSpPr>
              <p:nvPr/>
            </p:nvSpPr>
            <p:spPr bwMode="auto">
              <a:xfrm>
                <a:off x="4139" y="1577"/>
                <a:ext cx="136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7409" name="Line 33"/>
              <p:cNvSpPr>
                <a:spLocks noChangeShapeType="1"/>
              </p:cNvSpPr>
              <p:nvPr/>
            </p:nvSpPr>
            <p:spPr bwMode="auto">
              <a:xfrm>
                <a:off x="4651" y="2171"/>
                <a:ext cx="0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7410" name="Line 34"/>
              <p:cNvSpPr>
                <a:spLocks noChangeShapeType="1"/>
              </p:cNvSpPr>
              <p:nvPr/>
            </p:nvSpPr>
            <p:spPr bwMode="auto">
              <a:xfrm flipH="1" flipV="1">
                <a:off x="4052" y="2841"/>
                <a:ext cx="46" cy="9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aphicFrame>
          <p:nvGraphicFramePr>
            <p:cNvPr id="357411" name="Object 35"/>
            <p:cNvGraphicFramePr>
              <a:graphicFrameLocks noChangeAspect="1"/>
            </p:cNvGraphicFramePr>
            <p:nvPr/>
          </p:nvGraphicFramePr>
          <p:xfrm>
            <a:off x="4172" y="1588"/>
            <a:ext cx="375" cy="273"/>
          </p:xfrm>
          <a:graphic>
            <a:graphicData uri="http://schemas.openxmlformats.org/presentationml/2006/ole">
              <p:oleObj spid="_x0000_s531464" name="Equation" r:id="rId9" imgW="291960" imgH="228600" progId="Equation.DSMT4">
                <p:embed/>
              </p:oleObj>
            </a:graphicData>
          </a:graphic>
        </p:graphicFrame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6965517" y="1998664"/>
            <a:ext cx="1570786" cy="1730375"/>
            <a:chOff x="4365" y="1259"/>
            <a:chExt cx="953" cy="1090"/>
          </a:xfrm>
        </p:grpSpPr>
        <p:graphicFrame>
          <p:nvGraphicFramePr>
            <p:cNvPr id="357395" name="Object 19"/>
            <p:cNvGraphicFramePr>
              <a:graphicFrameLocks noChangeAspect="1"/>
            </p:cNvGraphicFramePr>
            <p:nvPr/>
          </p:nvGraphicFramePr>
          <p:xfrm>
            <a:off x="4365" y="1888"/>
            <a:ext cx="389" cy="461"/>
          </p:xfrm>
          <a:graphic>
            <a:graphicData uri="http://schemas.openxmlformats.org/presentationml/2006/ole">
              <p:oleObj spid="_x0000_s531463" name="Equation" r:id="rId10" imgW="177480" imgH="253800" progId="Equation.DSMT4">
                <p:embed/>
              </p:oleObj>
            </a:graphicData>
          </a:graphic>
        </p:graphicFrame>
        <p:sp>
          <p:nvSpPr>
            <p:cNvPr id="357394" name="Line 18"/>
            <p:cNvSpPr>
              <a:spLocks noChangeShapeType="1"/>
            </p:cNvSpPr>
            <p:nvPr/>
          </p:nvSpPr>
          <p:spPr bwMode="auto">
            <a:xfrm flipV="1">
              <a:off x="4676" y="1259"/>
              <a:ext cx="642" cy="851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57396" name="Oval 20"/>
          <p:cNvSpPr>
            <a:spLocks noChangeArrowheads="1"/>
          </p:cNvSpPr>
          <p:nvPr/>
        </p:nvSpPr>
        <p:spPr bwMode="auto">
          <a:xfrm>
            <a:off x="7395712" y="3335339"/>
            <a:ext cx="117025" cy="92075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35647" y="908051"/>
            <a:ext cx="7639652" cy="4478338"/>
            <a:chOff x="113" y="667"/>
            <a:chExt cx="4443" cy="2821"/>
          </a:xfrm>
        </p:grpSpPr>
        <p:sp>
          <p:nvSpPr>
            <p:cNvPr id="403459" name="Text Box 3"/>
            <p:cNvSpPr txBox="1">
              <a:spLocks noChangeArrowheads="1"/>
            </p:cNvSpPr>
            <p:nvPr/>
          </p:nvSpPr>
          <p:spPr bwMode="auto">
            <a:xfrm>
              <a:off x="4195" y="3158"/>
              <a:ext cx="18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800">
                  <a:latin typeface="Americana BT" pitchFamily="2" charset="0"/>
                </a:rPr>
                <a:t>p</a:t>
              </a:r>
            </a:p>
          </p:txBody>
        </p:sp>
        <p:sp>
          <p:nvSpPr>
            <p:cNvPr id="403460" name="Text Box 4"/>
            <p:cNvSpPr txBox="1">
              <a:spLocks noChangeArrowheads="1"/>
            </p:cNvSpPr>
            <p:nvPr/>
          </p:nvSpPr>
          <p:spPr bwMode="auto">
            <a:xfrm>
              <a:off x="1685" y="667"/>
              <a:ext cx="22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fr-FR" sz="3600">
                  <a:latin typeface="Symbol" pitchFamily="18" charset="2"/>
                </a:rPr>
                <a:t>t</a:t>
              </a:r>
              <a:endParaRPr lang="fr-FR" sz="2800" baseline="-25000">
                <a:latin typeface="Americana BT" pitchFamily="2" charset="0"/>
              </a:endParaRPr>
            </a:p>
          </p:txBody>
        </p:sp>
        <p:sp>
          <p:nvSpPr>
            <p:cNvPr id="403461" name="Line 5"/>
            <p:cNvSpPr>
              <a:spLocks noChangeShapeType="1"/>
            </p:cNvSpPr>
            <p:nvPr/>
          </p:nvSpPr>
          <p:spPr bwMode="auto">
            <a:xfrm flipV="1">
              <a:off x="2018" y="746"/>
              <a:ext cx="0" cy="2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03462" name="Line 6"/>
            <p:cNvSpPr>
              <a:spLocks noChangeShapeType="1"/>
            </p:cNvSpPr>
            <p:nvPr/>
          </p:nvSpPr>
          <p:spPr bwMode="auto">
            <a:xfrm>
              <a:off x="113" y="3203"/>
              <a:ext cx="444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363106" y="1412876"/>
            <a:ext cx="7926166" cy="1584325"/>
            <a:chOff x="793" y="890"/>
            <a:chExt cx="4609" cy="998"/>
          </a:xfrm>
        </p:grpSpPr>
        <p:sp>
          <p:nvSpPr>
            <p:cNvPr id="403464" name="Line 8"/>
            <p:cNvSpPr>
              <a:spLocks noChangeShapeType="1"/>
            </p:cNvSpPr>
            <p:nvPr/>
          </p:nvSpPr>
          <p:spPr bwMode="auto">
            <a:xfrm>
              <a:off x="793" y="890"/>
              <a:ext cx="4190" cy="99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03465" name="Text Box 9"/>
            <p:cNvSpPr txBox="1">
              <a:spLocks noChangeArrowheads="1"/>
            </p:cNvSpPr>
            <p:nvPr/>
          </p:nvSpPr>
          <p:spPr bwMode="auto">
            <a:xfrm>
              <a:off x="4490" y="1431"/>
              <a:ext cx="912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dirty="0" err="1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Material</a:t>
              </a:r>
              <a:r>
                <a:rPr lang="fr-FR" dirty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 line</a:t>
              </a:r>
              <a:endParaRPr lang="fr-FR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fr-FR" sz="18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a,  b</a:t>
              </a:r>
            </a:p>
          </p:txBody>
        </p:sp>
      </p:grpSp>
      <p:sp>
        <p:nvSpPr>
          <p:cNvPr id="403479" name="Text Box 23"/>
          <p:cNvSpPr txBox="1">
            <a:spLocks noChangeArrowheads="1"/>
          </p:cNvSpPr>
          <p:nvPr/>
        </p:nvSpPr>
        <p:spPr bwMode="auto">
          <a:xfrm>
            <a:off x="1387829" y="5440364"/>
            <a:ext cx="7109639" cy="10156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fr-FR" b="1" i="0" dirty="0" err="1">
                <a:latin typeface="Arial" pitchFamily="34" charset="0"/>
                <a:cs typeface="Arial" pitchFamily="34" charset="0"/>
              </a:rPr>
              <a:t>These</a:t>
            </a:r>
            <a:r>
              <a:rPr lang="fr-FR" b="1" i="0" dirty="0">
                <a:latin typeface="Arial" pitchFamily="34" charset="0"/>
                <a:cs typeface="Arial" pitchFamily="34" charset="0"/>
              </a:rPr>
              <a:t> </a:t>
            </a:r>
            <a:r>
              <a:rPr lang="fr-FR" b="1" i="0" dirty="0" err="1">
                <a:latin typeface="Arial" pitchFamily="34" charset="0"/>
                <a:cs typeface="Arial" pitchFamily="34" charset="0"/>
              </a:rPr>
              <a:t>features</a:t>
            </a:r>
            <a:r>
              <a:rPr lang="fr-FR" b="1" i="0" dirty="0">
                <a:latin typeface="Arial" pitchFamily="34" charset="0"/>
                <a:cs typeface="Arial" pitchFamily="34" charset="0"/>
              </a:rPr>
              <a:t> are </a:t>
            </a:r>
            <a:r>
              <a:rPr lang="fr-FR" b="1" i="0" dirty="0" err="1">
                <a:latin typeface="Arial" pitchFamily="34" charset="0"/>
                <a:cs typeface="Arial" pitchFamily="34" charset="0"/>
              </a:rPr>
              <a:t>related</a:t>
            </a:r>
            <a:r>
              <a:rPr lang="fr-FR" b="1" i="0" dirty="0">
                <a:latin typeface="Arial" pitchFamily="34" charset="0"/>
                <a:cs typeface="Arial" pitchFamily="34" charset="0"/>
              </a:rPr>
              <a:t> to the </a:t>
            </a:r>
            <a:r>
              <a:rPr lang="fr-FR" b="1" i="0" dirty="0" err="1" smtClean="0">
                <a:latin typeface="Arial" pitchFamily="34" charset="0"/>
                <a:cs typeface="Arial" pitchFamily="34" charset="0"/>
              </a:rPr>
              <a:t>REVf</a:t>
            </a:r>
            <a:r>
              <a:rPr lang="fr-FR" b="1" i="0" dirty="0" smtClean="0">
                <a:latin typeface="Arial" pitchFamily="34" charset="0"/>
                <a:cs typeface="Arial" pitchFamily="34" charset="0"/>
              </a:rPr>
              <a:t>.</a:t>
            </a:r>
            <a:endParaRPr lang="fr-FR" b="1" i="0" dirty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50000"/>
              </a:lnSpc>
            </a:pPr>
            <a:r>
              <a:rPr lang="fr-FR" b="1" i="0" dirty="0">
                <a:latin typeface="Arial" pitchFamily="34" charset="0"/>
                <a:cs typeface="Arial" pitchFamily="34" charset="0"/>
              </a:rPr>
              <a:t>The </a:t>
            </a:r>
            <a:r>
              <a:rPr lang="fr-FR" b="1" i="0" dirty="0" err="1">
                <a:latin typeface="Arial" pitchFamily="34" charset="0"/>
                <a:cs typeface="Arial" pitchFamily="34" charset="0"/>
              </a:rPr>
              <a:t>material</a:t>
            </a:r>
            <a:r>
              <a:rPr lang="fr-FR" b="1" i="0" dirty="0">
                <a:latin typeface="Arial" pitchFamily="34" charset="0"/>
                <a:cs typeface="Arial" pitchFamily="34" charset="0"/>
              </a:rPr>
              <a:t> line </a:t>
            </a:r>
            <a:r>
              <a:rPr lang="fr-FR" b="1" i="0" dirty="0" err="1">
                <a:latin typeface="Arial" pitchFamily="34" charset="0"/>
                <a:cs typeface="Arial" pitchFamily="34" charset="0"/>
              </a:rPr>
              <a:t>is</a:t>
            </a:r>
            <a:r>
              <a:rPr lang="fr-FR" b="1" i="0" dirty="0">
                <a:latin typeface="Arial" pitchFamily="34" charset="0"/>
                <a:cs typeface="Arial" pitchFamily="34" charset="0"/>
              </a:rPr>
              <a:t> not </a:t>
            </a:r>
            <a:r>
              <a:rPr lang="fr-FR" b="1" i="0" dirty="0" err="1">
                <a:latin typeface="Arial" pitchFamily="34" charset="0"/>
                <a:cs typeface="Arial" pitchFamily="34" charset="0"/>
              </a:rPr>
              <a:t>known</a:t>
            </a:r>
            <a:r>
              <a:rPr lang="fr-FR" b="1" i="0" dirty="0">
                <a:latin typeface="Arial" pitchFamily="34" charset="0"/>
                <a:cs typeface="Arial" pitchFamily="34" charset="0"/>
              </a:rPr>
              <a:t> : </a:t>
            </a:r>
            <a:r>
              <a:rPr lang="fr-FR" b="1" i="0" dirty="0" err="1">
                <a:latin typeface="Arial" pitchFamily="34" charset="0"/>
                <a:cs typeface="Arial" pitchFamily="34" charset="0"/>
              </a:rPr>
              <a:t>our</a:t>
            </a:r>
            <a:r>
              <a:rPr lang="fr-FR" b="1" i="0" dirty="0">
                <a:latin typeface="Arial" pitchFamily="34" charset="0"/>
                <a:cs typeface="Arial" pitchFamily="34" charset="0"/>
              </a:rPr>
              <a:t> </a:t>
            </a:r>
            <a:r>
              <a:rPr lang="fr-FR" b="1" i="0" dirty="0" err="1">
                <a:latin typeface="Arial" pitchFamily="34" charset="0"/>
                <a:cs typeface="Arial" pitchFamily="34" charset="0"/>
              </a:rPr>
              <a:t>aim</a:t>
            </a:r>
            <a:r>
              <a:rPr lang="fr-FR" b="1" i="0" dirty="0">
                <a:latin typeface="Arial" pitchFamily="34" charset="0"/>
                <a:cs typeface="Arial" pitchFamily="34" charset="0"/>
              </a:rPr>
              <a:t> </a:t>
            </a:r>
            <a:r>
              <a:rPr lang="fr-FR" b="1" i="0" dirty="0" err="1">
                <a:latin typeface="Arial" pitchFamily="34" charset="0"/>
                <a:cs typeface="Arial" pitchFamily="34" charset="0"/>
              </a:rPr>
              <a:t>is</a:t>
            </a:r>
            <a:r>
              <a:rPr lang="fr-FR" b="1" i="0" dirty="0">
                <a:latin typeface="Arial" pitchFamily="34" charset="0"/>
                <a:cs typeface="Arial" pitchFamily="34" charset="0"/>
              </a:rPr>
              <a:t> to </a:t>
            </a:r>
            <a:r>
              <a:rPr lang="fr-FR" b="1" i="0" dirty="0" err="1">
                <a:latin typeface="Arial" pitchFamily="34" charset="0"/>
                <a:cs typeface="Arial" pitchFamily="34" charset="0"/>
              </a:rPr>
              <a:t>determine</a:t>
            </a:r>
            <a:r>
              <a:rPr lang="fr-FR" b="1" i="0" dirty="0">
                <a:latin typeface="Arial" pitchFamily="34" charset="0"/>
                <a:cs typeface="Arial" pitchFamily="34" charset="0"/>
              </a:rPr>
              <a:t> </a:t>
            </a:r>
            <a:r>
              <a:rPr lang="fr-FR" b="1" i="0" dirty="0" err="1">
                <a:latin typeface="Arial" pitchFamily="34" charset="0"/>
                <a:cs typeface="Arial" pitchFamily="34" charset="0"/>
              </a:rPr>
              <a:t>it</a:t>
            </a:r>
            <a:endParaRPr lang="fr-FR" b="1" i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3480" name="Picture 24"/>
          <p:cNvPicPr>
            <a:picLocks noChangeAspect="1" noChangeArrowheads="1"/>
          </p:cNvPicPr>
          <p:nvPr/>
        </p:nvPicPr>
        <p:blipFill>
          <a:blip r:embed="rId4" cstate="print">
            <a:lum bright="-60000" contrast="64000"/>
          </a:blip>
          <a:srcRect/>
          <a:stretch>
            <a:fillRect/>
          </a:stretch>
        </p:blipFill>
        <p:spPr bwMode="auto">
          <a:xfrm rot="-3828531">
            <a:off x="-941527" y="3257701"/>
            <a:ext cx="2736850" cy="162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03491" name="Object 35"/>
          <p:cNvGraphicFramePr>
            <a:graphicFrameLocks noChangeAspect="1"/>
          </p:cNvGraphicFramePr>
          <p:nvPr/>
        </p:nvGraphicFramePr>
        <p:xfrm>
          <a:off x="4504676" y="404814"/>
          <a:ext cx="1359808" cy="434975"/>
        </p:xfrm>
        <a:graphic>
          <a:graphicData uri="http://schemas.openxmlformats.org/presentationml/2006/ole">
            <p:oleObj spid="_x0000_s532482" name="Equation" r:id="rId5" imgW="698400" imgH="253800" progId="Equation.DSMT4">
              <p:embed/>
            </p:oleObj>
          </a:graphicData>
        </a:graphic>
      </p:graphicFrame>
      <p:sp>
        <p:nvSpPr>
          <p:cNvPr id="403493" name="Text Box 37"/>
          <p:cNvSpPr txBox="1">
            <a:spLocks noChangeArrowheads="1"/>
          </p:cNvSpPr>
          <p:nvPr/>
        </p:nvSpPr>
        <p:spPr bwMode="auto">
          <a:xfrm>
            <a:off x="328003" y="404813"/>
            <a:ext cx="4015843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 i="0" dirty="0" err="1">
                <a:latin typeface="Arial" pitchFamily="34" charset="0"/>
                <a:cs typeface="Arial" pitchFamily="34" charset="0"/>
              </a:rPr>
              <a:t>Classical</a:t>
            </a:r>
            <a:r>
              <a:rPr lang="fr-FR" sz="2400" b="1" i="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0" dirty="0" err="1">
                <a:latin typeface="Arial" pitchFamily="34" charset="0"/>
                <a:cs typeface="Arial" pitchFamily="34" charset="0"/>
              </a:rPr>
              <a:t>representation</a:t>
            </a:r>
            <a:r>
              <a:rPr lang="fr-FR" sz="2400" b="1" i="0" dirty="0">
                <a:latin typeface="Arial" pitchFamily="34" charset="0"/>
                <a:cs typeface="Arial" pitchFamily="34" charset="0"/>
              </a:rPr>
              <a:t> : 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207681" y="2598738"/>
            <a:ext cx="8035233" cy="2305050"/>
            <a:chOff x="126" y="1637"/>
            <a:chExt cx="4875" cy="1452"/>
          </a:xfrm>
        </p:grpSpPr>
        <p:grpSp>
          <p:nvGrpSpPr>
            <p:cNvPr id="5" name="Group 41"/>
            <p:cNvGrpSpPr>
              <a:grpSpLocks/>
            </p:cNvGrpSpPr>
            <p:nvPr/>
          </p:nvGrpSpPr>
          <p:grpSpPr bwMode="auto">
            <a:xfrm>
              <a:off x="3779" y="1637"/>
              <a:ext cx="1222" cy="1452"/>
              <a:chOff x="3779" y="1637"/>
              <a:chExt cx="1222" cy="1452"/>
            </a:xfrm>
          </p:grpSpPr>
          <p:sp>
            <p:nvSpPr>
              <p:cNvPr id="403474" name="Freeform 18"/>
              <p:cNvSpPr>
                <a:spLocks/>
              </p:cNvSpPr>
              <p:nvPr/>
            </p:nvSpPr>
            <p:spPr bwMode="auto">
              <a:xfrm>
                <a:off x="3779" y="1637"/>
                <a:ext cx="1222" cy="1452"/>
              </a:xfrm>
              <a:custGeom>
                <a:avLst/>
                <a:gdLst/>
                <a:ahLst/>
                <a:cxnLst>
                  <a:cxn ang="0">
                    <a:pos x="340" y="38"/>
                  </a:cxn>
                  <a:cxn ang="0">
                    <a:pos x="113" y="1625"/>
                  </a:cxn>
                  <a:cxn ang="0">
                    <a:pos x="1020" y="990"/>
                  </a:cxn>
                  <a:cxn ang="0">
                    <a:pos x="1020" y="1398"/>
                  </a:cxn>
                  <a:cxn ang="0">
                    <a:pos x="340" y="38"/>
                  </a:cxn>
                </a:cxnLst>
                <a:rect l="0" t="0" r="r" b="b"/>
                <a:pathLst>
                  <a:path w="1171" h="1784">
                    <a:moveTo>
                      <a:pt x="340" y="38"/>
                    </a:moveTo>
                    <a:cubicBezTo>
                      <a:pt x="189" y="76"/>
                      <a:pt x="0" y="1466"/>
                      <a:pt x="113" y="1625"/>
                    </a:cubicBezTo>
                    <a:cubicBezTo>
                      <a:pt x="226" y="1784"/>
                      <a:pt x="869" y="1028"/>
                      <a:pt x="1020" y="990"/>
                    </a:cubicBezTo>
                    <a:cubicBezTo>
                      <a:pt x="1171" y="952"/>
                      <a:pt x="1133" y="1557"/>
                      <a:pt x="1020" y="1398"/>
                    </a:cubicBezTo>
                    <a:cubicBezTo>
                      <a:pt x="907" y="1239"/>
                      <a:pt x="491" y="0"/>
                      <a:pt x="340" y="38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3492" name="Text Box 36"/>
              <p:cNvSpPr txBox="1">
                <a:spLocks noChangeArrowheads="1"/>
              </p:cNvSpPr>
              <p:nvPr/>
            </p:nvSpPr>
            <p:spPr bwMode="auto">
              <a:xfrm>
                <a:off x="3914" y="2115"/>
                <a:ext cx="1012" cy="446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dirty="0" err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Loading</a:t>
                </a:r>
                <a:r>
                  <a:rPr lang="fr-FR" dirty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dirty="0" err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path</a:t>
                </a:r>
                <a:endParaRPr lang="fr-FR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fr-FR" dirty="0" err="1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at</a:t>
                </a:r>
                <a:r>
                  <a:rPr lang="fr-FR" dirty="0">
                    <a:solidFill>
                      <a:schemeClr val="accent2"/>
                    </a:solidFill>
                    <a:latin typeface="Arial" pitchFamily="34" charset="0"/>
                    <a:cs typeface="Arial" pitchFamily="34" charset="0"/>
                  </a:rPr>
                  <a:t> point 3</a:t>
                </a:r>
              </a:p>
            </p:txBody>
          </p:sp>
        </p:grpSp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126" y="2590"/>
              <a:ext cx="229" cy="174"/>
              <a:chOff x="126" y="2590"/>
              <a:chExt cx="229" cy="174"/>
            </a:xfrm>
          </p:grpSpPr>
          <p:sp>
            <p:nvSpPr>
              <p:cNvPr id="403484" name="Oval 28"/>
              <p:cNvSpPr>
                <a:spLocks noChangeArrowheads="1"/>
              </p:cNvSpPr>
              <p:nvPr/>
            </p:nvSpPr>
            <p:spPr bwMode="auto">
              <a:xfrm>
                <a:off x="308" y="2659"/>
                <a:ext cx="47" cy="45"/>
              </a:xfrm>
              <a:prstGeom prst="ellipse">
                <a:avLst/>
              </a:prstGeom>
              <a:solidFill>
                <a:schemeClr val="tx1"/>
              </a:solidFill>
              <a:ln w="28575" algn="ctr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3495" name="Text Box 39"/>
              <p:cNvSpPr txBox="1">
                <a:spLocks noChangeArrowheads="1"/>
              </p:cNvSpPr>
              <p:nvPr/>
            </p:nvSpPr>
            <p:spPr bwMode="auto">
              <a:xfrm>
                <a:off x="126" y="2590"/>
                <a:ext cx="143" cy="174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sz="1200"/>
                  <a:t>3</a:t>
                </a:r>
              </a:p>
            </p:txBody>
          </p:sp>
        </p:grpSp>
      </p:grpSp>
      <p:sp>
        <p:nvSpPr>
          <p:cNvPr id="403498" name="Text Box 42"/>
          <p:cNvSpPr txBox="1">
            <a:spLocks noChangeArrowheads="1"/>
          </p:cNvSpPr>
          <p:nvPr/>
        </p:nvSpPr>
        <p:spPr bwMode="auto">
          <a:xfrm>
            <a:off x="596668" y="6200776"/>
            <a:ext cx="191197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/>
          </a:p>
        </p:txBody>
      </p: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212626" y="1341439"/>
            <a:ext cx="6022716" cy="3275013"/>
            <a:chOff x="129" y="845"/>
            <a:chExt cx="3654" cy="2063"/>
          </a:xfrm>
        </p:grpSpPr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2522" y="845"/>
              <a:ext cx="1261" cy="1988"/>
              <a:chOff x="2419" y="943"/>
              <a:chExt cx="1210" cy="1988"/>
            </a:xfrm>
          </p:grpSpPr>
          <p:sp>
            <p:nvSpPr>
              <p:cNvPr id="403470" name="Freeform 14"/>
              <p:cNvSpPr>
                <a:spLocks/>
              </p:cNvSpPr>
              <p:nvPr/>
            </p:nvSpPr>
            <p:spPr bwMode="auto">
              <a:xfrm>
                <a:off x="2419" y="943"/>
                <a:ext cx="922" cy="1988"/>
              </a:xfrm>
              <a:custGeom>
                <a:avLst/>
                <a:gdLst/>
                <a:ahLst/>
                <a:cxnLst>
                  <a:cxn ang="0">
                    <a:pos x="915" y="355"/>
                  </a:cxn>
                  <a:cxn ang="0">
                    <a:pos x="325" y="1943"/>
                  </a:cxn>
                  <a:cxn ang="0">
                    <a:pos x="7" y="83"/>
                  </a:cxn>
                  <a:cxn ang="0">
                    <a:pos x="370" y="1444"/>
                  </a:cxn>
                  <a:cxn ang="0">
                    <a:pos x="915" y="355"/>
                  </a:cxn>
                </a:cxnLst>
                <a:rect l="0" t="0" r="r" b="b"/>
                <a:pathLst>
                  <a:path w="922" h="1988">
                    <a:moveTo>
                      <a:pt x="915" y="355"/>
                    </a:moveTo>
                    <a:cubicBezTo>
                      <a:pt x="908" y="438"/>
                      <a:pt x="476" y="1988"/>
                      <a:pt x="325" y="1943"/>
                    </a:cubicBezTo>
                    <a:cubicBezTo>
                      <a:pt x="174" y="1898"/>
                      <a:pt x="0" y="166"/>
                      <a:pt x="7" y="83"/>
                    </a:cubicBezTo>
                    <a:cubicBezTo>
                      <a:pt x="14" y="0"/>
                      <a:pt x="219" y="1399"/>
                      <a:pt x="370" y="1444"/>
                    </a:cubicBezTo>
                    <a:cubicBezTo>
                      <a:pt x="521" y="1489"/>
                      <a:pt x="922" y="272"/>
                      <a:pt x="915" y="355"/>
                    </a:cubicBezTo>
                    <a:close/>
                  </a:path>
                </a:pathLst>
              </a:custGeom>
              <a:noFill/>
              <a:ln w="28575" cmpd="sng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3471" name="Text Box 15"/>
              <p:cNvSpPr txBox="1">
                <a:spLocks noChangeArrowheads="1"/>
              </p:cNvSpPr>
              <p:nvPr/>
            </p:nvSpPr>
            <p:spPr bwMode="auto">
              <a:xfrm>
                <a:off x="2745" y="1810"/>
                <a:ext cx="884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sz="1800" dirty="0" err="1">
                    <a:solidFill>
                      <a:srgbClr val="CC0000"/>
                    </a:solidFill>
                    <a:latin typeface="Arial" pitchFamily="34" charset="0"/>
                    <a:cs typeface="Arial" pitchFamily="34" charset="0"/>
                  </a:rPr>
                  <a:t>Loading</a:t>
                </a:r>
                <a:r>
                  <a:rPr lang="fr-FR" sz="1800" dirty="0">
                    <a:solidFill>
                      <a:srgbClr val="CC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1800" dirty="0" err="1">
                    <a:solidFill>
                      <a:srgbClr val="CC0000"/>
                    </a:solidFill>
                    <a:latin typeface="Arial" pitchFamily="34" charset="0"/>
                    <a:cs typeface="Arial" pitchFamily="34" charset="0"/>
                  </a:rPr>
                  <a:t>path</a:t>
                </a:r>
                <a:endParaRPr lang="fr-FR" sz="1800" dirty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fr-FR" sz="1800" dirty="0" err="1">
                    <a:solidFill>
                      <a:srgbClr val="CC0000"/>
                    </a:solidFill>
                    <a:latin typeface="Arial" pitchFamily="34" charset="0"/>
                    <a:cs typeface="Arial" pitchFamily="34" charset="0"/>
                  </a:rPr>
                  <a:t>at</a:t>
                </a:r>
                <a:r>
                  <a:rPr lang="fr-FR" sz="1800" dirty="0">
                    <a:solidFill>
                      <a:srgbClr val="CC0000"/>
                    </a:solidFill>
                    <a:latin typeface="Arial" pitchFamily="34" charset="0"/>
                    <a:cs typeface="Arial" pitchFamily="34" charset="0"/>
                  </a:rPr>
                  <a:t> point  2</a:t>
                </a:r>
              </a:p>
            </p:txBody>
          </p:sp>
        </p:grpSp>
        <p:grpSp>
          <p:nvGrpSpPr>
            <p:cNvPr id="9" name="Group 50"/>
            <p:cNvGrpSpPr>
              <a:grpSpLocks/>
            </p:cNvGrpSpPr>
            <p:nvPr/>
          </p:nvGrpSpPr>
          <p:grpSpPr bwMode="auto">
            <a:xfrm>
              <a:off x="129" y="2734"/>
              <a:ext cx="226" cy="174"/>
              <a:chOff x="129" y="2734"/>
              <a:chExt cx="226" cy="174"/>
            </a:xfrm>
          </p:grpSpPr>
          <p:sp>
            <p:nvSpPr>
              <p:cNvPr id="403482" name="Oval 26"/>
              <p:cNvSpPr>
                <a:spLocks noChangeArrowheads="1"/>
              </p:cNvSpPr>
              <p:nvPr/>
            </p:nvSpPr>
            <p:spPr bwMode="auto">
              <a:xfrm>
                <a:off x="308" y="2795"/>
                <a:ext cx="47" cy="45"/>
              </a:xfrm>
              <a:prstGeom prst="ellipse">
                <a:avLst/>
              </a:prstGeom>
              <a:solidFill>
                <a:srgbClr val="CC0000"/>
              </a:solidFill>
              <a:ln w="28575" algn="ctr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3500" name="Text Box 44"/>
              <p:cNvSpPr txBox="1">
                <a:spLocks noChangeArrowheads="1"/>
              </p:cNvSpPr>
              <p:nvPr/>
            </p:nvSpPr>
            <p:spPr bwMode="auto">
              <a:xfrm>
                <a:off x="129" y="2734"/>
                <a:ext cx="143" cy="174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sz="1200"/>
                  <a:t>2</a:t>
                </a:r>
              </a:p>
            </p:txBody>
          </p:sp>
        </p:grpSp>
      </p:grp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186254" y="1628775"/>
            <a:ext cx="4610163" cy="3203576"/>
            <a:chOff x="113" y="1026"/>
            <a:chExt cx="2797" cy="2018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673" y="1026"/>
              <a:ext cx="2237" cy="1799"/>
              <a:chOff x="645" y="1026"/>
              <a:chExt cx="2144" cy="1799"/>
            </a:xfrm>
          </p:grpSpPr>
          <p:sp>
            <p:nvSpPr>
              <p:cNvPr id="403467" name="Freeform 11"/>
              <p:cNvSpPr>
                <a:spLocks/>
              </p:cNvSpPr>
              <p:nvPr/>
            </p:nvSpPr>
            <p:spPr bwMode="auto">
              <a:xfrm>
                <a:off x="1088" y="1026"/>
                <a:ext cx="1701" cy="1799"/>
              </a:xfrm>
              <a:custGeom>
                <a:avLst/>
                <a:gdLst/>
                <a:ahLst/>
                <a:cxnLst>
                  <a:cxn ang="0">
                    <a:pos x="257" y="597"/>
                  </a:cxn>
                  <a:cxn ang="0">
                    <a:pos x="756" y="1776"/>
                  </a:cxn>
                  <a:cxn ang="0">
                    <a:pos x="1618" y="461"/>
                  </a:cxn>
                  <a:cxn ang="0">
                    <a:pos x="1255" y="1731"/>
                  </a:cxn>
                  <a:cxn ang="0">
                    <a:pos x="166" y="189"/>
                  </a:cxn>
                  <a:cxn ang="0">
                    <a:pos x="257" y="597"/>
                  </a:cxn>
                </a:cxnLst>
                <a:rect l="0" t="0" r="r" b="b"/>
                <a:pathLst>
                  <a:path w="1701" h="1799">
                    <a:moveTo>
                      <a:pt x="257" y="597"/>
                    </a:moveTo>
                    <a:cubicBezTo>
                      <a:pt x="355" y="861"/>
                      <a:pt x="529" y="1799"/>
                      <a:pt x="756" y="1776"/>
                    </a:cubicBezTo>
                    <a:cubicBezTo>
                      <a:pt x="983" y="1753"/>
                      <a:pt x="1535" y="468"/>
                      <a:pt x="1618" y="461"/>
                    </a:cubicBezTo>
                    <a:cubicBezTo>
                      <a:pt x="1701" y="454"/>
                      <a:pt x="1497" y="1776"/>
                      <a:pt x="1255" y="1731"/>
                    </a:cubicBezTo>
                    <a:cubicBezTo>
                      <a:pt x="1013" y="1686"/>
                      <a:pt x="332" y="378"/>
                      <a:pt x="166" y="189"/>
                    </a:cubicBezTo>
                    <a:cubicBezTo>
                      <a:pt x="0" y="0"/>
                      <a:pt x="159" y="333"/>
                      <a:pt x="257" y="597"/>
                    </a:cubicBezTo>
                    <a:close/>
                  </a:path>
                </a:pathLst>
              </a:custGeom>
              <a:noFill/>
              <a:ln w="28575" cmpd="sng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3468" name="Text Box 12"/>
              <p:cNvSpPr txBox="1">
                <a:spLocks noChangeArrowheads="1"/>
              </p:cNvSpPr>
              <p:nvPr/>
            </p:nvSpPr>
            <p:spPr bwMode="auto">
              <a:xfrm>
                <a:off x="645" y="1583"/>
                <a:ext cx="883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sz="1800" i="0" dirty="0" err="1">
                    <a:solidFill>
                      <a:srgbClr val="009900"/>
                    </a:solidFill>
                    <a:latin typeface="Arial" pitchFamily="34" charset="0"/>
                    <a:cs typeface="Arial" pitchFamily="34" charset="0"/>
                  </a:rPr>
                  <a:t>Loading</a:t>
                </a:r>
                <a:r>
                  <a:rPr lang="fr-FR" sz="1800" i="0" dirty="0">
                    <a:solidFill>
                      <a:srgbClr val="0099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1800" i="0" dirty="0" err="1">
                    <a:solidFill>
                      <a:srgbClr val="009900"/>
                    </a:solidFill>
                    <a:latin typeface="Arial" pitchFamily="34" charset="0"/>
                    <a:cs typeface="Arial" pitchFamily="34" charset="0"/>
                  </a:rPr>
                  <a:t>path</a:t>
                </a:r>
                <a:endParaRPr lang="fr-FR" sz="1800" i="0" dirty="0">
                  <a:solidFill>
                    <a:srgbClr val="0099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fr-FR" sz="1800" i="0" dirty="0">
                    <a:solidFill>
                      <a:srgbClr val="0099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1800" i="0" dirty="0" err="1">
                    <a:solidFill>
                      <a:srgbClr val="009900"/>
                    </a:solidFill>
                    <a:latin typeface="Arial" pitchFamily="34" charset="0"/>
                    <a:cs typeface="Arial" pitchFamily="34" charset="0"/>
                  </a:rPr>
                  <a:t>at</a:t>
                </a:r>
                <a:r>
                  <a:rPr lang="fr-FR" sz="1800" i="0" dirty="0">
                    <a:solidFill>
                      <a:srgbClr val="009900"/>
                    </a:solidFill>
                    <a:latin typeface="Arial" pitchFamily="34" charset="0"/>
                    <a:cs typeface="Arial" pitchFamily="34" charset="0"/>
                  </a:rPr>
                  <a:t> point 1</a:t>
                </a:r>
              </a:p>
            </p:txBody>
          </p:sp>
        </p:grpSp>
        <p:grpSp>
          <p:nvGrpSpPr>
            <p:cNvPr id="12" name="Group 48"/>
            <p:cNvGrpSpPr>
              <a:grpSpLocks/>
            </p:cNvGrpSpPr>
            <p:nvPr/>
          </p:nvGrpSpPr>
          <p:grpSpPr bwMode="auto">
            <a:xfrm>
              <a:off x="113" y="2870"/>
              <a:ext cx="242" cy="174"/>
              <a:chOff x="113" y="2870"/>
              <a:chExt cx="242" cy="174"/>
            </a:xfrm>
          </p:grpSpPr>
          <p:sp>
            <p:nvSpPr>
              <p:cNvPr id="403481" name="Oval 25"/>
              <p:cNvSpPr>
                <a:spLocks noChangeArrowheads="1"/>
              </p:cNvSpPr>
              <p:nvPr/>
            </p:nvSpPr>
            <p:spPr bwMode="auto">
              <a:xfrm>
                <a:off x="308" y="2931"/>
                <a:ext cx="47" cy="45"/>
              </a:xfrm>
              <a:prstGeom prst="ellipse">
                <a:avLst/>
              </a:prstGeom>
              <a:solidFill>
                <a:srgbClr val="009900"/>
              </a:solidFill>
              <a:ln w="28575" algn="ctr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03501" name="Text Box 45"/>
              <p:cNvSpPr txBox="1">
                <a:spLocks noChangeArrowheads="1"/>
              </p:cNvSpPr>
              <p:nvPr/>
            </p:nvSpPr>
            <p:spPr bwMode="auto">
              <a:xfrm>
                <a:off x="113" y="2870"/>
                <a:ext cx="143" cy="174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sz="1200"/>
                  <a:t>1</a:t>
                </a:r>
              </a:p>
            </p:txBody>
          </p:sp>
        </p:grp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35647" y="908051"/>
            <a:ext cx="7639652" cy="4478338"/>
            <a:chOff x="113" y="667"/>
            <a:chExt cx="4443" cy="2821"/>
          </a:xfrm>
        </p:grpSpPr>
        <p:sp>
          <p:nvSpPr>
            <p:cNvPr id="415747" name="Text Box 3"/>
            <p:cNvSpPr txBox="1">
              <a:spLocks noChangeArrowheads="1"/>
            </p:cNvSpPr>
            <p:nvPr/>
          </p:nvSpPr>
          <p:spPr bwMode="auto">
            <a:xfrm>
              <a:off x="4195" y="3158"/>
              <a:ext cx="18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800">
                  <a:latin typeface="Americana BT" pitchFamily="2" charset="0"/>
                </a:rPr>
                <a:t>p</a:t>
              </a:r>
            </a:p>
          </p:txBody>
        </p:sp>
        <p:sp>
          <p:nvSpPr>
            <p:cNvPr id="415748" name="Text Box 4"/>
            <p:cNvSpPr txBox="1">
              <a:spLocks noChangeArrowheads="1"/>
            </p:cNvSpPr>
            <p:nvPr/>
          </p:nvSpPr>
          <p:spPr bwMode="auto">
            <a:xfrm>
              <a:off x="1685" y="667"/>
              <a:ext cx="22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fr-FR" sz="3600">
                  <a:latin typeface="Symbol" pitchFamily="18" charset="2"/>
                </a:rPr>
                <a:t>t</a:t>
              </a:r>
              <a:endParaRPr lang="fr-FR" sz="2800" baseline="-25000">
                <a:latin typeface="Americana BT" pitchFamily="2" charset="0"/>
              </a:endParaRPr>
            </a:p>
          </p:txBody>
        </p:sp>
        <p:sp>
          <p:nvSpPr>
            <p:cNvPr id="415749" name="Line 5"/>
            <p:cNvSpPr>
              <a:spLocks noChangeShapeType="1"/>
            </p:cNvSpPr>
            <p:nvPr/>
          </p:nvSpPr>
          <p:spPr bwMode="auto">
            <a:xfrm flipV="1">
              <a:off x="2018" y="746"/>
              <a:ext cx="0" cy="2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5750" name="Line 6"/>
            <p:cNvSpPr>
              <a:spLocks noChangeShapeType="1"/>
            </p:cNvSpPr>
            <p:nvPr/>
          </p:nvSpPr>
          <p:spPr bwMode="auto">
            <a:xfrm>
              <a:off x="113" y="3203"/>
              <a:ext cx="444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363106" y="1412876"/>
            <a:ext cx="7926166" cy="1584325"/>
            <a:chOff x="793" y="890"/>
            <a:chExt cx="4609" cy="998"/>
          </a:xfrm>
        </p:grpSpPr>
        <p:sp>
          <p:nvSpPr>
            <p:cNvPr id="415752" name="Line 8"/>
            <p:cNvSpPr>
              <a:spLocks noChangeShapeType="1"/>
            </p:cNvSpPr>
            <p:nvPr/>
          </p:nvSpPr>
          <p:spPr bwMode="auto">
            <a:xfrm>
              <a:off x="793" y="890"/>
              <a:ext cx="4190" cy="99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5753" name="Text Box 9"/>
            <p:cNvSpPr txBox="1">
              <a:spLocks noChangeArrowheads="1"/>
            </p:cNvSpPr>
            <p:nvPr/>
          </p:nvSpPr>
          <p:spPr bwMode="auto">
            <a:xfrm>
              <a:off x="4490" y="1431"/>
              <a:ext cx="912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i="0" dirty="0" err="1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Material</a:t>
              </a:r>
              <a:r>
                <a:rPr lang="fr-FR" i="0" dirty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rPr>
                <a:t> line</a:t>
              </a:r>
              <a:endParaRPr lang="fr-FR" sz="180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fr-FR" sz="1800" i="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a,  b</a:t>
              </a:r>
            </a:p>
          </p:txBody>
        </p:sp>
      </p:grpSp>
      <p:sp>
        <p:nvSpPr>
          <p:cNvPr id="415754" name="Text Box 10"/>
          <p:cNvSpPr txBox="1">
            <a:spLocks noChangeArrowheads="1"/>
          </p:cNvSpPr>
          <p:nvPr/>
        </p:nvSpPr>
        <p:spPr bwMode="auto">
          <a:xfrm>
            <a:off x="1387829" y="5440364"/>
            <a:ext cx="7109639" cy="10156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fr-FR" b="1" i="0" dirty="0" err="1">
                <a:latin typeface="Arial" pitchFamily="34" charset="0"/>
                <a:cs typeface="Arial" pitchFamily="34" charset="0"/>
              </a:rPr>
              <a:t>These</a:t>
            </a:r>
            <a:r>
              <a:rPr lang="fr-FR" b="1" i="0" dirty="0">
                <a:latin typeface="Arial" pitchFamily="34" charset="0"/>
                <a:cs typeface="Arial" pitchFamily="34" charset="0"/>
              </a:rPr>
              <a:t> </a:t>
            </a:r>
            <a:r>
              <a:rPr lang="fr-FR" b="1" i="0" dirty="0" err="1">
                <a:latin typeface="Arial" pitchFamily="34" charset="0"/>
                <a:cs typeface="Arial" pitchFamily="34" charset="0"/>
              </a:rPr>
              <a:t>features</a:t>
            </a:r>
            <a:r>
              <a:rPr lang="fr-FR" b="1" i="0" dirty="0">
                <a:latin typeface="Arial" pitchFamily="34" charset="0"/>
                <a:cs typeface="Arial" pitchFamily="34" charset="0"/>
              </a:rPr>
              <a:t> are </a:t>
            </a:r>
            <a:r>
              <a:rPr lang="fr-FR" b="1" i="0" dirty="0" err="1">
                <a:latin typeface="Arial" pitchFamily="34" charset="0"/>
                <a:cs typeface="Arial" pitchFamily="34" charset="0"/>
              </a:rPr>
              <a:t>related</a:t>
            </a:r>
            <a:r>
              <a:rPr lang="fr-FR" b="1" i="0" dirty="0">
                <a:latin typeface="Arial" pitchFamily="34" charset="0"/>
                <a:cs typeface="Arial" pitchFamily="34" charset="0"/>
              </a:rPr>
              <a:t> to the REV.</a:t>
            </a:r>
          </a:p>
          <a:p>
            <a:pPr algn="l">
              <a:lnSpc>
                <a:spcPct val="150000"/>
              </a:lnSpc>
            </a:pPr>
            <a:r>
              <a:rPr lang="fr-FR" b="1" i="0" dirty="0">
                <a:latin typeface="Arial" pitchFamily="34" charset="0"/>
                <a:cs typeface="Arial" pitchFamily="34" charset="0"/>
              </a:rPr>
              <a:t>The </a:t>
            </a:r>
            <a:r>
              <a:rPr lang="fr-FR" b="1" i="0" dirty="0" err="1">
                <a:latin typeface="Arial" pitchFamily="34" charset="0"/>
                <a:cs typeface="Arial" pitchFamily="34" charset="0"/>
              </a:rPr>
              <a:t>material</a:t>
            </a:r>
            <a:r>
              <a:rPr lang="fr-FR" b="1" i="0" dirty="0">
                <a:latin typeface="Arial" pitchFamily="34" charset="0"/>
                <a:cs typeface="Arial" pitchFamily="34" charset="0"/>
              </a:rPr>
              <a:t> line </a:t>
            </a:r>
            <a:r>
              <a:rPr lang="fr-FR" b="1" i="0" dirty="0" err="1">
                <a:latin typeface="Arial" pitchFamily="34" charset="0"/>
                <a:cs typeface="Arial" pitchFamily="34" charset="0"/>
              </a:rPr>
              <a:t>is</a:t>
            </a:r>
            <a:r>
              <a:rPr lang="fr-FR" b="1" i="0" dirty="0">
                <a:latin typeface="Arial" pitchFamily="34" charset="0"/>
                <a:cs typeface="Arial" pitchFamily="34" charset="0"/>
              </a:rPr>
              <a:t> not </a:t>
            </a:r>
            <a:r>
              <a:rPr lang="fr-FR" b="1" i="0" dirty="0" err="1">
                <a:latin typeface="Arial" pitchFamily="34" charset="0"/>
                <a:cs typeface="Arial" pitchFamily="34" charset="0"/>
              </a:rPr>
              <a:t>known</a:t>
            </a:r>
            <a:r>
              <a:rPr lang="fr-FR" b="1" i="0" dirty="0">
                <a:latin typeface="Arial" pitchFamily="34" charset="0"/>
                <a:cs typeface="Arial" pitchFamily="34" charset="0"/>
              </a:rPr>
              <a:t> : </a:t>
            </a:r>
            <a:r>
              <a:rPr lang="fr-FR" b="1" i="0" dirty="0" err="1">
                <a:latin typeface="Arial" pitchFamily="34" charset="0"/>
                <a:cs typeface="Arial" pitchFamily="34" charset="0"/>
              </a:rPr>
              <a:t>our</a:t>
            </a:r>
            <a:r>
              <a:rPr lang="fr-FR" b="1" i="0" dirty="0">
                <a:latin typeface="Arial" pitchFamily="34" charset="0"/>
                <a:cs typeface="Arial" pitchFamily="34" charset="0"/>
              </a:rPr>
              <a:t> </a:t>
            </a:r>
            <a:r>
              <a:rPr lang="fr-FR" b="1" i="0" dirty="0" err="1">
                <a:latin typeface="Arial" pitchFamily="34" charset="0"/>
                <a:cs typeface="Arial" pitchFamily="34" charset="0"/>
              </a:rPr>
              <a:t>aim</a:t>
            </a:r>
            <a:r>
              <a:rPr lang="fr-FR" b="1" i="0" dirty="0">
                <a:latin typeface="Arial" pitchFamily="34" charset="0"/>
                <a:cs typeface="Arial" pitchFamily="34" charset="0"/>
              </a:rPr>
              <a:t> </a:t>
            </a:r>
            <a:r>
              <a:rPr lang="fr-FR" b="1" i="0" dirty="0" err="1">
                <a:latin typeface="Arial" pitchFamily="34" charset="0"/>
                <a:cs typeface="Arial" pitchFamily="34" charset="0"/>
              </a:rPr>
              <a:t>is</a:t>
            </a:r>
            <a:r>
              <a:rPr lang="fr-FR" b="1" i="0" dirty="0">
                <a:latin typeface="Arial" pitchFamily="34" charset="0"/>
                <a:cs typeface="Arial" pitchFamily="34" charset="0"/>
              </a:rPr>
              <a:t> to </a:t>
            </a:r>
            <a:r>
              <a:rPr lang="fr-FR" b="1" i="0" dirty="0" err="1">
                <a:latin typeface="Arial" pitchFamily="34" charset="0"/>
                <a:cs typeface="Arial" pitchFamily="34" charset="0"/>
              </a:rPr>
              <a:t>determine</a:t>
            </a:r>
            <a:r>
              <a:rPr lang="fr-FR" b="1" i="0" dirty="0">
                <a:latin typeface="Arial" pitchFamily="34" charset="0"/>
                <a:cs typeface="Arial" pitchFamily="34" charset="0"/>
              </a:rPr>
              <a:t> </a:t>
            </a:r>
            <a:r>
              <a:rPr lang="fr-FR" b="1" i="0" dirty="0" err="1">
                <a:latin typeface="Arial" pitchFamily="34" charset="0"/>
                <a:cs typeface="Arial" pitchFamily="34" charset="0"/>
              </a:rPr>
              <a:t>it</a:t>
            </a:r>
            <a:endParaRPr lang="fr-FR" b="1" i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5755" name="Picture 11"/>
          <p:cNvPicPr>
            <a:picLocks noChangeAspect="1" noChangeArrowheads="1"/>
          </p:cNvPicPr>
          <p:nvPr/>
        </p:nvPicPr>
        <p:blipFill>
          <a:blip r:embed="rId4" cstate="print">
            <a:lum bright="-60000" contrast="64000"/>
          </a:blip>
          <a:srcRect/>
          <a:stretch>
            <a:fillRect/>
          </a:stretch>
        </p:blipFill>
        <p:spPr bwMode="auto">
          <a:xfrm rot="-3828531">
            <a:off x="-941527" y="3257701"/>
            <a:ext cx="2736850" cy="162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15756" name="Object 12"/>
          <p:cNvGraphicFramePr>
            <a:graphicFrameLocks noChangeAspect="1"/>
          </p:cNvGraphicFramePr>
          <p:nvPr/>
        </p:nvGraphicFramePr>
        <p:xfrm>
          <a:off x="4504676" y="404814"/>
          <a:ext cx="1359808" cy="434975"/>
        </p:xfrm>
        <a:graphic>
          <a:graphicData uri="http://schemas.openxmlformats.org/presentationml/2006/ole">
            <p:oleObj spid="_x0000_s533506" name="Equation" r:id="rId5" imgW="698400" imgH="253800" progId="Equation.DSMT4">
              <p:embed/>
            </p:oleObj>
          </a:graphicData>
        </a:graphic>
      </p:graphicFrame>
      <p:sp>
        <p:nvSpPr>
          <p:cNvPr id="415757" name="Text Box 13"/>
          <p:cNvSpPr txBox="1">
            <a:spLocks noChangeArrowheads="1"/>
          </p:cNvSpPr>
          <p:nvPr/>
        </p:nvSpPr>
        <p:spPr bwMode="auto">
          <a:xfrm>
            <a:off x="328003" y="404813"/>
            <a:ext cx="4015843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 i="0" dirty="0" err="1">
                <a:latin typeface="Arial" pitchFamily="34" charset="0"/>
                <a:cs typeface="Arial" pitchFamily="34" charset="0"/>
              </a:rPr>
              <a:t>Classical</a:t>
            </a:r>
            <a:r>
              <a:rPr lang="fr-FR" sz="2400" b="1" i="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i="0" dirty="0" err="1">
                <a:latin typeface="Arial" pitchFamily="34" charset="0"/>
                <a:cs typeface="Arial" pitchFamily="34" charset="0"/>
              </a:rPr>
              <a:t>representation</a:t>
            </a:r>
            <a:r>
              <a:rPr lang="fr-FR" sz="2400" b="1" i="0" dirty="0">
                <a:latin typeface="Arial" pitchFamily="34" charset="0"/>
                <a:cs typeface="Arial" pitchFamily="34" charset="0"/>
              </a:rPr>
              <a:t> : </a:t>
            </a:r>
          </a:p>
        </p:txBody>
      </p:sp>
      <p:sp>
        <p:nvSpPr>
          <p:cNvPr id="415765" name="Text Box 21"/>
          <p:cNvSpPr txBox="1">
            <a:spLocks noChangeArrowheads="1"/>
          </p:cNvSpPr>
          <p:nvPr/>
        </p:nvSpPr>
        <p:spPr bwMode="auto">
          <a:xfrm>
            <a:off x="596668" y="6200776"/>
            <a:ext cx="191197" cy="396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12625" y="1341439"/>
            <a:ext cx="6609494" cy="3275013"/>
            <a:chOff x="129" y="845"/>
            <a:chExt cx="4010" cy="2063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2481" y="845"/>
              <a:ext cx="1658" cy="1988"/>
              <a:chOff x="2379" y="943"/>
              <a:chExt cx="1588" cy="1988"/>
            </a:xfrm>
          </p:grpSpPr>
          <p:sp>
            <p:nvSpPr>
              <p:cNvPr id="415768" name="Freeform 24"/>
              <p:cNvSpPr>
                <a:spLocks/>
              </p:cNvSpPr>
              <p:nvPr/>
            </p:nvSpPr>
            <p:spPr bwMode="auto">
              <a:xfrm>
                <a:off x="2419" y="943"/>
                <a:ext cx="922" cy="1988"/>
              </a:xfrm>
              <a:custGeom>
                <a:avLst/>
                <a:gdLst/>
                <a:ahLst/>
                <a:cxnLst>
                  <a:cxn ang="0">
                    <a:pos x="915" y="355"/>
                  </a:cxn>
                  <a:cxn ang="0">
                    <a:pos x="325" y="1943"/>
                  </a:cxn>
                  <a:cxn ang="0">
                    <a:pos x="7" y="83"/>
                  </a:cxn>
                  <a:cxn ang="0">
                    <a:pos x="370" y="1444"/>
                  </a:cxn>
                  <a:cxn ang="0">
                    <a:pos x="915" y="355"/>
                  </a:cxn>
                </a:cxnLst>
                <a:rect l="0" t="0" r="r" b="b"/>
                <a:pathLst>
                  <a:path w="922" h="1988">
                    <a:moveTo>
                      <a:pt x="915" y="355"/>
                    </a:moveTo>
                    <a:cubicBezTo>
                      <a:pt x="908" y="438"/>
                      <a:pt x="476" y="1988"/>
                      <a:pt x="325" y="1943"/>
                    </a:cubicBezTo>
                    <a:cubicBezTo>
                      <a:pt x="174" y="1898"/>
                      <a:pt x="0" y="166"/>
                      <a:pt x="7" y="83"/>
                    </a:cubicBezTo>
                    <a:cubicBezTo>
                      <a:pt x="14" y="0"/>
                      <a:pt x="219" y="1399"/>
                      <a:pt x="370" y="1444"/>
                    </a:cubicBezTo>
                    <a:cubicBezTo>
                      <a:pt x="521" y="1489"/>
                      <a:pt x="922" y="272"/>
                      <a:pt x="915" y="355"/>
                    </a:cubicBezTo>
                    <a:close/>
                  </a:path>
                </a:pathLst>
              </a:custGeom>
              <a:noFill/>
              <a:ln w="28575" cmpd="sng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5769" name="Text Box 25"/>
              <p:cNvSpPr txBox="1">
                <a:spLocks noChangeArrowheads="1"/>
              </p:cNvSpPr>
              <p:nvPr/>
            </p:nvSpPr>
            <p:spPr bwMode="auto">
              <a:xfrm>
                <a:off x="2379" y="1794"/>
                <a:ext cx="1588" cy="2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b="1" i="0" dirty="0" err="1">
                    <a:solidFill>
                      <a:srgbClr val="CC0000"/>
                    </a:solidFill>
                    <a:latin typeface="Arial" pitchFamily="34" charset="0"/>
                    <a:cs typeface="Arial" pitchFamily="34" charset="0"/>
                  </a:rPr>
                  <a:t>Critical</a:t>
                </a:r>
                <a:r>
                  <a:rPr lang="fr-FR" b="1" i="0" dirty="0">
                    <a:solidFill>
                      <a:srgbClr val="CC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b="1" i="0" dirty="0" err="1">
                    <a:solidFill>
                      <a:srgbClr val="CC0000"/>
                    </a:solidFill>
                    <a:latin typeface="Arial" pitchFamily="34" charset="0"/>
                    <a:cs typeface="Arial" pitchFamily="34" charset="0"/>
                  </a:rPr>
                  <a:t>Loading</a:t>
                </a:r>
                <a:r>
                  <a:rPr lang="fr-FR" b="1" i="0" dirty="0">
                    <a:solidFill>
                      <a:srgbClr val="CC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b="1" i="0" dirty="0" err="1">
                    <a:solidFill>
                      <a:srgbClr val="CC0000"/>
                    </a:solidFill>
                    <a:latin typeface="Arial" pitchFamily="34" charset="0"/>
                    <a:cs typeface="Arial" pitchFamily="34" charset="0"/>
                  </a:rPr>
                  <a:t>path</a:t>
                </a:r>
                <a:endParaRPr lang="fr-FR" b="1" i="0" dirty="0">
                  <a:solidFill>
                    <a:srgbClr val="CC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129" y="2734"/>
              <a:ext cx="226" cy="174"/>
              <a:chOff x="129" y="2734"/>
              <a:chExt cx="226" cy="174"/>
            </a:xfrm>
          </p:grpSpPr>
          <p:sp>
            <p:nvSpPr>
              <p:cNvPr id="415771" name="Oval 27"/>
              <p:cNvSpPr>
                <a:spLocks noChangeArrowheads="1"/>
              </p:cNvSpPr>
              <p:nvPr/>
            </p:nvSpPr>
            <p:spPr bwMode="auto">
              <a:xfrm>
                <a:off x="308" y="2795"/>
                <a:ext cx="47" cy="45"/>
              </a:xfrm>
              <a:prstGeom prst="ellipse">
                <a:avLst/>
              </a:prstGeom>
              <a:solidFill>
                <a:srgbClr val="CC0000"/>
              </a:solidFill>
              <a:ln w="28575" algn="ctr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15772" name="Text Box 28"/>
              <p:cNvSpPr txBox="1">
                <a:spLocks noChangeArrowheads="1"/>
              </p:cNvSpPr>
              <p:nvPr/>
            </p:nvSpPr>
            <p:spPr bwMode="auto">
              <a:xfrm>
                <a:off x="129" y="2734"/>
                <a:ext cx="143" cy="174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fr-FR" sz="1200"/>
                  <a:t>2</a:t>
                </a:r>
              </a:p>
            </p:txBody>
          </p:sp>
        </p:grp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ChangeArrowheads="1"/>
          </p:cNvSpPr>
          <p:nvPr/>
        </p:nvSpPr>
        <p:spPr bwMode="auto">
          <a:xfrm>
            <a:off x="1" y="2102793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fr-FR" sz="2400">
              <a:latin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42223" y="2193926"/>
            <a:ext cx="7860444" cy="1584325"/>
            <a:chOff x="793" y="890"/>
            <a:chExt cx="4570" cy="998"/>
          </a:xfrm>
        </p:grpSpPr>
        <p:sp>
          <p:nvSpPr>
            <p:cNvPr id="409604" name="Line 4"/>
            <p:cNvSpPr>
              <a:spLocks noChangeShapeType="1"/>
            </p:cNvSpPr>
            <p:nvPr/>
          </p:nvSpPr>
          <p:spPr bwMode="auto">
            <a:xfrm>
              <a:off x="793" y="890"/>
              <a:ext cx="4190" cy="99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09605" name="Text Box 5"/>
            <p:cNvSpPr txBox="1">
              <a:spLocks noChangeArrowheads="1"/>
            </p:cNvSpPr>
            <p:nvPr/>
          </p:nvSpPr>
          <p:spPr bwMode="auto">
            <a:xfrm>
              <a:off x="4532" y="1447"/>
              <a:ext cx="83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800" i="0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Material</a:t>
              </a:r>
              <a:r>
                <a:rPr lang="fr-FR" sz="1800" i="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line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214763" y="1835151"/>
            <a:ext cx="7639652" cy="4478338"/>
            <a:chOff x="113" y="667"/>
            <a:chExt cx="4443" cy="2821"/>
          </a:xfrm>
        </p:grpSpPr>
        <p:sp>
          <p:nvSpPr>
            <p:cNvPr id="409608" name="Text Box 8"/>
            <p:cNvSpPr txBox="1">
              <a:spLocks noChangeArrowheads="1"/>
            </p:cNvSpPr>
            <p:nvPr/>
          </p:nvSpPr>
          <p:spPr bwMode="auto">
            <a:xfrm>
              <a:off x="4199" y="3158"/>
              <a:ext cx="18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800">
                  <a:latin typeface="Americana BT" pitchFamily="2" charset="0"/>
                </a:rPr>
                <a:t>p</a:t>
              </a:r>
            </a:p>
          </p:txBody>
        </p:sp>
        <p:sp>
          <p:nvSpPr>
            <p:cNvPr id="409609" name="Text Box 9"/>
            <p:cNvSpPr txBox="1">
              <a:spLocks noChangeArrowheads="1"/>
            </p:cNvSpPr>
            <p:nvPr/>
          </p:nvSpPr>
          <p:spPr bwMode="auto">
            <a:xfrm>
              <a:off x="1685" y="667"/>
              <a:ext cx="2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fr-FR" sz="3600">
                  <a:latin typeface="Symbol" pitchFamily="18" charset="2"/>
                </a:rPr>
                <a:t>t</a:t>
              </a:r>
              <a:endParaRPr lang="fr-FR" sz="2800" baseline="-25000">
                <a:latin typeface="Americana BT" pitchFamily="2" charset="0"/>
              </a:endParaRPr>
            </a:p>
          </p:txBody>
        </p:sp>
        <p:sp>
          <p:nvSpPr>
            <p:cNvPr id="409610" name="Line 10"/>
            <p:cNvSpPr>
              <a:spLocks noChangeShapeType="1"/>
            </p:cNvSpPr>
            <p:nvPr/>
          </p:nvSpPr>
          <p:spPr bwMode="auto">
            <a:xfrm flipV="1">
              <a:off x="2018" y="746"/>
              <a:ext cx="0" cy="2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09611" name="Line 11"/>
            <p:cNvSpPr>
              <a:spLocks noChangeShapeType="1"/>
            </p:cNvSpPr>
            <p:nvPr/>
          </p:nvSpPr>
          <p:spPr bwMode="auto">
            <a:xfrm>
              <a:off x="113" y="3203"/>
              <a:ext cx="444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2769065" y="3059114"/>
            <a:ext cx="3583302" cy="2846387"/>
            <a:chOff x="1680" y="1389"/>
            <a:chExt cx="2083" cy="1657"/>
          </a:xfrm>
        </p:grpSpPr>
        <p:grpSp>
          <p:nvGrpSpPr>
            <p:cNvPr id="5" name="Group 23"/>
            <p:cNvGrpSpPr>
              <a:grpSpLocks/>
            </p:cNvGrpSpPr>
            <p:nvPr/>
          </p:nvGrpSpPr>
          <p:grpSpPr bwMode="auto">
            <a:xfrm>
              <a:off x="1680" y="1468"/>
              <a:ext cx="2083" cy="1578"/>
              <a:chOff x="1837" y="2387"/>
              <a:chExt cx="1542" cy="1578"/>
            </a:xfrm>
          </p:grpSpPr>
          <p:sp>
            <p:nvSpPr>
              <p:cNvPr id="409624" name="Line 24"/>
              <p:cNvSpPr>
                <a:spLocks noChangeShapeType="1"/>
              </p:cNvSpPr>
              <p:nvPr/>
            </p:nvSpPr>
            <p:spPr bwMode="auto">
              <a:xfrm flipV="1">
                <a:off x="2611" y="2387"/>
                <a:ext cx="768" cy="1578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9625" name="Line 25"/>
              <p:cNvSpPr>
                <a:spLocks noChangeShapeType="1"/>
              </p:cNvSpPr>
              <p:nvPr/>
            </p:nvSpPr>
            <p:spPr bwMode="auto">
              <a:xfrm flipH="1" flipV="1">
                <a:off x="1837" y="2387"/>
                <a:ext cx="768" cy="1578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2059" y="1389"/>
              <a:ext cx="1326" cy="1623"/>
              <a:chOff x="1837" y="2387"/>
              <a:chExt cx="1542" cy="1578"/>
            </a:xfrm>
          </p:grpSpPr>
          <p:sp>
            <p:nvSpPr>
              <p:cNvPr id="409627" name="Line 27"/>
              <p:cNvSpPr>
                <a:spLocks noChangeShapeType="1"/>
              </p:cNvSpPr>
              <p:nvPr/>
            </p:nvSpPr>
            <p:spPr bwMode="auto">
              <a:xfrm flipV="1">
                <a:off x="2611" y="2387"/>
                <a:ext cx="768" cy="157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9628" name="Line 28"/>
              <p:cNvSpPr>
                <a:spLocks noChangeShapeType="1"/>
              </p:cNvSpPr>
              <p:nvPr/>
            </p:nvSpPr>
            <p:spPr bwMode="auto">
              <a:xfrm flipH="1" flipV="1">
                <a:off x="1837" y="2387"/>
                <a:ext cx="768" cy="157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522497" y="2493964"/>
            <a:ext cx="5666694" cy="3367087"/>
            <a:chOff x="317" y="897"/>
            <a:chExt cx="3438" cy="2121"/>
          </a:xfrm>
        </p:grpSpPr>
        <p:grpSp>
          <p:nvGrpSpPr>
            <p:cNvPr id="8" name="Group 44"/>
            <p:cNvGrpSpPr>
              <a:grpSpLocks/>
            </p:cNvGrpSpPr>
            <p:nvPr/>
          </p:nvGrpSpPr>
          <p:grpSpPr bwMode="auto">
            <a:xfrm>
              <a:off x="1917" y="1071"/>
              <a:ext cx="1838" cy="1947"/>
              <a:chOff x="1917" y="1071"/>
              <a:chExt cx="1838" cy="1947"/>
            </a:xfrm>
          </p:grpSpPr>
          <p:sp>
            <p:nvSpPr>
              <p:cNvPr id="409617" name="Oval 17"/>
              <p:cNvSpPr>
                <a:spLocks noChangeArrowheads="1"/>
              </p:cNvSpPr>
              <p:nvPr/>
            </p:nvSpPr>
            <p:spPr bwMode="auto">
              <a:xfrm>
                <a:off x="3708" y="1071"/>
                <a:ext cx="47" cy="45"/>
              </a:xfrm>
              <a:prstGeom prst="ellipse">
                <a:avLst/>
              </a:prstGeom>
              <a:solidFill>
                <a:srgbClr val="009900"/>
              </a:solidFill>
              <a:ln w="28575" algn="ctr">
                <a:solidFill>
                  <a:srgbClr val="00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9" name="Group 14"/>
              <p:cNvGrpSpPr>
                <a:grpSpLocks/>
              </p:cNvGrpSpPr>
              <p:nvPr/>
            </p:nvGrpSpPr>
            <p:grpSpPr bwMode="auto">
              <a:xfrm>
                <a:off x="1917" y="1116"/>
                <a:ext cx="1799" cy="1902"/>
                <a:chOff x="1837" y="2387"/>
                <a:chExt cx="1542" cy="1578"/>
              </a:xfrm>
            </p:grpSpPr>
            <p:sp>
              <p:nvSpPr>
                <p:cNvPr id="40961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611" y="2387"/>
                  <a:ext cx="768" cy="1578"/>
                </a:xfrm>
                <a:prstGeom prst="line">
                  <a:avLst/>
                </a:prstGeom>
                <a:noFill/>
                <a:ln w="28575">
                  <a:solidFill>
                    <a:srgbClr val="00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9616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1837" y="2387"/>
                  <a:ext cx="768" cy="1578"/>
                </a:xfrm>
                <a:prstGeom prst="line">
                  <a:avLst/>
                </a:prstGeom>
                <a:noFill/>
                <a:ln w="28575">
                  <a:solidFill>
                    <a:srgbClr val="00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pic>
          <p:nvPicPr>
            <p:cNvPr id="409635" name="Picture 3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-83" y="1297"/>
              <a:ext cx="1358" cy="557"/>
            </a:xfrm>
            <a:prstGeom prst="rect">
              <a:avLst/>
            </a:prstGeom>
            <a:noFill/>
          </p:spPr>
        </p:pic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1442222" y="3251201"/>
            <a:ext cx="5177162" cy="2640013"/>
            <a:chOff x="875" y="1374"/>
            <a:chExt cx="3141" cy="1663"/>
          </a:xfrm>
        </p:grpSpPr>
        <p:sp>
          <p:nvSpPr>
            <p:cNvPr id="409622" name="Freeform 22"/>
            <p:cNvSpPr>
              <a:spLocks/>
            </p:cNvSpPr>
            <p:nvPr/>
          </p:nvSpPr>
          <p:spPr bwMode="auto">
            <a:xfrm>
              <a:off x="2090" y="1374"/>
              <a:ext cx="1925" cy="1663"/>
            </a:xfrm>
            <a:custGeom>
              <a:avLst/>
              <a:gdLst/>
              <a:ahLst/>
              <a:cxnLst>
                <a:cxn ang="0">
                  <a:pos x="1830" y="151"/>
                </a:cxn>
                <a:cxn ang="0">
                  <a:pos x="968" y="1648"/>
                </a:cxn>
                <a:cxn ang="0">
                  <a:pos x="15" y="60"/>
                </a:cxn>
                <a:cxn ang="0">
                  <a:pos x="877" y="1285"/>
                </a:cxn>
                <a:cxn ang="0">
                  <a:pos x="1830" y="151"/>
                </a:cxn>
              </a:cxnLst>
              <a:rect l="0" t="0" r="r" b="b"/>
              <a:pathLst>
                <a:path w="1845" h="1663">
                  <a:moveTo>
                    <a:pt x="1830" y="151"/>
                  </a:moveTo>
                  <a:cubicBezTo>
                    <a:pt x="1845" y="211"/>
                    <a:pt x="1270" y="1663"/>
                    <a:pt x="968" y="1648"/>
                  </a:cubicBezTo>
                  <a:cubicBezTo>
                    <a:pt x="666" y="1633"/>
                    <a:pt x="30" y="120"/>
                    <a:pt x="15" y="60"/>
                  </a:cubicBezTo>
                  <a:cubicBezTo>
                    <a:pt x="0" y="0"/>
                    <a:pt x="575" y="1270"/>
                    <a:pt x="877" y="1285"/>
                  </a:cubicBezTo>
                  <a:cubicBezTo>
                    <a:pt x="1179" y="1300"/>
                    <a:pt x="1815" y="91"/>
                    <a:pt x="1830" y="15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pic>
          <p:nvPicPr>
            <p:cNvPr id="409637" name="Picture 3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538" y="1909"/>
              <a:ext cx="1366" cy="692"/>
            </a:xfrm>
            <a:prstGeom prst="rect">
              <a:avLst/>
            </a:prstGeom>
            <a:noFill/>
          </p:spPr>
        </p:pic>
        <p:sp>
          <p:nvSpPr>
            <p:cNvPr id="409638" name="Oval 38"/>
            <p:cNvSpPr>
              <a:spLocks noChangeArrowheads="1"/>
            </p:cNvSpPr>
            <p:nvPr/>
          </p:nvSpPr>
          <p:spPr bwMode="auto">
            <a:xfrm>
              <a:off x="3969" y="1517"/>
              <a:ext cx="47" cy="45"/>
            </a:xfrm>
            <a:prstGeom prst="ellipse">
              <a:avLst/>
            </a:prstGeom>
            <a:solidFill>
              <a:schemeClr val="tx2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5032117" y="3741739"/>
            <a:ext cx="4793119" cy="2105025"/>
            <a:chOff x="3053" y="1683"/>
            <a:chExt cx="2908" cy="1326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3053" y="1706"/>
              <a:ext cx="1609" cy="1303"/>
              <a:chOff x="1837" y="2387"/>
              <a:chExt cx="1542" cy="1578"/>
            </a:xfrm>
          </p:grpSpPr>
          <p:sp>
            <p:nvSpPr>
              <p:cNvPr id="409630" name="Line 30"/>
              <p:cNvSpPr>
                <a:spLocks noChangeShapeType="1"/>
              </p:cNvSpPr>
              <p:nvPr/>
            </p:nvSpPr>
            <p:spPr bwMode="auto">
              <a:xfrm flipV="1">
                <a:off x="2611" y="2387"/>
                <a:ext cx="768" cy="1578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9631" name="Line 31"/>
              <p:cNvSpPr>
                <a:spLocks noChangeShapeType="1"/>
              </p:cNvSpPr>
              <p:nvPr/>
            </p:nvSpPr>
            <p:spPr bwMode="auto">
              <a:xfrm flipH="1" flipV="1">
                <a:off x="1837" y="2387"/>
                <a:ext cx="768" cy="1578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09640" name="Oval 40"/>
            <p:cNvSpPr>
              <a:spLocks noChangeArrowheads="1"/>
            </p:cNvSpPr>
            <p:nvPr/>
          </p:nvSpPr>
          <p:spPr bwMode="auto">
            <a:xfrm>
              <a:off x="4662" y="1683"/>
              <a:ext cx="47" cy="45"/>
            </a:xfrm>
            <a:prstGeom prst="ellipse">
              <a:avLst/>
            </a:prstGeom>
            <a:solidFill>
              <a:schemeClr val="accent2"/>
            </a:solidFill>
            <a:ln w="285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409641" name="Picture 4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6" y="2255"/>
              <a:ext cx="1615" cy="61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4489841" y="2108200"/>
            <a:ext cx="4854105" cy="3748088"/>
            <a:chOff x="2724" y="654"/>
            <a:chExt cx="2945" cy="2361"/>
          </a:xfrm>
        </p:grpSpPr>
        <p:grpSp>
          <p:nvGrpSpPr>
            <p:cNvPr id="14" name="Group 46"/>
            <p:cNvGrpSpPr>
              <a:grpSpLocks/>
            </p:cNvGrpSpPr>
            <p:nvPr/>
          </p:nvGrpSpPr>
          <p:grpSpPr bwMode="auto">
            <a:xfrm>
              <a:off x="2724" y="1389"/>
              <a:ext cx="1726" cy="1626"/>
              <a:chOff x="2724" y="1389"/>
              <a:chExt cx="1726" cy="1626"/>
            </a:xfrm>
          </p:grpSpPr>
          <p:grpSp>
            <p:nvGrpSpPr>
              <p:cNvPr id="15" name="Group 18"/>
              <p:cNvGrpSpPr>
                <a:grpSpLocks/>
              </p:cNvGrpSpPr>
              <p:nvPr/>
            </p:nvGrpSpPr>
            <p:grpSpPr bwMode="auto">
              <a:xfrm>
                <a:off x="2724" y="1434"/>
                <a:ext cx="1687" cy="1581"/>
                <a:chOff x="1837" y="2387"/>
                <a:chExt cx="1542" cy="1578"/>
              </a:xfrm>
            </p:grpSpPr>
            <p:sp>
              <p:nvSpPr>
                <p:cNvPr id="409619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611" y="2387"/>
                  <a:ext cx="768" cy="1578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09620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1837" y="2387"/>
                  <a:ext cx="768" cy="1578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409621" name="Oval 21"/>
              <p:cNvSpPr>
                <a:spLocks noChangeArrowheads="1"/>
              </p:cNvSpPr>
              <p:nvPr/>
            </p:nvSpPr>
            <p:spPr bwMode="auto">
              <a:xfrm>
                <a:off x="4403" y="1389"/>
                <a:ext cx="47" cy="45"/>
              </a:xfrm>
              <a:prstGeom prst="ellipse">
                <a:avLst/>
              </a:prstGeom>
              <a:solidFill>
                <a:srgbClr val="0000CC"/>
              </a:solidFill>
              <a:ln w="28575" algn="ctr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pic>
          <p:nvPicPr>
            <p:cNvPr id="409647" name="Picture 4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73" y="654"/>
              <a:ext cx="1596" cy="5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</p:pic>
      </p:grpSp>
      <p:sp>
        <p:nvSpPr>
          <p:cNvPr id="409649" name="Text Box 49"/>
          <p:cNvSpPr txBox="1">
            <a:spLocks noChangeArrowheads="1"/>
          </p:cNvSpPr>
          <p:nvPr/>
        </p:nvSpPr>
        <p:spPr bwMode="auto">
          <a:xfrm>
            <a:off x="392285" y="515939"/>
            <a:ext cx="8725466" cy="95410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b="1" i="0">
                <a:latin typeface="Arial" pitchFamily="34" charset="0"/>
                <a:cs typeface="Arial" pitchFamily="34" charset="0"/>
              </a:rPr>
              <a:t>For a given averaging volume (VER), critical loading paths are plotted </a:t>
            </a:r>
          </a:p>
          <a:p>
            <a:pPr algn="l">
              <a:lnSpc>
                <a:spcPct val="140000"/>
              </a:lnSpc>
            </a:pPr>
            <a:r>
              <a:rPr lang="fr-FR" b="1" i="0">
                <a:latin typeface="Arial" pitchFamily="34" charset="0"/>
                <a:cs typeface="Arial" pitchFamily="34" charset="0"/>
              </a:rPr>
              <a:t>for all the tests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2312647" y="6381328"/>
            <a:ext cx="3017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Dang Van </a:t>
            </a:r>
            <a:r>
              <a:rPr lang="fr-FR" dirty="0" err="1" smtClean="0"/>
              <a:t>representation</a:t>
            </a:r>
            <a:endParaRPr lang="fr-F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ChangeArrowheads="1"/>
          </p:cNvSpPr>
          <p:nvPr/>
        </p:nvSpPr>
        <p:spPr bwMode="auto">
          <a:xfrm>
            <a:off x="1" y="2102793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fr-FR" sz="2400">
              <a:latin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42223" y="1298576"/>
            <a:ext cx="7860444" cy="1584325"/>
            <a:chOff x="793" y="890"/>
            <a:chExt cx="4570" cy="998"/>
          </a:xfrm>
        </p:grpSpPr>
        <p:sp>
          <p:nvSpPr>
            <p:cNvPr id="414724" name="Line 4"/>
            <p:cNvSpPr>
              <a:spLocks noChangeShapeType="1"/>
            </p:cNvSpPr>
            <p:nvPr/>
          </p:nvSpPr>
          <p:spPr bwMode="auto">
            <a:xfrm>
              <a:off x="793" y="890"/>
              <a:ext cx="4190" cy="99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4725" name="Text Box 5"/>
            <p:cNvSpPr txBox="1">
              <a:spLocks noChangeArrowheads="1"/>
            </p:cNvSpPr>
            <p:nvPr/>
          </p:nvSpPr>
          <p:spPr bwMode="auto">
            <a:xfrm>
              <a:off x="4532" y="1447"/>
              <a:ext cx="83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800" i="0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Material</a:t>
              </a:r>
              <a:r>
                <a:rPr lang="fr-FR" sz="1800" i="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line</a:t>
              </a:r>
            </a:p>
            <a:p>
              <a:r>
                <a:rPr lang="fr-FR" sz="1800" i="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a,  b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214763" y="765176"/>
            <a:ext cx="7639652" cy="4478338"/>
            <a:chOff x="113" y="667"/>
            <a:chExt cx="4443" cy="2821"/>
          </a:xfrm>
        </p:grpSpPr>
        <p:sp>
          <p:nvSpPr>
            <p:cNvPr id="414727" name="Text Box 7"/>
            <p:cNvSpPr txBox="1">
              <a:spLocks noChangeArrowheads="1"/>
            </p:cNvSpPr>
            <p:nvPr/>
          </p:nvSpPr>
          <p:spPr bwMode="auto">
            <a:xfrm>
              <a:off x="4199" y="3158"/>
              <a:ext cx="18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800">
                  <a:latin typeface="Americana BT" pitchFamily="2" charset="0"/>
                </a:rPr>
                <a:t>p</a:t>
              </a:r>
            </a:p>
          </p:txBody>
        </p:sp>
        <p:sp>
          <p:nvSpPr>
            <p:cNvPr id="414728" name="Text Box 8"/>
            <p:cNvSpPr txBox="1">
              <a:spLocks noChangeArrowheads="1"/>
            </p:cNvSpPr>
            <p:nvPr/>
          </p:nvSpPr>
          <p:spPr bwMode="auto">
            <a:xfrm>
              <a:off x="1685" y="667"/>
              <a:ext cx="2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fr-FR" sz="3600">
                  <a:latin typeface="Symbol" pitchFamily="18" charset="2"/>
                </a:rPr>
                <a:t>t</a:t>
              </a:r>
              <a:endParaRPr lang="fr-FR" sz="2800" baseline="-25000">
                <a:latin typeface="Americana BT" pitchFamily="2" charset="0"/>
              </a:endParaRPr>
            </a:p>
          </p:txBody>
        </p:sp>
        <p:sp>
          <p:nvSpPr>
            <p:cNvPr id="414729" name="Line 9"/>
            <p:cNvSpPr>
              <a:spLocks noChangeShapeType="1"/>
            </p:cNvSpPr>
            <p:nvPr/>
          </p:nvSpPr>
          <p:spPr bwMode="auto">
            <a:xfrm flipV="1">
              <a:off x="2018" y="746"/>
              <a:ext cx="0" cy="2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414730" name="Line 10"/>
            <p:cNvSpPr>
              <a:spLocks noChangeShapeType="1"/>
            </p:cNvSpPr>
            <p:nvPr/>
          </p:nvSpPr>
          <p:spPr bwMode="auto">
            <a:xfrm>
              <a:off x="113" y="3203"/>
              <a:ext cx="444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769066" y="2205039"/>
            <a:ext cx="3433311" cy="2630487"/>
            <a:chOff x="1680" y="1389"/>
            <a:chExt cx="2083" cy="1657"/>
          </a:xfrm>
        </p:grpSpPr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1680" y="1468"/>
              <a:ext cx="2083" cy="1578"/>
              <a:chOff x="1837" y="2387"/>
              <a:chExt cx="1542" cy="1578"/>
            </a:xfrm>
          </p:grpSpPr>
          <p:sp>
            <p:nvSpPr>
              <p:cNvPr id="414738" name="Line 18"/>
              <p:cNvSpPr>
                <a:spLocks noChangeShapeType="1"/>
              </p:cNvSpPr>
              <p:nvPr/>
            </p:nvSpPr>
            <p:spPr bwMode="auto">
              <a:xfrm flipV="1">
                <a:off x="2611" y="2387"/>
                <a:ext cx="768" cy="1578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4739" name="Line 19"/>
              <p:cNvSpPr>
                <a:spLocks noChangeShapeType="1"/>
              </p:cNvSpPr>
              <p:nvPr/>
            </p:nvSpPr>
            <p:spPr bwMode="auto">
              <a:xfrm flipH="1" flipV="1">
                <a:off x="1837" y="2387"/>
                <a:ext cx="768" cy="1578"/>
              </a:xfrm>
              <a:prstGeom prst="line">
                <a:avLst/>
              </a:prstGeom>
              <a:noFill/>
              <a:ln w="28575">
                <a:solidFill>
                  <a:srgbClr val="66FF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2059" y="1389"/>
              <a:ext cx="1326" cy="1623"/>
              <a:chOff x="1837" y="2387"/>
              <a:chExt cx="1542" cy="1578"/>
            </a:xfrm>
          </p:grpSpPr>
          <p:sp>
            <p:nvSpPr>
              <p:cNvPr id="414741" name="Line 21"/>
              <p:cNvSpPr>
                <a:spLocks noChangeShapeType="1"/>
              </p:cNvSpPr>
              <p:nvPr/>
            </p:nvSpPr>
            <p:spPr bwMode="auto">
              <a:xfrm flipV="1">
                <a:off x="2611" y="2387"/>
                <a:ext cx="768" cy="157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4742" name="Line 22"/>
              <p:cNvSpPr>
                <a:spLocks noChangeShapeType="1"/>
              </p:cNvSpPr>
              <p:nvPr/>
            </p:nvSpPr>
            <p:spPr bwMode="auto">
              <a:xfrm flipH="1" flipV="1">
                <a:off x="1837" y="2387"/>
                <a:ext cx="768" cy="157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414743" name="Rectangle 23"/>
          <p:cNvSpPr>
            <a:spLocks noChangeArrowheads="1"/>
          </p:cNvSpPr>
          <p:nvPr/>
        </p:nvSpPr>
        <p:spPr bwMode="auto">
          <a:xfrm>
            <a:off x="1442222" y="5292726"/>
            <a:ext cx="7100674" cy="646331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altLang="zh-CN" sz="1800" b="1" i="0" u="sng" dirty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The </a:t>
            </a:r>
            <a:r>
              <a:rPr lang="fr-FR" altLang="zh-CN" sz="1800" b="1" i="0" u="sng" dirty="0" err="1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extreme</a:t>
            </a:r>
            <a:r>
              <a:rPr lang="fr-FR" altLang="zh-CN" sz="1800" b="1" i="0" u="sng" dirty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points of all the </a:t>
            </a:r>
            <a:r>
              <a:rPr lang="fr-FR" altLang="zh-CN" sz="1800" b="1" i="0" u="sng" dirty="0" err="1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critical</a:t>
            </a:r>
            <a:r>
              <a:rPr lang="fr-FR" altLang="zh-CN" sz="1800" b="1" i="0" u="sng" dirty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fr-FR" altLang="zh-CN" sz="1800" b="1" i="0" u="sng" dirty="0" err="1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loading</a:t>
            </a:r>
            <a:r>
              <a:rPr lang="fr-FR" altLang="zh-CN" sz="1800" b="1" i="0" u="sng" dirty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  <a:r>
              <a:rPr lang="fr-FR" altLang="zh-CN" sz="1800" b="1" i="0" u="sng" dirty="0" err="1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paths</a:t>
            </a:r>
            <a:r>
              <a:rPr lang="fr-FR" altLang="zh-CN" sz="1800" b="1" i="0" u="sng" dirty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are </a:t>
            </a:r>
            <a:r>
              <a:rPr lang="fr-FR" altLang="zh-CN" sz="1800" b="1" i="0" u="sng" dirty="0" err="1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aligned</a:t>
            </a:r>
            <a:r>
              <a:rPr lang="fr-FR" altLang="zh-CN" sz="1800" b="1" i="0" u="sng" dirty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on the </a:t>
            </a:r>
            <a:r>
              <a:rPr lang="fr-FR" altLang="zh-CN" sz="1800" b="1" i="0" u="sng" dirty="0" err="1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material</a:t>
            </a:r>
            <a:r>
              <a:rPr lang="fr-FR" altLang="zh-CN" sz="1800" b="1" i="0" u="sng" dirty="0">
                <a:solidFill>
                  <a:srgbClr val="FF0000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 line</a:t>
            </a:r>
            <a:endParaRPr lang="fr-FR" sz="1800" b="1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48"/>
          <p:cNvGrpSpPr>
            <a:grpSpLocks/>
          </p:cNvGrpSpPr>
          <p:nvPr/>
        </p:nvGrpSpPr>
        <p:grpSpPr bwMode="auto">
          <a:xfrm>
            <a:off x="522497" y="1423989"/>
            <a:ext cx="5330450" cy="3367087"/>
            <a:chOff x="317" y="897"/>
            <a:chExt cx="3234" cy="2121"/>
          </a:xfrm>
        </p:grpSpPr>
        <p:sp>
          <p:nvSpPr>
            <p:cNvPr id="414731" name="Oval 11"/>
            <p:cNvSpPr>
              <a:spLocks noChangeArrowheads="1"/>
            </p:cNvSpPr>
            <p:nvPr/>
          </p:nvSpPr>
          <p:spPr bwMode="auto">
            <a:xfrm>
              <a:off x="3504" y="1417"/>
              <a:ext cx="47" cy="45"/>
            </a:xfrm>
            <a:prstGeom prst="ellipse">
              <a:avLst/>
            </a:prstGeom>
            <a:solidFill>
              <a:srgbClr val="009900"/>
            </a:solidFill>
            <a:ln w="28575" algn="ctr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8" name="Group 24"/>
            <p:cNvGrpSpPr>
              <a:grpSpLocks/>
            </p:cNvGrpSpPr>
            <p:nvPr/>
          </p:nvGrpSpPr>
          <p:grpSpPr bwMode="auto">
            <a:xfrm>
              <a:off x="317" y="897"/>
              <a:ext cx="3209" cy="2121"/>
              <a:chOff x="317" y="897"/>
              <a:chExt cx="3209" cy="2121"/>
            </a:xfrm>
          </p:grpSpPr>
          <p:grpSp>
            <p:nvGrpSpPr>
              <p:cNvPr id="9" name="Group 25"/>
              <p:cNvGrpSpPr>
                <a:grpSpLocks/>
              </p:cNvGrpSpPr>
              <p:nvPr/>
            </p:nvGrpSpPr>
            <p:grpSpPr bwMode="auto">
              <a:xfrm>
                <a:off x="1917" y="1440"/>
                <a:ext cx="1609" cy="1578"/>
                <a:chOff x="1837" y="2387"/>
                <a:chExt cx="1542" cy="1578"/>
              </a:xfrm>
            </p:grpSpPr>
            <p:sp>
              <p:nvSpPr>
                <p:cNvPr id="414746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611" y="2387"/>
                  <a:ext cx="768" cy="1578"/>
                </a:xfrm>
                <a:prstGeom prst="line">
                  <a:avLst/>
                </a:prstGeom>
                <a:noFill/>
                <a:ln w="28575">
                  <a:solidFill>
                    <a:srgbClr val="00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4747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1837" y="2387"/>
                  <a:ext cx="768" cy="1578"/>
                </a:xfrm>
                <a:prstGeom prst="line">
                  <a:avLst/>
                </a:prstGeom>
                <a:noFill/>
                <a:ln w="28575">
                  <a:solidFill>
                    <a:srgbClr val="00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pic>
            <p:nvPicPr>
              <p:cNvPr id="414748" name="Picture 28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5400000">
                <a:off x="-83" y="1297"/>
                <a:ext cx="1358" cy="557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1442222" y="2181226"/>
            <a:ext cx="5177162" cy="2640013"/>
            <a:chOff x="875" y="1374"/>
            <a:chExt cx="3141" cy="1663"/>
          </a:xfrm>
        </p:grpSpPr>
        <p:sp>
          <p:nvSpPr>
            <p:cNvPr id="414750" name="Freeform 30"/>
            <p:cNvSpPr>
              <a:spLocks/>
            </p:cNvSpPr>
            <p:nvPr/>
          </p:nvSpPr>
          <p:spPr bwMode="auto">
            <a:xfrm>
              <a:off x="2090" y="1374"/>
              <a:ext cx="1925" cy="1663"/>
            </a:xfrm>
            <a:custGeom>
              <a:avLst/>
              <a:gdLst/>
              <a:ahLst/>
              <a:cxnLst>
                <a:cxn ang="0">
                  <a:pos x="1830" y="151"/>
                </a:cxn>
                <a:cxn ang="0">
                  <a:pos x="968" y="1648"/>
                </a:cxn>
                <a:cxn ang="0">
                  <a:pos x="15" y="60"/>
                </a:cxn>
                <a:cxn ang="0">
                  <a:pos x="877" y="1285"/>
                </a:cxn>
                <a:cxn ang="0">
                  <a:pos x="1830" y="151"/>
                </a:cxn>
              </a:cxnLst>
              <a:rect l="0" t="0" r="r" b="b"/>
              <a:pathLst>
                <a:path w="1845" h="1663">
                  <a:moveTo>
                    <a:pt x="1830" y="151"/>
                  </a:moveTo>
                  <a:cubicBezTo>
                    <a:pt x="1845" y="211"/>
                    <a:pt x="1270" y="1663"/>
                    <a:pt x="968" y="1648"/>
                  </a:cubicBezTo>
                  <a:cubicBezTo>
                    <a:pt x="666" y="1633"/>
                    <a:pt x="30" y="120"/>
                    <a:pt x="15" y="60"/>
                  </a:cubicBezTo>
                  <a:cubicBezTo>
                    <a:pt x="0" y="0"/>
                    <a:pt x="575" y="1270"/>
                    <a:pt x="877" y="1285"/>
                  </a:cubicBezTo>
                  <a:cubicBezTo>
                    <a:pt x="1179" y="1300"/>
                    <a:pt x="1815" y="91"/>
                    <a:pt x="1830" y="15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pic>
          <p:nvPicPr>
            <p:cNvPr id="414751" name="Picture 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538" y="1909"/>
              <a:ext cx="1366" cy="692"/>
            </a:xfrm>
            <a:prstGeom prst="rect">
              <a:avLst/>
            </a:prstGeom>
            <a:noFill/>
          </p:spPr>
        </p:pic>
        <p:sp>
          <p:nvSpPr>
            <p:cNvPr id="414752" name="Oval 32"/>
            <p:cNvSpPr>
              <a:spLocks noChangeArrowheads="1"/>
            </p:cNvSpPr>
            <p:nvPr/>
          </p:nvSpPr>
          <p:spPr bwMode="auto">
            <a:xfrm>
              <a:off x="3969" y="1517"/>
              <a:ext cx="47" cy="45"/>
            </a:xfrm>
            <a:prstGeom prst="ellipse">
              <a:avLst/>
            </a:prstGeom>
            <a:solidFill>
              <a:schemeClr val="tx2"/>
            </a:solidFill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5032117" y="2671763"/>
            <a:ext cx="4793119" cy="2105025"/>
            <a:chOff x="3053" y="1683"/>
            <a:chExt cx="2908" cy="1326"/>
          </a:xfrm>
        </p:grpSpPr>
        <p:grpSp>
          <p:nvGrpSpPr>
            <p:cNvPr id="12" name="Group 34"/>
            <p:cNvGrpSpPr>
              <a:grpSpLocks/>
            </p:cNvGrpSpPr>
            <p:nvPr/>
          </p:nvGrpSpPr>
          <p:grpSpPr bwMode="auto">
            <a:xfrm>
              <a:off x="3053" y="1706"/>
              <a:ext cx="1609" cy="1303"/>
              <a:chOff x="1837" y="2387"/>
              <a:chExt cx="1542" cy="1578"/>
            </a:xfrm>
          </p:grpSpPr>
          <p:sp>
            <p:nvSpPr>
              <p:cNvPr id="414755" name="Line 35"/>
              <p:cNvSpPr>
                <a:spLocks noChangeShapeType="1"/>
              </p:cNvSpPr>
              <p:nvPr/>
            </p:nvSpPr>
            <p:spPr bwMode="auto">
              <a:xfrm flipV="1">
                <a:off x="2611" y="2387"/>
                <a:ext cx="768" cy="1578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4756" name="Line 36"/>
              <p:cNvSpPr>
                <a:spLocks noChangeShapeType="1"/>
              </p:cNvSpPr>
              <p:nvPr/>
            </p:nvSpPr>
            <p:spPr bwMode="auto">
              <a:xfrm flipH="1" flipV="1">
                <a:off x="1837" y="2387"/>
                <a:ext cx="768" cy="1578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14757" name="Oval 37"/>
            <p:cNvSpPr>
              <a:spLocks noChangeArrowheads="1"/>
            </p:cNvSpPr>
            <p:nvPr/>
          </p:nvSpPr>
          <p:spPr bwMode="auto">
            <a:xfrm>
              <a:off x="4662" y="1683"/>
              <a:ext cx="47" cy="45"/>
            </a:xfrm>
            <a:prstGeom prst="ellipse">
              <a:avLst/>
            </a:prstGeom>
            <a:solidFill>
              <a:schemeClr val="accent2"/>
            </a:solidFill>
            <a:ln w="28575" algn="ctr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414758" name="Picture 3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6" y="2255"/>
              <a:ext cx="1615" cy="61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4489841" y="822325"/>
            <a:ext cx="4854105" cy="3963988"/>
            <a:chOff x="2724" y="518"/>
            <a:chExt cx="2945" cy="2497"/>
          </a:xfrm>
        </p:grpSpPr>
        <p:grpSp>
          <p:nvGrpSpPr>
            <p:cNvPr id="14" name="Group 46"/>
            <p:cNvGrpSpPr>
              <a:grpSpLocks/>
            </p:cNvGrpSpPr>
            <p:nvPr/>
          </p:nvGrpSpPr>
          <p:grpSpPr bwMode="auto">
            <a:xfrm>
              <a:off x="2724" y="1576"/>
              <a:ext cx="1622" cy="1439"/>
              <a:chOff x="2724" y="1576"/>
              <a:chExt cx="1622" cy="1439"/>
            </a:xfrm>
          </p:grpSpPr>
          <p:grpSp>
            <p:nvGrpSpPr>
              <p:cNvPr id="15" name="Group 12"/>
              <p:cNvGrpSpPr>
                <a:grpSpLocks/>
              </p:cNvGrpSpPr>
              <p:nvPr/>
            </p:nvGrpSpPr>
            <p:grpSpPr bwMode="auto">
              <a:xfrm>
                <a:off x="2724" y="1576"/>
                <a:ext cx="1609" cy="1439"/>
                <a:chOff x="1837" y="2387"/>
                <a:chExt cx="1542" cy="1578"/>
              </a:xfrm>
            </p:grpSpPr>
            <p:sp>
              <p:nvSpPr>
                <p:cNvPr id="414733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611" y="2387"/>
                  <a:ext cx="768" cy="1578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14734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1837" y="2387"/>
                  <a:ext cx="768" cy="1578"/>
                </a:xfrm>
                <a:prstGeom prst="line">
                  <a:avLst/>
                </a:prstGeom>
                <a:noFill/>
                <a:ln w="28575">
                  <a:solidFill>
                    <a:srgbClr val="0000CC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414735" name="Oval 15"/>
              <p:cNvSpPr>
                <a:spLocks noChangeArrowheads="1"/>
              </p:cNvSpPr>
              <p:nvPr/>
            </p:nvSpPr>
            <p:spPr bwMode="auto">
              <a:xfrm>
                <a:off x="4299" y="1577"/>
                <a:ext cx="47" cy="45"/>
              </a:xfrm>
              <a:prstGeom prst="ellipse">
                <a:avLst/>
              </a:prstGeom>
              <a:solidFill>
                <a:srgbClr val="0000CC"/>
              </a:solidFill>
              <a:ln w="28575" algn="ctr">
                <a:solidFill>
                  <a:srgbClr val="0000C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pic>
          <p:nvPicPr>
            <p:cNvPr id="414765" name="Picture 4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73" y="518"/>
              <a:ext cx="1596" cy="5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Text Box 2"/>
          <p:cNvSpPr txBox="1">
            <a:spLocks noChangeArrowheads="1"/>
          </p:cNvSpPr>
          <p:nvPr/>
        </p:nvSpPr>
        <p:spPr bwMode="auto">
          <a:xfrm>
            <a:off x="3303099" y="115888"/>
            <a:ext cx="4565661" cy="51706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400" b="1" i="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RESULTS in </a:t>
            </a:r>
            <a:r>
              <a:rPr lang="fr-FR" sz="2400" b="1" i="0" dirty="0">
                <a:solidFill>
                  <a:schemeClr val="accent2">
                    <a:lumMod val="50000"/>
                  </a:schemeClr>
                </a:solidFill>
                <a:latin typeface="Americana BT" pitchFamily="2" charset="0"/>
              </a:rPr>
              <a:t>(</a:t>
            </a:r>
            <a:r>
              <a:rPr lang="fr-FR" sz="2400" b="1" i="0" dirty="0" err="1">
                <a:solidFill>
                  <a:schemeClr val="accent2">
                    <a:lumMod val="50000"/>
                  </a:schemeClr>
                </a:solidFill>
                <a:latin typeface="Symbol" pitchFamily="18" charset="2"/>
              </a:rPr>
              <a:t>t</a:t>
            </a:r>
            <a:r>
              <a:rPr lang="fr-FR" sz="2400" b="1" i="0" dirty="0" err="1">
                <a:solidFill>
                  <a:schemeClr val="accent2">
                    <a:lumMod val="50000"/>
                  </a:schemeClr>
                </a:solidFill>
                <a:latin typeface="Americana BT" pitchFamily="2" charset="0"/>
              </a:rPr>
              <a:t>,p</a:t>
            </a:r>
            <a:r>
              <a:rPr lang="fr-FR" sz="2400" b="1" i="0" dirty="0">
                <a:solidFill>
                  <a:schemeClr val="accent2">
                    <a:lumMod val="50000"/>
                  </a:schemeClr>
                </a:solidFill>
                <a:latin typeface="Americana BT" pitchFamily="2" charset="0"/>
              </a:rPr>
              <a:t>) </a:t>
            </a:r>
            <a:r>
              <a:rPr lang="fr-FR" sz="2400" b="1" i="0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diagrams</a:t>
            </a:r>
            <a:endParaRPr lang="fr-FR" sz="2400" b="1" i="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7075" name="Rectangle 3"/>
          <p:cNvSpPr>
            <a:spLocks noChangeArrowheads="1"/>
          </p:cNvSpPr>
          <p:nvPr/>
        </p:nvSpPr>
        <p:spPr bwMode="auto">
          <a:xfrm>
            <a:off x="1" y="1663056"/>
            <a:ext cx="184731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fr-FR" sz="2400">
              <a:latin typeface="Times New Roman" pitchFamily="18" charset="0"/>
            </a:endParaRPr>
          </a:p>
        </p:txBody>
      </p:sp>
      <p:sp>
        <p:nvSpPr>
          <p:cNvPr id="387078" name="Rectangle 6"/>
          <p:cNvSpPr>
            <a:spLocks noChangeArrowheads="1"/>
          </p:cNvSpPr>
          <p:nvPr/>
        </p:nvSpPr>
        <p:spPr bwMode="auto">
          <a:xfrm>
            <a:off x="1" y="689918"/>
            <a:ext cx="184731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fr-FR" sz="2400">
              <a:latin typeface="Times New Roman" pitchFamily="18" charset="0"/>
            </a:endParaRPr>
          </a:p>
        </p:txBody>
      </p:sp>
      <p:pic>
        <p:nvPicPr>
          <p:cNvPr id="387077" name="Picture 5" descr="fina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3078" y="920751"/>
            <a:ext cx="5815036" cy="4327525"/>
          </a:xfrm>
          <a:prstGeom prst="rect">
            <a:avLst/>
          </a:prstGeom>
          <a:noFill/>
        </p:spPr>
      </p:pic>
      <p:sp>
        <p:nvSpPr>
          <p:cNvPr id="387080" name="Text Box 8"/>
          <p:cNvSpPr txBox="1">
            <a:spLocks noChangeArrowheads="1"/>
          </p:cNvSpPr>
          <p:nvPr/>
        </p:nvSpPr>
        <p:spPr bwMode="auto">
          <a:xfrm>
            <a:off x="692267" y="5248276"/>
            <a:ext cx="8087470" cy="7078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i="0">
                <a:latin typeface="Arial" pitchFamily="34" charset="0"/>
                <a:cs typeface="Arial" pitchFamily="34" charset="0"/>
              </a:rPr>
              <a:t>Each loading path represent the critical one for the corresponding test</a:t>
            </a:r>
          </a:p>
          <a:p>
            <a:r>
              <a:rPr lang="fr-FR" i="0">
                <a:latin typeface="Arial" pitchFamily="34" charset="0"/>
                <a:cs typeface="Arial" pitchFamily="34" charset="0"/>
              </a:rPr>
              <a:t>for a given critical volume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508FF9-8C85-4BCC-B9AD-9ABA07B28FB0}" type="slidenum">
              <a:rPr lang="en-GB"/>
              <a:pPr>
                <a:defRPr/>
              </a:pPr>
              <a:t>4</a:t>
            </a:fld>
            <a:endParaRPr lang="en-GB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3000" y="1830833"/>
            <a:ext cx="8145463" cy="3713163"/>
            <a:chOff x="1351" y="436"/>
            <a:chExt cx="4627" cy="2767"/>
          </a:xfrm>
        </p:grpSpPr>
        <p:sp>
          <p:nvSpPr>
            <p:cNvPr id="76937" name="Line 3"/>
            <p:cNvSpPr>
              <a:spLocks noChangeShapeType="1"/>
            </p:cNvSpPr>
            <p:nvPr/>
          </p:nvSpPr>
          <p:spPr bwMode="auto">
            <a:xfrm flipV="1">
              <a:off x="1351" y="436"/>
              <a:ext cx="0" cy="27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938" name="Line 4"/>
            <p:cNvSpPr>
              <a:spLocks noChangeShapeType="1"/>
            </p:cNvSpPr>
            <p:nvPr/>
          </p:nvSpPr>
          <p:spPr bwMode="auto">
            <a:xfrm>
              <a:off x="1351" y="3203"/>
              <a:ext cx="46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6804" name="Text Box 5"/>
          <p:cNvSpPr txBox="1">
            <a:spLocks noChangeArrowheads="1"/>
          </p:cNvSpPr>
          <p:nvPr/>
        </p:nvSpPr>
        <p:spPr bwMode="auto">
          <a:xfrm>
            <a:off x="477675" y="1671191"/>
            <a:ext cx="51488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mericana BT" pitchFamily="2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mericana BT" pitchFamily="2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9pPr>
          </a:lstStyle>
          <a:p>
            <a:pPr algn="l"/>
            <a:r>
              <a:rPr lang="fr-FR" sz="2800" i="0" dirty="0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fr-FR" sz="2400" i="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76805" name="Text Box 6"/>
          <p:cNvSpPr txBox="1">
            <a:spLocks noChangeArrowheads="1"/>
          </p:cNvSpPr>
          <p:nvPr/>
        </p:nvSpPr>
        <p:spPr bwMode="auto">
          <a:xfrm>
            <a:off x="8239849" y="5559623"/>
            <a:ext cx="98937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mericana BT" pitchFamily="2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mericana BT" pitchFamily="2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9pPr>
          </a:lstStyle>
          <a:p>
            <a:r>
              <a:rPr lang="fr-FR" sz="2400" i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fr-FR" sz="2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log N</a:t>
            </a:r>
            <a:endParaRPr lang="fr-FR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6806" name="Freeform 7"/>
          <p:cNvSpPr>
            <a:spLocks/>
          </p:cNvSpPr>
          <p:nvPr/>
        </p:nvSpPr>
        <p:spPr bwMode="auto">
          <a:xfrm>
            <a:off x="2338388" y="1830833"/>
            <a:ext cx="6869112" cy="2751138"/>
          </a:xfrm>
          <a:custGeom>
            <a:avLst/>
            <a:gdLst>
              <a:gd name="T0" fmla="*/ 0 w 3901"/>
              <a:gd name="T1" fmla="*/ 0 h 2050"/>
              <a:gd name="T2" fmla="*/ 2147483647 w 3901"/>
              <a:gd name="T3" fmla="*/ 2147483647 h 2050"/>
              <a:gd name="T4" fmla="*/ 2147483647 w 3901"/>
              <a:gd name="T5" fmla="*/ 2147483647 h 2050"/>
              <a:gd name="T6" fmla="*/ 2147483647 w 3901"/>
              <a:gd name="T7" fmla="*/ 2147483647 h 2050"/>
              <a:gd name="T8" fmla="*/ 2147483647 w 3901"/>
              <a:gd name="T9" fmla="*/ 2147483647 h 2050"/>
              <a:gd name="T10" fmla="*/ 2147483647 w 3901"/>
              <a:gd name="T11" fmla="*/ 2147483647 h 2050"/>
              <a:gd name="T12" fmla="*/ 2147483647 w 3901"/>
              <a:gd name="T13" fmla="*/ 2147483647 h 2050"/>
              <a:gd name="T14" fmla="*/ 2147483647 w 3901"/>
              <a:gd name="T15" fmla="*/ 2147483647 h 2050"/>
              <a:gd name="T16" fmla="*/ 2147483647 w 3901"/>
              <a:gd name="T17" fmla="*/ 2147483647 h 2050"/>
              <a:gd name="T18" fmla="*/ 2147483647 w 3901"/>
              <a:gd name="T19" fmla="*/ 2147483647 h 20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01"/>
              <a:gd name="T31" fmla="*/ 0 h 2050"/>
              <a:gd name="T32" fmla="*/ 3901 w 3901"/>
              <a:gd name="T33" fmla="*/ 2050 h 205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01" h="2050">
                <a:moveTo>
                  <a:pt x="0" y="0"/>
                </a:moveTo>
                <a:cubicBezTo>
                  <a:pt x="19" y="177"/>
                  <a:pt x="38" y="355"/>
                  <a:pt x="91" y="499"/>
                </a:cubicBezTo>
                <a:cubicBezTo>
                  <a:pt x="144" y="643"/>
                  <a:pt x="205" y="733"/>
                  <a:pt x="318" y="862"/>
                </a:cubicBezTo>
                <a:cubicBezTo>
                  <a:pt x="431" y="991"/>
                  <a:pt x="612" y="1142"/>
                  <a:pt x="771" y="1270"/>
                </a:cubicBezTo>
                <a:cubicBezTo>
                  <a:pt x="930" y="1398"/>
                  <a:pt x="1104" y="1527"/>
                  <a:pt x="1270" y="1633"/>
                </a:cubicBezTo>
                <a:cubicBezTo>
                  <a:pt x="1436" y="1739"/>
                  <a:pt x="1618" y="1845"/>
                  <a:pt x="1769" y="1905"/>
                </a:cubicBezTo>
                <a:cubicBezTo>
                  <a:pt x="1920" y="1965"/>
                  <a:pt x="2035" y="1973"/>
                  <a:pt x="2178" y="1996"/>
                </a:cubicBezTo>
                <a:cubicBezTo>
                  <a:pt x="2321" y="2019"/>
                  <a:pt x="2450" y="2034"/>
                  <a:pt x="2631" y="2042"/>
                </a:cubicBezTo>
                <a:cubicBezTo>
                  <a:pt x="2812" y="2050"/>
                  <a:pt x="3054" y="2042"/>
                  <a:pt x="3266" y="2042"/>
                </a:cubicBezTo>
                <a:cubicBezTo>
                  <a:pt x="3478" y="2042"/>
                  <a:pt x="3689" y="2042"/>
                  <a:pt x="3901" y="2042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6807" name="Text Box 8"/>
          <p:cNvSpPr txBox="1">
            <a:spLocks noChangeArrowheads="1"/>
          </p:cNvSpPr>
          <p:nvPr/>
        </p:nvSpPr>
        <p:spPr bwMode="auto">
          <a:xfrm>
            <a:off x="3051546" y="293747"/>
            <a:ext cx="3701654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mericana BT" pitchFamily="2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mericana BT" pitchFamily="2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9pPr>
          </a:lstStyle>
          <a:p>
            <a:r>
              <a:rPr lang="fr-FR" sz="2800" b="1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Domaines de fatigue</a:t>
            </a:r>
          </a:p>
          <a:p>
            <a:r>
              <a:rPr lang="fr-FR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basés </a:t>
            </a:r>
            <a:r>
              <a:rPr lang="fr-FR" i="0" dirty="0">
                <a:solidFill>
                  <a:srgbClr val="000000"/>
                </a:solidFill>
                <a:latin typeface="Arial" charset="0"/>
                <a:cs typeface="Arial" charset="0"/>
              </a:rPr>
              <a:t>sur l’état limite</a:t>
            </a:r>
          </a:p>
        </p:txBody>
      </p:sp>
      <p:sp>
        <p:nvSpPr>
          <p:cNvPr id="76808" name="Text Box 9"/>
          <p:cNvSpPr txBox="1">
            <a:spLocks noChangeArrowheads="1"/>
          </p:cNvSpPr>
          <p:nvPr/>
        </p:nvSpPr>
        <p:spPr bwMode="auto">
          <a:xfrm>
            <a:off x="1035050" y="5472558"/>
            <a:ext cx="39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mericana BT" pitchFamily="2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mericana BT" pitchFamily="2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9pPr>
          </a:lstStyle>
          <a:p>
            <a:pPr algn="l"/>
            <a:r>
              <a:rPr lang="fr-FR" sz="2800" i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932874" name="Text Box 10"/>
          <p:cNvSpPr txBox="1">
            <a:spLocks noChangeArrowheads="1"/>
          </p:cNvSpPr>
          <p:nvPr/>
        </p:nvSpPr>
        <p:spPr bwMode="auto">
          <a:xfrm>
            <a:off x="1258888" y="3831083"/>
            <a:ext cx="3216275" cy="457200"/>
          </a:xfrm>
          <a:prstGeom prst="rect">
            <a:avLst/>
          </a:prstGeom>
          <a:solidFill>
            <a:srgbClr val="FFDBB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mericana BT" pitchFamily="2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mericana BT" pitchFamily="2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9pPr>
          </a:lstStyle>
          <a:p>
            <a:pPr algn="l"/>
            <a:r>
              <a:rPr lang="fr-FR" sz="2400" b="1" i="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Endurance limitée</a:t>
            </a:r>
            <a:endParaRPr lang="fr-FR" sz="24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34045" y="4316862"/>
            <a:ext cx="8673455" cy="1057276"/>
            <a:chOff x="639" y="2511"/>
            <a:chExt cx="5262" cy="666"/>
          </a:xfrm>
        </p:grpSpPr>
        <p:sp>
          <p:nvSpPr>
            <p:cNvPr id="76934" name="Line 12"/>
            <p:cNvSpPr>
              <a:spLocks noChangeShapeType="1"/>
            </p:cNvSpPr>
            <p:nvPr/>
          </p:nvSpPr>
          <p:spPr bwMode="auto">
            <a:xfrm flipH="1">
              <a:off x="1008" y="2709"/>
              <a:ext cx="4893" cy="0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935" name="Text Box 13"/>
            <p:cNvSpPr txBox="1">
              <a:spLocks noChangeArrowheads="1"/>
            </p:cNvSpPr>
            <p:nvPr/>
          </p:nvSpPr>
          <p:spPr bwMode="auto">
            <a:xfrm>
              <a:off x="639" y="2511"/>
              <a:ext cx="278" cy="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9pPr>
            </a:lstStyle>
            <a:p>
              <a:pPr algn="l"/>
              <a:r>
                <a:rPr lang="fr-FR" sz="2800" i="0" dirty="0" err="1" smtClean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Symbol" pitchFamily="18" charset="2"/>
                  <a:cs typeface="Arial" charset="0"/>
                </a:rPr>
                <a:t>s</a:t>
              </a:r>
              <a:r>
                <a:rPr lang="fr-FR" sz="2400" i="0" baseline="-25000" dirty="0" err="1" smtClean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Arial" charset="0"/>
                  <a:cs typeface="Arial" charset="0"/>
                </a:rPr>
                <a:t>f</a:t>
              </a:r>
              <a:endParaRPr lang="fr-FR" sz="2400" i="0" baseline="-250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936" name="Text Box 14"/>
            <p:cNvSpPr txBox="1">
              <a:spLocks noChangeArrowheads="1"/>
            </p:cNvSpPr>
            <p:nvPr/>
          </p:nvSpPr>
          <p:spPr bwMode="auto">
            <a:xfrm>
              <a:off x="1079" y="2886"/>
              <a:ext cx="1935" cy="291"/>
            </a:xfrm>
            <a:prstGeom prst="rect">
              <a:avLst/>
            </a:prstGeom>
            <a:solidFill>
              <a:srgbClr val="FF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9pPr>
            </a:lstStyle>
            <a:p>
              <a:pPr algn="l"/>
              <a:r>
                <a:rPr lang="fr-FR" sz="2400" b="1" i="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cs typeface="Arial" charset="0"/>
                </a:rPr>
                <a:t>Endurance </a:t>
              </a:r>
              <a:r>
                <a:rPr lang="fr-FR" sz="2400" b="1" i="0" dirty="0" smtClean="0">
                  <a:solidFill>
                    <a:schemeClr val="accent6">
                      <a:lumMod val="75000"/>
                    </a:schemeClr>
                  </a:solidFill>
                  <a:latin typeface="Arial" charset="0"/>
                  <a:cs typeface="Arial" charset="0"/>
                </a:rPr>
                <a:t>‘</a:t>
              </a:r>
              <a:r>
                <a:rPr lang="fr-FR" sz="2400" b="1" i="0" dirty="0" smtClean="0">
                  <a:solidFill>
                    <a:schemeClr val="accent6">
                      <a:lumMod val="75000"/>
                    </a:schemeClr>
                  </a:solidFill>
                  <a:latin typeface="Arial" charset="0"/>
                  <a:cs typeface="Arial" charset="0"/>
                </a:rPr>
                <a:t>illimitée’</a:t>
              </a:r>
              <a:endParaRPr lang="fr-FR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49775" y="3615183"/>
            <a:ext cx="3213100" cy="1800225"/>
            <a:chOff x="3075" y="2069"/>
            <a:chExt cx="1950" cy="1134"/>
          </a:xfrm>
        </p:grpSpPr>
        <p:sp>
          <p:nvSpPr>
            <p:cNvPr id="76932" name="Text Box 16"/>
            <p:cNvSpPr txBox="1">
              <a:spLocks noChangeArrowheads="1"/>
            </p:cNvSpPr>
            <p:nvPr/>
          </p:nvSpPr>
          <p:spPr bwMode="auto">
            <a:xfrm>
              <a:off x="3211" y="2160"/>
              <a:ext cx="1814" cy="989"/>
            </a:xfrm>
            <a:prstGeom prst="rect">
              <a:avLst/>
            </a:prstGeom>
            <a:solidFill>
              <a:srgbClr val="FFD9D9">
                <a:alpha val="69804"/>
              </a:srgbClr>
            </a:solidFill>
            <a:ln w="19050">
              <a:solidFill>
                <a:schemeClr val="tx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9pPr>
            </a:lstStyle>
            <a:p>
              <a:pPr algn="l"/>
              <a:r>
                <a:rPr lang="fr-FR" sz="2400" b="1" i="0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Arial" charset="0"/>
                  <a:cs typeface="Arial" charset="0"/>
                </a:rPr>
                <a:t>Fatigue à grand</a:t>
              </a:r>
            </a:p>
            <a:p>
              <a:pPr algn="l"/>
              <a:r>
                <a:rPr lang="fr-FR" sz="2400" b="1" i="0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Arial" charset="0"/>
                  <a:cs typeface="Arial" charset="0"/>
                </a:rPr>
                <a:t>nombre de cycles </a:t>
              </a:r>
            </a:p>
            <a:p>
              <a:pPr algn="l"/>
              <a:r>
                <a:rPr lang="fr-FR" sz="2400" b="1" i="0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Arial" charset="0"/>
                  <a:cs typeface="Arial" charset="0"/>
                </a:rPr>
                <a:t>ou </a:t>
              </a:r>
              <a:r>
                <a:rPr lang="fr-FR" sz="2400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Arial" charset="0"/>
                  <a:cs typeface="Arial" charset="0"/>
                </a:rPr>
                <a:t>fatigue</a:t>
              </a:r>
            </a:p>
            <a:p>
              <a:pPr algn="l"/>
              <a:r>
                <a:rPr lang="fr-FR" sz="2400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Arial" charset="0"/>
                  <a:cs typeface="Arial" charset="0"/>
                </a:rPr>
                <a:t>polycyclique</a:t>
              </a:r>
            </a:p>
          </p:txBody>
        </p:sp>
        <p:sp>
          <p:nvSpPr>
            <p:cNvPr id="76933" name="AutoShape 17"/>
            <p:cNvSpPr>
              <a:spLocks/>
            </p:cNvSpPr>
            <p:nvPr/>
          </p:nvSpPr>
          <p:spPr bwMode="auto">
            <a:xfrm flipH="1">
              <a:off x="3075" y="2069"/>
              <a:ext cx="91" cy="1134"/>
            </a:xfrm>
            <a:prstGeom prst="leftBrace">
              <a:avLst>
                <a:gd name="adj1" fmla="val 103846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fr-FR" i="0">
                <a:solidFill>
                  <a:srgbClr val="000000"/>
                </a:solidFill>
              </a:endParaRPr>
            </a:p>
          </p:txBody>
        </p:sp>
      </p:grpSp>
      <p:sp>
        <p:nvSpPr>
          <p:cNvPr id="2178" name="Text Box 19"/>
          <p:cNvSpPr txBox="1">
            <a:spLocks noChangeArrowheads="1"/>
          </p:cNvSpPr>
          <p:nvPr/>
        </p:nvSpPr>
        <p:spPr bwMode="auto">
          <a:xfrm>
            <a:off x="1262063" y="2030858"/>
            <a:ext cx="2914650" cy="1569660"/>
          </a:xfrm>
          <a:prstGeom prst="rect">
            <a:avLst/>
          </a:prstGeom>
          <a:solidFill>
            <a:srgbClr val="FFFAE7">
              <a:alpha val="69020"/>
            </a:srgbClr>
          </a:solidFill>
          <a:ln w="19050">
            <a:solidFill>
              <a:schemeClr val="tx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mericana BT" pitchFamily="2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mericana BT" pitchFamily="2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9pPr>
          </a:lstStyle>
          <a:p>
            <a:pPr algn="l"/>
            <a:r>
              <a:rPr lang="fr-FR" sz="2400" b="1" i="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Fatigue à faible</a:t>
            </a:r>
          </a:p>
          <a:p>
            <a:pPr algn="l"/>
            <a:r>
              <a:rPr lang="fr-FR" sz="2400" b="1" i="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nombre de cycles </a:t>
            </a:r>
          </a:p>
          <a:p>
            <a:pPr algn="l"/>
            <a:r>
              <a:rPr lang="fr-FR" sz="2400" b="1" i="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ou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fatigue</a:t>
            </a:r>
          </a:p>
          <a:p>
            <a:pPr algn="l"/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oligocyclique</a:t>
            </a:r>
          </a:p>
        </p:txBody>
      </p:sp>
      <p:sp>
        <p:nvSpPr>
          <p:cNvPr id="76813" name="Line 21"/>
          <p:cNvSpPr>
            <a:spLocks noChangeShapeType="1"/>
          </p:cNvSpPr>
          <p:nvPr/>
        </p:nvSpPr>
        <p:spPr bwMode="auto">
          <a:xfrm flipH="1">
            <a:off x="7986713" y="4642296"/>
            <a:ext cx="1420812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8796338" y="3778696"/>
            <a:ext cx="685800" cy="773112"/>
            <a:chOff x="621" y="2115"/>
            <a:chExt cx="783" cy="986"/>
          </a:xfrm>
        </p:grpSpPr>
        <p:sp>
          <p:nvSpPr>
            <p:cNvPr id="76923" name="Line 23"/>
            <p:cNvSpPr>
              <a:spLocks noChangeShapeType="1"/>
            </p:cNvSpPr>
            <p:nvPr/>
          </p:nvSpPr>
          <p:spPr bwMode="auto">
            <a:xfrm>
              <a:off x="621" y="2694"/>
              <a:ext cx="7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24" name="Line 24"/>
            <p:cNvSpPr>
              <a:spLocks noChangeShapeType="1"/>
            </p:cNvSpPr>
            <p:nvPr/>
          </p:nvSpPr>
          <p:spPr bwMode="auto">
            <a:xfrm rot="5400000" flipH="1">
              <a:off x="454" y="2618"/>
              <a:ext cx="962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25" name="Line 25"/>
            <p:cNvSpPr>
              <a:spLocks noChangeShapeType="1"/>
            </p:cNvSpPr>
            <p:nvPr/>
          </p:nvSpPr>
          <p:spPr bwMode="auto">
            <a:xfrm flipV="1">
              <a:off x="849" y="2335"/>
              <a:ext cx="234" cy="55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26" name="Line 26"/>
            <p:cNvSpPr>
              <a:spLocks noChangeShapeType="1"/>
            </p:cNvSpPr>
            <p:nvPr/>
          </p:nvSpPr>
          <p:spPr bwMode="auto">
            <a:xfrm flipV="1">
              <a:off x="1012" y="2445"/>
              <a:ext cx="23" cy="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27" name="Line 27"/>
            <p:cNvSpPr>
              <a:spLocks noChangeShapeType="1"/>
            </p:cNvSpPr>
            <p:nvPr/>
          </p:nvSpPr>
          <p:spPr bwMode="auto">
            <a:xfrm rot="10800000" flipV="1">
              <a:off x="887" y="2740"/>
              <a:ext cx="22" cy="5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76928" name="Object 28"/>
            <p:cNvGraphicFramePr>
              <a:graphicFrameLocks noChangeAspect="1"/>
            </p:cNvGraphicFramePr>
            <p:nvPr/>
          </p:nvGraphicFramePr>
          <p:xfrm>
            <a:off x="1240" y="2716"/>
            <a:ext cx="164" cy="158"/>
          </p:xfrm>
          <a:graphic>
            <a:graphicData uri="http://schemas.openxmlformats.org/presentationml/2006/ole">
              <p:oleObj spid="_x0000_s520194" name="Equation" r:id="rId3" imgW="152268" imgH="164957" progId="Equation.DSMT4">
                <p:embed/>
              </p:oleObj>
            </a:graphicData>
          </a:graphic>
        </p:graphicFrame>
        <p:graphicFrame>
          <p:nvGraphicFramePr>
            <p:cNvPr id="76929" name="Object 29"/>
            <p:cNvGraphicFramePr>
              <a:graphicFrameLocks noChangeAspect="1"/>
            </p:cNvGraphicFramePr>
            <p:nvPr/>
          </p:nvGraphicFramePr>
          <p:xfrm>
            <a:off x="708" y="2115"/>
            <a:ext cx="163" cy="126"/>
          </p:xfrm>
          <a:graphic>
            <a:graphicData uri="http://schemas.openxmlformats.org/presentationml/2006/ole">
              <p:oleObj spid="_x0000_s520195" name="Equation" r:id="rId4" imgW="164957" imgH="139579" progId="Equation.DSMT4">
                <p:embed/>
              </p:oleObj>
            </a:graphicData>
          </a:graphic>
        </p:graphicFrame>
        <p:sp>
          <p:nvSpPr>
            <p:cNvPr id="76930" name="Line 30"/>
            <p:cNvSpPr>
              <a:spLocks noChangeShapeType="1"/>
            </p:cNvSpPr>
            <p:nvPr/>
          </p:nvSpPr>
          <p:spPr bwMode="auto">
            <a:xfrm flipH="1">
              <a:off x="920" y="2333"/>
              <a:ext cx="2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931" name="Line 31"/>
            <p:cNvSpPr>
              <a:spLocks noChangeShapeType="1"/>
            </p:cNvSpPr>
            <p:nvPr/>
          </p:nvSpPr>
          <p:spPr bwMode="auto">
            <a:xfrm flipH="1">
              <a:off x="730" y="2889"/>
              <a:ext cx="2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7599363" y="3778696"/>
            <a:ext cx="1144587" cy="719137"/>
            <a:chOff x="2389" y="910"/>
            <a:chExt cx="1979" cy="2062"/>
          </a:xfrm>
        </p:grpSpPr>
        <p:sp>
          <p:nvSpPr>
            <p:cNvPr id="76903" name="Line 33"/>
            <p:cNvSpPr>
              <a:spLocks noChangeShapeType="1"/>
            </p:cNvSpPr>
            <p:nvPr/>
          </p:nvSpPr>
          <p:spPr bwMode="auto">
            <a:xfrm>
              <a:off x="2389" y="2184"/>
              <a:ext cx="19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04" name="Line 34"/>
            <p:cNvSpPr>
              <a:spLocks noChangeShapeType="1"/>
            </p:cNvSpPr>
            <p:nvPr/>
          </p:nvSpPr>
          <p:spPr bwMode="auto">
            <a:xfrm rot="-5400000">
              <a:off x="1918" y="1956"/>
              <a:ext cx="2012" cy="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05" name="Line 35"/>
            <p:cNvSpPr>
              <a:spLocks noChangeShapeType="1"/>
            </p:cNvSpPr>
            <p:nvPr/>
          </p:nvSpPr>
          <p:spPr bwMode="auto">
            <a:xfrm flipV="1">
              <a:off x="2924" y="1491"/>
              <a:ext cx="267" cy="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06" name="Freeform 36"/>
            <p:cNvSpPr>
              <a:spLocks/>
            </p:cNvSpPr>
            <p:nvPr/>
          </p:nvSpPr>
          <p:spPr bwMode="auto">
            <a:xfrm>
              <a:off x="3190" y="1285"/>
              <a:ext cx="455" cy="207"/>
            </a:xfrm>
            <a:custGeom>
              <a:avLst/>
              <a:gdLst>
                <a:gd name="T0" fmla="*/ 0 w 420"/>
                <a:gd name="T1" fmla="*/ 207 h 207"/>
                <a:gd name="T2" fmla="*/ 444 w 420"/>
                <a:gd name="T3" fmla="*/ 33 h 207"/>
                <a:gd name="T4" fmla="*/ 797 w 420"/>
                <a:gd name="T5" fmla="*/ 9 h 207"/>
                <a:gd name="T6" fmla="*/ 0 60000 65536"/>
                <a:gd name="T7" fmla="*/ 0 60000 65536"/>
                <a:gd name="T8" fmla="*/ 0 60000 65536"/>
                <a:gd name="T9" fmla="*/ 0 w 420"/>
                <a:gd name="T10" fmla="*/ 0 h 207"/>
                <a:gd name="T11" fmla="*/ 420 w 420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0" h="207">
                  <a:moveTo>
                    <a:pt x="0" y="207"/>
                  </a:moveTo>
                  <a:cubicBezTo>
                    <a:pt x="82" y="136"/>
                    <a:pt x="164" y="66"/>
                    <a:pt x="234" y="33"/>
                  </a:cubicBezTo>
                  <a:cubicBezTo>
                    <a:pt x="304" y="0"/>
                    <a:pt x="389" y="15"/>
                    <a:pt x="420" y="9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07" name="Line 37"/>
            <p:cNvSpPr>
              <a:spLocks noChangeShapeType="1"/>
            </p:cNvSpPr>
            <p:nvPr/>
          </p:nvSpPr>
          <p:spPr bwMode="auto">
            <a:xfrm flipV="1">
              <a:off x="3095" y="1274"/>
              <a:ext cx="572" cy="15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08" name="Freeform 38"/>
            <p:cNvSpPr>
              <a:spLocks/>
            </p:cNvSpPr>
            <p:nvPr/>
          </p:nvSpPr>
          <p:spPr bwMode="auto">
            <a:xfrm>
              <a:off x="2892" y="2764"/>
              <a:ext cx="207" cy="132"/>
            </a:xfrm>
            <a:custGeom>
              <a:avLst/>
              <a:gdLst>
                <a:gd name="T0" fmla="*/ 350 w 192"/>
                <a:gd name="T1" fmla="*/ 0 h 132"/>
                <a:gd name="T2" fmla="*/ 208 w 192"/>
                <a:gd name="T3" fmla="*/ 78 h 132"/>
                <a:gd name="T4" fmla="*/ 0 w 192"/>
                <a:gd name="T5" fmla="*/ 132 h 132"/>
                <a:gd name="T6" fmla="*/ 0 60000 65536"/>
                <a:gd name="T7" fmla="*/ 0 60000 65536"/>
                <a:gd name="T8" fmla="*/ 0 60000 65536"/>
                <a:gd name="T9" fmla="*/ 0 w 192"/>
                <a:gd name="T10" fmla="*/ 0 h 132"/>
                <a:gd name="T11" fmla="*/ 192 w 19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32">
                  <a:moveTo>
                    <a:pt x="192" y="0"/>
                  </a:moveTo>
                  <a:cubicBezTo>
                    <a:pt x="169" y="28"/>
                    <a:pt x="146" y="56"/>
                    <a:pt x="114" y="78"/>
                  </a:cubicBezTo>
                  <a:cubicBezTo>
                    <a:pt x="82" y="100"/>
                    <a:pt x="20" y="122"/>
                    <a:pt x="0" y="13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09" name="Line 39"/>
            <p:cNvSpPr>
              <a:spLocks noChangeShapeType="1"/>
            </p:cNvSpPr>
            <p:nvPr/>
          </p:nvSpPr>
          <p:spPr bwMode="auto">
            <a:xfrm flipV="1">
              <a:off x="2907" y="1430"/>
              <a:ext cx="539" cy="14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10" name="Freeform 40"/>
            <p:cNvSpPr>
              <a:spLocks/>
            </p:cNvSpPr>
            <p:nvPr/>
          </p:nvSpPr>
          <p:spPr bwMode="auto">
            <a:xfrm>
              <a:off x="3438" y="1294"/>
              <a:ext cx="369" cy="150"/>
            </a:xfrm>
            <a:custGeom>
              <a:avLst/>
              <a:gdLst>
                <a:gd name="T0" fmla="*/ 0 w 342"/>
                <a:gd name="T1" fmla="*/ 150 h 150"/>
                <a:gd name="T2" fmla="*/ 262 w 342"/>
                <a:gd name="T3" fmla="*/ 60 h 150"/>
                <a:gd name="T4" fmla="*/ 628 w 342"/>
                <a:gd name="T5" fmla="*/ 0 h 150"/>
                <a:gd name="T6" fmla="*/ 0 60000 65536"/>
                <a:gd name="T7" fmla="*/ 0 60000 65536"/>
                <a:gd name="T8" fmla="*/ 0 60000 65536"/>
                <a:gd name="T9" fmla="*/ 0 w 342"/>
                <a:gd name="T10" fmla="*/ 0 h 150"/>
                <a:gd name="T11" fmla="*/ 342 w 342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2" h="150">
                  <a:moveTo>
                    <a:pt x="0" y="150"/>
                  </a:moveTo>
                  <a:cubicBezTo>
                    <a:pt x="43" y="117"/>
                    <a:pt x="87" y="85"/>
                    <a:pt x="144" y="60"/>
                  </a:cubicBezTo>
                  <a:cubicBezTo>
                    <a:pt x="201" y="35"/>
                    <a:pt x="271" y="17"/>
                    <a:pt x="34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11" name="Line 41"/>
            <p:cNvSpPr>
              <a:spLocks noChangeShapeType="1"/>
            </p:cNvSpPr>
            <p:nvPr/>
          </p:nvSpPr>
          <p:spPr bwMode="auto">
            <a:xfrm flipV="1">
              <a:off x="3219" y="1286"/>
              <a:ext cx="585" cy="15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12" name="Line 42"/>
            <p:cNvSpPr>
              <a:spLocks noChangeShapeType="1"/>
            </p:cNvSpPr>
            <p:nvPr/>
          </p:nvSpPr>
          <p:spPr bwMode="auto">
            <a:xfrm>
              <a:off x="2826" y="2902"/>
              <a:ext cx="955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13" name="Freeform 43"/>
            <p:cNvSpPr>
              <a:spLocks/>
            </p:cNvSpPr>
            <p:nvPr/>
          </p:nvSpPr>
          <p:spPr bwMode="auto">
            <a:xfrm>
              <a:off x="3141" y="2824"/>
              <a:ext cx="85" cy="72"/>
            </a:xfrm>
            <a:custGeom>
              <a:avLst/>
              <a:gdLst>
                <a:gd name="T0" fmla="*/ 130 w 80"/>
                <a:gd name="T1" fmla="*/ 0 h 72"/>
                <a:gd name="T2" fmla="*/ 0 w 80"/>
                <a:gd name="T3" fmla="*/ 72 h 72"/>
                <a:gd name="T4" fmla="*/ 0 60000 65536"/>
                <a:gd name="T5" fmla="*/ 0 60000 65536"/>
                <a:gd name="T6" fmla="*/ 0 w 80"/>
                <a:gd name="T7" fmla="*/ 0 h 72"/>
                <a:gd name="T8" fmla="*/ 80 w 80"/>
                <a:gd name="T9" fmla="*/ 72 h 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0" h="72">
                  <a:moveTo>
                    <a:pt x="80" y="0"/>
                  </a:moveTo>
                  <a:cubicBezTo>
                    <a:pt x="46" y="29"/>
                    <a:pt x="13" y="59"/>
                    <a:pt x="0" y="7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14" name="Line 44"/>
            <p:cNvSpPr>
              <a:spLocks noChangeShapeType="1"/>
            </p:cNvSpPr>
            <p:nvPr/>
          </p:nvSpPr>
          <p:spPr bwMode="auto">
            <a:xfrm flipV="1">
              <a:off x="3141" y="1346"/>
              <a:ext cx="586" cy="15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15" name="Freeform 45"/>
            <p:cNvSpPr>
              <a:spLocks/>
            </p:cNvSpPr>
            <p:nvPr/>
          </p:nvSpPr>
          <p:spPr bwMode="auto">
            <a:xfrm>
              <a:off x="3716" y="1282"/>
              <a:ext cx="156" cy="84"/>
            </a:xfrm>
            <a:custGeom>
              <a:avLst/>
              <a:gdLst>
                <a:gd name="T0" fmla="*/ 0 w 144"/>
                <a:gd name="T1" fmla="*/ 84 h 84"/>
                <a:gd name="T2" fmla="*/ 169 w 144"/>
                <a:gd name="T3" fmla="*/ 30 h 84"/>
                <a:gd name="T4" fmla="*/ 272 w 144"/>
                <a:gd name="T5" fmla="*/ 0 h 84"/>
                <a:gd name="T6" fmla="*/ 0 60000 65536"/>
                <a:gd name="T7" fmla="*/ 0 60000 65536"/>
                <a:gd name="T8" fmla="*/ 0 60000 65536"/>
                <a:gd name="T9" fmla="*/ 0 w 144"/>
                <a:gd name="T10" fmla="*/ 0 h 84"/>
                <a:gd name="T11" fmla="*/ 144 w 144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4">
                  <a:moveTo>
                    <a:pt x="0" y="84"/>
                  </a:moveTo>
                  <a:cubicBezTo>
                    <a:pt x="33" y="64"/>
                    <a:pt x="66" y="44"/>
                    <a:pt x="90" y="30"/>
                  </a:cubicBezTo>
                  <a:cubicBezTo>
                    <a:pt x="114" y="16"/>
                    <a:pt x="129" y="8"/>
                    <a:pt x="144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16" name="Line 46"/>
            <p:cNvSpPr>
              <a:spLocks noChangeShapeType="1"/>
            </p:cNvSpPr>
            <p:nvPr/>
          </p:nvSpPr>
          <p:spPr bwMode="auto">
            <a:xfrm flipV="1">
              <a:off x="3258" y="1280"/>
              <a:ext cx="605" cy="161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17" name="Line 47"/>
            <p:cNvSpPr>
              <a:spLocks noChangeShapeType="1"/>
            </p:cNvSpPr>
            <p:nvPr/>
          </p:nvSpPr>
          <p:spPr bwMode="auto">
            <a:xfrm flipV="1">
              <a:off x="3651" y="1762"/>
              <a:ext cx="40" cy="1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18" name="Line 48"/>
            <p:cNvSpPr>
              <a:spLocks noChangeShapeType="1"/>
            </p:cNvSpPr>
            <p:nvPr/>
          </p:nvSpPr>
          <p:spPr bwMode="auto">
            <a:xfrm rot="10800000" flipV="1">
              <a:off x="3418" y="2362"/>
              <a:ext cx="38" cy="1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76919" name="Object 49"/>
            <p:cNvGraphicFramePr>
              <a:graphicFrameLocks noChangeAspect="1"/>
            </p:cNvGraphicFramePr>
            <p:nvPr/>
          </p:nvGraphicFramePr>
          <p:xfrm>
            <a:off x="2597" y="910"/>
            <a:ext cx="294" cy="273"/>
          </p:xfrm>
          <a:graphic>
            <a:graphicData uri="http://schemas.openxmlformats.org/presentationml/2006/ole">
              <p:oleObj spid="_x0000_s520196" name="Equation" r:id="rId5" imgW="177492" imgH="164814" progId="Equation.DSMT4">
                <p:embed/>
              </p:oleObj>
            </a:graphicData>
          </a:graphic>
        </p:graphicFrame>
        <p:graphicFrame>
          <p:nvGraphicFramePr>
            <p:cNvPr id="76920" name="Object 50"/>
            <p:cNvGraphicFramePr>
              <a:graphicFrameLocks noChangeAspect="1"/>
            </p:cNvGraphicFramePr>
            <p:nvPr/>
          </p:nvGraphicFramePr>
          <p:xfrm>
            <a:off x="4091" y="2280"/>
            <a:ext cx="277" cy="305"/>
          </p:xfrm>
          <a:graphic>
            <a:graphicData uri="http://schemas.openxmlformats.org/presentationml/2006/ole">
              <p:oleObj spid="_x0000_s520197" name="Equation" r:id="rId6" imgW="152268" imgH="164957" progId="Equation.DSMT4">
                <p:embed/>
              </p:oleObj>
            </a:graphicData>
          </a:graphic>
        </p:graphicFrame>
        <p:sp>
          <p:nvSpPr>
            <p:cNvPr id="76921" name="Line 51"/>
            <p:cNvSpPr>
              <a:spLocks noChangeShapeType="1"/>
            </p:cNvSpPr>
            <p:nvPr/>
          </p:nvSpPr>
          <p:spPr bwMode="auto">
            <a:xfrm flipH="1">
              <a:off x="2933" y="1277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922" name="Line 52"/>
            <p:cNvSpPr>
              <a:spLocks noChangeShapeType="1"/>
            </p:cNvSpPr>
            <p:nvPr/>
          </p:nvSpPr>
          <p:spPr bwMode="auto">
            <a:xfrm flipH="1" flipV="1">
              <a:off x="2888" y="2904"/>
              <a:ext cx="998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5905500" y="2088008"/>
            <a:ext cx="1258888" cy="1239838"/>
            <a:chOff x="406" y="1298"/>
            <a:chExt cx="847" cy="917"/>
          </a:xfrm>
        </p:grpSpPr>
        <p:sp>
          <p:nvSpPr>
            <p:cNvPr id="76886" name="Line 54"/>
            <p:cNvSpPr>
              <a:spLocks noChangeShapeType="1"/>
            </p:cNvSpPr>
            <p:nvPr/>
          </p:nvSpPr>
          <p:spPr bwMode="auto">
            <a:xfrm flipH="1">
              <a:off x="639" y="1497"/>
              <a:ext cx="419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887" name="Line 55"/>
            <p:cNvSpPr>
              <a:spLocks noChangeShapeType="1"/>
            </p:cNvSpPr>
            <p:nvPr/>
          </p:nvSpPr>
          <p:spPr bwMode="auto">
            <a:xfrm flipH="1" flipV="1">
              <a:off x="639" y="2194"/>
              <a:ext cx="33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888" name="Line 56"/>
            <p:cNvSpPr>
              <a:spLocks noChangeShapeType="1"/>
            </p:cNvSpPr>
            <p:nvPr/>
          </p:nvSpPr>
          <p:spPr bwMode="auto">
            <a:xfrm>
              <a:off x="406" y="1889"/>
              <a:ext cx="8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889" name="Line 57"/>
            <p:cNvSpPr>
              <a:spLocks noChangeShapeType="1"/>
            </p:cNvSpPr>
            <p:nvPr/>
          </p:nvSpPr>
          <p:spPr bwMode="auto">
            <a:xfrm rot="-5400000">
              <a:off x="190" y="1763"/>
              <a:ext cx="9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890" name="Line 58"/>
            <p:cNvSpPr>
              <a:spLocks noChangeShapeType="1"/>
            </p:cNvSpPr>
            <p:nvPr/>
          </p:nvSpPr>
          <p:spPr bwMode="auto">
            <a:xfrm flipV="1">
              <a:off x="641" y="1592"/>
              <a:ext cx="118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891" name="Freeform 59"/>
            <p:cNvSpPr>
              <a:spLocks/>
            </p:cNvSpPr>
            <p:nvPr/>
          </p:nvSpPr>
          <p:spPr bwMode="auto">
            <a:xfrm>
              <a:off x="758" y="1504"/>
              <a:ext cx="200" cy="89"/>
            </a:xfrm>
            <a:custGeom>
              <a:avLst/>
              <a:gdLst>
                <a:gd name="T0" fmla="*/ 0 w 420"/>
                <a:gd name="T1" fmla="*/ 0 h 207"/>
                <a:gd name="T2" fmla="*/ 0 w 420"/>
                <a:gd name="T3" fmla="*/ 0 h 207"/>
                <a:gd name="T4" fmla="*/ 1 w 420"/>
                <a:gd name="T5" fmla="*/ 0 h 207"/>
                <a:gd name="T6" fmla="*/ 0 60000 65536"/>
                <a:gd name="T7" fmla="*/ 0 60000 65536"/>
                <a:gd name="T8" fmla="*/ 0 60000 65536"/>
                <a:gd name="T9" fmla="*/ 0 w 420"/>
                <a:gd name="T10" fmla="*/ 0 h 207"/>
                <a:gd name="T11" fmla="*/ 420 w 420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0" h="207">
                  <a:moveTo>
                    <a:pt x="0" y="207"/>
                  </a:moveTo>
                  <a:cubicBezTo>
                    <a:pt x="82" y="136"/>
                    <a:pt x="164" y="66"/>
                    <a:pt x="234" y="33"/>
                  </a:cubicBezTo>
                  <a:cubicBezTo>
                    <a:pt x="304" y="0"/>
                    <a:pt x="389" y="15"/>
                    <a:pt x="420" y="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892" name="Line 60"/>
            <p:cNvSpPr>
              <a:spLocks noChangeShapeType="1"/>
            </p:cNvSpPr>
            <p:nvPr/>
          </p:nvSpPr>
          <p:spPr bwMode="auto">
            <a:xfrm flipV="1">
              <a:off x="716" y="1499"/>
              <a:ext cx="252" cy="6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893" name="Freeform 61"/>
            <p:cNvSpPr>
              <a:spLocks/>
            </p:cNvSpPr>
            <p:nvPr/>
          </p:nvSpPr>
          <p:spPr bwMode="auto">
            <a:xfrm>
              <a:off x="627" y="2137"/>
              <a:ext cx="91" cy="57"/>
            </a:xfrm>
            <a:custGeom>
              <a:avLst/>
              <a:gdLst>
                <a:gd name="T0" fmla="*/ 0 w 192"/>
                <a:gd name="T1" fmla="*/ 0 h 132"/>
                <a:gd name="T2" fmla="*/ 0 w 192"/>
                <a:gd name="T3" fmla="*/ 0 h 132"/>
                <a:gd name="T4" fmla="*/ 0 w 192"/>
                <a:gd name="T5" fmla="*/ 0 h 132"/>
                <a:gd name="T6" fmla="*/ 0 60000 65536"/>
                <a:gd name="T7" fmla="*/ 0 60000 65536"/>
                <a:gd name="T8" fmla="*/ 0 60000 65536"/>
                <a:gd name="T9" fmla="*/ 0 w 192"/>
                <a:gd name="T10" fmla="*/ 0 h 132"/>
                <a:gd name="T11" fmla="*/ 192 w 19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32">
                  <a:moveTo>
                    <a:pt x="192" y="0"/>
                  </a:moveTo>
                  <a:cubicBezTo>
                    <a:pt x="169" y="28"/>
                    <a:pt x="146" y="56"/>
                    <a:pt x="114" y="78"/>
                  </a:cubicBezTo>
                  <a:cubicBezTo>
                    <a:pt x="82" y="100"/>
                    <a:pt x="20" y="122"/>
                    <a:pt x="0" y="1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894" name="Line 62"/>
            <p:cNvSpPr>
              <a:spLocks noChangeShapeType="1"/>
            </p:cNvSpPr>
            <p:nvPr/>
          </p:nvSpPr>
          <p:spPr bwMode="auto">
            <a:xfrm flipV="1">
              <a:off x="634" y="1566"/>
              <a:ext cx="237" cy="6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895" name="Freeform 63"/>
            <p:cNvSpPr>
              <a:spLocks/>
            </p:cNvSpPr>
            <p:nvPr/>
          </p:nvSpPr>
          <p:spPr bwMode="auto">
            <a:xfrm>
              <a:off x="867" y="1508"/>
              <a:ext cx="162" cy="64"/>
            </a:xfrm>
            <a:custGeom>
              <a:avLst/>
              <a:gdLst>
                <a:gd name="T0" fmla="*/ 0 w 342"/>
                <a:gd name="T1" fmla="*/ 0 h 150"/>
                <a:gd name="T2" fmla="*/ 0 w 342"/>
                <a:gd name="T3" fmla="*/ 0 h 150"/>
                <a:gd name="T4" fmla="*/ 1 w 342"/>
                <a:gd name="T5" fmla="*/ 0 h 150"/>
                <a:gd name="T6" fmla="*/ 0 60000 65536"/>
                <a:gd name="T7" fmla="*/ 0 60000 65536"/>
                <a:gd name="T8" fmla="*/ 0 60000 65536"/>
                <a:gd name="T9" fmla="*/ 0 w 342"/>
                <a:gd name="T10" fmla="*/ 0 h 150"/>
                <a:gd name="T11" fmla="*/ 342 w 342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2" h="150">
                  <a:moveTo>
                    <a:pt x="0" y="150"/>
                  </a:moveTo>
                  <a:cubicBezTo>
                    <a:pt x="43" y="117"/>
                    <a:pt x="87" y="85"/>
                    <a:pt x="144" y="60"/>
                  </a:cubicBezTo>
                  <a:cubicBezTo>
                    <a:pt x="201" y="35"/>
                    <a:pt x="271" y="17"/>
                    <a:pt x="342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896" name="Line 64"/>
            <p:cNvSpPr>
              <a:spLocks noChangeShapeType="1"/>
            </p:cNvSpPr>
            <p:nvPr/>
          </p:nvSpPr>
          <p:spPr bwMode="auto">
            <a:xfrm flipV="1">
              <a:off x="771" y="1504"/>
              <a:ext cx="257" cy="6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897" name="Freeform 65"/>
            <p:cNvSpPr>
              <a:spLocks/>
            </p:cNvSpPr>
            <p:nvPr/>
          </p:nvSpPr>
          <p:spPr bwMode="auto">
            <a:xfrm>
              <a:off x="737" y="2163"/>
              <a:ext cx="37" cy="31"/>
            </a:xfrm>
            <a:custGeom>
              <a:avLst/>
              <a:gdLst>
                <a:gd name="T0" fmla="*/ 0 w 80"/>
                <a:gd name="T1" fmla="*/ 0 h 72"/>
                <a:gd name="T2" fmla="*/ 0 w 80"/>
                <a:gd name="T3" fmla="*/ 0 h 72"/>
                <a:gd name="T4" fmla="*/ 0 60000 65536"/>
                <a:gd name="T5" fmla="*/ 0 60000 65536"/>
                <a:gd name="T6" fmla="*/ 0 w 80"/>
                <a:gd name="T7" fmla="*/ 0 h 72"/>
                <a:gd name="T8" fmla="*/ 80 w 80"/>
                <a:gd name="T9" fmla="*/ 72 h 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0" h="72">
                  <a:moveTo>
                    <a:pt x="80" y="0"/>
                  </a:moveTo>
                  <a:cubicBezTo>
                    <a:pt x="46" y="29"/>
                    <a:pt x="13" y="59"/>
                    <a:pt x="0" y="7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898" name="Line 66"/>
            <p:cNvSpPr>
              <a:spLocks noChangeShapeType="1"/>
            </p:cNvSpPr>
            <p:nvPr/>
          </p:nvSpPr>
          <p:spPr bwMode="auto">
            <a:xfrm flipV="1">
              <a:off x="737" y="1530"/>
              <a:ext cx="257" cy="6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899" name="Freeform 67"/>
            <p:cNvSpPr>
              <a:spLocks/>
            </p:cNvSpPr>
            <p:nvPr/>
          </p:nvSpPr>
          <p:spPr bwMode="auto">
            <a:xfrm>
              <a:off x="989" y="1503"/>
              <a:ext cx="69" cy="36"/>
            </a:xfrm>
            <a:custGeom>
              <a:avLst/>
              <a:gdLst>
                <a:gd name="T0" fmla="*/ 0 w 144"/>
                <a:gd name="T1" fmla="*/ 0 h 84"/>
                <a:gd name="T2" fmla="*/ 0 w 144"/>
                <a:gd name="T3" fmla="*/ 0 h 84"/>
                <a:gd name="T4" fmla="*/ 0 w 144"/>
                <a:gd name="T5" fmla="*/ 0 h 84"/>
                <a:gd name="T6" fmla="*/ 0 60000 65536"/>
                <a:gd name="T7" fmla="*/ 0 60000 65536"/>
                <a:gd name="T8" fmla="*/ 0 60000 65536"/>
                <a:gd name="T9" fmla="*/ 0 w 144"/>
                <a:gd name="T10" fmla="*/ 0 h 84"/>
                <a:gd name="T11" fmla="*/ 144 w 144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4">
                  <a:moveTo>
                    <a:pt x="0" y="84"/>
                  </a:moveTo>
                  <a:cubicBezTo>
                    <a:pt x="33" y="64"/>
                    <a:pt x="66" y="44"/>
                    <a:pt x="90" y="30"/>
                  </a:cubicBezTo>
                  <a:cubicBezTo>
                    <a:pt x="114" y="16"/>
                    <a:pt x="129" y="8"/>
                    <a:pt x="144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00" name="Freeform 68"/>
            <p:cNvSpPr>
              <a:spLocks/>
            </p:cNvSpPr>
            <p:nvPr/>
          </p:nvSpPr>
          <p:spPr bwMode="auto">
            <a:xfrm>
              <a:off x="726" y="1508"/>
              <a:ext cx="320" cy="680"/>
            </a:xfrm>
            <a:custGeom>
              <a:avLst/>
              <a:gdLst>
                <a:gd name="T0" fmla="*/ 1 w 726"/>
                <a:gd name="T1" fmla="*/ 0 h 1588"/>
                <a:gd name="T2" fmla="*/ 0 w 726"/>
                <a:gd name="T3" fmla="*/ 2 h 1588"/>
                <a:gd name="T4" fmla="*/ 0 w 726"/>
                <a:gd name="T5" fmla="*/ 2 h 1588"/>
                <a:gd name="T6" fmla="*/ 1 w 726"/>
                <a:gd name="T7" fmla="*/ 0 h 1588"/>
                <a:gd name="T8" fmla="*/ 1 w 726"/>
                <a:gd name="T9" fmla="*/ 0 h 15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1588"/>
                <a:gd name="T17" fmla="*/ 726 w 726"/>
                <a:gd name="T18" fmla="*/ 1588 h 15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1588">
                  <a:moveTo>
                    <a:pt x="726" y="0"/>
                  </a:moveTo>
                  <a:lnTo>
                    <a:pt x="227" y="1497"/>
                  </a:lnTo>
                  <a:lnTo>
                    <a:pt x="0" y="1588"/>
                  </a:lnTo>
                  <a:lnTo>
                    <a:pt x="545" y="91"/>
                  </a:lnTo>
                  <a:lnTo>
                    <a:pt x="726" y="0"/>
                  </a:lnTo>
                  <a:close/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76901" name="Object 69"/>
            <p:cNvGraphicFramePr>
              <a:graphicFrameLocks noChangeAspect="1"/>
            </p:cNvGraphicFramePr>
            <p:nvPr/>
          </p:nvGraphicFramePr>
          <p:xfrm>
            <a:off x="500" y="1298"/>
            <a:ext cx="112" cy="100"/>
          </p:xfrm>
          <a:graphic>
            <a:graphicData uri="http://schemas.openxmlformats.org/presentationml/2006/ole">
              <p:oleObj spid="_x0000_s520198" name="Equation" r:id="rId7" imgW="152334" imgH="139639" progId="Equation.DSMT4">
                <p:embed/>
              </p:oleObj>
            </a:graphicData>
          </a:graphic>
        </p:graphicFrame>
        <p:graphicFrame>
          <p:nvGraphicFramePr>
            <p:cNvPr id="76902" name="Object 70"/>
            <p:cNvGraphicFramePr>
              <a:graphicFrameLocks noChangeAspect="1"/>
            </p:cNvGraphicFramePr>
            <p:nvPr/>
          </p:nvGraphicFramePr>
          <p:xfrm>
            <a:off x="1124" y="1961"/>
            <a:ext cx="101" cy="108"/>
          </p:xfrm>
          <a:graphic>
            <a:graphicData uri="http://schemas.openxmlformats.org/presentationml/2006/ole">
              <p:oleObj spid="_x0000_s520199" name="Equation" r:id="rId8" imgW="126835" imgH="139518" progId="Equation.DSMT4">
                <p:embed/>
              </p:oleObj>
            </a:graphicData>
          </a:graphic>
        </p:graphicFrame>
      </p:grp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4337050" y="2161033"/>
            <a:ext cx="1270000" cy="1150938"/>
            <a:chOff x="2848" y="230"/>
            <a:chExt cx="2132" cy="2111"/>
          </a:xfrm>
        </p:grpSpPr>
        <p:sp>
          <p:nvSpPr>
            <p:cNvPr id="76863" name="Line 72"/>
            <p:cNvSpPr>
              <a:spLocks noChangeShapeType="1"/>
            </p:cNvSpPr>
            <p:nvPr/>
          </p:nvSpPr>
          <p:spPr bwMode="auto">
            <a:xfrm flipH="1">
              <a:off x="3211" y="617"/>
              <a:ext cx="17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864" name="Line 73"/>
            <p:cNvSpPr>
              <a:spLocks noChangeShapeType="1"/>
            </p:cNvSpPr>
            <p:nvPr/>
          </p:nvSpPr>
          <p:spPr bwMode="auto">
            <a:xfrm flipH="1" flipV="1">
              <a:off x="3211" y="2262"/>
              <a:ext cx="17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865" name="Line 74"/>
            <p:cNvSpPr>
              <a:spLocks noChangeShapeType="1"/>
            </p:cNvSpPr>
            <p:nvPr/>
          </p:nvSpPr>
          <p:spPr bwMode="auto">
            <a:xfrm flipV="1">
              <a:off x="2848" y="1570"/>
              <a:ext cx="20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866" name="Line 75"/>
            <p:cNvSpPr>
              <a:spLocks noChangeShapeType="1"/>
            </p:cNvSpPr>
            <p:nvPr/>
          </p:nvSpPr>
          <p:spPr bwMode="auto">
            <a:xfrm rot="-5400000">
              <a:off x="2161" y="1286"/>
              <a:ext cx="21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76867" name="Object 76"/>
            <p:cNvGraphicFramePr>
              <a:graphicFrameLocks noChangeAspect="1"/>
            </p:cNvGraphicFramePr>
            <p:nvPr/>
          </p:nvGraphicFramePr>
          <p:xfrm>
            <a:off x="2893" y="300"/>
            <a:ext cx="255" cy="234"/>
          </p:xfrm>
          <a:graphic>
            <a:graphicData uri="http://schemas.openxmlformats.org/presentationml/2006/ole">
              <p:oleObj spid="_x0000_s520200" name="Equation" r:id="rId9" imgW="152334" imgH="139639" progId="Equation.DSMT4">
                <p:embed/>
              </p:oleObj>
            </a:graphicData>
          </a:graphic>
        </p:graphicFrame>
        <p:sp>
          <p:nvSpPr>
            <p:cNvPr id="76868" name="Line 77"/>
            <p:cNvSpPr>
              <a:spLocks noChangeShapeType="1"/>
            </p:cNvSpPr>
            <p:nvPr/>
          </p:nvSpPr>
          <p:spPr bwMode="auto">
            <a:xfrm flipV="1">
              <a:off x="3214" y="886"/>
              <a:ext cx="268" cy="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869" name="Freeform 78"/>
            <p:cNvSpPr>
              <a:spLocks/>
            </p:cNvSpPr>
            <p:nvPr/>
          </p:nvSpPr>
          <p:spPr bwMode="auto">
            <a:xfrm>
              <a:off x="3481" y="617"/>
              <a:ext cx="683" cy="270"/>
            </a:xfrm>
            <a:custGeom>
              <a:avLst/>
              <a:gdLst>
                <a:gd name="T0" fmla="*/ 0 w 420"/>
                <a:gd name="T1" fmla="*/ 1733 h 207"/>
                <a:gd name="T2" fmla="*/ 11461 w 420"/>
                <a:gd name="T3" fmla="*/ 275 h 207"/>
                <a:gd name="T4" fmla="*/ 20553 w 420"/>
                <a:gd name="T5" fmla="*/ 78 h 207"/>
                <a:gd name="T6" fmla="*/ 0 60000 65536"/>
                <a:gd name="T7" fmla="*/ 0 60000 65536"/>
                <a:gd name="T8" fmla="*/ 0 60000 65536"/>
                <a:gd name="T9" fmla="*/ 0 w 420"/>
                <a:gd name="T10" fmla="*/ 0 h 207"/>
                <a:gd name="T11" fmla="*/ 420 w 420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0" h="207">
                  <a:moveTo>
                    <a:pt x="0" y="207"/>
                  </a:moveTo>
                  <a:cubicBezTo>
                    <a:pt x="82" y="136"/>
                    <a:pt x="164" y="66"/>
                    <a:pt x="234" y="33"/>
                  </a:cubicBezTo>
                  <a:cubicBezTo>
                    <a:pt x="304" y="0"/>
                    <a:pt x="389" y="15"/>
                    <a:pt x="420" y="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9" name="Group 79"/>
            <p:cNvGrpSpPr>
              <a:grpSpLocks/>
            </p:cNvGrpSpPr>
            <p:nvPr/>
          </p:nvGrpSpPr>
          <p:grpSpPr bwMode="auto">
            <a:xfrm>
              <a:off x="3371" y="617"/>
              <a:ext cx="1065" cy="1648"/>
              <a:chOff x="921" y="1298"/>
              <a:chExt cx="1065" cy="1648"/>
            </a:xfrm>
          </p:grpSpPr>
          <p:sp>
            <p:nvSpPr>
              <p:cNvPr id="76882" name="Line 80"/>
              <p:cNvSpPr>
                <a:spLocks noChangeShapeType="1"/>
              </p:cNvSpPr>
              <p:nvPr/>
            </p:nvSpPr>
            <p:spPr bwMode="auto">
              <a:xfrm flipV="1">
                <a:off x="1130" y="1310"/>
                <a:ext cx="573" cy="15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6883" name="Freeform 81"/>
              <p:cNvSpPr>
                <a:spLocks/>
              </p:cNvSpPr>
              <p:nvPr/>
            </p:nvSpPr>
            <p:spPr bwMode="auto">
              <a:xfrm>
                <a:off x="921" y="2814"/>
                <a:ext cx="208" cy="132"/>
              </a:xfrm>
              <a:custGeom>
                <a:avLst/>
                <a:gdLst>
                  <a:gd name="T0" fmla="*/ 364 w 192"/>
                  <a:gd name="T1" fmla="*/ 0 h 132"/>
                  <a:gd name="T2" fmla="*/ 215 w 192"/>
                  <a:gd name="T3" fmla="*/ 78 h 132"/>
                  <a:gd name="T4" fmla="*/ 0 w 192"/>
                  <a:gd name="T5" fmla="*/ 132 h 132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132"/>
                  <a:gd name="T11" fmla="*/ 192 w 192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132">
                    <a:moveTo>
                      <a:pt x="192" y="0"/>
                    </a:moveTo>
                    <a:cubicBezTo>
                      <a:pt x="169" y="28"/>
                      <a:pt x="146" y="56"/>
                      <a:pt x="114" y="78"/>
                    </a:cubicBezTo>
                    <a:cubicBezTo>
                      <a:pt x="82" y="100"/>
                      <a:pt x="20" y="122"/>
                      <a:pt x="0" y="13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6884" name="Line 82"/>
              <p:cNvSpPr>
                <a:spLocks noChangeShapeType="1"/>
              </p:cNvSpPr>
              <p:nvPr/>
            </p:nvSpPr>
            <p:spPr bwMode="auto">
              <a:xfrm flipV="1">
                <a:off x="936" y="1480"/>
                <a:ext cx="540" cy="14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6885" name="Freeform 83"/>
              <p:cNvSpPr>
                <a:spLocks/>
              </p:cNvSpPr>
              <p:nvPr/>
            </p:nvSpPr>
            <p:spPr bwMode="auto">
              <a:xfrm>
                <a:off x="1467" y="1298"/>
                <a:ext cx="519" cy="196"/>
              </a:xfrm>
              <a:custGeom>
                <a:avLst/>
                <a:gdLst>
                  <a:gd name="T0" fmla="*/ 0 w 342"/>
                  <a:gd name="T1" fmla="*/ 1275 h 150"/>
                  <a:gd name="T2" fmla="*/ 4058 w 342"/>
                  <a:gd name="T3" fmla="*/ 507 h 150"/>
                  <a:gd name="T4" fmla="*/ 9624 w 342"/>
                  <a:gd name="T5" fmla="*/ 0 h 150"/>
                  <a:gd name="T6" fmla="*/ 0 60000 65536"/>
                  <a:gd name="T7" fmla="*/ 0 60000 65536"/>
                  <a:gd name="T8" fmla="*/ 0 60000 65536"/>
                  <a:gd name="T9" fmla="*/ 0 w 342"/>
                  <a:gd name="T10" fmla="*/ 0 h 150"/>
                  <a:gd name="T11" fmla="*/ 342 w 342"/>
                  <a:gd name="T12" fmla="*/ 150 h 1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2" h="150">
                    <a:moveTo>
                      <a:pt x="0" y="150"/>
                    </a:moveTo>
                    <a:cubicBezTo>
                      <a:pt x="43" y="117"/>
                      <a:pt x="87" y="85"/>
                      <a:pt x="144" y="60"/>
                    </a:cubicBezTo>
                    <a:cubicBezTo>
                      <a:pt x="201" y="35"/>
                      <a:pt x="271" y="17"/>
                      <a:pt x="342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aphicFrame>
          <p:nvGraphicFramePr>
            <p:cNvPr id="76871" name="Object 84"/>
            <p:cNvGraphicFramePr>
              <a:graphicFrameLocks noChangeAspect="1"/>
            </p:cNvGraphicFramePr>
            <p:nvPr/>
          </p:nvGraphicFramePr>
          <p:xfrm>
            <a:off x="4662" y="1661"/>
            <a:ext cx="229" cy="253"/>
          </p:xfrm>
          <a:graphic>
            <a:graphicData uri="http://schemas.openxmlformats.org/presentationml/2006/ole">
              <p:oleObj spid="_x0000_s520201" name="Equation" r:id="rId10" imgW="126835" imgH="139518" progId="Equation.DSMT4">
                <p:embed/>
              </p:oleObj>
            </a:graphicData>
          </a:graphic>
        </p:graphicFrame>
        <p:grpSp>
          <p:nvGrpSpPr>
            <p:cNvPr id="10" name="Group 85"/>
            <p:cNvGrpSpPr>
              <a:grpSpLocks/>
            </p:cNvGrpSpPr>
            <p:nvPr/>
          </p:nvGrpSpPr>
          <p:grpSpPr bwMode="auto">
            <a:xfrm>
              <a:off x="3643" y="617"/>
              <a:ext cx="1065" cy="1648"/>
              <a:chOff x="921" y="1298"/>
              <a:chExt cx="1065" cy="1648"/>
            </a:xfrm>
          </p:grpSpPr>
          <p:sp>
            <p:nvSpPr>
              <p:cNvPr id="76878" name="Line 86"/>
              <p:cNvSpPr>
                <a:spLocks noChangeShapeType="1"/>
              </p:cNvSpPr>
              <p:nvPr/>
            </p:nvSpPr>
            <p:spPr bwMode="auto">
              <a:xfrm flipV="1">
                <a:off x="1130" y="1310"/>
                <a:ext cx="573" cy="15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6879" name="Freeform 87"/>
              <p:cNvSpPr>
                <a:spLocks/>
              </p:cNvSpPr>
              <p:nvPr/>
            </p:nvSpPr>
            <p:spPr bwMode="auto">
              <a:xfrm>
                <a:off x="921" y="2814"/>
                <a:ext cx="208" cy="132"/>
              </a:xfrm>
              <a:custGeom>
                <a:avLst/>
                <a:gdLst>
                  <a:gd name="T0" fmla="*/ 364 w 192"/>
                  <a:gd name="T1" fmla="*/ 0 h 132"/>
                  <a:gd name="T2" fmla="*/ 215 w 192"/>
                  <a:gd name="T3" fmla="*/ 78 h 132"/>
                  <a:gd name="T4" fmla="*/ 0 w 192"/>
                  <a:gd name="T5" fmla="*/ 132 h 132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132"/>
                  <a:gd name="T11" fmla="*/ 192 w 192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132">
                    <a:moveTo>
                      <a:pt x="192" y="0"/>
                    </a:moveTo>
                    <a:cubicBezTo>
                      <a:pt x="169" y="28"/>
                      <a:pt x="146" y="56"/>
                      <a:pt x="114" y="78"/>
                    </a:cubicBezTo>
                    <a:cubicBezTo>
                      <a:pt x="82" y="100"/>
                      <a:pt x="20" y="122"/>
                      <a:pt x="0" y="13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6880" name="Line 88"/>
              <p:cNvSpPr>
                <a:spLocks noChangeShapeType="1"/>
              </p:cNvSpPr>
              <p:nvPr/>
            </p:nvSpPr>
            <p:spPr bwMode="auto">
              <a:xfrm flipV="1">
                <a:off x="936" y="1480"/>
                <a:ext cx="540" cy="14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6881" name="Freeform 89"/>
              <p:cNvSpPr>
                <a:spLocks/>
              </p:cNvSpPr>
              <p:nvPr/>
            </p:nvSpPr>
            <p:spPr bwMode="auto">
              <a:xfrm>
                <a:off x="1467" y="1298"/>
                <a:ext cx="519" cy="196"/>
              </a:xfrm>
              <a:custGeom>
                <a:avLst/>
                <a:gdLst>
                  <a:gd name="T0" fmla="*/ 0 w 342"/>
                  <a:gd name="T1" fmla="*/ 1275 h 150"/>
                  <a:gd name="T2" fmla="*/ 4058 w 342"/>
                  <a:gd name="T3" fmla="*/ 507 h 150"/>
                  <a:gd name="T4" fmla="*/ 9624 w 342"/>
                  <a:gd name="T5" fmla="*/ 0 h 150"/>
                  <a:gd name="T6" fmla="*/ 0 60000 65536"/>
                  <a:gd name="T7" fmla="*/ 0 60000 65536"/>
                  <a:gd name="T8" fmla="*/ 0 60000 65536"/>
                  <a:gd name="T9" fmla="*/ 0 w 342"/>
                  <a:gd name="T10" fmla="*/ 0 h 150"/>
                  <a:gd name="T11" fmla="*/ 342 w 342"/>
                  <a:gd name="T12" fmla="*/ 150 h 1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2" h="150">
                    <a:moveTo>
                      <a:pt x="0" y="150"/>
                    </a:moveTo>
                    <a:cubicBezTo>
                      <a:pt x="43" y="117"/>
                      <a:pt x="87" y="85"/>
                      <a:pt x="144" y="60"/>
                    </a:cubicBezTo>
                    <a:cubicBezTo>
                      <a:pt x="201" y="35"/>
                      <a:pt x="271" y="17"/>
                      <a:pt x="342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" name="Group 90"/>
            <p:cNvGrpSpPr>
              <a:grpSpLocks/>
            </p:cNvGrpSpPr>
            <p:nvPr/>
          </p:nvGrpSpPr>
          <p:grpSpPr bwMode="auto">
            <a:xfrm>
              <a:off x="3915" y="617"/>
              <a:ext cx="1065" cy="1648"/>
              <a:chOff x="921" y="1298"/>
              <a:chExt cx="1065" cy="1648"/>
            </a:xfrm>
          </p:grpSpPr>
          <p:sp>
            <p:nvSpPr>
              <p:cNvPr id="76874" name="Line 91"/>
              <p:cNvSpPr>
                <a:spLocks noChangeShapeType="1"/>
              </p:cNvSpPr>
              <p:nvPr/>
            </p:nvSpPr>
            <p:spPr bwMode="auto">
              <a:xfrm flipV="1">
                <a:off x="1130" y="1310"/>
                <a:ext cx="573" cy="15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6875" name="Freeform 92"/>
              <p:cNvSpPr>
                <a:spLocks/>
              </p:cNvSpPr>
              <p:nvPr/>
            </p:nvSpPr>
            <p:spPr bwMode="auto">
              <a:xfrm>
                <a:off x="921" y="2814"/>
                <a:ext cx="208" cy="132"/>
              </a:xfrm>
              <a:custGeom>
                <a:avLst/>
                <a:gdLst>
                  <a:gd name="T0" fmla="*/ 364 w 192"/>
                  <a:gd name="T1" fmla="*/ 0 h 132"/>
                  <a:gd name="T2" fmla="*/ 215 w 192"/>
                  <a:gd name="T3" fmla="*/ 78 h 132"/>
                  <a:gd name="T4" fmla="*/ 0 w 192"/>
                  <a:gd name="T5" fmla="*/ 132 h 132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132"/>
                  <a:gd name="T11" fmla="*/ 192 w 192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132">
                    <a:moveTo>
                      <a:pt x="192" y="0"/>
                    </a:moveTo>
                    <a:cubicBezTo>
                      <a:pt x="169" y="28"/>
                      <a:pt x="146" y="56"/>
                      <a:pt x="114" y="78"/>
                    </a:cubicBezTo>
                    <a:cubicBezTo>
                      <a:pt x="82" y="100"/>
                      <a:pt x="20" y="122"/>
                      <a:pt x="0" y="13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6876" name="Line 93"/>
              <p:cNvSpPr>
                <a:spLocks noChangeShapeType="1"/>
              </p:cNvSpPr>
              <p:nvPr/>
            </p:nvSpPr>
            <p:spPr bwMode="auto">
              <a:xfrm flipV="1">
                <a:off x="936" y="1480"/>
                <a:ext cx="540" cy="14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6877" name="Freeform 94"/>
              <p:cNvSpPr>
                <a:spLocks/>
              </p:cNvSpPr>
              <p:nvPr/>
            </p:nvSpPr>
            <p:spPr bwMode="auto">
              <a:xfrm>
                <a:off x="1467" y="1298"/>
                <a:ext cx="519" cy="196"/>
              </a:xfrm>
              <a:custGeom>
                <a:avLst/>
                <a:gdLst>
                  <a:gd name="T0" fmla="*/ 0 w 342"/>
                  <a:gd name="T1" fmla="*/ 1275 h 150"/>
                  <a:gd name="T2" fmla="*/ 4058 w 342"/>
                  <a:gd name="T3" fmla="*/ 507 h 150"/>
                  <a:gd name="T4" fmla="*/ 9624 w 342"/>
                  <a:gd name="T5" fmla="*/ 0 h 150"/>
                  <a:gd name="T6" fmla="*/ 0 60000 65536"/>
                  <a:gd name="T7" fmla="*/ 0 60000 65536"/>
                  <a:gd name="T8" fmla="*/ 0 60000 65536"/>
                  <a:gd name="T9" fmla="*/ 0 w 342"/>
                  <a:gd name="T10" fmla="*/ 0 h 150"/>
                  <a:gd name="T11" fmla="*/ 342 w 342"/>
                  <a:gd name="T12" fmla="*/ 150 h 1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2" h="150">
                    <a:moveTo>
                      <a:pt x="0" y="150"/>
                    </a:moveTo>
                    <a:cubicBezTo>
                      <a:pt x="43" y="117"/>
                      <a:pt x="87" y="85"/>
                      <a:pt x="144" y="60"/>
                    </a:cubicBezTo>
                    <a:cubicBezTo>
                      <a:pt x="201" y="35"/>
                      <a:pt x="271" y="17"/>
                      <a:pt x="342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2" name="Groupe 139"/>
          <p:cNvGrpSpPr>
            <a:grpSpLocks/>
          </p:cNvGrpSpPr>
          <p:nvPr/>
        </p:nvGrpSpPr>
        <p:grpSpPr bwMode="auto">
          <a:xfrm>
            <a:off x="507878" y="3308211"/>
            <a:ext cx="8675810" cy="523220"/>
            <a:chOff x="507324" y="3607992"/>
            <a:chExt cx="8676364" cy="522883"/>
          </a:xfrm>
        </p:grpSpPr>
        <p:sp>
          <p:nvSpPr>
            <p:cNvPr id="76820" name="Line 20"/>
            <p:cNvSpPr>
              <a:spLocks noChangeShapeType="1"/>
            </p:cNvSpPr>
            <p:nvPr/>
          </p:nvSpPr>
          <p:spPr bwMode="auto">
            <a:xfrm flipV="1">
              <a:off x="1185863" y="3843338"/>
              <a:ext cx="7997825" cy="71438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76821" name="Text Box 5"/>
            <p:cNvSpPr txBox="1">
              <a:spLocks noChangeArrowheads="1"/>
            </p:cNvSpPr>
            <p:nvPr/>
          </p:nvSpPr>
          <p:spPr bwMode="auto">
            <a:xfrm>
              <a:off x="507324" y="3607992"/>
              <a:ext cx="628738" cy="5228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9pPr>
            </a:lstStyle>
            <a:p>
              <a:pPr algn="l"/>
              <a:r>
                <a:rPr lang="fr-FR" sz="2800" i="0" dirty="0" err="1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Symbol" pitchFamily="18" charset="2"/>
                </a:rPr>
                <a:t>s</a:t>
              </a:r>
              <a:r>
                <a:rPr lang="fr-FR" sz="2400" i="0" baseline="-25000" dirty="0" err="1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Arial" charset="0"/>
                  <a:cs typeface="Arial" charset="0"/>
                </a:rPr>
                <a:t>ad</a:t>
              </a:r>
              <a:endParaRPr lang="fr-FR" sz="2400" i="0" baseline="-250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97" name="Ellipse 96"/>
          <p:cNvSpPr/>
          <p:nvPr/>
        </p:nvSpPr>
        <p:spPr bwMode="auto">
          <a:xfrm>
            <a:off x="2432720" y="2631657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mericana BT" pitchFamily="2" charset="0"/>
            </a:endParaRPr>
          </a:p>
        </p:txBody>
      </p:sp>
      <p:sp>
        <p:nvSpPr>
          <p:cNvPr id="98" name="Ellipse 97"/>
          <p:cNvSpPr/>
          <p:nvPr/>
        </p:nvSpPr>
        <p:spPr bwMode="auto">
          <a:xfrm>
            <a:off x="2731262" y="2631657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mericana BT" pitchFamily="2" charset="0"/>
            </a:endParaRPr>
          </a:p>
        </p:txBody>
      </p:sp>
      <p:sp>
        <p:nvSpPr>
          <p:cNvPr id="99" name="Ellipse 98"/>
          <p:cNvSpPr/>
          <p:nvPr/>
        </p:nvSpPr>
        <p:spPr bwMode="auto">
          <a:xfrm>
            <a:off x="3080792" y="2631657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mericana BT" pitchFamily="2" charset="0"/>
            </a:endParaRPr>
          </a:p>
        </p:txBody>
      </p:sp>
      <p:grpSp>
        <p:nvGrpSpPr>
          <p:cNvPr id="100" name="Groupe 99"/>
          <p:cNvGrpSpPr/>
          <p:nvPr/>
        </p:nvGrpSpPr>
        <p:grpSpPr>
          <a:xfrm>
            <a:off x="3008784" y="3212976"/>
            <a:ext cx="800472" cy="144016"/>
            <a:chOff x="3800872" y="2564904"/>
            <a:chExt cx="800472" cy="144016"/>
          </a:xfrm>
        </p:grpSpPr>
        <p:sp>
          <p:nvSpPr>
            <p:cNvPr id="101" name="Ellipse 100"/>
            <p:cNvSpPr/>
            <p:nvPr/>
          </p:nvSpPr>
          <p:spPr bwMode="auto">
            <a:xfrm>
              <a:off x="3800872" y="2564904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mericana BT" pitchFamily="2" charset="0"/>
              </a:endParaRPr>
            </a:p>
          </p:txBody>
        </p:sp>
        <p:sp>
          <p:nvSpPr>
            <p:cNvPr id="102" name="Ellipse 101"/>
            <p:cNvSpPr/>
            <p:nvPr/>
          </p:nvSpPr>
          <p:spPr bwMode="auto">
            <a:xfrm>
              <a:off x="4088904" y="2564904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mericana BT" pitchFamily="2" charset="0"/>
              </a:endParaRPr>
            </a:p>
          </p:txBody>
        </p:sp>
        <p:sp>
          <p:nvSpPr>
            <p:cNvPr id="103" name="Ellipse 102"/>
            <p:cNvSpPr/>
            <p:nvPr/>
          </p:nvSpPr>
          <p:spPr bwMode="auto">
            <a:xfrm>
              <a:off x="4232920" y="2564904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mericana BT" pitchFamily="2" charset="0"/>
              </a:endParaRPr>
            </a:p>
          </p:txBody>
        </p:sp>
        <p:sp>
          <p:nvSpPr>
            <p:cNvPr id="104" name="Ellipse 103"/>
            <p:cNvSpPr/>
            <p:nvPr/>
          </p:nvSpPr>
          <p:spPr bwMode="auto">
            <a:xfrm>
              <a:off x="4457328" y="2564904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mericana BT" pitchFamily="2" charset="0"/>
              </a:endParaRPr>
            </a:p>
          </p:txBody>
        </p:sp>
      </p:grpSp>
      <p:grpSp>
        <p:nvGrpSpPr>
          <p:cNvPr id="105" name="Groupe 104"/>
          <p:cNvGrpSpPr/>
          <p:nvPr/>
        </p:nvGrpSpPr>
        <p:grpSpPr>
          <a:xfrm>
            <a:off x="3792488" y="3722287"/>
            <a:ext cx="3104728" cy="858841"/>
            <a:chOff x="4584576" y="3074215"/>
            <a:chExt cx="3104728" cy="858841"/>
          </a:xfrm>
        </p:grpSpPr>
        <p:grpSp>
          <p:nvGrpSpPr>
            <p:cNvPr id="106" name="Groupe 77"/>
            <p:cNvGrpSpPr/>
            <p:nvPr/>
          </p:nvGrpSpPr>
          <p:grpSpPr>
            <a:xfrm>
              <a:off x="4584576" y="3074215"/>
              <a:ext cx="728464" cy="144016"/>
              <a:chOff x="3224808" y="3074215"/>
              <a:chExt cx="728464" cy="144016"/>
            </a:xfrm>
          </p:grpSpPr>
          <p:sp>
            <p:nvSpPr>
              <p:cNvPr id="115" name="Ellipse 114"/>
              <p:cNvSpPr/>
              <p:nvPr/>
            </p:nvSpPr>
            <p:spPr bwMode="auto">
              <a:xfrm>
                <a:off x="3224808" y="3074215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mericana BT" pitchFamily="2" charset="0"/>
                </a:endParaRPr>
              </a:p>
            </p:txBody>
          </p:sp>
          <p:sp>
            <p:nvSpPr>
              <p:cNvPr id="116" name="Ellipse 115"/>
              <p:cNvSpPr/>
              <p:nvPr/>
            </p:nvSpPr>
            <p:spPr bwMode="auto">
              <a:xfrm>
                <a:off x="3656856" y="3074215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mericana BT" pitchFamily="2" charset="0"/>
                </a:endParaRPr>
              </a:p>
            </p:txBody>
          </p:sp>
          <p:sp>
            <p:nvSpPr>
              <p:cNvPr id="117" name="Ellipse 116"/>
              <p:cNvSpPr/>
              <p:nvPr/>
            </p:nvSpPr>
            <p:spPr bwMode="auto">
              <a:xfrm>
                <a:off x="3809256" y="3074215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mericana BT" pitchFamily="2" charset="0"/>
                </a:endParaRPr>
              </a:p>
            </p:txBody>
          </p:sp>
        </p:grpSp>
        <p:grpSp>
          <p:nvGrpSpPr>
            <p:cNvPr id="107" name="Groupe 78"/>
            <p:cNvGrpSpPr/>
            <p:nvPr/>
          </p:nvGrpSpPr>
          <p:grpSpPr>
            <a:xfrm>
              <a:off x="5160640" y="3429000"/>
              <a:ext cx="728464" cy="144016"/>
              <a:chOff x="3224808" y="3074215"/>
              <a:chExt cx="728464" cy="144016"/>
            </a:xfrm>
          </p:grpSpPr>
          <p:sp>
            <p:nvSpPr>
              <p:cNvPr id="112" name="Ellipse 111"/>
              <p:cNvSpPr/>
              <p:nvPr/>
            </p:nvSpPr>
            <p:spPr bwMode="auto">
              <a:xfrm>
                <a:off x="3224808" y="3074215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mericana BT" pitchFamily="2" charset="0"/>
                </a:endParaRPr>
              </a:p>
            </p:txBody>
          </p:sp>
          <p:sp>
            <p:nvSpPr>
              <p:cNvPr id="113" name="Ellipse 112"/>
              <p:cNvSpPr/>
              <p:nvPr/>
            </p:nvSpPr>
            <p:spPr bwMode="auto">
              <a:xfrm>
                <a:off x="3449216" y="3074215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mericana BT" pitchFamily="2" charset="0"/>
                </a:endParaRPr>
              </a:p>
            </p:txBody>
          </p:sp>
          <p:sp>
            <p:nvSpPr>
              <p:cNvPr id="114" name="Ellipse 113"/>
              <p:cNvSpPr/>
              <p:nvPr/>
            </p:nvSpPr>
            <p:spPr bwMode="auto">
              <a:xfrm>
                <a:off x="3809256" y="3074215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mericana BT" pitchFamily="2" charset="0"/>
                </a:endParaRPr>
              </a:p>
            </p:txBody>
          </p:sp>
        </p:grpSp>
        <p:grpSp>
          <p:nvGrpSpPr>
            <p:cNvPr id="108" name="Groupe 82"/>
            <p:cNvGrpSpPr/>
            <p:nvPr/>
          </p:nvGrpSpPr>
          <p:grpSpPr>
            <a:xfrm>
              <a:off x="6321152" y="3789040"/>
              <a:ext cx="1368152" cy="144016"/>
              <a:chOff x="3224808" y="3074215"/>
              <a:chExt cx="1368152" cy="144016"/>
            </a:xfrm>
          </p:grpSpPr>
          <p:sp>
            <p:nvSpPr>
              <p:cNvPr id="109" name="Ellipse 108"/>
              <p:cNvSpPr/>
              <p:nvPr/>
            </p:nvSpPr>
            <p:spPr bwMode="auto">
              <a:xfrm>
                <a:off x="3224808" y="3074215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mericana BT" pitchFamily="2" charset="0"/>
                </a:endParaRPr>
              </a:p>
            </p:txBody>
          </p:sp>
          <p:sp>
            <p:nvSpPr>
              <p:cNvPr id="110" name="Ellipse 109"/>
              <p:cNvSpPr/>
              <p:nvPr/>
            </p:nvSpPr>
            <p:spPr bwMode="auto">
              <a:xfrm>
                <a:off x="3501766" y="3074215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mericana BT" pitchFamily="2" charset="0"/>
                </a:endParaRPr>
              </a:p>
            </p:txBody>
          </p:sp>
          <p:sp>
            <p:nvSpPr>
              <p:cNvPr id="111" name="Ellipse 110"/>
              <p:cNvSpPr/>
              <p:nvPr/>
            </p:nvSpPr>
            <p:spPr bwMode="auto">
              <a:xfrm>
                <a:off x="4448944" y="3074215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mericana BT" pitchFamily="2" charset="0"/>
                </a:endParaRP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 animBg="1"/>
      <p:bldP spid="932874" grpId="0" animBg="1"/>
      <p:bldP spid="2178" grpId="0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Text Box 2"/>
          <p:cNvSpPr txBox="1">
            <a:spLocks noChangeArrowheads="1"/>
          </p:cNvSpPr>
          <p:nvPr/>
        </p:nvSpPr>
        <p:spPr bwMode="auto">
          <a:xfrm>
            <a:off x="2780603" y="115888"/>
            <a:ext cx="3743182" cy="48090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fr-FR" sz="2400" b="1" i="0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CRITICAL VOLUME</a:t>
            </a:r>
          </a:p>
        </p:txBody>
      </p:sp>
      <p:sp>
        <p:nvSpPr>
          <p:cNvPr id="385027" name="Rectangle 3"/>
          <p:cNvSpPr>
            <a:spLocks noChangeArrowheads="1"/>
          </p:cNvSpPr>
          <p:nvPr/>
        </p:nvSpPr>
        <p:spPr bwMode="auto">
          <a:xfrm>
            <a:off x="1" y="1663056"/>
            <a:ext cx="184731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fr-FR" sz="2400" i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5029" name="Rectangle 5"/>
          <p:cNvSpPr>
            <a:spLocks noChangeArrowheads="1"/>
          </p:cNvSpPr>
          <p:nvPr/>
        </p:nvSpPr>
        <p:spPr bwMode="auto">
          <a:xfrm>
            <a:off x="1" y="1686868"/>
            <a:ext cx="184731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fr-FR" sz="2400" i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5032" name="Rectangle 8"/>
          <p:cNvSpPr>
            <a:spLocks noChangeArrowheads="1"/>
          </p:cNvSpPr>
          <p:nvPr/>
        </p:nvSpPr>
        <p:spPr bwMode="auto">
          <a:xfrm>
            <a:off x="1" y="1388418"/>
            <a:ext cx="184731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fr-FR" sz="2400" i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5031" name="Picture 7" descr="final-simplifie-ang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8584" y="752823"/>
            <a:ext cx="6992215" cy="5196457"/>
          </a:xfrm>
          <a:prstGeom prst="rect">
            <a:avLst/>
          </a:prstGeom>
          <a:noFill/>
        </p:spPr>
      </p:pic>
      <p:sp>
        <p:nvSpPr>
          <p:cNvPr id="385033" name="Rectangle 9"/>
          <p:cNvSpPr>
            <a:spLocks noChangeArrowheads="1"/>
          </p:cNvSpPr>
          <p:nvPr/>
        </p:nvSpPr>
        <p:spPr bwMode="auto">
          <a:xfrm>
            <a:off x="1288934" y="5786079"/>
            <a:ext cx="7547351" cy="3667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n-GB" sz="1800" i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Limits points for the different loading paths in the (p,t) diagram, for the</a:t>
            </a:r>
            <a:endParaRPr lang="en-GB" sz="1800" i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85034" name="Text Box 10"/>
          <p:cNvSpPr txBox="1">
            <a:spLocks noChangeArrowheads="1"/>
          </p:cNvSpPr>
          <p:nvPr/>
        </p:nvSpPr>
        <p:spPr bwMode="auto">
          <a:xfrm>
            <a:off x="2859720" y="6197242"/>
            <a:ext cx="3857146" cy="400110"/>
          </a:xfrm>
          <a:prstGeom prst="rect">
            <a:avLst/>
          </a:prstGeom>
          <a:noFill/>
          <a:ln w="57150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i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critical volume = 100 microns</a:t>
            </a:r>
            <a:r>
              <a:rPr lang="fr-FR" b="1" i="0" baseline="3000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706562" y="3467555"/>
            <a:ext cx="216024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mericana BT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406F38-B0E0-4E5B-9796-BE1BC26DB81A}" type="slidenum">
              <a:rPr lang="en-GB"/>
              <a:pPr>
                <a:defRPr/>
              </a:pPr>
              <a:t>41</a:t>
            </a:fld>
            <a:endParaRPr lang="en-GB"/>
          </a:p>
        </p:txBody>
      </p:sp>
      <p:sp>
        <p:nvSpPr>
          <p:cNvPr id="125955" name="Rectangle 6"/>
          <p:cNvSpPr>
            <a:spLocks noChangeArrowheads="1"/>
          </p:cNvSpPr>
          <p:nvPr/>
        </p:nvSpPr>
        <p:spPr bwMode="auto">
          <a:xfrm>
            <a:off x="1857375" y="2781300"/>
            <a:ext cx="59642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fr-FR" sz="4000" b="1" i="0" dirty="0">
                <a:solidFill>
                  <a:srgbClr val="FF0000"/>
                </a:solidFill>
                <a:latin typeface="Arial" charset="0"/>
                <a:cs typeface="Arial" charset="0"/>
              </a:rPr>
              <a:t> M</a:t>
            </a:r>
            <a:r>
              <a:rPr lang="en-US" sz="4000" b="1" i="0" dirty="0">
                <a:solidFill>
                  <a:srgbClr val="FF0000"/>
                </a:solidFill>
                <a:latin typeface="Arial" charset="0"/>
                <a:cs typeface="Arial" charset="0"/>
              </a:rPr>
              <a:t>ERCI </a:t>
            </a:r>
            <a:r>
              <a:rPr lang="fr-FR" sz="4000" b="1" i="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  <a:p>
            <a:pPr defTabSz="762000"/>
            <a:r>
              <a:rPr lang="fr-FR" sz="4000" b="1" i="0" dirty="0">
                <a:solidFill>
                  <a:srgbClr val="FF0000"/>
                </a:solidFill>
                <a:latin typeface="Arial" charset="0"/>
                <a:cs typeface="Arial" charset="0"/>
              </a:rPr>
              <a:t>DE VOTRE ATTENTION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40A65-8861-4CBC-8B12-6F835D90E68F}" type="slidenum">
              <a:rPr lang="en-GB">
                <a:latin typeface="Arial" pitchFamily="34" charset="0"/>
                <a:cs typeface="Arial" pitchFamily="34" charset="0"/>
              </a:rPr>
              <a:pPr/>
              <a:t>5</a:t>
            </a:fld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1180674" name="Rectangle 2"/>
          <p:cNvSpPr>
            <a:spLocks noChangeArrowheads="1"/>
          </p:cNvSpPr>
          <p:nvPr/>
        </p:nvSpPr>
        <p:spPr bwMode="auto">
          <a:xfrm>
            <a:off x="0" y="4314602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fr-FR">
              <a:solidFill>
                <a:srgbClr val="000000"/>
              </a:solidFill>
            </a:endParaRPr>
          </a:p>
        </p:txBody>
      </p:sp>
      <p:sp>
        <p:nvSpPr>
          <p:cNvPr id="1180675" name="AutoShape 3"/>
          <p:cNvSpPr>
            <a:spLocks noChangeArrowheads="1"/>
          </p:cNvSpPr>
          <p:nvPr/>
        </p:nvSpPr>
        <p:spPr bwMode="auto">
          <a:xfrm>
            <a:off x="3440832" y="1525364"/>
            <a:ext cx="5412656" cy="4824413"/>
          </a:xfrm>
          <a:prstGeom prst="curvedLeftArrow">
            <a:avLst>
              <a:gd name="adj1" fmla="val 11912"/>
              <a:gd name="adj2" fmla="val 30995"/>
              <a:gd name="adj3" fmla="val 38083"/>
            </a:avLst>
          </a:prstGeom>
          <a:gradFill rotWithShape="1">
            <a:gsLst>
              <a:gs pos="0">
                <a:srgbClr val="FF5050">
                  <a:gamma/>
                  <a:shade val="46275"/>
                  <a:invGamma/>
                </a:srgbClr>
              </a:gs>
              <a:gs pos="100000">
                <a:srgbClr val="FF505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fr-FR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0677" name="Rectangle 5"/>
          <p:cNvSpPr>
            <a:spLocks noChangeArrowheads="1"/>
          </p:cNvSpPr>
          <p:nvPr/>
        </p:nvSpPr>
        <p:spPr bwMode="auto">
          <a:xfrm>
            <a:off x="0" y="2111152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endParaRPr lang="fr-FR">
              <a:solidFill>
                <a:srgbClr val="000000"/>
              </a:solidFill>
            </a:endParaRPr>
          </a:p>
        </p:txBody>
      </p:sp>
      <p:pic>
        <p:nvPicPr>
          <p:cNvPr id="11806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7400" y="1214214"/>
            <a:ext cx="2417763" cy="1319213"/>
          </a:xfrm>
          <a:prstGeom prst="rect">
            <a:avLst/>
          </a:prstGeom>
          <a:noFill/>
        </p:spPr>
      </p:pic>
      <p:sp>
        <p:nvSpPr>
          <p:cNvPr id="1180679" name="Text Box 7"/>
          <p:cNvSpPr txBox="1">
            <a:spLocks noChangeArrowheads="1"/>
          </p:cNvSpPr>
          <p:nvPr/>
        </p:nvSpPr>
        <p:spPr bwMode="auto">
          <a:xfrm>
            <a:off x="906463" y="2533427"/>
            <a:ext cx="1560512" cy="369332"/>
          </a:xfrm>
          <a:prstGeom prst="rect">
            <a:avLst/>
          </a:prstGeom>
          <a:solidFill>
            <a:srgbClr val="FFCC66"/>
          </a:solidFill>
          <a:ln w="2857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structure</a:t>
            </a:r>
          </a:p>
        </p:txBody>
      </p:sp>
      <p:sp>
        <p:nvSpPr>
          <p:cNvPr id="1180680" name="Text Box 8"/>
          <p:cNvSpPr txBox="1">
            <a:spLocks noChangeArrowheads="1"/>
          </p:cNvSpPr>
          <p:nvPr/>
        </p:nvSpPr>
        <p:spPr bwMode="auto">
          <a:xfrm>
            <a:off x="3560763" y="2533427"/>
            <a:ext cx="1951037" cy="369332"/>
          </a:xfrm>
          <a:prstGeom prst="rect">
            <a:avLst/>
          </a:prstGeom>
          <a:solidFill>
            <a:srgbClr val="FFCC66"/>
          </a:solidFill>
          <a:ln w="2857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matériau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735638" y="1269777"/>
            <a:ext cx="2241550" cy="1260475"/>
            <a:chOff x="3161" y="610"/>
            <a:chExt cx="3099" cy="1459"/>
          </a:xfrm>
        </p:grpSpPr>
        <p:sp>
          <p:nvSpPr>
            <p:cNvPr id="1180682" name="Rectangle 10"/>
            <p:cNvSpPr>
              <a:spLocks noChangeArrowheads="1"/>
            </p:cNvSpPr>
            <p:nvPr/>
          </p:nvSpPr>
          <p:spPr bwMode="auto">
            <a:xfrm>
              <a:off x="3161" y="610"/>
              <a:ext cx="3099" cy="145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fr-FR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0683" name="Text Box 11"/>
            <p:cNvSpPr txBox="1">
              <a:spLocks noChangeArrowheads="1"/>
            </p:cNvSpPr>
            <p:nvPr/>
          </p:nvSpPr>
          <p:spPr bwMode="auto">
            <a:xfrm>
              <a:off x="4179" y="753"/>
              <a:ext cx="1642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fr-FR" sz="1400" i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Température</a:t>
              </a: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521" y="674"/>
              <a:ext cx="2739" cy="1031"/>
              <a:chOff x="385" y="2205"/>
              <a:chExt cx="5307" cy="1180"/>
            </a:xfrm>
          </p:grpSpPr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385" y="2205"/>
                <a:ext cx="5307" cy="1180"/>
                <a:chOff x="1292" y="2205"/>
                <a:chExt cx="4083" cy="1180"/>
              </a:xfrm>
            </p:grpSpPr>
            <p:sp>
              <p:nvSpPr>
                <p:cNvPr id="118068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292" y="2205"/>
                  <a:ext cx="0" cy="11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pPr algn="l"/>
                  <a:endParaRPr lang="fr-FR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80687" name="Line 15"/>
                <p:cNvSpPr>
                  <a:spLocks noChangeShapeType="1"/>
                </p:cNvSpPr>
                <p:nvPr/>
              </p:nvSpPr>
              <p:spPr bwMode="auto">
                <a:xfrm>
                  <a:off x="1292" y="3385"/>
                  <a:ext cx="408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pPr algn="l"/>
                  <a:endParaRPr lang="fr-FR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385" y="2750"/>
                <a:ext cx="4899" cy="635"/>
                <a:chOff x="1292" y="2750"/>
                <a:chExt cx="4899" cy="635"/>
              </a:xfrm>
            </p:grpSpPr>
            <p:grpSp>
              <p:nvGrpSpPr>
                <p:cNvPr id="6" name="Group 17"/>
                <p:cNvGrpSpPr>
                  <a:grpSpLocks/>
                </p:cNvGrpSpPr>
                <p:nvPr/>
              </p:nvGrpSpPr>
              <p:grpSpPr bwMode="auto">
                <a:xfrm>
                  <a:off x="1292" y="2750"/>
                  <a:ext cx="1633" cy="635"/>
                  <a:chOff x="1292" y="2432"/>
                  <a:chExt cx="1906" cy="953"/>
                </a:xfrm>
              </p:grpSpPr>
              <p:sp>
                <p:nvSpPr>
                  <p:cNvPr id="1180690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92" y="2614"/>
                    <a:ext cx="227" cy="77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/>
                    <a:endParaRPr lang="fr-FR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80691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519" y="2614"/>
                    <a:ext cx="0" cy="136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/>
                    <a:endParaRPr lang="fr-FR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80692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19" y="2523"/>
                    <a:ext cx="91" cy="227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/>
                    <a:endParaRPr lang="fr-FR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8069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610" y="2523"/>
                    <a:ext cx="45" cy="9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/>
                    <a:endParaRPr lang="fr-FR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80694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5" y="2432"/>
                    <a:ext cx="46" cy="182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/>
                    <a:endParaRPr lang="fr-FR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8069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701" y="2432"/>
                    <a:ext cx="99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/>
                    <a:endParaRPr lang="fr-FR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80696" name="Freeform 24"/>
                  <p:cNvSpPr>
                    <a:spLocks/>
                  </p:cNvSpPr>
                  <p:nvPr/>
                </p:nvSpPr>
                <p:spPr bwMode="auto">
                  <a:xfrm>
                    <a:off x="2699" y="2432"/>
                    <a:ext cx="499" cy="95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0" y="635"/>
                      </a:cxn>
                      <a:cxn ang="0">
                        <a:pos x="499" y="953"/>
                      </a:cxn>
                    </a:cxnLst>
                    <a:rect l="0" t="0" r="r" b="b"/>
                    <a:pathLst>
                      <a:path w="499" h="953">
                        <a:moveTo>
                          <a:pt x="0" y="0"/>
                        </a:moveTo>
                        <a:cubicBezTo>
                          <a:pt x="3" y="238"/>
                          <a:pt x="7" y="476"/>
                          <a:pt x="90" y="635"/>
                        </a:cubicBezTo>
                        <a:cubicBezTo>
                          <a:pt x="173" y="794"/>
                          <a:pt x="336" y="873"/>
                          <a:pt x="499" y="953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/>
                    <a:endParaRPr lang="fr-FR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7" name="Group 25"/>
                <p:cNvGrpSpPr>
                  <a:grpSpLocks/>
                </p:cNvGrpSpPr>
                <p:nvPr/>
              </p:nvGrpSpPr>
              <p:grpSpPr bwMode="auto">
                <a:xfrm>
                  <a:off x="2925" y="2750"/>
                  <a:ext cx="1633" cy="635"/>
                  <a:chOff x="1292" y="2432"/>
                  <a:chExt cx="1906" cy="953"/>
                </a:xfrm>
              </p:grpSpPr>
              <p:sp>
                <p:nvSpPr>
                  <p:cNvPr id="1180698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92" y="2614"/>
                    <a:ext cx="227" cy="77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/>
                    <a:endParaRPr lang="fr-FR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80699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1519" y="2614"/>
                    <a:ext cx="0" cy="136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/>
                    <a:endParaRPr lang="fr-FR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80700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19" y="2523"/>
                    <a:ext cx="91" cy="227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/>
                    <a:endParaRPr lang="fr-FR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80701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610" y="2523"/>
                    <a:ext cx="45" cy="9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/>
                    <a:endParaRPr lang="fr-FR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80702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5" y="2432"/>
                    <a:ext cx="46" cy="182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/>
                    <a:endParaRPr lang="fr-FR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80703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701" y="2432"/>
                    <a:ext cx="99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/>
                    <a:endParaRPr lang="fr-FR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80704" name="Freeform 32"/>
                  <p:cNvSpPr>
                    <a:spLocks/>
                  </p:cNvSpPr>
                  <p:nvPr/>
                </p:nvSpPr>
                <p:spPr bwMode="auto">
                  <a:xfrm>
                    <a:off x="2699" y="2432"/>
                    <a:ext cx="499" cy="95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0" y="635"/>
                      </a:cxn>
                      <a:cxn ang="0">
                        <a:pos x="499" y="953"/>
                      </a:cxn>
                    </a:cxnLst>
                    <a:rect l="0" t="0" r="r" b="b"/>
                    <a:pathLst>
                      <a:path w="499" h="953">
                        <a:moveTo>
                          <a:pt x="0" y="0"/>
                        </a:moveTo>
                        <a:cubicBezTo>
                          <a:pt x="3" y="238"/>
                          <a:pt x="7" y="476"/>
                          <a:pt x="90" y="635"/>
                        </a:cubicBezTo>
                        <a:cubicBezTo>
                          <a:pt x="173" y="794"/>
                          <a:pt x="336" y="873"/>
                          <a:pt x="499" y="953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/>
                    <a:endParaRPr lang="fr-FR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8" name="Group 33"/>
                <p:cNvGrpSpPr>
                  <a:grpSpLocks/>
                </p:cNvGrpSpPr>
                <p:nvPr/>
              </p:nvGrpSpPr>
              <p:grpSpPr bwMode="auto">
                <a:xfrm>
                  <a:off x="4558" y="2750"/>
                  <a:ext cx="1633" cy="635"/>
                  <a:chOff x="1292" y="2432"/>
                  <a:chExt cx="1906" cy="953"/>
                </a:xfrm>
              </p:grpSpPr>
              <p:sp>
                <p:nvSpPr>
                  <p:cNvPr id="1180706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92" y="2614"/>
                    <a:ext cx="227" cy="77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/>
                    <a:endParaRPr lang="fr-FR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8070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1519" y="2614"/>
                    <a:ext cx="0" cy="136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/>
                    <a:endParaRPr lang="fr-FR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80708" name="Line 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19" y="2523"/>
                    <a:ext cx="91" cy="227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/>
                    <a:endParaRPr lang="fr-FR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80709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610" y="2523"/>
                    <a:ext cx="45" cy="91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/>
                    <a:endParaRPr lang="fr-FR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80710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5" y="2432"/>
                    <a:ext cx="46" cy="182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/>
                    <a:endParaRPr lang="fr-FR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80711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701" y="2432"/>
                    <a:ext cx="99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/>
                    <a:endParaRPr lang="fr-FR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180712" name="Freeform 40"/>
                  <p:cNvSpPr>
                    <a:spLocks/>
                  </p:cNvSpPr>
                  <p:nvPr/>
                </p:nvSpPr>
                <p:spPr bwMode="auto">
                  <a:xfrm>
                    <a:off x="2699" y="2432"/>
                    <a:ext cx="499" cy="95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0" y="635"/>
                      </a:cxn>
                      <a:cxn ang="0">
                        <a:pos x="499" y="953"/>
                      </a:cxn>
                    </a:cxnLst>
                    <a:rect l="0" t="0" r="r" b="b"/>
                    <a:pathLst>
                      <a:path w="499" h="953">
                        <a:moveTo>
                          <a:pt x="0" y="0"/>
                        </a:moveTo>
                        <a:cubicBezTo>
                          <a:pt x="3" y="238"/>
                          <a:pt x="7" y="476"/>
                          <a:pt x="90" y="635"/>
                        </a:cubicBezTo>
                        <a:cubicBezTo>
                          <a:pt x="173" y="794"/>
                          <a:pt x="336" y="873"/>
                          <a:pt x="499" y="953"/>
                        </a:cubicBezTo>
                      </a:path>
                    </a:pathLst>
                  </a:custGeom>
                  <a:noFill/>
                  <a:ln w="19050" cmpd="sng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l"/>
                    <a:endParaRPr lang="fr-FR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</p:grpSp>
      <p:sp>
        <p:nvSpPr>
          <p:cNvPr id="1180713" name="Text Box 41"/>
          <p:cNvSpPr txBox="1">
            <a:spLocks noChangeArrowheads="1"/>
          </p:cNvSpPr>
          <p:nvPr/>
        </p:nvSpPr>
        <p:spPr bwMode="auto">
          <a:xfrm>
            <a:off x="5969000" y="2533427"/>
            <a:ext cx="1951038" cy="369332"/>
          </a:xfrm>
          <a:prstGeom prst="rect">
            <a:avLst/>
          </a:prstGeom>
          <a:solidFill>
            <a:srgbClr val="FFCC66"/>
          </a:solidFill>
          <a:ln w="28575">
            <a:solidFill>
              <a:srgbClr val="99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chargement</a:t>
            </a:r>
          </a:p>
        </p:txBody>
      </p:sp>
      <p:pic>
        <p:nvPicPr>
          <p:cNvPr id="1180714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1513" y="3357339"/>
            <a:ext cx="366395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80715" name="Text Box 43"/>
          <p:cNvSpPr txBox="1">
            <a:spLocks noChangeArrowheads="1"/>
          </p:cNvSpPr>
          <p:nvPr/>
        </p:nvSpPr>
        <p:spPr bwMode="auto">
          <a:xfrm>
            <a:off x="5675313" y="4836889"/>
            <a:ext cx="3740150" cy="590931"/>
          </a:xfrm>
          <a:prstGeom prst="rect">
            <a:avLst/>
          </a:prstGeom>
          <a:solidFill>
            <a:srgbClr val="CCFF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i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calcul cyclique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fr-FR" sz="1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recherche de l’état asymptotique</a:t>
            </a:r>
          </a:p>
        </p:txBody>
      </p:sp>
      <p:sp>
        <p:nvSpPr>
          <p:cNvPr id="1180716" name="Text Box 44"/>
          <p:cNvSpPr txBox="1">
            <a:spLocks noChangeArrowheads="1"/>
          </p:cNvSpPr>
          <p:nvPr/>
        </p:nvSpPr>
        <p:spPr bwMode="auto">
          <a:xfrm>
            <a:off x="200472" y="4837509"/>
            <a:ext cx="3168353" cy="1615827"/>
          </a:xfrm>
          <a:prstGeom prst="rect">
            <a:avLst/>
          </a:prstGeom>
          <a:solidFill>
            <a:srgbClr val="CCFF66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Prévision de la </a:t>
            </a:r>
            <a:r>
              <a:rPr lang="fr-FR" sz="1800" b="1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tenue en fatigue </a:t>
            </a:r>
            <a:endParaRPr lang="fr-FR" sz="1800" b="1" i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fr-FR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modèle utilisant les caractéristiques du cycle stabilisé</a:t>
            </a:r>
          </a:p>
        </p:txBody>
      </p:sp>
      <p:sp>
        <p:nvSpPr>
          <p:cNvPr id="1180717" name="Text Box 45"/>
          <p:cNvSpPr txBox="1">
            <a:spLocks noChangeArrowheads="1"/>
          </p:cNvSpPr>
          <p:nvPr/>
        </p:nvSpPr>
        <p:spPr bwMode="auto">
          <a:xfrm>
            <a:off x="974725" y="115888"/>
            <a:ext cx="8269288" cy="51706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fr-FR" sz="2400" b="1" i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400" b="1" i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</a:t>
            </a:r>
            <a:r>
              <a:rPr lang="fr-FR" sz="2400" b="1" i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MARCHE GLOBALE DE DIMENSIONNEMENT</a:t>
            </a:r>
          </a:p>
        </p:txBody>
      </p:sp>
      <p:pic>
        <p:nvPicPr>
          <p:cNvPr id="1180719" name="Picture 47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125" y="1165002"/>
            <a:ext cx="3292475" cy="1338262"/>
          </a:xfrm>
          <a:noFill/>
          <a:ln>
            <a:miter lim="800000"/>
            <a:headEnd/>
            <a:tailEnd/>
          </a:ln>
        </p:spPr>
      </p:pic>
      <p:sp>
        <p:nvSpPr>
          <p:cNvPr id="47" name="ZoneTexte 46"/>
          <p:cNvSpPr txBox="1"/>
          <p:nvPr/>
        </p:nvSpPr>
        <p:spPr>
          <a:xfrm>
            <a:off x="3619772" y="692696"/>
            <a:ext cx="2794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0" dirty="0" smtClean="0">
                <a:latin typeface="Arial" pitchFamily="34" charset="0"/>
                <a:cs typeface="Arial" pitchFamily="34" charset="0"/>
              </a:rPr>
              <a:t>Approche découplée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508FF9-8C85-4BCC-B9AD-9ABA07B28FB0}" type="slidenum">
              <a:rPr lang="en-GB"/>
              <a:pPr>
                <a:defRPr/>
              </a:pPr>
              <a:t>6</a:t>
            </a:fld>
            <a:endParaRPr lang="en-GB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3000" y="1830833"/>
            <a:ext cx="8145463" cy="3713163"/>
            <a:chOff x="1351" y="436"/>
            <a:chExt cx="4627" cy="2767"/>
          </a:xfrm>
        </p:grpSpPr>
        <p:sp>
          <p:nvSpPr>
            <p:cNvPr id="76937" name="Line 3"/>
            <p:cNvSpPr>
              <a:spLocks noChangeShapeType="1"/>
            </p:cNvSpPr>
            <p:nvPr/>
          </p:nvSpPr>
          <p:spPr bwMode="auto">
            <a:xfrm flipV="1">
              <a:off x="1351" y="436"/>
              <a:ext cx="0" cy="27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938" name="Line 4"/>
            <p:cNvSpPr>
              <a:spLocks noChangeShapeType="1"/>
            </p:cNvSpPr>
            <p:nvPr/>
          </p:nvSpPr>
          <p:spPr bwMode="auto">
            <a:xfrm>
              <a:off x="1351" y="3203"/>
              <a:ext cx="46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6804" name="Text Box 5"/>
          <p:cNvSpPr txBox="1">
            <a:spLocks noChangeArrowheads="1"/>
          </p:cNvSpPr>
          <p:nvPr/>
        </p:nvSpPr>
        <p:spPr bwMode="auto">
          <a:xfrm>
            <a:off x="477675" y="1671191"/>
            <a:ext cx="514885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mericana BT" pitchFamily="2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mericana BT" pitchFamily="2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9pPr>
          </a:lstStyle>
          <a:p>
            <a:pPr algn="l"/>
            <a:r>
              <a:rPr lang="fr-FR" sz="2800" i="0" dirty="0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fr-FR" sz="2400" i="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76805" name="Text Box 6"/>
          <p:cNvSpPr txBox="1">
            <a:spLocks noChangeArrowheads="1"/>
          </p:cNvSpPr>
          <p:nvPr/>
        </p:nvSpPr>
        <p:spPr bwMode="auto">
          <a:xfrm>
            <a:off x="8239849" y="5559623"/>
            <a:ext cx="98937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mericana BT" pitchFamily="2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mericana BT" pitchFamily="2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9pPr>
          </a:lstStyle>
          <a:p>
            <a:r>
              <a:rPr lang="fr-FR" sz="2400" i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fr-FR" sz="2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log N</a:t>
            </a:r>
            <a:endParaRPr lang="fr-FR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6806" name="Freeform 7"/>
          <p:cNvSpPr>
            <a:spLocks/>
          </p:cNvSpPr>
          <p:nvPr/>
        </p:nvSpPr>
        <p:spPr bwMode="auto">
          <a:xfrm>
            <a:off x="2338388" y="1830833"/>
            <a:ext cx="6869112" cy="2751138"/>
          </a:xfrm>
          <a:custGeom>
            <a:avLst/>
            <a:gdLst>
              <a:gd name="T0" fmla="*/ 0 w 3901"/>
              <a:gd name="T1" fmla="*/ 0 h 2050"/>
              <a:gd name="T2" fmla="*/ 2147483647 w 3901"/>
              <a:gd name="T3" fmla="*/ 2147483647 h 2050"/>
              <a:gd name="T4" fmla="*/ 2147483647 w 3901"/>
              <a:gd name="T5" fmla="*/ 2147483647 h 2050"/>
              <a:gd name="T6" fmla="*/ 2147483647 w 3901"/>
              <a:gd name="T7" fmla="*/ 2147483647 h 2050"/>
              <a:gd name="T8" fmla="*/ 2147483647 w 3901"/>
              <a:gd name="T9" fmla="*/ 2147483647 h 2050"/>
              <a:gd name="T10" fmla="*/ 2147483647 w 3901"/>
              <a:gd name="T11" fmla="*/ 2147483647 h 2050"/>
              <a:gd name="T12" fmla="*/ 2147483647 w 3901"/>
              <a:gd name="T13" fmla="*/ 2147483647 h 2050"/>
              <a:gd name="T14" fmla="*/ 2147483647 w 3901"/>
              <a:gd name="T15" fmla="*/ 2147483647 h 2050"/>
              <a:gd name="T16" fmla="*/ 2147483647 w 3901"/>
              <a:gd name="T17" fmla="*/ 2147483647 h 2050"/>
              <a:gd name="T18" fmla="*/ 2147483647 w 3901"/>
              <a:gd name="T19" fmla="*/ 2147483647 h 20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901"/>
              <a:gd name="T31" fmla="*/ 0 h 2050"/>
              <a:gd name="T32" fmla="*/ 3901 w 3901"/>
              <a:gd name="T33" fmla="*/ 2050 h 205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901" h="2050">
                <a:moveTo>
                  <a:pt x="0" y="0"/>
                </a:moveTo>
                <a:cubicBezTo>
                  <a:pt x="19" y="177"/>
                  <a:pt x="38" y="355"/>
                  <a:pt x="91" y="499"/>
                </a:cubicBezTo>
                <a:cubicBezTo>
                  <a:pt x="144" y="643"/>
                  <a:pt x="205" y="733"/>
                  <a:pt x="318" y="862"/>
                </a:cubicBezTo>
                <a:cubicBezTo>
                  <a:pt x="431" y="991"/>
                  <a:pt x="612" y="1142"/>
                  <a:pt x="771" y="1270"/>
                </a:cubicBezTo>
                <a:cubicBezTo>
                  <a:pt x="930" y="1398"/>
                  <a:pt x="1104" y="1527"/>
                  <a:pt x="1270" y="1633"/>
                </a:cubicBezTo>
                <a:cubicBezTo>
                  <a:pt x="1436" y="1739"/>
                  <a:pt x="1618" y="1845"/>
                  <a:pt x="1769" y="1905"/>
                </a:cubicBezTo>
                <a:cubicBezTo>
                  <a:pt x="1920" y="1965"/>
                  <a:pt x="2035" y="1973"/>
                  <a:pt x="2178" y="1996"/>
                </a:cubicBezTo>
                <a:cubicBezTo>
                  <a:pt x="2321" y="2019"/>
                  <a:pt x="2450" y="2034"/>
                  <a:pt x="2631" y="2042"/>
                </a:cubicBezTo>
                <a:cubicBezTo>
                  <a:pt x="2812" y="2050"/>
                  <a:pt x="3054" y="2042"/>
                  <a:pt x="3266" y="2042"/>
                </a:cubicBezTo>
                <a:cubicBezTo>
                  <a:pt x="3478" y="2042"/>
                  <a:pt x="3689" y="2042"/>
                  <a:pt x="3901" y="2042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6807" name="Text Box 8"/>
          <p:cNvSpPr txBox="1">
            <a:spLocks noChangeArrowheads="1"/>
          </p:cNvSpPr>
          <p:nvPr/>
        </p:nvSpPr>
        <p:spPr bwMode="auto">
          <a:xfrm>
            <a:off x="3051546" y="293747"/>
            <a:ext cx="3701654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mericana BT" pitchFamily="2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mericana BT" pitchFamily="2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9pPr>
          </a:lstStyle>
          <a:p>
            <a:r>
              <a:rPr lang="fr-FR" sz="2800" b="1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Domaines de fatigue</a:t>
            </a:r>
          </a:p>
          <a:p>
            <a:r>
              <a:rPr lang="fr-FR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basés </a:t>
            </a:r>
            <a:r>
              <a:rPr lang="fr-FR" i="0" dirty="0">
                <a:solidFill>
                  <a:srgbClr val="000000"/>
                </a:solidFill>
                <a:latin typeface="Arial" charset="0"/>
                <a:cs typeface="Arial" charset="0"/>
              </a:rPr>
              <a:t>sur l’état limite</a:t>
            </a:r>
          </a:p>
        </p:txBody>
      </p:sp>
      <p:sp>
        <p:nvSpPr>
          <p:cNvPr id="76808" name="Text Box 9"/>
          <p:cNvSpPr txBox="1">
            <a:spLocks noChangeArrowheads="1"/>
          </p:cNvSpPr>
          <p:nvPr/>
        </p:nvSpPr>
        <p:spPr bwMode="auto">
          <a:xfrm>
            <a:off x="1035050" y="5472558"/>
            <a:ext cx="396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i="1">
                <a:solidFill>
                  <a:schemeClr val="tx1"/>
                </a:solidFill>
                <a:latin typeface="Americana BT" pitchFamily="2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mericana BT" pitchFamily="2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9pPr>
          </a:lstStyle>
          <a:p>
            <a:pPr algn="l"/>
            <a:r>
              <a:rPr lang="fr-FR" sz="2800" i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932874" name="Text Box 10"/>
          <p:cNvSpPr txBox="1">
            <a:spLocks noChangeArrowheads="1"/>
          </p:cNvSpPr>
          <p:nvPr/>
        </p:nvSpPr>
        <p:spPr bwMode="auto">
          <a:xfrm>
            <a:off x="1258888" y="3831083"/>
            <a:ext cx="3216275" cy="457200"/>
          </a:xfrm>
          <a:prstGeom prst="rect">
            <a:avLst/>
          </a:prstGeom>
          <a:solidFill>
            <a:srgbClr val="FFDBB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mericana BT" pitchFamily="2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mericana BT" pitchFamily="2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9pPr>
          </a:lstStyle>
          <a:p>
            <a:pPr algn="l"/>
            <a:r>
              <a:rPr lang="fr-FR" sz="2400" b="1" i="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Endurance limitée</a:t>
            </a:r>
            <a:endParaRPr lang="fr-FR" sz="2400" b="1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34045" y="4316860"/>
            <a:ext cx="8673455" cy="1052513"/>
            <a:chOff x="639" y="2511"/>
            <a:chExt cx="5262" cy="663"/>
          </a:xfrm>
        </p:grpSpPr>
        <p:sp>
          <p:nvSpPr>
            <p:cNvPr id="76934" name="Line 12"/>
            <p:cNvSpPr>
              <a:spLocks noChangeShapeType="1"/>
            </p:cNvSpPr>
            <p:nvPr/>
          </p:nvSpPr>
          <p:spPr bwMode="auto">
            <a:xfrm flipH="1">
              <a:off x="1008" y="2709"/>
              <a:ext cx="4893" cy="0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935" name="Text Box 13"/>
            <p:cNvSpPr txBox="1">
              <a:spLocks noChangeArrowheads="1"/>
            </p:cNvSpPr>
            <p:nvPr/>
          </p:nvSpPr>
          <p:spPr bwMode="auto">
            <a:xfrm>
              <a:off x="639" y="2511"/>
              <a:ext cx="278" cy="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9pPr>
            </a:lstStyle>
            <a:p>
              <a:pPr algn="l"/>
              <a:r>
                <a:rPr lang="fr-FR" sz="2800" i="0" dirty="0" err="1" smtClean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Symbol" pitchFamily="18" charset="2"/>
                  <a:cs typeface="Arial" charset="0"/>
                </a:rPr>
                <a:t>s</a:t>
              </a:r>
              <a:r>
                <a:rPr lang="fr-FR" sz="2400" i="0" baseline="-25000" dirty="0" err="1" smtClean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Arial" charset="0"/>
                  <a:cs typeface="Arial" charset="0"/>
                </a:rPr>
                <a:t>f</a:t>
              </a:r>
              <a:endParaRPr lang="fr-FR" sz="2400" i="0" baseline="-250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936" name="Text Box 14"/>
            <p:cNvSpPr txBox="1">
              <a:spLocks noChangeArrowheads="1"/>
            </p:cNvSpPr>
            <p:nvPr/>
          </p:nvSpPr>
          <p:spPr bwMode="auto">
            <a:xfrm>
              <a:off x="1079" y="2886"/>
              <a:ext cx="1904" cy="288"/>
            </a:xfrm>
            <a:prstGeom prst="rect">
              <a:avLst/>
            </a:prstGeom>
            <a:solidFill>
              <a:srgbClr val="FFD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9pPr>
            </a:lstStyle>
            <a:p>
              <a:pPr algn="l"/>
              <a:r>
                <a:rPr lang="fr-FR" sz="2400" b="1" i="0" dirty="0">
                  <a:solidFill>
                    <a:schemeClr val="accent6">
                      <a:lumMod val="75000"/>
                    </a:schemeClr>
                  </a:solidFill>
                  <a:latin typeface="Arial" charset="0"/>
                  <a:cs typeface="Arial" charset="0"/>
                </a:rPr>
                <a:t>Endurance illimitée</a:t>
              </a:r>
              <a:endParaRPr lang="fr-FR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49775" y="3615183"/>
            <a:ext cx="3213100" cy="1800225"/>
            <a:chOff x="3075" y="2069"/>
            <a:chExt cx="1950" cy="1134"/>
          </a:xfrm>
        </p:grpSpPr>
        <p:sp>
          <p:nvSpPr>
            <p:cNvPr id="76932" name="Text Box 16"/>
            <p:cNvSpPr txBox="1">
              <a:spLocks noChangeArrowheads="1"/>
            </p:cNvSpPr>
            <p:nvPr/>
          </p:nvSpPr>
          <p:spPr bwMode="auto">
            <a:xfrm>
              <a:off x="3211" y="2160"/>
              <a:ext cx="1814" cy="989"/>
            </a:xfrm>
            <a:prstGeom prst="rect">
              <a:avLst/>
            </a:prstGeom>
            <a:solidFill>
              <a:srgbClr val="FFD9D9">
                <a:alpha val="69804"/>
              </a:srgbClr>
            </a:solidFill>
            <a:ln w="19050">
              <a:solidFill>
                <a:schemeClr val="tx1"/>
              </a:solidFill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9pPr>
            </a:lstStyle>
            <a:p>
              <a:pPr algn="l"/>
              <a:r>
                <a:rPr lang="fr-FR" sz="2400" b="1" i="0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Arial" charset="0"/>
                  <a:cs typeface="Arial" charset="0"/>
                </a:rPr>
                <a:t>Fatigue à grand</a:t>
              </a:r>
            </a:p>
            <a:p>
              <a:pPr algn="l"/>
              <a:r>
                <a:rPr lang="fr-FR" sz="2400" b="1" i="0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Arial" charset="0"/>
                  <a:cs typeface="Arial" charset="0"/>
                </a:rPr>
                <a:t>nombre de cycles </a:t>
              </a:r>
            </a:p>
            <a:p>
              <a:pPr algn="l"/>
              <a:r>
                <a:rPr lang="fr-FR" sz="2400" b="1" i="0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Arial" charset="0"/>
                  <a:cs typeface="Arial" charset="0"/>
                </a:rPr>
                <a:t>ou </a:t>
              </a:r>
              <a:r>
                <a:rPr lang="fr-FR" sz="2400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Arial" charset="0"/>
                  <a:cs typeface="Arial" charset="0"/>
                </a:rPr>
                <a:t>fatigue</a:t>
              </a:r>
            </a:p>
            <a:p>
              <a:pPr algn="l"/>
              <a:r>
                <a:rPr lang="fr-FR" sz="2400" b="1" dirty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Arial" charset="0"/>
                  <a:cs typeface="Arial" charset="0"/>
                </a:rPr>
                <a:t>polycyclique</a:t>
              </a:r>
            </a:p>
          </p:txBody>
        </p:sp>
        <p:sp>
          <p:nvSpPr>
            <p:cNvPr id="76933" name="AutoShape 17"/>
            <p:cNvSpPr>
              <a:spLocks/>
            </p:cNvSpPr>
            <p:nvPr/>
          </p:nvSpPr>
          <p:spPr bwMode="auto">
            <a:xfrm flipH="1">
              <a:off x="3075" y="2069"/>
              <a:ext cx="91" cy="1134"/>
            </a:xfrm>
            <a:prstGeom prst="leftBrace">
              <a:avLst>
                <a:gd name="adj1" fmla="val 103846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fr-FR" i="0">
                <a:solidFill>
                  <a:srgbClr val="000000"/>
                </a:solidFill>
              </a:endParaRPr>
            </a:p>
          </p:txBody>
        </p:sp>
      </p:grpSp>
      <p:sp>
        <p:nvSpPr>
          <p:cNvPr id="2178" name="Text Box 19"/>
          <p:cNvSpPr txBox="1">
            <a:spLocks noChangeArrowheads="1"/>
          </p:cNvSpPr>
          <p:nvPr/>
        </p:nvSpPr>
        <p:spPr bwMode="auto">
          <a:xfrm>
            <a:off x="1262063" y="2030858"/>
            <a:ext cx="2914650" cy="1569660"/>
          </a:xfrm>
          <a:prstGeom prst="rect">
            <a:avLst/>
          </a:prstGeom>
          <a:solidFill>
            <a:srgbClr val="FFFAE7">
              <a:alpha val="69020"/>
            </a:srgbClr>
          </a:solidFill>
          <a:ln w="19050">
            <a:solidFill>
              <a:schemeClr val="tx1"/>
            </a:solidFill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mericana BT" pitchFamily="2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mericana BT" pitchFamily="2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9pPr>
          </a:lstStyle>
          <a:p>
            <a:pPr algn="l"/>
            <a:r>
              <a:rPr lang="fr-FR" sz="2400" b="1" i="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Fatigue à faible</a:t>
            </a:r>
          </a:p>
          <a:p>
            <a:pPr algn="l"/>
            <a:r>
              <a:rPr lang="fr-FR" sz="2400" b="1" i="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nombre de cycles </a:t>
            </a:r>
          </a:p>
          <a:p>
            <a:pPr algn="l"/>
            <a:r>
              <a:rPr lang="fr-FR" sz="2400" b="1" i="0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ou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fatigue</a:t>
            </a:r>
          </a:p>
          <a:p>
            <a:pPr algn="l"/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</a:rPr>
              <a:t>oligocyclique</a:t>
            </a:r>
          </a:p>
        </p:txBody>
      </p:sp>
      <p:sp>
        <p:nvSpPr>
          <p:cNvPr id="76813" name="Line 21"/>
          <p:cNvSpPr>
            <a:spLocks noChangeShapeType="1"/>
          </p:cNvSpPr>
          <p:nvPr/>
        </p:nvSpPr>
        <p:spPr bwMode="auto">
          <a:xfrm flipH="1">
            <a:off x="7986713" y="4642296"/>
            <a:ext cx="1420812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8796338" y="3778696"/>
            <a:ext cx="685800" cy="773112"/>
            <a:chOff x="621" y="2115"/>
            <a:chExt cx="783" cy="986"/>
          </a:xfrm>
        </p:grpSpPr>
        <p:sp>
          <p:nvSpPr>
            <p:cNvPr id="76923" name="Line 23"/>
            <p:cNvSpPr>
              <a:spLocks noChangeShapeType="1"/>
            </p:cNvSpPr>
            <p:nvPr/>
          </p:nvSpPr>
          <p:spPr bwMode="auto">
            <a:xfrm>
              <a:off x="621" y="2694"/>
              <a:ext cx="7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24" name="Line 24"/>
            <p:cNvSpPr>
              <a:spLocks noChangeShapeType="1"/>
            </p:cNvSpPr>
            <p:nvPr/>
          </p:nvSpPr>
          <p:spPr bwMode="auto">
            <a:xfrm rot="5400000" flipH="1">
              <a:off x="454" y="2618"/>
              <a:ext cx="962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25" name="Line 25"/>
            <p:cNvSpPr>
              <a:spLocks noChangeShapeType="1"/>
            </p:cNvSpPr>
            <p:nvPr/>
          </p:nvSpPr>
          <p:spPr bwMode="auto">
            <a:xfrm flipV="1">
              <a:off x="849" y="2335"/>
              <a:ext cx="234" cy="55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26" name="Line 26"/>
            <p:cNvSpPr>
              <a:spLocks noChangeShapeType="1"/>
            </p:cNvSpPr>
            <p:nvPr/>
          </p:nvSpPr>
          <p:spPr bwMode="auto">
            <a:xfrm flipV="1">
              <a:off x="1012" y="2445"/>
              <a:ext cx="23" cy="5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27" name="Line 27"/>
            <p:cNvSpPr>
              <a:spLocks noChangeShapeType="1"/>
            </p:cNvSpPr>
            <p:nvPr/>
          </p:nvSpPr>
          <p:spPr bwMode="auto">
            <a:xfrm rot="10800000" flipV="1">
              <a:off x="887" y="2740"/>
              <a:ext cx="22" cy="5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76928" name="Object 28"/>
            <p:cNvGraphicFramePr>
              <a:graphicFrameLocks noChangeAspect="1"/>
            </p:cNvGraphicFramePr>
            <p:nvPr/>
          </p:nvGraphicFramePr>
          <p:xfrm>
            <a:off x="1240" y="2716"/>
            <a:ext cx="164" cy="158"/>
          </p:xfrm>
          <a:graphic>
            <a:graphicData uri="http://schemas.openxmlformats.org/presentationml/2006/ole">
              <p:oleObj spid="_x0000_s521218" name="Equation" r:id="rId3" imgW="152268" imgH="164957" progId="Equation.DSMT4">
                <p:embed/>
              </p:oleObj>
            </a:graphicData>
          </a:graphic>
        </p:graphicFrame>
        <p:graphicFrame>
          <p:nvGraphicFramePr>
            <p:cNvPr id="76929" name="Object 29"/>
            <p:cNvGraphicFramePr>
              <a:graphicFrameLocks noChangeAspect="1"/>
            </p:cNvGraphicFramePr>
            <p:nvPr/>
          </p:nvGraphicFramePr>
          <p:xfrm>
            <a:off x="708" y="2115"/>
            <a:ext cx="163" cy="126"/>
          </p:xfrm>
          <a:graphic>
            <a:graphicData uri="http://schemas.openxmlformats.org/presentationml/2006/ole">
              <p:oleObj spid="_x0000_s521219" name="Equation" r:id="rId4" imgW="164957" imgH="139579" progId="Equation.DSMT4">
                <p:embed/>
              </p:oleObj>
            </a:graphicData>
          </a:graphic>
        </p:graphicFrame>
        <p:sp>
          <p:nvSpPr>
            <p:cNvPr id="76930" name="Line 30"/>
            <p:cNvSpPr>
              <a:spLocks noChangeShapeType="1"/>
            </p:cNvSpPr>
            <p:nvPr/>
          </p:nvSpPr>
          <p:spPr bwMode="auto">
            <a:xfrm flipH="1">
              <a:off x="920" y="2333"/>
              <a:ext cx="2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931" name="Line 31"/>
            <p:cNvSpPr>
              <a:spLocks noChangeShapeType="1"/>
            </p:cNvSpPr>
            <p:nvPr/>
          </p:nvSpPr>
          <p:spPr bwMode="auto">
            <a:xfrm flipH="1">
              <a:off x="730" y="2889"/>
              <a:ext cx="2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7599363" y="3778696"/>
            <a:ext cx="1144587" cy="719137"/>
            <a:chOff x="2389" y="910"/>
            <a:chExt cx="1979" cy="2062"/>
          </a:xfrm>
        </p:grpSpPr>
        <p:sp>
          <p:nvSpPr>
            <p:cNvPr id="76903" name="Line 33"/>
            <p:cNvSpPr>
              <a:spLocks noChangeShapeType="1"/>
            </p:cNvSpPr>
            <p:nvPr/>
          </p:nvSpPr>
          <p:spPr bwMode="auto">
            <a:xfrm>
              <a:off x="2389" y="2184"/>
              <a:ext cx="19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04" name="Line 34"/>
            <p:cNvSpPr>
              <a:spLocks noChangeShapeType="1"/>
            </p:cNvSpPr>
            <p:nvPr/>
          </p:nvSpPr>
          <p:spPr bwMode="auto">
            <a:xfrm rot="-5400000">
              <a:off x="1918" y="1956"/>
              <a:ext cx="2012" cy="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05" name="Line 35"/>
            <p:cNvSpPr>
              <a:spLocks noChangeShapeType="1"/>
            </p:cNvSpPr>
            <p:nvPr/>
          </p:nvSpPr>
          <p:spPr bwMode="auto">
            <a:xfrm flipV="1">
              <a:off x="2924" y="1491"/>
              <a:ext cx="267" cy="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06" name="Freeform 36"/>
            <p:cNvSpPr>
              <a:spLocks/>
            </p:cNvSpPr>
            <p:nvPr/>
          </p:nvSpPr>
          <p:spPr bwMode="auto">
            <a:xfrm>
              <a:off x="3190" y="1285"/>
              <a:ext cx="455" cy="207"/>
            </a:xfrm>
            <a:custGeom>
              <a:avLst/>
              <a:gdLst>
                <a:gd name="T0" fmla="*/ 0 w 420"/>
                <a:gd name="T1" fmla="*/ 207 h 207"/>
                <a:gd name="T2" fmla="*/ 444 w 420"/>
                <a:gd name="T3" fmla="*/ 33 h 207"/>
                <a:gd name="T4" fmla="*/ 797 w 420"/>
                <a:gd name="T5" fmla="*/ 9 h 207"/>
                <a:gd name="T6" fmla="*/ 0 60000 65536"/>
                <a:gd name="T7" fmla="*/ 0 60000 65536"/>
                <a:gd name="T8" fmla="*/ 0 60000 65536"/>
                <a:gd name="T9" fmla="*/ 0 w 420"/>
                <a:gd name="T10" fmla="*/ 0 h 207"/>
                <a:gd name="T11" fmla="*/ 420 w 420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0" h="207">
                  <a:moveTo>
                    <a:pt x="0" y="207"/>
                  </a:moveTo>
                  <a:cubicBezTo>
                    <a:pt x="82" y="136"/>
                    <a:pt x="164" y="66"/>
                    <a:pt x="234" y="33"/>
                  </a:cubicBezTo>
                  <a:cubicBezTo>
                    <a:pt x="304" y="0"/>
                    <a:pt x="389" y="15"/>
                    <a:pt x="420" y="9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07" name="Line 37"/>
            <p:cNvSpPr>
              <a:spLocks noChangeShapeType="1"/>
            </p:cNvSpPr>
            <p:nvPr/>
          </p:nvSpPr>
          <p:spPr bwMode="auto">
            <a:xfrm flipV="1">
              <a:off x="3095" y="1274"/>
              <a:ext cx="572" cy="15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08" name="Freeform 38"/>
            <p:cNvSpPr>
              <a:spLocks/>
            </p:cNvSpPr>
            <p:nvPr/>
          </p:nvSpPr>
          <p:spPr bwMode="auto">
            <a:xfrm>
              <a:off x="2892" y="2764"/>
              <a:ext cx="207" cy="132"/>
            </a:xfrm>
            <a:custGeom>
              <a:avLst/>
              <a:gdLst>
                <a:gd name="T0" fmla="*/ 350 w 192"/>
                <a:gd name="T1" fmla="*/ 0 h 132"/>
                <a:gd name="T2" fmla="*/ 208 w 192"/>
                <a:gd name="T3" fmla="*/ 78 h 132"/>
                <a:gd name="T4" fmla="*/ 0 w 192"/>
                <a:gd name="T5" fmla="*/ 132 h 132"/>
                <a:gd name="T6" fmla="*/ 0 60000 65536"/>
                <a:gd name="T7" fmla="*/ 0 60000 65536"/>
                <a:gd name="T8" fmla="*/ 0 60000 65536"/>
                <a:gd name="T9" fmla="*/ 0 w 192"/>
                <a:gd name="T10" fmla="*/ 0 h 132"/>
                <a:gd name="T11" fmla="*/ 192 w 19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32">
                  <a:moveTo>
                    <a:pt x="192" y="0"/>
                  </a:moveTo>
                  <a:cubicBezTo>
                    <a:pt x="169" y="28"/>
                    <a:pt x="146" y="56"/>
                    <a:pt x="114" y="78"/>
                  </a:cubicBezTo>
                  <a:cubicBezTo>
                    <a:pt x="82" y="100"/>
                    <a:pt x="20" y="122"/>
                    <a:pt x="0" y="13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09" name="Line 39"/>
            <p:cNvSpPr>
              <a:spLocks noChangeShapeType="1"/>
            </p:cNvSpPr>
            <p:nvPr/>
          </p:nvSpPr>
          <p:spPr bwMode="auto">
            <a:xfrm flipV="1">
              <a:off x="2907" y="1430"/>
              <a:ext cx="539" cy="14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10" name="Freeform 40"/>
            <p:cNvSpPr>
              <a:spLocks/>
            </p:cNvSpPr>
            <p:nvPr/>
          </p:nvSpPr>
          <p:spPr bwMode="auto">
            <a:xfrm>
              <a:off x="3438" y="1294"/>
              <a:ext cx="369" cy="150"/>
            </a:xfrm>
            <a:custGeom>
              <a:avLst/>
              <a:gdLst>
                <a:gd name="T0" fmla="*/ 0 w 342"/>
                <a:gd name="T1" fmla="*/ 150 h 150"/>
                <a:gd name="T2" fmla="*/ 262 w 342"/>
                <a:gd name="T3" fmla="*/ 60 h 150"/>
                <a:gd name="T4" fmla="*/ 628 w 342"/>
                <a:gd name="T5" fmla="*/ 0 h 150"/>
                <a:gd name="T6" fmla="*/ 0 60000 65536"/>
                <a:gd name="T7" fmla="*/ 0 60000 65536"/>
                <a:gd name="T8" fmla="*/ 0 60000 65536"/>
                <a:gd name="T9" fmla="*/ 0 w 342"/>
                <a:gd name="T10" fmla="*/ 0 h 150"/>
                <a:gd name="T11" fmla="*/ 342 w 342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2" h="150">
                  <a:moveTo>
                    <a:pt x="0" y="150"/>
                  </a:moveTo>
                  <a:cubicBezTo>
                    <a:pt x="43" y="117"/>
                    <a:pt x="87" y="85"/>
                    <a:pt x="144" y="60"/>
                  </a:cubicBezTo>
                  <a:cubicBezTo>
                    <a:pt x="201" y="35"/>
                    <a:pt x="271" y="17"/>
                    <a:pt x="342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11" name="Line 41"/>
            <p:cNvSpPr>
              <a:spLocks noChangeShapeType="1"/>
            </p:cNvSpPr>
            <p:nvPr/>
          </p:nvSpPr>
          <p:spPr bwMode="auto">
            <a:xfrm flipV="1">
              <a:off x="3219" y="1286"/>
              <a:ext cx="585" cy="15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12" name="Line 42"/>
            <p:cNvSpPr>
              <a:spLocks noChangeShapeType="1"/>
            </p:cNvSpPr>
            <p:nvPr/>
          </p:nvSpPr>
          <p:spPr bwMode="auto">
            <a:xfrm>
              <a:off x="2826" y="2902"/>
              <a:ext cx="955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13" name="Freeform 43"/>
            <p:cNvSpPr>
              <a:spLocks/>
            </p:cNvSpPr>
            <p:nvPr/>
          </p:nvSpPr>
          <p:spPr bwMode="auto">
            <a:xfrm>
              <a:off x="3141" y="2824"/>
              <a:ext cx="85" cy="72"/>
            </a:xfrm>
            <a:custGeom>
              <a:avLst/>
              <a:gdLst>
                <a:gd name="T0" fmla="*/ 130 w 80"/>
                <a:gd name="T1" fmla="*/ 0 h 72"/>
                <a:gd name="T2" fmla="*/ 0 w 80"/>
                <a:gd name="T3" fmla="*/ 72 h 72"/>
                <a:gd name="T4" fmla="*/ 0 60000 65536"/>
                <a:gd name="T5" fmla="*/ 0 60000 65536"/>
                <a:gd name="T6" fmla="*/ 0 w 80"/>
                <a:gd name="T7" fmla="*/ 0 h 72"/>
                <a:gd name="T8" fmla="*/ 80 w 80"/>
                <a:gd name="T9" fmla="*/ 72 h 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0" h="72">
                  <a:moveTo>
                    <a:pt x="80" y="0"/>
                  </a:moveTo>
                  <a:cubicBezTo>
                    <a:pt x="46" y="29"/>
                    <a:pt x="13" y="59"/>
                    <a:pt x="0" y="72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14" name="Line 44"/>
            <p:cNvSpPr>
              <a:spLocks noChangeShapeType="1"/>
            </p:cNvSpPr>
            <p:nvPr/>
          </p:nvSpPr>
          <p:spPr bwMode="auto">
            <a:xfrm flipV="1">
              <a:off x="3141" y="1346"/>
              <a:ext cx="586" cy="15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15" name="Freeform 45"/>
            <p:cNvSpPr>
              <a:spLocks/>
            </p:cNvSpPr>
            <p:nvPr/>
          </p:nvSpPr>
          <p:spPr bwMode="auto">
            <a:xfrm>
              <a:off x="3716" y="1282"/>
              <a:ext cx="156" cy="84"/>
            </a:xfrm>
            <a:custGeom>
              <a:avLst/>
              <a:gdLst>
                <a:gd name="T0" fmla="*/ 0 w 144"/>
                <a:gd name="T1" fmla="*/ 84 h 84"/>
                <a:gd name="T2" fmla="*/ 169 w 144"/>
                <a:gd name="T3" fmla="*/ 30 h 84"/>
                <a:gd name="T4" fmla="*/ 272 w 144"/>
                <a:gd name="T5" fmla="*/ 0 h 84"/>
                <a:gd name="T6" fmla="*/ 0 60000 65536"/>
                <a:gd name="T7" fmla="*/ 0 60000 65536"/>
                <a:gd name="T8" fmla="*/ 0 60000 65536"/>
                <a:gd name="T9" fmla="*/ 0 w 144"/>
                <a:gd name="T10" fmla="*/ 0 h 84"/>
                <a:gd name="T11" fmla="*/ 144 w 144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4">
                  <a:moveTo>
                    <a:pt x="0" y="84"/>
                  </a:moveTo>
                  <a:cubicBezTo>
                    <a:pt x="33" y="64"/>
                    <a:pt x="66" y="44"/>
                    <a:pt x="90" y="30"/>
                  </a:cubicBezTo>
                  <a:cubicBezTo>
                    <a:pt x="114" y="16"/>
                    <a:pt x="129" y="8"/>
                    <a:pt x="144" y="0"/>
                  </a:cubicBez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16" name="Line 46"/>
            <p:cNvSpPr>
              <a:spLocks noChangeShapeType="1"/>
            </p:cNvSpPr>
            <p:nvPr/>
          </p:nvSpPr>
          <p:spPr bwMode="auto">
            <a:xfrm flipV="1">
              <a:off x="3258" y="1280"/>
              <a:ext cx="605" cy="161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17" name="Line 47"/>
            <p:cNvSpPr>
              <a:spLocks noChangeShapeType="1"/>
            </p:cNvSpPr>
            <p:nvPr/>
          </p:nvSpPr>
          <p:spPr bwMode="auto">
            <a:xfrm flipV="1">
              <a:off x="3651" y="1762"/>
              <a:ext cx="40" cy="1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18" name="Line 48"/>
            <p:cNvSpPr>
              <a:spLocks noChangeShapeType="1"/>
            </p:cNvSpPr>
            <p:nvPr/>
          </p:nvSpPr>
          <p:spPr bwMode="auto">
            <a:xfrm rot="10800000" flipV="1">
              <a:off x="3418" y="2362"/>
              <a:ext cx="38" cy="1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76919" name="Object 49"/>
            <p:cNvGraphicFramePr>
              <a:graphicFrameLocks noChangeAspect="1"/>
            </p:cNvGraphicFramePr>
            <p:nvPr/>
          </p:nvGraphicFramePr>
          <p:xfrm>
            <a:off x="2597" y="910"/>
            <a:ext cx="294" cy="273"/>
          </p:xfrm>
          <a:graphic>
            <a:graphicData uri="http://schemas.openxmlformats.org/presentationml/2006/ole">
              <p:oleObj spid="_x0000_s521220" name="Equation" r:id="rId5" imgW="177492" imgH="164814" progId="Equation.DSMT4">
                <p:embed/>
              </p:oleObj>
            </a:graphicData>
          </a:graphic>
        </p:graphicFrame>
        <p:graphicFrame>
          <p:nvGraphicFramePr>
            <p:cNvPr id="76920" name="Object 50"/>
            <p:cNvGraphicFramePr>
              <a:graphicFrameLocks noChangeAspect="1"/>
            </p:cNvGraphicFramePr>
            <p:nvPr/>
          </p:nvGraphicFramePr>
          <p:xfrm>
            <a:off x="4091" y="2280"/>
            <a:ext cx="277" cy="305"/>
          </p:xfrm>
          <a:graphic>
            <a:graphicData uri="http://schemas.openxmlformats.org/presentationml/2006/ole">
              <p:oleObj spid="_x0000_s521221" name="Equation" r:id="rId6" imgW="152268" imgH="164957" progId="Equation.DSMT4">
                <p:embed/>
              </p:oleObj>
            </a:graphicData>
          </a:graphic>
        </p:graphicFrame>
        <p:sp>
          <p:nvSpPr>
            <p:cNvPr id="76921" name="Line 51"/>
            <p:cNvSpPr>
              <a:spLocks noChangeShapeType="1"/>
            </p:cNvSpPr>
            <p:nvPr/>
          </p:nvSpPr>
          <p:spPr bwMode="auto">
            <a:xfrm flipH="1">
              <a:off x="2933" y="1277"/>
              <a:ext cx="9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922" name="Line 52"/>
            <p:cNvSpPr>
              <a:spLocks noChangeShapeType="1"/>
            </p:cNvSpPr>
            <p:nvPr/>
          </p:nvSpPr>
          <p:spPr bwMode="auto">
            <a:xfrm flipH="1" flipV="1">
              <a:off x="2888" y="2904"/>
              <a:ext cx="998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5905500" y="2088008"/>
            <a:ext cx="1258888" cy="1239838"/>
            <a:chOff x="406" y="1298"/>
            <a:chExt cx="847" cy="917"/>
          </a:xfrm>
        </p:grpSpPr>
        <p:sp>
          <p:nvSpPr>
            <p:cNvPr id="76886" name="Line 54"/>
            <p:cNvSpPr>
              <a:spLocks noChangeShapeType="1"/>
            </p:cNvSpPr>
            <p:nvPr/>
          </p:nvSpPr>
          <p:spPr bwMode="auto">
            <a:xfrm flipH="1">
              <a:off x="639" y="1497"/>
              <a:ext cx="419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887" name="Line 55"/>
            <p:cNvSpPr>
              <a:spLocks noChangeShapeType="1"/>
            </p:cNvSpPr>
            <p:nvPr/>
          </p:nvSpPr>
          <p:spPr bwMode="auto">
            <a:xfrm flipH="1" flipV="1">
              <a:off x="639" y="2194"/>
              <a:ext cx="33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888" name="Line 56"/>
            <p:cNvSpPr>
              <a:spLocks noChangeShapeType="1"/>
            </p:cNvSpPr>
            <p:nvPr/>
          </p:nvSpPr>
          <p:spPr bwMode="auto">
            <a:xfrm>
              <a:off x="406" y="1889"/>
              <a:ext cx="8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889" name="Line 57"/>
            <p:cNvSpPr>
              <a:spLocks noChangeShapeType="1"/>
            </p:cNvSpPr>
            <p:nvPr/>
          </p:nvSpPr>
          <p:spPr bwMode="auto">
            <a:xfrm rot="-5400000">
              <a:off x="190" y="1763"/>
              <a:ext cx="9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890" name="Line 58"/>
            <p:cNvSpPr>
              <a:spLocks noChangeShapeType="1"/>
            </p:cNvSpPr>
            <p:nvPr/>
          </p:nvSpPr>
          <p:spPr bwMode="auto">
            <a:xfrm flipV="1">
              <a:off x="641" y="1592"/>
              <a:ext cx="118" cy="2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891" name="Freeform 59"/>
            <p:cNvSpPr>
              <a:spLocks/>
            </p:cNvSpPr>
            <p:nvPr/>
          </p:nvSpPr>
          <p:spPr bwMode="auto">
            <a:xfrm>
              <a:off x="758" y="1504"/>
              <a:ext cx="200" cy="89"/>
            </a:xfrm>
            <a:custGeom>
              <a:avLst/>
              <a:gdLst>
                <a:gd name="T0" fmla="*/ 0 w 420"/>
                <a:gd name="T1" fmla="*/ 0 h 207"/>
                <a:gd name="T2" fmla="*/ 0 w 420"/>
                <a:gd name="T3" fmla="*/ 0 h 207"/>
                <a:gd name="T4" fmla="*/ 1 w 420"/>
                <a:gd name="T5" fmla="*/ 0 h 207"/>
                <a:gd name="T6" fmla="*/ 0 60000 65536"/>
                <a:gd name="T7" fmla="*/ 0 60000 65536"/>
                <a:gd name="T8" fmla="*/ 0 60000 65536"/>
                <a:gd name="T9" fmla="*/ 0 w 420"/>
                <a:gd name="T10" fmla="*/ 0 h 207"/>
                <a:gd name="T11" fmla="*/ 420 w 420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0" h="207">
                  <a:moveTo>
                    <a:pt x="0" y="207"/>
                  </a:moveTo>
                  <a:cubicBezTo>
                    <a:pt x="82" y="136"/>
                    <a:pt x="164" y="66"/>
                    <a:pt x="234" y="33"/>
                  </a:cubicBezTo>
                  <a:cubicBezTo>
                    <a:pt x="304" y="0"/>
                    <a:pt x="389" y="15"/>
                    <a:pt x="420" y="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892" name="Line 60"/>
            <p:cNvSpPr>
              <a:spLocks noChangeShapeType="1"/>
            </p:cNvSpPr>
            <p:nvPr/>
          </p:nvSpPr>
          <p:spPr bwMode="auto">
            <a:xfrm flipV="1">
              <a:off x="716" y="1499"/>
              <a:ext cx="252" cy="6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893" name="Freeform 61"/>
            <p:cNvSpPr>
              <a:spLocks/>
            </p:cNvSpPr>
            <p:nvPr/>
          </p:nvSpPr>
          <p:spPr bwMode="auto">
            <a:xfrm>
              <a:off x="627" y="2137"/>
              <a:ext cx="91" cy="57"/>
            </a:xfrm>
            <a:custGeom>
              <a:avLst/>
              <a:gdLst>
                <a:gd name="T0" fmla="*/ 0 w 192"/>
                <a:gd name="T1" fmla="*/ 0 h 132"/>
                <a:gd name="T2" fmla="*/ 0 w 192"/>
                <a:gd name="T3" fmla="*/ 0 h 132"/>
                <a:gd name="T4" fmla="*/ 0 w 192"/>
                <a:gd name="T5" fmla="*/ 0 h 132"/>
                <a:gd name="T6" fmla="*/ 0 60000 65536"/>
                <a:gd name="T7" fmla="*/ 0 60000 65536"/>
                <a:gd name="T8" fmla="*/ 0 60000 65536"/>
                <a:gd name="T9" fmla="*/ 0 w 192"/>
                <a:gd name="T10" fmla="*/ 0 h 132"/>
                <a:gd name="T11" fmla="*/ 192 w 19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32">
                  <a:moveTo>
                    <a:pt x="192" y="0"/>
                  </a:moveTo>
                  <a:cubicBezTo>
                    <a:pt x="169" y="28"/>
                    <a:pt x="146" y="56"/>
                    <a:pt x="114" y="78"/>
                  </a:cubicBezTo>
                  <a:cubicBezTo>
                    <a:pt x="82" y="100"/>
                    <a:pt x="20" y="122"/>
                    <a:pt x="0" y="13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894" name="Line 62"/>
            <p:cNvSpPr>
              <a:spLocks noChangeShapeType="1"/>
            </p:cNvSpPr>
            <p:nvPr/>
          </p:nvSpPr>
          <p:spPr bwMode="auto">
            <a:xfrm flipV="1">
              <a:off x="634" y="1566"/>
              <a:ext cx="237" cy="6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895" name="Freeform 63"/>
            <p:cNvSpPr>
              <a:spLocks/>
            </p:cNvSpPr>
            <p:nvPr/>
          </p:nvSpPr>
          <p:spPr bwMode="auto">
            <a:xfrm>
              <a:off x="867" y="1508"/>
              <a:ext cx="162" cy="64"/>
            </a:xfrm>
            <a:custGeom>
              <a:avLst/>
              <a:gdLst>
                <a:gd name="T0" fmla="*/ 0 w 342"/>
                <a:gd name="T1" fmla="*/ 0 h 150"/>
                <a:gd name="T2" fmla="*/ 0 w 342"/>
                <a:gd name="T3" fmla="*/ 0 h 150"/>
                <a:gd name="T4" fmla="*/ 1 w 342"/>
                <a:gd name="T5" fmla="*/ 0 h 150"/>
                <a:gd name="T6" fmla="*/ 0 60000 65536"/>
                <a:gd name="T7" fmla="*/ 0 60000 65536"/>
                <a:gd name="T8" fmla="*/ 0 60000 65536"/>
                <a:gd name="T9" fmla="*/ 0 w 342"/>
                <a:gd name="T10" fmla="*/ 0 h 150"/>
                <a:gd name="T11" fmla="*/ 342 w 342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2" h="150">
                  <a:moveTo>
                    <a:pt x="0" y="150"/>
                  </a:moveTo>
                  <a:cubicBezTo>
                    <a:pt x="43" y="117"/>
                    <a:pt x="87" y="85"/>
                    <a:pt x="144" y="60"/>
                  </a:cubicBezTo>
                  <a:cubicBezTo>
                    <a:pt x="201" y="35"/>
                    <a:pt x="271" y="17"/>
                    <a:pt x="342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896" name="Line 64"/>
            <p:cNvSpPr>
              <a:spLocks noChangeShapeType="1"/>
            </p:cNvSpPr>
            <p:nvPr/>
          </p:nvSpPr>
          <p:spPr bwMode="auto">
            <a:xfrm flipV="1">
              <a:off x="771" y="1504"/>
              <a:ext cx="257" cy="6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897" name="Freeform 65"/>
            <p:cNvSpPr>
              <a:spLocks/>
            </p:cNvSpPr>
            <p:nvPr/>
          </p:nvSpPr>
          <p:spPr bwMode="auto">
            <a:xfrm>
              <a:off x="737" y="2163"/>
              <a:ext cx="37" cy="31"/>
            </a:xfrm>
            <a:custGeom>
              <a:avLst/>
              <a:gdLst>
                <a:gd name="T0" fmla="*/ 0 w 80"/>
                <a:gd name="T1" fmla="*/ 0 h 72"/>
                <a:gd name="T2" fmla="*/ 0 w 80"/>
                <a:gd name="T3" fmla="*/ 0 h 72"/>
                <a:gd name="T4" fmla="*/ 0 60000 65536"/>
                <a:gd name="T5" fmla="*/ 0 60000 65536"/>
                <a:gd name="T6" fmla="*/ 0 w 80"/>
                <a:gd name="T7" fmla="*/ 0 h 72"/>
                <a:gd name="T8" fmla="*/ 80 w 80"/>
                <a:gd name="T9" fmla="*/ 72 h 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0" h="72">
                  <a:moveTo>
                    <a:pt x="80" y="0"/>
                  </a:moveTo>
                  <a:cubicBezTo>
                    <a:pt x="46" y="29"/>
                    <a:pt x="13" y="59"/>
                    <a:pt x="0" y="72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898" name="Line 66"/>
            <p:cNvSpPr>
              <a:spLocks noChangeShapeType="1"/>
            </p:cNvSpPr>
            <p:nvPr/>
          </p:nvSpPr>
          <p:spPr bwMode="auto">
            <a:xfrm flipV="1">
              <a:off x="737" y="1530"/>
              <a:ext cx="257" cy="6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899" name="Freeform 67"/>
            <p:cNvSpPr>
              <a:spLocks/>
            </p:cNvSpPr>
            <p:nvPr/>
          </p:nvSpPr>
          <p:spPr bwMode="auto">
            <a:xfrm>
              <a:off x="989" y="1503"/>
              <a:ext cx="69" cy="36"/>
            </a:xfrm>
            <a:custGeom>
              <a:avLst/>
              <a:gdLst>
                <a:gd name="T0" fmla="*/ 0 w 144"/>
                <a:gd name="T1" fmla="*/ 0 h 84"/>
                <a:gd name="T2" fmla="*/ 0 w 144"/>
                <a:gd name="T3" fmla="*/ 0 h 84"/>
                <a:gd name="T4" fmla="*/ 0 w 144"/>
                <a:gd name="T5" fmla="*/ 0 h 84"/>
                <a:gd name="T6" fmla="*/ 0 60000 65536"/>
                <a:gd name="T7" fmla="*/ 0 60000 65536"/>
                <a:gd name="T8" fmla="*/ 0 60000 65536"/>
                <a:gd name="T9" fmla="*/ 0 w 144"/>
                <a:gd name="T10" fmla="*/ 0 h 84"/>
                <a:gd name="T11" fmla="*/ 144 w 144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84">
                  <a:moveTo>
                    <a:pt x="0" y="84"/>
                  </a:moveTo>
                  <a:cubicBezTo>
                    <a:pt x="33" y="64"/>
                    <a:pt x="66" y="44"/>
                    <a:pt x="90" y="30"/>
                  </a:cubicBezTo>
                  <a:cubicBezTo>
                    <a:pt x="114" y="16"/>
                    <a:pt x="129" y="8"/>
                    <a:pt x="144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900" name="Freeform 68"/>
            <p:cNvSpPr>
              <a:spLocks/>
            </p:cNvSpPr>
            <p:nvPr/>
          </p:nvSpPr>
          <p:spPr bwMode="auto">
            <a:xfrm>
              <a:off x="726" y="1508"/>
              <a:ext cx="320" cy="680"/>
            </a:xfrm>
            <a:custGeom>
              <a:avLst/>
              <a:gdLst>
                <a:gd name="T0" fmla="*/ 1 w 726"/>
                <a:gd name="T1" fmla="*/ 0 h 1588"/>
                <a:gd name="T2" fmla="*/ 0 w 726"/>
                <a:gd name="T3" fmla="*/ 2 h 1588"/>
                <a:gd name="T4" fmla="*/ 0 w 726"/>
                <a:gd name="T5" fmla="*/ 2 h 1588"/>
                <a:gd name="T6" fmla="*/ 1 w 726"/>
                <a:gd name="T7" fmla="*/ 0 h 1588"/>
                <a:gd name="T8" fmla="*/ 1 w 726"/>
                <a:gd name="T9" fmla="*/ 0 h 15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1588"/>
                <a:gd name="T17" fmla="*/ 726 w 726"/>
                <a:gd name="T18" fmla="*/ 1588 h 15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1588">
                  <a:moveTo>
                    <a:pt x="726" y="0"/>
                  </a:moveTo>
                  <a:lnTo>
                    <a:pt x="227" y="1497"/>
                  </a:lnTo>
                  <a:lnTo>
                    <a:pt x="0" y="1588"/>
                  </a:lnTo>
                  <a:lnTo>
                    <a:pt x="545" y="91"/>
                  </a:lnTo>
                  <a:lnTo>
                    <a:pt x="726" y="0"/>
                  </a:lnTo>
                  <a:close/>
                </a:path>
              </a:pathLst>
            </a:custGeom>
            <a:noFill/>
            <a:ln w="952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76901" name="Object 69"/>
            <p:cNvGraphicFramePr>
              <a:graphicFrameLocks noChangeAspect="1"/>
            </p:cNvGraphicFramePr>
            <p:nvPr/>
          </p:nvGraphicFramePr>
          <p:xfrm>
            <a:off x="500" y="1298"/>
            <a:ext cx="112" cy="100"/>
          </p:xfrm>
          <a:graphic>
            <a:graphicData uri="http://schemas.openxmlformats.org/presentationml/2006/ole">
              <p:oleObj spid="_x0000_s521222" name="Equation" r:id="rId7" imgW="152334" imgH="139639" progId="Equation.DSMT4">
                <p:embed/>
              </p:oleObj>
            </a:graphicData>
          </a:graphic>
        </p:graphicFrame>
        <p:graphicFrame>
          <p:nvGraphicFramePr>
            <p:cNvPr id="76902" name="Object 70"/>
            <p:cNvGraphicFramePr>
              <a:graphicFrameLocks noChangeAspect="1"/>
            </p:cNvGraphicFramePr>
            <p:nvPr/>
          </p:nvGraphicFramePr>
          <p:xfrm>
            <a:off x="1124" y="1961"/>
            <a:ext cx="101" cy="108"/>
          </p:xfrm>
          <a:graphic>
            <a:graphicData uri="http://schemas.openxmlformats.org/presentationml/2006/ole">
              <p:oleObj spid="_x0000_s521223" name="Equation" r:id="rId8" imgW="126835" imgH="139518" progId="Equation.DSMT4">
                <p:embed/>
              </p:oleObj>
            </a:graphicData>
          </a:graphic>
        </p:graphicFrame>
      </p:grp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4337050" y="2161033"/>
            <a:ext cx="1270000" cy="1150938"/>
            <a:chOff x="2848" y="230"/>
            <a:chExt cx="2132" cy="2111"/>
          </a:xfrm>
        </p:grpSpPr>
        <p:sp>
          <p:nvSpPr>
            <p:cNvPr id="76863" name="Line 72"/>
            <p:cNvSpPr>
              <a:spLocks noChangeShapeType="1"/>
            </p:cNvSpPr>
            <p:nvPr/>
          </p:nvSpPr>
          <p:spPr bwMode="auto">
            <a:xfrm flipH="1">
              <a:off x="3211" y="617"/>
              <a:ext cx="17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864" name="Line 73"/>
            <p:cNvSpPr>
              <a:spLocks noChangeShapeType="1"/>
            </p:cNvSpPr>
            <p:nvPr/>
          </p:nvSpPr>
          <p:spPr bwMode="auto">
            <a:xfrm flipH="1" flipV="1">
              <a:off x="3211" y="2262"/>
              <a:ext cx="17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865" name="Line 74"/>
            <p:cNvSpPr>
              <a:spLocks noChangeShapeType="1"/>
            </p:cNvSpPr>
            <p:nvPr/>
          </p:nvSpPr>
          <p:spPr bwMode="auto">
            <a:xfrm flipV="1">
              <a:off x="2848" y="1570"/>
              <a:ext cx="20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866" name="Line 75"/>
            <p:cNvSpPr>
              <a:spLocks noChangeShapeType="1"/>
            </p:cNvSpPr>
            <p:nvPr/>
          </p:nvSpPr>
          <p:spPr bwMode="auto">
            <a:xfrm rot="-5400000">
              <a:off x="2161" y="1286"/>
              <a:ext cx="211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76867" name="Object 76"/>
            <p:cNvGraphicFramePr>
              <a:graphicFrameLocks noChangeAspect="1"/>
            </p:cNvGraphicFramePr>
            <p:nvPr/>
          </p:nvGraphicFramePr>
          <p:xfrm>
            <a:off x="2893" y="300"/>
            <a:ext cx="255" cy="234"/>
          </p:xfrm>
          <a:graphic>
            <a:graphicData uri="http://schemas.openxmlformats.org/presentationml/2006/ole">
              <p:oleObj spid="_x0000_s521224" name="Equation" r:id="rId9" imgW="152334" imgH="139639" progId="Equation.DSMT4">
                <p:embed/>
              </p:oleObj>
            </a:graphicData>
          </a:graphic>
        </p:graphicFrame>
        <p:sp>
          <p:nvSpPr>
            <p:cNvPr id="76868" name="Line 77"/>
            <p:cNvSpPr>
              <a:spLocks noChangeShapeType="1"/>
            </p:cNvSpPr>
            <p:nvPr/>
          </p:nvSpPr>
          <p:spPr bwMode="auto">
            <a:xfrm flipV="1">
              <a:off x="3214" y="886"/>
              <a:ext cx="268" cy="6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869" name="Freeform 78"/>
            <p:cNvSpPr>
              <a:spLocks/>
            </p:cNvSpPr>
            <p:nvPr/>
          </p:nvSpPr>
          <p:spPr bwMode="auto">
            <a:xfrm>
              <a:off x="3481" y="617"/>
              <a:ext cx="683" cy="270"/>
            </a:xfrm>
            <a:custGeom>
              <a:avLst/>
              <a:gdLst>
                <a:gd name="T0" fmla="*/ 0 w 420"/>
                <a:gd name="T1" fmla="*/ 1733 h 207"/>
                <a:gd name="T2" fmla="*/ 11461 w 420"/>
                <a:gd name="T3" fmla="*/ 275 h 207"/>
                <a:gd name="T4" fmla="*/ 20553 w 420"/>
                <a:gd name="T5" fmla="*/ 78 h 207"/>
                <a:gd name="T6" fmla="*/ 0 60000 65536"/>
                <a:gd name="T7" fmla="*/ 0 60000 65536"/>
                <a:gd name="T8" fmla="*/ 0 60000 65536"/>
                <a:gd name="T9" fmla="*/ 0 w 420"/>
                <a:gd name="T10" fmla="*/ 0 h 207"/>
                <a:gd name="T11" fmla="*/ 420 w 420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0" h="207">
                  <a:moveTo>
                    <a:pt x="0" y="207"/>
                  </a:moveTo>
                  <a:cubicBezTo>
                    <a:pt x="82" y="136"/>
                    <a:pt x="164" y="66"/>
                    <a:pt x="234" y="33"/>
                  </a:cubicBezTo>
                  <a:cubicBezTo>
                    <a:pt x="304" y="0"/>
                    <a:pt x="389" y="15"/>
                    <a:pt x="420" y="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9" name="Group 79"/>
            <p:cNvGrpSpPr>
              <a:grpSpLocks/>
            </p:cNvGrpSpPr>
            <p:nvPr/>
          </p:nvGrpSpPr>
          <p:grpSpPr bwMode="auto">
            <a:xfrm>
              <a:off x="3371" y="617"/>
              <a:ext cx="1065" cy="1648"/>
              <a:chOff x="921" y="1298"/>
              <a:chExt cx="1065" cy="1648"/>
            </a:xfrm>
          </p:grpSpPr>
          <p:sp>
            <p:nvSpPr>
              <p:cNvPr id="76882" name="Line 80"/>
              <p:cNvSpPr>
                <a:spLocks noChangeShapeType="1"/>
              </p:cNvSpPr>
              <p:nvPr/>
            </p:nvSpPr>
            <p:spPr bwMode="auto">
              <a:xfrm flipV="1">
                <a:off x="1130" y="1310"/>
                <a:ext cx="573" cy="15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6883" name="Freeform 81"/>
              <p:cNvSpPr>
                <a:spLocks/>
              </p:cNvSpPr>
              <p:nvPr/>
            </p:nvSpPr>
            <p:spPr bwMode="auto">
              <a:xfrm>
                <a:off x="921" y="2814"/>
                <a:ext cx="208" cy="132"/>
              </a:xfrm>
              <a:custGeom>
                <a:avLst/>
                <a:gdLst>
                  <a:gd name="T0" fmla="*/ 364 w 192"/>
                  <a:gd name="T1" fmla="*/ 0 h 132"/>
                  <a:gd name="T2" fmla="*/ 215 w 192"/>
                  <a:gd name="T3" fmla="*/ 78 h 132"/>
                  <a:gd name="T4" fmla="*/ 0 w 192"/>
                  <a:gd name="T5" fmla="*/ 132 h 132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132"/>
                  <a:gd name="T11" fmla="*/ 192 w 192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132">
                    <a:moveTo>
                      <a:pt x="192" y="0"/>
                    </a:moveTo>
                    <a:cubicBezTo>
                      <a:pt x="169" y="28"/>
                      <a:pt x="146" y="56"/>
                      <a:pt x="114" y="78"/>
                    </a:cubicBezTo>
                    <a:cubicBezTo>
                      <a:pt x="82" y="100"/>
                      <a:pt x="20" y="122"/>
                      <a:pt x="0" y="13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6884" name="Line 82"/>
              <p:cNvSpPr>
                <a:spLocks noChangeShapeType="1"/>
              </p:cNvSpPr>
              <p:nvPr/>
            </p:nvSpPr>
            <p:spPr bwMode="auto">
              <a:xfrm flipV="1">
                <a:off x="936" y="1480"/>
                <a:ext cx="540" cy="14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6885" name="Freeform 83"/>
              <p:cNvSpPr>
                <a:spLocks/>
              </p:cNvSpPr>
              <p:nvPr/>
            </p:nvSpPr>
            <p:spPr bwMode="auto">
              <a:xfrm>
                <a:off x="1467" y="1298"/>
                <a:ext cx="519" cy="196"/>
              </a:xfrm>
              <a:custGeom>
                <a:avLst/>
                <a:gdLst>
                  <a:gd name="T0" fmla="*/ 0 w 342"/>
                  <a:gd name="T1" fmla="*/ 1275 h 150"/>
                  <a:gd name="T2" fmla="*/ 4058 w 342"/>
                  <a:gd name="T3" fmla="*/ 507 h 150"/>
                  <a:gd name="T4" fmla="*/ 9624 w 342"/>
                  <a:gd name="T5" fmla="*/ 0 h 150"/>
                  <a:gd name="T6" fmla="*/ 0 60000 65536"/>
                  <a:gd name="T7" fmla="*/ 0 60000 65536"/>
                  <a:gd name="T8" fmla="*/ 0 60000 65536"/>
                  <a:gd name="T9" fmla="*/ 0 w 342"/>
                  <a:gd name="T10" fmla="*/ 0 h 150"/>
                  <a:gd name="T11" fmla="*/ 342 w 342"/>
                  <a:gd name="T12" fmla="*/ 150 h 1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2" h="150">
                    <a:moveTo>
                      <a:pt x="0" y="150"/>
                    </a:moveTo>
                    <a:cubicBezTo>
                      <a:pt x="43" y="117"/>
                      <a:pt x="87" y="85"/>
                      <a:pt x="144" y="60"/>
                    </a:cubicBezTo>
                    <a:cubicBezTo>
                      <a:pt x="201" y="35"/>
                      <a:pt x="271" y="17"/>
                      <a:pt x="342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aphicFrame>
          <p:nvGraphicFramePr>
            <p:cNvPr id="76871" name="Object 84"/>
            <p:cNvGraphicFramePr>
              <a:graphicFrameLocks noChangeAspect="1"/>
            </p:cNvGraphicFramePr>
            <p:nvPr/>
          </p:nvGraphicFramePr>
          <p:xfrm>
            <a:off x="4662" y="1661"/>
            <a:ext cx="229" cy="253"/>
          </p:xfrm>
          <a:graphic>
            <a:graphicData uri="http://schemas.openxmlformats.org/presentationml/2006/ole">
              <p:oleObj spid="_x0000_s521225" name="Equation" r:id="rId10" imgW="126835" imgH="139518" progId="Equation.DSMT4">
                <p:embed/>
              </p:oleObj>
            </a:graphicData>
          </a:graphic>
        </p:graphicFrame>
        <p:grpSp>
          <p:nvGrpSpPr>
            <p:cNvPr id="10" name="Group 85"/>
            <p:cNvGrpSpPr>
              <a:grpSpLocks/>
            </p:cNvGrpSpPr>
            <p:nvPr/>
          </p:nvGrpSpPr>
          <p:grpSpPr bwMode="auto">
            <a:xfrm>
              <a:off x="3643" y="617"/>
              <a:ext cx="1065" cy="1648"/>
              <a:chOff x="921" y="1298"/>
              <a:chExt cx="1065" cy="1648"/>
            </a:xfrm>
          </p:grpSpPr>
          <p:sp>
            <p:nvSpPr>
              <p:cNvPr id="76878" name="Line 86"/>
              <p:cNvSpPr>
                <a:spLocks noChangeShapeType="1"/>
              </p:cNvSpPr>
              <p:nvPr/>
            </p:nvSpPr>
            <p:spPr bwMode="auto">
              <a:xfrm flipV="1">
                <a:off x="1130" y="1310"/>
                <a:ext cx="573" cy="15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6879" name="Freeform 87"/>
              <p:cNvSpPr>
                <a:spLocks/>
              </p:cNvSpPr>
              <p:nvPr/>
            </p:nvSpPr>
            <p:spPr bwMode="auto">
              <a:xfrm>
                <a:off x="921" y="2814"/>
                <a:ext cx="208" cy="132"/>
              </a:xfrm>
              <a:custGeom>
                <a:avLst/>
                <a:gdLst>
                  <a:gd name="T0" fmla="*/ 364 w 192"/>
                  <a:gd name="T1" fmla="*/ 0 h 132"/>
                  <a:gd name="T2" fmla="*/ 215 w 192"/>
                  <a:gd name="T3" fmla="*/ 78 h 132"/>
                  <a:gd name="T4" fmla="*/ 0 w 192"/>
                  <a:gd name="T5" fmla="*/ 132 h 132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132"/>
                  <a:gd name="T11" fmla="*/ 192 w 192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132">
                    <a:moveTo>
                      <a:pt x="192" y="0"/>
                    </a:moveTo>
                    <a:cubicBezTo>
                      <a:pt x="169" y="28"/>
                      <a:pt x="146" y="56"/>
                      <a:pt x="114" y="78"/>
                    </a:cubicBezTo>
                    <a:cubicBezTo>
                      <a:pt x="82" y="100"/>
                      <a:pt x="20" y="122"/>
                      <a:pt x="0" y="13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6880" name="Line 88"/>
              <p:cNvSpPr>
                <a:spLocks noChangeShapeType="1"/>
              </p:cNvSpPr>
              <p:nvPr/>
            </p:nvSpPr>
            <p:spPr bwMode="auto">
              <a:xfrm flipV="1">
                <a:off x="936" y="1480"/>
                <a:ext cx="540" cy="14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6881" name="Freeform 89"/>
              <p:cNvSpPr>
                <a:spLocks/>
              </p:cNvSpPr>
              <p:nvPr/>
            </p:nvSpPr>
            <p:spPr bwMode="auto">
              <a:xfrm>
                <a:off x="1467" y="1298"/>
                <a:ext cx="519" cy="196"/>
              </a:xfrm>
              <a:custGeom>
                <a:avLst/>
                <a:gdLst>
                  <a:gd name="T0" fmla="*/ 0 w 342"/>
                  <a:gd name="T1" fmla="*/ 1275 h 150"/>
                  <a:gd name="T2" fmla="*/ 4058 w 342"/>
                  <a:gd name="T3" fmla="*/ 507 h 150"/>
                  <a:gd name="T4" fmla="*/ 9624 w 342"/>
                  <a:gd name="T5" fmla="*/ 0 h 150"/>
                  <a:gd name="T6" fmla="*/ 0 60000 65536"/>
                  <a:gd name="T7" fmla="*/ 0 60000 65536"/>
                  <a:gd name="T8" fmla="*/ 0 60000 65536"/>
                  <a:gd name="T9" fmla="*/ 0 w 342"/>
                  <a:gd name="T10" fmla="*/ 0 h 150"/>
                  <a:gd name="T11" fmla="*/ 342 w 342"/>
                  <a:gd name="T12" fmla="*/ 150 h 1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2" h="150">
                    <a:moveTo>
                      <a:pt x="0" y="150"/>
                    </a:moveTo>
                    <a:cubicBezTo>
                      <a:pt x="43" y="117"/>
                      <a:pt x="87" y="85"/>
                      <a:pt x="144" y="60"/>
                    </a:cubicBezTo>
                    <a:cubicBezTo>
                      <a:pt x="201" y="35"/>
                      <a:pt x="271" y="17"/>
                      <a:pt x="342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1" name="Group 90"/>
            <p:cNvGrpSpPr>
              <a:grpSpLocks/>
            </p:cNvGrpSpPr>
            <p:nvPr/>
          </p:nvGrpSpPr>
          <p:grpSpPr bwMode="auto">
            <a:xfrm>
              <a:off x="3915" y="617"/>
              <a:ext cx="1065" cy="1648"/>
              <a:chOff x="921" y="1298"/>
              <a:chExt cx="1065" cy="1648"/>
            </a:xfrm>
          </p:grpSpPr>
          <p:sp>
            <p:nvSpPr>
              <p:cNvPr id="76874" name="Line 91"/>
              <p:cNvSpPr>
                <a:spLocks noChangeShapeType="1"/>
              </p:cNvSpPr>
              <p:nvPr/>
            </p:nvSpPr>
            <p:spPr bwMode="auto">
              <a:xfrm flipV="1">
                <a:off x="1130" y="1310"/>
                <a:ext cx="573" cy="15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6875" name="Freeform 92"/>
              <p:cNvSpPr>
                <a:spLocks/>
              </p:cNvSpPr>
              <p:nvPr/>
            </p:nvSpPr>
            <p:spPr bwMode="auto">
              <a:xfrm>
                <a:off x="921" y="2814"/>
                <a:ext cx="208" cy="132"/>
              </a:xfrm>
              <a:custGeom>
                <a:avLst/>
                <a:gdLst>
                  <a:gd name="T0" fmla="*/ 364 w 192"/>
                  <a:gd name="T1" fmla="*/ 0 h 132"/>
                  <a:gd name="T2" fmla="*/ 215 w 192"/>
                  <a:gd name="T3" fmla="*/ 78 h 132"/>
                  <a:gd name="T4" fmla="*/ 0 w 192"/>
                  <a:gd name="T5" fmla="*/ 132 h 132"/>
                  <a:gd name="T6" fmla="*/ 0 60000 65536"/>
                  <a:gd name="T7" fmla="*/ 0 60000 65536"/>
                  <a:gd name="T8" fmla="*/ 0 60000 65536"/>
                  <a:gd name="T9" fmla="*/ 0 w 192"/>
                  <a:gd name="T10" fmla="*/ 0 h 132"/>
                  <a:gd name="T11" fmla="*/ 192 w 192"/>
                  <a:gd name="T12" fmla="*/ 132 h 1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2" h="132">
                    <a:moveTo>
                      <a:pt x="192" y="0"/>
                    </a:moveTo>
                    <a:cubicBezTo>
                      <a:pt x="169" y="28"/>
                      <a:pt x="146" y="56"/>
                      <a:pt x="114" y="78"/>
                    </a:cubicBezTo>
                    <a:cubicBezTo>
                      <a:pt x="82" y="100"/>
                      <a:pt x="20" y="122"/>
                      <a:pt x="0" y="13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6876" name="Line 93"/>
              <p:cNvSpPr>
                <a:spLocks noChangeShapeType="1"/>
              </p:cNvSpPr>
              <p:nvPr/>
            </p:nvSpPr>
            <p:spPr bwMode="auto">
              <a:xfrm flipV="1">
                <a:off x="936" y="1480"/>
                <a:ext cx="540" cy="14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6877" name="Freeform 94"/>
              <p:cNvSpPr>
                <a:spLocks/>
              </p:cNvSpPr>
              <p:nvPr/>
            </p:nvSpPr>
            <p:spPr bwMode="auto">
              <a:xfrm>
                <a:off x="1467" y="1298"/>
                <a:ext cx="519" cy="196"/>
              </a:xfrm>
              <a:custGeom>
                <a:avLst/>
                <a:gdLst>
                  <a:gd name="T0" fmla="*/ 0 w 342"/>
                  <a:gd name="T1" fmla="*/ 1275 h 150"/>
                  <a:gd name="T2" fmla="*/ 4058 w 342"/>
                  <a:gd name="T3" fmla="*/ 507 h 150"/>
                  <a:gd name="T4" fmla="*/ 9624 w 342"/>
                  <a:gd name="T5" fmla="*/ 0 h 150"/>
                  <a:gd name="T6" fmla="*/ 0 60000 65536"/>
                  <a:gd name="T7" fmla="*/ 0 60000 65536"/>
                  <a:gd name="T8" fmla="*/ 0 60000 65536"/>
                  <a:gd name="T9" fmla="*/ 0 w 342"/>
                  <a:gd name="T10" fmla="*/ 0 h 150"/>
                  <a:gd name="T11" fmla="*/ 342 w 342"/>
                  <a:gd name="T12" fmla="*/ 150 h 1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2" h="150">
                    <a:moveTo>
                      <a:pt x="0" y="150"/>
                    </a:moveTo>
                    <a:cubicBezTo>
                      <a:pt x="43" y="117"/>
                      <a:pt x="87" y="85"/>
                      <a:pt x="144" y="60"/>
                    </a:cubicBezTo>
                    <a:cubicBezTo>
                      <a:pt x="201" y="35"/>
                      <a:pt x="271" y="17"/>
                      <a:pt x="342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pSp>
        <p:nvGrpSpPr>
          <p:cNvPr id="12" name="Groupe 139"/>
          <p:cNvGrpSpPr>
            <a:grpSpLocks/>
          </p:cNvGrpSpPr>
          <p:nvPr/>
        </p:nvGrpSpPr>
        <p:grpSpPr bwMode="auto">
          <a:xfrm>
            <a:off x="507878" y="3308211"/>
            <a:ext cx="8675810" cy="523220"/>
            <a:chOff x="507324" y="3607992"/>
            <a:chExt cx="8676364" cy="522883"/>
          </a:xfrm>
        </p:grpSpPr>
        <p:sp>
          <p:nvSpPr>
            <p:cNvPr id="76820" name="Line 20"/>
            <p:cNvSpPr>
              <a:spLocks noChangeShapeType="1"/>
            </p:cNvSpPr>
            <p:nvPr/>
          </p:nvSpPr>
          <p:spPr bwMode="auto">
            <a:xfrm flipV="1">
              <a:off x="1185863" y="3843338"/>
              <a:ext cx="7997825" cy="71438"/>
            </a:xfrm>
            <a:prstGeom prst="line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fr-FR"/>
            </a:p>
          </p:txBody>
        </p:sp>
        <p:sp>
          <p:nvSpPr>
            <p:cNvPr id="76821" name="Text Box 5"/>
            <p:cNvSpPr txBox="1">
              <a:spLocks noChangeArrowheads="1"/>
            </p:cNvSpPr>
            <p:nvPr/>
          </p:nvSpPr>
          <p:spPr bwMode="auto">
            <a:xfrm>
              <a:off x="507324" y="3607992"/>
              <a:ext cx="628738" cy="5228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1pPr>
              <a:lvl2pPr marL="742950" indent="-285750"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2pPr>
              <a:lvl3pPr marL="1143000" indent="-228600"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3pPr>
              <a:lvl4pPr marL="1600200" indent="-228600"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4pPr>
              <a:lvl5pPr marL="2057400" indent="-228600"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i="1">
                  <a:solidFill>
                    <a:schemeClr val="tx1"/>
                  </a:solidFill>
                  <a:latin typeface="Americana BT" pitchFamily="2" charset="0"/>
                </a:defRPr>
              </a:lvl9pPr>
            </a:lstStyle>
            <a:p>
              <a:pPr algn="l"/>
              <a:r>
                <a:rPr lang="fr-FR" sz="2800" i="0" dirty="0" err="1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Symbol" pitchFamily="18" charset="2"/>
                </a:rPr>
                <a:t>s</a:t>
              </a:r>
              <a:r>
                <a:rPr lang="fr-FR" sz="2400" i="0" baseline="-25000" dirty="0" err="1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Arial" charset="0"/>
                  <a:cs typeface="Arial" charset="0"/>
                </a:rPr>
                <a:t>ad</a:t>
              </a:r>
              <a:endParaRPr lang="fr-FR" sz="2400" i="0" baseline="-25000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616865-D65A-40DD-93C3-A460E4AECCC5}" type="slidenum">
              <a:rPr lang="en-GB"/>
              <a:pPr>
                <a:defRPr/>
              </a:pPr>
              <a:t>7</a:t>
            </a:fld>
            <a:endParaRPr lang="en-GB"/>
          </a:p>
        </p:txBody>
      </p:sp>
      <p:sp>
        <p:nvSpPr>
          <p:cNvPr id="107523" name="Text Box 2"/>
          <p:cNvSpPr txBox="1">
            <a:spLocks noChangeArrowheads="1"/>
          </p:cNvSpPr>
          <p:nvPr/>
        </p:nvSpPr>
        <p:spPr bwMode="auto">
          <a:xfrm>
            <a:off x="595313" y="1928813"/>
            <a:ext cx="89281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i="1">
                <a:solidFill>
                  <a:schemeClr val="tx1"/>
                </a:solidFill>
                <a:latin typeface="Americana BT" pitchFamily="2" charset="0"/>
              </a:defRPr>
            </a:lvl1pPr>
            <a:lvl2pPr marL="742950" indent="-285750">
              <a:defRPr sz="2000" i="1">
                <a:solidFill>
                  <a:schemeClr val="tx1"/>
                </a:solidFill>
                <a:latin typeface="Americana BT" pitchFamily="2" charset="0"/>
              </a:defRPr>
            </a:lvl2pPr>
            <a:lvl3pPr marL="11430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3pPr>
            <a:lvl4pPr marL="16002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4pPr>
            <a:lvl5pPr marL="2057400" indent="-228600">
              <a:defRPr sz="2000" i="1">
                <a:solidFill>
                  <a:schemeClr val="tx1"/>
                </a:solidFill>
                <a:latin typeface="Americana BT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Americana BT" pitchFamily="2" charset="0"/>
              </a:defRPr>
            </a:lvl9pPr>
          </a:lstStyle>
          <a:p>
            <a:r>
              <a:rPr lang="fr-FR" sz="3600" dirty="0">
                <a:solidFill>
                  <a:srgbClr val="FF0000"/>
                </a:solidFill>
                <a:latin typeface="Arial" charset="0"/>
                <a:cs typeface="Arial" charset="0"/>
              </a:rPr>
              <a:t>Approche</a:t>
            </a:r>
            <a:r>
              <a:rPr lang="fr-FR" sz="44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  <a:p>
            <a:r>
              <a:rPr lang="fr-FR" sz="4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MULTI-ÉCHELLE </a:t>
            </a:r>
            <a:r>
              <a:rPr lang="fr-FR" sz="4400" dirty="0">
                <a:solidFill>
                  <a:srgbClr val="FF0000"/>
                </a:solidFill>
                <a:latin typeface="Arial" charset="0"/>
                <a:cs typeface="Arial" charset="0"/>
              </a:rPr>
              <a:t>EN FATIGUE </a:t>
            </a:r>
            <a:r>
              <a:rPr lang="fr-FR" sz="4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endParaRPr lang="fr-FR" sz="44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r>
              <a:rPr lang="fr-FR" sz="4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(Dang Van)</a:t>
            </a:r>
            <a:endParaRPr lang="fr-FR" sz="44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96"/>
          <p:cNvGrpSpPr/>
          <p:nvPr/>
        </p:nvGrpSpPr>
        <p:grpSpPr>
          <a:xfrm>
            <a:off x="1497013" y="549275"/>
            <a:ext cx="935707" cy="2879725"/>
            <a:chOff x="1497013" y="549275"/>
            <a:chExt cx="1655762" cy="360045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712913" y="620713"/>
              <a:ext cx="1095375" cy="3365500"/>
              <a:chOff x="720" y="768"/>
              <a:chExt cx="374" cy="2306"/>
            </a:xfrm>
          </p:grpSpPr>
          <p:sp>
            <p:nvSpPr>
              <p:cNvPr id="1064" name="Freeform 7"/>
              <p:cNvSpPr>
                <a:spLocks/>
              </p:cNvSpPr>
              <p:nvPr/>
            </p:nvSpPr>
            <p:spPr bwMode="auto">
              <a:xfrm>
                <a:off x="825" y="1388"/>
                <a:ext cx="163" cy="1060"/>
              </a:xfrm>
              <a:custGeom>
                <a:avLst/>
                <a:gdLst>
                  <a:gd name="T0" fmla="*/ 0 w 163"/>
                  <a:gd name="T1" fmla="*/ 0 h 1060"/>
                  <a:gd name="T2" fmla="*/ 163 w 163"/>
                  <a:gd name="T3" fmla="*/ 1 h 1060"/>
                  <a:gd name="T4" fmla="*/ 163 w 163"/>
                  <a:gd name="T5" fmla="*/ 1059 h 1060"/>
                  <a:gd name="T6" fmla="*/ 0 w 163"/>
                  <a:gd name="T7" fmla="*/ 1060 h 1060"/>
                  <a:gd name="T8" fmla="*/ 0 w 163"/>
                  <a:gd name="T9" fmla="*/ 0 h 10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"/>
                  <a:gd name="T16" fmla="*/ 0 h 1060"/>
                  <a:gd name="T17" fmla="*/ 163 w 163"/>
                  <a:gd name="T18" fmla="*/ 1060 h 10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" h="1060">
                    <a:moveTo>
                      <a:pt x="0" y="0"/>
                    </a:moveTo>
                    <a:lnTo>
                      <a:pt x="163" y="1"/>
                    </a:lnTo>
                    <a:lnTo>
                      <a:pt x="163" y="1059"/>
                    </a:lnTo>
                    <a:lnTo>
                      <a:pt x="0" y="10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720" y="768"/>
                <a:ext cx="374" cy="638"/>
                <a:chOff x="720" y="768"/>
                <a:chExt cx="374" cy="638"/>
              </a:xfrm>
            </p:grpSpPr>
            <p:grpSp>
              <p:nvGrpSpPr>
                <p:cNvPr id="5" name="Group 9"/>
                <p:cNvGrpSpPr>
                  <a:grpSpLocks/>
                </p:cNvGrpSpPr>
                <p:nvPr/>
              </p:nvGrpSpPr>
              <p:grpSpPr bwMode="auto">
                <a:xfrm>
                  <a:off x="720" y="768"/>
                  <a:ext cx="374" cy="501"/>
                  <a:chOff x="2890" y="960"/>
                  <a:chExt cx="374" cy="501"/>
                </a:xfrm>
              </p:grpSpPr>
              <p:sp>
                <p:nvSpPr>
                  <p:cNvPr id="1084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2895" y="1336"/>
                    <a:ext cx="367" cy="1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85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895" y="1273"/>
                    <a:ext cx="367" cy="1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8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895" y="1210"/>
                    <a:ext cx="367" cy="126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87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2895" y="1148"/>
                    <a:ext cx="367" cy="1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88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2895" y="1085"/>
                    <a:ext cx="367" cy="1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89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2895" y="1023"/>
                    <a:ext cx="367" cy="1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90" name="Freeform 16"/>
                  <p:cNvSpPr>
                    <a:spLocks/>
                  </p:cNvSpPr>
                  <p:nvPr/>
                </p:nvSpPr>
                <p:spPr bwMode="auto">
                  <a:xfrm>
                    <a:off x="2890" y="986"/>
                    <a:ext cx="374" cy="99"/>
                  </a:xfrm>
                  <a:custGeom>
                    <a:avLst/>
                    <a:gdLst>
                      <a:gd name="T0" fmla="*/ 102 w 440"/>
                      <a:gd name="T1" fmla="*/ 779 h 76"/>
                      <a:gd name="T2" fmla="*/ 86 w 440"/>
                      <a:gd name="T3" fmla="*/ 0 h 76"/>
                      <a:gd name="T4" fmla="*/ 19 w 440"/>
                      <a:gd name="T5" fmla="*/ 27 h 76"/>
                      <a:gd name="T6" fmla="*/ 0 w 440"/>
                      <a:gd name="T7" fmla="*/ 819 h 7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40"/>
                      <a:gd name="T13" fmla="*/ 0 h 76"/>
                      <a:gd name="T14" fmla="*/ 440 w 440"/>
                      <a:gd name="T15" fmla="*/ 76 h 7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40" h="76">
                        <a:moveTo>
                          <a:pt x="440" y="72"/>
                        </a:moveTo>
                        <a:lnTo>
                          <a:pt x="370" y="0"/>
                        </a:lnTo>
                        <a:lnTo>
                          <a:pt x="82" y="2"/>
                        </a:lnTo>
                        <a:lnTo>
                          <a:pt x="0" y="76"/>
                        </a:lnTo>
                      </a:path>
                    </a:pathLst>
                  </a:custGeom>
                  <a:solidFill>
                    <a:schemeClr val="folHlink"/>
                  </a:solidFill>
                  <a:ln w="9525" cap="flat" cmpd="sng">
                    <a:solidFill>
                      <a:schemeClr val="hlink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091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2957" y="960"/>
                    <a:ext cx="245" cy="63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081" name="Freeform 18"/>
                <p:cNvSpPr>
                  <a:spLocks/>
                </p:cNvSpPr>
                <p:nvPr/>
              </p:nvSpPr>
              <p:spPr bwMode="auto">
                <a:xfrm>
                  <a:off x="724" y="1209"/>
                  <a:ext cx="366" cy="183"/>
                </a:xfrm>
                <a:custGeom>
                  <a:avLst/>
                  <a:gdLst>
                    <a:gd name="T0" fmla="*/ 0 w 366"/>
                    <a:gd name="T1" fmla="*/ 9 h 183"/>
                    <a:gd name="T2" fmla="*/ 366 w 366"/>
                    <a:gd name="T3" fmla="*/ 0 h 183"/>
                    <a:gd name="T4" fmla="*/ 259 w 366"/>
                    <a:gd name="T5" fmla="*/ 183 h 183"/>
                    <a:gd name="T6" fmla="*/ 106 w 366"/>
                    <a:gd name="T7" fmla="*/ 183 h 183"/>
                    <a:gd name="T8" fmla="*/ 0 w 366"/>
                    <a:gd name="T9" fmla="*/ 9 h 1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6"/>
                    <a:gd name="T16" fmla="*/ 0 h 183"/>
                    <a:gd name="T17" fmla="*/ 366 w 366"/>
                    <a:gd name="T18" fmla="*/ 183 h 1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6" h="183">
                      <a:moveTo>
                        <a:pt x="0" y="9"/>
                      </a:moveTo>
                      <a:lnTo>
                        <a:pt x="366" y="0"/>
                      </a:lnTo>
                      <a:lnTo>
                        <a:pt x="259" y="183"/>
                      </a:lnTo>
                      <a:lnTo>
                        <a:pt x="106" y="18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82" name="Freeform 19"/>
                <p:cNvSpPr>
                  <a:spLocks/>
                </p:cNvSpPr>
                <p:nvPr/>
              </p:nvSpPr>
              <p:spPr bwMode="auto">
                <a:xfrm>
                  <a:off x="987" y="1221"/>
                  <a:ext cx="98" cy="176"/>
                </a:xfrm>
                <a:custGeom>
                  <a:avLst/>
                  <a:gdLst>
                    <a:gd name="T0" fmla="*/ 0 w 98"/>
                    <a:gd name="T1" fmla="*/ 176 h 176"/>
                    <a:gd name="T2" fmla="*/ 14 w 98"/>
                    <a:gd name="T3" fmla="*/ 93 h 176"/>
                    <a:gd name="T4" fmla="*/ 47 w 98"/>
                    <a:gd name="T5" fmla="*/ 41 h 176"/>
                    <a:gd name="T6" fmla="*/ 98 w 98"/>
                    <a:gd name="T7" fmla="*/ 0 h 1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8"/>
                    <a:gd name="T13" fmla="*/ 0 h 176"/>
                    <a:gd name="T14" fmla="*/ 98 w 98"/>
                    <a:gd name="T15" fmla="*/ 176 h 1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8" h="176">
                      <a:moveTo>
                        <a:pt x="0" y="176"/>
                      </a:moveTo>
                      <a:cubicBezTo>
                        <a:pt x="2" y="162"/>
                        <a:pt x="6" y="115"/>
                        <a:pt x="14" y="93"/>
                      </a:cubicBezTo>
                      <a:cubicBezTo>
                        <a:pt x="22" y="71"/>
                        <a:pt x="33" y="56"/>
                        <a:pt x="47" y="41"/>
                      </a:cubicBezTo>
                      <a:cubicBezTo>
                        <a:pt x="61" y="26"/>
                        <a:pt x="88" y="9"/>
                        <a:pt x="98" y="0"/>
                      </a:cubicBezTo>
                    </a:path>
                  </a:pathLst>
                </a:custGeom>
                <a:solidFill>
                  <a:srgbClr val="CCFFFF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83" name="Freeform 20"/>
                <p:cNvSpPr>
                  <a:spLocks/>
                </p:cNvSpPr>
                <p:nvPr/>
              </p:nvSpPr>
              <p:spPr bwMode="auto">
                <a:xfrm>
                  <a:off x="724" y="1217"/>
                  <a:ext cx="101" cy="189"/>
                </a:xfrm>
                <a:custGeom>
                  <a:avLst/>
                  <a:gdLst>
                    <a:gd name="T0" fmla="*/ 101 w 101"/>
                    <a:gd name="T1" fmla="*/ 189 h 189"/>
                    <a:gd name="T2" fmla="*/ 98 w 101"/>
                    <a:gd name="T3" fmla="*/ 138 h 189"/>
                    <a:gd name="T4" fmla="*/ 83 w 101"/>
                    <a:gd name="T5" fmla="*/ 95 h 189"/>
                    <a:gd name="T6" fmla="*/ 50 w 101"/>
                    <a:gd name="T7" fmla="*/ 43 h 189"/>
                    <a:gd name="T8" fmla="*/ 0 w 101"/>
                    <a:gd name="T9" fmla="*/ 0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1"/>
                    <a:gd name="T16" fmla="*/ 0 h 189"/>
                    <a:gd name="T17" fmla="*/ 101 w 101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1" h="189">
                      <a:moveTo>
                        <a:pt x="101" y="189"/>
                      </a:moveTo>
                      <a:cubicBezTo>
                        <a:pt x="101" y="181"/>
                        <a:pt x="101" y="154"/>
                        <a:pt x="98" y="138"/>
                      </a:cubicBezTo>
                      <a:cubicBezTo>
                        <a:pt x="95" y="122"/>
                        <a:pt x="91" y="111"/>
                        <a:pt x="83" y="95"/>
                      </a:cubicBezTo>
                      <a:cubicBezTo>
                        <a:pt x="75" y="79"/>
                        <a:pt x="64" y="59"/>
                        <a:pt x="50" y="43"/>
                      </a:cubicBezTo>
                      <a:cubicBezTo>
                        <a:pt x="36" y="27"/>
                        <a:pt x="10" y="9"/>
                        <a:pt x="0" y="0"/>
                      </a:cubicBezTo>
                    </a:path>
                  </a:pathLst>
                </a:custGeom>
                <a:solidFill>
                  <a:srgbClr val="CCFFFF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grpSp>
            <p:nvGrpSpPr>
              <p:cNvPr id="6" name="Group 21"/>
              <p:cNvGrpSpPr>
                <a:grpSpLocks/>
              </p:cNvGrpSpPr>
              <p:nvPr/>
            </p:nvGrpSpPr>
            <p:grpSpPr bwMode="auto">
              <a:xfrm>
                <a:off x="720" y="2399"/>
                <a:ext cx="374" cy="675"/>
                <a:chOff x="720" y="2399"/>
                <a:chExt cx="374" cy="675"/>
              </a:xfrm>
            </p:grpSpPr>
            <p:sp>
              <p:nvSpPr>
                <p:cNvPr id="1067" name="Oval 22"/>
                <p:cNvSpPr>
                  <a:spLocks noChangeArrowheads="1"/>
                </p:cNvSpPr>
                <p:nvPr/>
              </p:nvSpPr>
              <p:spPr bwMode="auto">
                <a:xfrm flipV="1">
                  <a:off x="724" y="2886"/>
                  <a:ext cx="367" cy="125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68" name="Oval 23"/>
                <p:cNvSpPr>
                  <a:spLocks noChangeArrowheads="1"/>
                </p:cNvSpPr>
                <p:nvPr/>
              </p:nvSpPr>
              <p:spPr bwMode="auto">
                <a:xfrm flipV="1">
                  <a:off x="724" y="2824"/>
                  <a:ext cx="367" cy="125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69" name="Oval 24"/>
                <p:cNvSpPr>
                  <a:spLocks noChangeArrowheads="1"/>
                </p:cNvSpPr>
                <p:nvPr/>
              </p:nvSpPr>
              <p:spPr bwMode="auto">
                <a:xfrm flipV="1">
                  <a:off x="724" y="2761"/>
                  <a:ext cx="367" cy="125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70" name="Oval 25"/>
                <p:cNvSpPr>
                  <a:spLocks noChangeArrowheads="1"/>
                </p:cNvSpPr>
                <p:nvPr/>
              </p:nvSpPr>
              <p:spPr bwMode="auto">
                <a:xfrm flipV="1">
                  <a:off x="724" y="2698"/>
                  <a:ext cx="367" cy="12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71" name="Oval 26"/>
                <p:cNvSpPr>
                  <a:spLocks noChangeArrowheads="1"/>
                </p:cNvSpPr>
                <p:nvPr/>
              </p:nvSpPr>
              <p:spPr bwMode="auto">
                <a:xfrm flipV="1">
                  <a:off x="785" y="3011"/>
                  <a:ext cx="245" cy="63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72" name="Oval 27"/>
                <p:cNvSpPr>
                  <a:spLocks noChangeArrowheads="1"/>
                </p:cNvSpPr>
                <p:nvPr/>
              </p:nvSpPr>
              <p:spPr bwMode="auto">
                <a:xfrm flipV="1">
                  <a:off x="724" y="2636"/>
                  <a:ext cx="367" cy="125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73" name="Freeform 28"/>
                <p:cNvSpPr>
                  <a:spLocks/>
                </p:cNvSpPr>
                <p:nvPr/>
              </p:nvSpPr>
              <p:spPr bwMode="auto">
                <a:xfrm flipV="1">
                  <a:off x="720" y="2949"/>
                  <a:ext cx="374" cy="99"/>
                </a:xfrm>
                <a:custGeom>
                  <a:avLst/>
                  <a:gdLst>
                    <a:gd name="T0" fmla="*/ 102 w 440"/>
                    <a:gd name="T1" fmla="*/ 779 h 76"/>
                    <a:gd name="T2" fmla="*/ 86 w 440"/>
                    <a:gd name="T3" fmla="*/ 0 h 76"/>
                    <a:gd name="T4" fmla="*/ 19 w 440"/>
                    <a:gd name="T5" fmla="*/ 27 h 76"/>
                    <a:gd name="T6" fmla="*/ 0 w 440"/>
                    <a:gd name="T7" fmla="*/ 819 h 7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40"/>
                    <a:gd name="T13" fmla="*/ 0 h 76"/>
                    <a:gd name="T14" fmla="*/ 440 w 440"/>
                    <a:gd name="T15" fmla="*/ 76 h 7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40" h="76">
                      <a:moveTo>
                        <a:pt x="440" y="72"/>
                      </a:moveTo>
                      <a:lnTo>
                        <a:pt x="370" y="0"/>
                      </a:lnTo>
                      <a:lnTo>
                        <a:pt x="82" y="2"/>
                      </a:lnTo>
                      <a:lnTo>
                        <a:pt x="0" y="76"/>
                      </a:lnTo>
                    </a:path>
                  </a:pathLst>
                </a:custGeom>
                <a:solidFill>
                  <a:schemeClr val="folHlink"/>
                </a:solidFill>
                <a:ln w="9525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74" name="Oval 29"/>
                <p:cNvSpPr>
                  <a:spLocks noChangeArrowheads="1"/>
                </p:cNvSpPr>
                <p:nvPr/>
              </p:nvSpPr>
              <p:spPr bwMode="auto">
                <a:xfrm flipV="1">
                  <a:off x="724" y="2573"/>
                  <a:ext cx="367" cy="125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75" name="Freeform 30"/>
                <p:cNvSpPr>
                  <a:spLocks/>
                </p:cNvSpPr>
                <p:nvPr/>
              </p:nvSpPr>
              <p:spPr bwMode="auto">
                <a:xfrm>
                  <a:off x="724" y="2445"/>
                  <a:ext cx="366" cy="189"/>
                </a:xfrm>
                <a:custGeom>
                  <a:avLst/>
                  <a:gdLst>
                    <a:gd name="T0" fmla="*/ 0 w 366"/>
                    <a:gd name="T1" fmla="*/ 180 h 189"/>
                    <a:gd name="T2" fmla="*/ 366 w 366"/>
                    <a:gd name="T3" fmla="*/ 189 h 189"/>
                    <a:gd name="T4" fmla="*/ 258 w 366"/>
                    <a:gd name="T5" fmla="*/ 0 h 189"/>
                    <a:gd name="T6" fmla="*/ 104 w 366"/>
                    <a:gd name="T7" fmla="*/ 0 h 189"/>
                    <a:gd name="T8" fmla="*/ 0 w 366"/>
                    <a:gd name="T9" fmla="*/ 180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6"/>
                    <a:gd name="T16" fmla="*/ 0 h 189"/>
                    <a:gd name="T17" fmla="*/ 366 w 366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6" h="189">
                      <a:moveTo>
                        <a:pt x="0" y="180"/>
                      </a:moveTo>
                      <a:lnTo>
                        <a:pt x="366" y="189"/>
                      </a:lnTo>
                      <a:lnTo>
                        <a:pt x="258" y="0"/>
                      </a:lnTo>
                      <a:lnTo>
                        <a:pt x="104" y="0"/>
                      </a:lnTo>
                      <a:lnTo>
                        <a:pt x="0" y="18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 cap="flat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76" name="Freeform 31"/>
                <p:cNvSpPr>
                  <a:spLocks/>
                </p:cNvSpPr>
                <p:nvPr/>
              </p:nvSpPr>
              <p:spPr bwMode="auto">
                <a:xfrm>
                  <a:off x="986" y="2432"/>
                  <a:ext cx="101" cy="190"/>
                </a:xfrm>
                <a:custGeom>
                  <a:avLst/>
                  <a:gdLst>
                    <a:gd name="T0" fmla="*/ 0 w 101"/>
                    <a:gd name="T1" fmla="*/ 0 h 190"/>
                    <a:gd name="T2" fmla="*/ 17 w 101"/>
                    <a:gd name="T3" fmla="*/ 97 h 190"/>
                    <a:gd name="T4" fmla="*/ 50 w 101"/>
                    <a:gd name="T5" fmla="*/ 149 h 190"/>
                    <a:gd name="T6" fmla="*/ 101 w 101"/>
                    <a:gd name="T7" fmla="*/ 190 h 19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1"/>
                    <a:gd name="T13" fmla="*/ 0 h 190"/>
                    <a:gd name="T14" fmla="*/ 101 w 101"/>
                    <a:gd name="T15" fmla="*/ 190 h 19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1" h="190">
                      <a:moveTo>
                        <a:pt x="0" y="0"/>
                      </a:moveTo>
                      <a:cubicBezTo>
                        <a:pt x="3" y="16"/>
                        <a:pt x="9" y="72"/>
                        <a:pt x="17" y="97"/>
                      </a:cubicBezTo>
                      <a:cubicBezTo>
                        <a:pt x="25" y="122"/>
                        <a:pt x="36" y="134"/>
                        <a:pt x="50" y="149"/>
                      </a:cubicBezTo>
                      <a:cubicBezTo>
                        <a:pt x="64" y="164"/>
                        <a:pt x="91" y="181"/>
                        <a:pt x="101" y="190"/>
                      </a:cubicBezTo>
                    </a:path>
                  </a:pathLst>
                </a:custGeom>
                <a:solidFill>
                  <a:srgbClr val="CCFFFF"/>
                </a:solidFill>
                <a:ln w="9525" cap="flat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77" name="Freeform 32"/>
                <p:cNvSpPr>
                  <a:spLocks/>
                </p:cNvSpPr>
                <p:nvPr/>
              </p:nvSpPr>
              <p:spPr bwMode="auto">
                <a:xfrm>
                  <a:off x="726" y="2399"/>
                  <a:ext cx="99" cy="227"/>
                </a:xfrm>
                <a:custGeom>
                  <a:avLst/>
                  <a:gdLst>
                    <a:gd name="T0" fmla="*/ 99 w 99"/>
                    <a:gd name="T1" fmla="*/ 0 h 227"/>
                    <a:gd name="T2" fmla="*/ 98 w 99"/>
                    <a:gd name="T3" fmla="*/ 51 h 227"/>
                    <a:gd name="T4" fmla="*/ 95 w 99"/>
                    <a:gd name="T5" fmla="*/ 82 h 227"/>
                    <a:gd name="T6" fmla="*/ 83 w 99"/>
                    <a:gd name="T7" fmla="*/ 132 h 227"/>
                    <a:gd name="T8" fmla="*/ 50 w 99"/>
                    <a:gd name="T9" fmla="*/ 184 h 227"/>
                    <a:gd name="T10" fmla="*/ 0 w 99"/>
                    <a:gd name="T11" fmla="*/ 227 h 2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9"/>
                    <a:gd name="T19" fmla="*/ 0 h 227"/>
                    <a:gd name="T20" fmla="*/ 99 w 99"/>
                    <a:gd name="T21" fmla="*/ 227 h 2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9" h="227">
                      <a:moveTo>
                        <a:pt x="99" y="0"/>
                      </a:moveTo>
                      <a:cubicBezTo>
                        <a:pt x="99" y="8"/>
                        <a:pt x="99" y="37"/>
                        <a:pt x="98" y="51"/>
                      </a:cubicBezTo>
                      <a:cubicBezTo>
                        <a:pt x="97" y="65"/>
                        <a:pt x="97" y="69"/>
                        <a:pt x="95" y="82"/>
                      </a:cubicBezTo>
                      <a:cubicBezTo>
                        <a:pt x="93" y="95"/>
                        <a:pt x="90" y="115"/>
                        <a:pt x="83" y="132"/>
                      </a:cubicBezTo>
                      <a:cubicBezTo>
                        <a:pt x="76" y="149"/>
                        <a:pt x="64" y="168"/>
                        <a:pt x="50" y="184"/>
                      </a:cubicBezTo>
                      <a:cubicBezTo>
                        <a:pt x="36" y="200"/>
                        <a:pt x="10" y="218"/>
                        <a:pt x="0" y="227"/>
                      </a:cubicBezTo>
                    </a:path>
                  </a:pathLst>
                </a:custGeom>
                <a:solidFill>
                  <a:srgbClr val="CCFFFF"/>
                </a:solidFill>
                <a:ln w="9525" cap="flat" cmpd="sng">
                  <a:solidFill>
                    <a:schemeClr val="hlink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78" name="Freeform 33"/>
                <p:cNvSpPr>
                  <a:spLocks/>
                </p:cNvSpPr>
                <p:nvPr/>
              </p:nvSpPr>
              <p:spPr bwMode="auto">
                <a:xfrm>
                  <a:off x="1029" y="2954"/>
                  <a:ext cx="62" cy="94"/>
                </a:xfrm>
                <a:custGeom>
                  <a:avLst/>
                  <a:gdLst>
                    <a:gd name="T0" fmla="*/ 62 w 62"/>
                    <a:gd name="T1" fmla="*/ 0 h 94"/>
                    <a:gd name="T2" fmla="*/ 0 w 62"/>
                    <a:gd name="T3" fmla="*/ 94 h 94"/>
                    <a:gd name="T4" fmla="*/ 0 60000 65536"/>
                    <a:gd name="T5" fmla="*/ 0 60000 65536"/>
                    <a:gd name="T6" fmla="*/ 0 w 62"/>
                    <a:gd name="T7" fmla="*/ 0 h 94"/>
                    <a:gd name="T8" fmla="*/ 62 w 62"/>
                    <a:gd name="T9" fmla="*/ 94 h 9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2" h="94">
                      <a:moveTo>
                        <a:pt x="62" y="0"/>
                      </a:moveTo>
                      <a:lnTo>
                        <a:pt x="0" y="94"/>
                      </a:lnTo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hlink"/>
                  </a:solidFill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79" name="Freeform 34"/>
                <p:cNvSpPr>
                  <a:spLocks/>
                </p:cNvSpPr>
                <p:nvPr/>
              </p:nvSpPr>
              <p:spPr bwMode="auto">
                <a:xfrm>
                  <a:off x="725" y="2949"/>
                  <a:ext cx="60" cy="95"/>
                </a:xfrm>
                <a:custGeom>
                  <a:avLst/>
                  <a:gdLst>
                    <a:gd name="T0" fmla="*/ 60 w 60"/>
                    <a:gd name="T1" fmla="*/ 95 h 95"/>
                    <a:gd name="T2" fmla="*/ 0 w 60"/>
                    <a:gd name="T3" fmla="*/ 0 h 95"/>
                    <a:gd name="T4" fmla="*/ 0 60000 65536"/>
                    <a:gd name="T5" fmla="*/ 0 60000 65536"/>
                    <a:gd name="T6" fmla="*/ 0 w 60"/>
                    <a:gd name="T7" fmla="*/ 0 h 95"/>
                    <a:gd name="T8" fmla="*/ 60 w 60"/>
                    <a:gd name="T9" fmla="*/ 95 h 9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0" h="95">
                      <a:moveTo>
                        <a:pt x="60" y="95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hlink"/>
                  </a:solidFill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1046" name="AutoShape 100"/>
            <p:cNvSpPr>
              <a:spLocks noChangeArrowheads="1"/>
            </p:cNvSpPr>
            <p:nvPr/>
          </p:nvSpPr>
          <p:spPr bwMode="auto">
            <a:xfrm>
              <a:off x="1639888" y="3933825"/>
              <a:ext cx="1512887" cy="215900"/>
            </a:xfrm>
            <a:prstGeom prst="curvedUpArrow">
              <a:avLst>
                <a:gd name="adj1" fmla="val 140147"/>
                <a:gd name="adj2" fmla="val 280294"/>
                <a:gd name="adj3" fmla="val 33333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047" name="AutoShape 101"/>
            <p:cNvSpPr>
              <a:spLocks noChangeArrowheads="1"/>
            </p:cNvSpPr>
            <p:nvPr/>
          </p:nvSpPr>
          <p:spPr bwMode="auto">
            <a:xfrm rot="10594478">
              <a:off x="1497013" y="549275"/>
              <a:ext cx="1512887" cy="215900"/>
            </a:xfrm>
            <a:prstGeom prst="curvedUpArrow">
              <a:avLst>
                <a:gd name="adj1" fmla="val 140147"/>
                <a:gd name="adj2" fmla="val 280294"/>
                <a:gd name="adj3" fmla="val 33333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</p:grpSp>
      <p:sp>
        <p:nvSpPr>
          <p:cNvPr id="1040" name="Text Box 84"/>
          <p:cNvSpPr txBox="1">
            <a:spLocks noChangeArrowheads="1"/>
          </p:cNvSpPr>
          <p:nvPr/>
        </p:nvSpPr>
        <p:spPr bwMode="auto">
          <a:xfrm>
            <a:off x="920552" y="19050"/>
            <a:ext cx="8675773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Verdana" pitchFamily="34" charset="0"/>
              </a:rPr>
              <a:t>High and </a:t>
            </a:r>
            <a:r>
              <a:rPr lang="fr-FR" sz="2400" b="1" dirty="0" err="1" smtClean="0">
                <a:latin typeface="Verdana" pitchFamily="34" charset="0"/>
              </a:rPr>
              <a:t>Low</a:t>
            </a:r>
            <a:r>
              <a:rPr lang="fr-FR" sz="2400" b="1" dirty="0" smtClean="0">
                <a:latin typeface="Verdana" pitchFamily="34" charset="0"/>
              </a:rPr>
              <a:t> Cycle Fatigue: </a:t>
            </a:r>
            <a:r>
              <a:rPr lang="fr-FR" sz="2400" b="1" dirty="0" err="1" smtClean="0">
                <a:latin typeface="Verdana" pitchFamily="34" charset="0"/>
              </a:rPr>
              <a:t>multiscale</a:t>
            </a:r>
            <a:r>
              <a:rPr lang="fr-FR" sz="2400" b="1" dirty="0" smtClean="0">
                <a:latin typeface="Verdana" pitchFamily="34" charset="0"/>
              </a:rPr>
              <a:t> </a:t>
            </a:r>
            <a:r>
              <a:rPr lang="fr-FR" sz="2400" b="1" dirty="0" err="1" smtClean="0">
                <a:latin typeface="Verdana" pitchFamily="34" charset="0"/>
              </a:rPr>
              <a:t>approach</a:t>
            </a:r>
            <a:endParaRPr lang="fr-FR" sz="2400" b="1" dirty="0">
              <a:latin typeface="Verdana" pitchFamily="34" charset="0"/>
            </a:endParaRPr>
          </a:p>
        </p:txBody>
      </p:sp>
      <p:pic>
        <p:nvPicPr>
          <p:cNvPr id="1019952" name="Picture 48" descr="MCj029796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495" y="1377950"/>
            <a:ext cx="1457201" cy="97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97"/>
          <p:cNvGrpSpPr>
            <a:grpSpLocks/>
          </p:cNvGrpSpPr>
          <p:nvPr/>
        </p:nvGrpSpPr>
        <p:grpSpPr bwMode="auto">
          <a:xfrm>
            <a:off x="1928664" y="1988840"/>
            <a:ext cx="935038" cy="739775"/>
            <a:chOff x="1442" y="1299"/>
            <a:chExt cx="589" cy="466"/>
          </a:xfrm>
        </p:grpSpPr>
        <p:sp>
          <p:nvSpPr>
            <p:cNvPr id="1062" name="Oval 45"/>
            <p:cNvSpPr>
              <a:spLocks noChangeArrowheads="1"/>
            </p:cNvSpPr>
            <p:nvPr/>
          </p:nvSpPr>
          <p:spPr bwMode="auto">
            <a:xfrm>
              <a:off x="1442" y="1389"/>
              <a:ext cx="45" cy="45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fr-FR"/>
            </a:p>
          </p:txBody>
        </p:sp>
        <p:sp>
          <p:nvSpPr>
            <p:cNvPr id="1063" name="Text Box 46"/>
            <p:cNvSpPr txBox="1">
              <a:spLocks noChangeArrowheads="1"/>
            </p:cNvSpPr>
            <p:nvPr/>
          </p:nvSpPr>
          <p:spPr bwMode="auto">
            <a:xfrm>
              <a:off x="1646" y="1299"/>
              <a:ext cx="249" cy="250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>
                  <a:latin typeface="Arial" charset="0"/>
                  <a:cs typeface="Arial" charset="0"/>
                </a:rPr>
                <a:t>M</a:t>
              </a:r>
            </a:p>
          </p:txBody>
        </p:sp>
        <p:graphicFrame>
          <p:nvGraphicFramePr>
            <p:cNvPr id="1033" name="Object 47"/>
            <p:cNvGraphicFramePr>
              <a:graphicFrameLocks noChangeAspect="1"/>
            </p:cNvGraphicFramePr>
            <p:nvPr/>
          </p:nvGraphicFramePr>
          <p:xfrm>
            <a:off x="1578" y="1480"/>
            <a:ext cx="453" cy="285"/>
          </p:xfrm>
          <a:graphic>
            <a:graphicData uri="http://schemas.openxmlformats.org/presentationml/2006/ole">
              <p:oleObj spid="_x0000_s522244" name="Equation" r:id="rId4" imgW="406080" imgH="279360" progId="Equation.DSMT4">
                <p:embed/>
              </p:oleObj>
            </a:graphicData>
          </a:graphic>
        </p:graphicFrame>
      </p:grpSp>
      <p:grpSp>
        <p:nvGrpSpPr>
          <p:cNvPr id="8" name="Groupe 110"/>
          <p:cNvGrpSpPr/>
          <p:nvPr/>
        </p:nvGrpSpPr>
        <p:grpSpPr>
          <a:xfrm>
            <a:off x="2184400" y="833967"/>
            <a:ext cx="6152976" cy="2307001"/>
            <a:chOff x="2184400" y="833967"/>
            <a:chExt cx="6152976" cy="2307001"/>
          </a:xfrm>
        </p:grpSpPr>
        <p:grpSp>
          <p:nvGrpSpPr>
            <p:cNvPr id="9" name="Groupe 104"/>
            <p:cNvGrpSpPr/>
            <p:nvPr/>
          </p:nvGrpSpPr>
          <p:grpSpPr>
            <a:xfrm>
              <a:off x="4233688" y="1124843"/>
              <a:ext cx="4103688" cy="2016125"/>
              <a:chOff x="4233688" y="1124843"/>
              <a:chExt cx="4103688" cy="2016125"/>
            </a:xfrm>
          </p:grpSpPr>
          <p:grpSp>
            <p:nvGrpSpPr>
              <p:cNvPr id="10" name="Groupe 98"/>
              <p:cNvGrpSpPr/>
              <p:nvPr/>
            </p:nvGrpSpPr>
            <p:grpSpPr>
              <a:xfrm>
                <a:off x="4233688" y="1124843"/>
                <a:ext cx="4103688" cy="2016125"/>
                <a:chOff x="4162426" y="2133600"/>
                <a:chExt cx="4103688" cy="2016125"/>
              </a:xfrm>
            </p:grpSpPr>
            <p:grpSp>
              <p:nvGrpSpPr>
                <p:cNvPr id="11" name="Group 73"/>
                <p:cNvGrpSpPr>
                  <a:grpSpLocks/>
                </p:cNvGrpSpPr>
                <p:nvPr/>
              </p:nvGrpSpPr>
              <p:grpSpPr bwMode="auto">
                <a:xfrm>
                  <a:off x="5097465" y="2133600"/>
                  <a:ext cx="2160588" cy="2016125"/>
                  <a:chOff x="3029" y="1525"/>
                  <a:chExt cx="1361" cy="1270"/>
                </a:xfrm>
              </p:grpSpPr>
              <p:sp>
                <p:nvSpPr>
                  <p:cNvPr id="1057" name="AutoShape 57"/>
                  <p:cNvSpPr>
                    <a:spLocks noChangeArrowheads="1"/>
                  </p:cNvSpPr>
                  <p:nvPr/>
                </p:nvSpPr>
                <p:spPr bwMode="auto">
                  <a:xfrm>
                    <a:off x="3029" y="1525"/>
                    <a:ext cx="1361" cy="1270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58" name="Freeform 64"/>
                  <p:cNvSpPr>
                    <a:spLocks/>
                  </p:cNvSpPr>
                  <p:nvPr/>
                </p:nvSpPr>
                <p:spPr bwMode="auto">
                  <a:xfrm>
                    <a:off x="3029" y="1842"/>
                    <a:ext cx="1044" cy="953"/>
                  </a:xfrm>
                  <a:custGeom>
                    <a:avLst/>
                    <a:gdLst>
                      <a:gd name="T0" fmla="*/ 0 w 1044"/>
                      <a:gd name="T1" fmla="*/ 0 h 953"/>
                      <a:gd name="T2" fmla="*/ 227 w 1044"/>
                      <a:gd name="T3" fmla="*/ 318 h 953"/>
                      <a:gd name="T4" fmla="*/ 545 w 1044"/>
                      <a:gd name="T5" fmla="*/ 0 h 953"/>
                      <a:gd name="T6" fmla="*/ 499 w 1044"/>
                      <a:gd name="T7" fmla="*/ 318 h 953"/>
                      <a:gd name="T8" fmla="*/ 91 w 1044"/>
                      <a:gd name="T9" fmla="*/ 590 h 953"/>
                      <a:gd name="T10" fmla="*/ 227 w 1044"/>
                      <a:gd name="T11" fmla="*/ 318 h 953"/>
                      <a:gd name="T12" fmla="*/ 0 w 1044"/>
                      <a:gd name="T13" fmla="*/ 318 h 953"/>
                      <a:gd name="T14" fmla="*/ 136 w 1044"/>
                      <a:gd name="T15" fmla="*/ 726 h 953"/>
                      <a:gd name="T16" fmla="*/ 91 w 1044"/>
                      <a:gd name="T17" fmla="*/ 953 h 953"/>
                      <a:gd name="T18" fmla="*/ 409 w 1044"/>
                      <a:gd name="T19" fmla="*/ 953 h 953"/>
                      <a:gd name="T20" fmla="*/ 545 w 1044"/>
                      <a:gd name="T21" fmla="*/ 590 h 953"/>
                      <a:gd name="T22" fmla="*/ 91 w 1044"/>
                      <a:gd name="T23" fmla="*/ 590 h 953"/>
                      <a:gd name="T24" fmla="*/ 136 w 1044"/>
                      <a:gd name="T25" fmla="*/ 726 h 953"/>
                      <a:gd name="T26" fmla="*/ 817 w 1044"/>
                      <a:gd name="T27" fmla="*/ 499 h 953"/>
                      <a:gd name="T28" fmla="*/ 499 w 1044"/>
                      <a:gd name="T29" fmla="*/ 318 h 953"/>
                      <a:gd name="T30" fmla="*/ 545 w 1044"/>
                      <a:gd name="T31" fmla="*/ 0 h 953"/>
                      <a:gd name="T32" fmla="*/ 1044 w 1044"/>
                      <a:gd name="T33" fmla="*/ 182 h 953"/>
                      <a:gd name="T34" fmla="*/ 726 w 1044"/>
                      <a:gd name="T35" fmla="*/ 227 h 953"/>
                      <a:gd name="T36" fmla="*/ 862 w 1044"/>
                      <a:gd name="T37" fmla="*/ 726 h 953"/>
                      <a:gd name="T38" fmla="*/ 1044 w 1044"/>
                      <a:gd name="T39" fmla="*/ 636 h 953"/>
                      <a:gd name="T40" fmla="*/ 681 w 1044"/>
                      <a:gd name="T41" fmla="*/ 817 h 953"/>
                      <a:gd name="T42" fmla="*/ 545 w 1044"/>
                      <a:gd name="T43" fmla="*/ 590 h 953"/>
                      <a:gd name="T44" fmla="*/ 771 w 1044"/>
                      <a:gd name="T45" fmla="*/ 953 h 953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044"/>
                      <a:gd name="T70" fmla="*/ 0 h 953"/>
                      <a:gd name="T71" fmla="*/ 1044 w 1044"/>
                      <a:gd name="T72" fmla="*/ 953 h 953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044" h="953">
                        <a:moveTo>
                          <a:pt x="0" y="0"/>
                        </a:moveTo>
                        <a:lnTo>
                          <a:pt x="227" y="318"/>
                        </a:lnTo>
                        <a:lnTo>
                          <a:pt x="545" y="0"/>
                        </a:lnTo>
                        <a:lnTo>
                          <a:pt x="499" y="318"/>
                        </a:lnTo>
                        <a:lnTo>
                          <a:pt x="91" y="590"/>
                        </a:lnTo>
                        <a:lnTo>
                          <a:pt x="227" y="318"/>
                        </a:lnTo>
                        <a:lnTo>
                          <a:pt x="0" y="318"/>
                        </a:lnTo>
                        <a:lnTo>
                          <a:pt x="136" y="726"/>
                        </a:lnTo>
                        <a:lnTo>
                          <a:pt x="91" y="953"/>
                        </a:lnTo>
                        <a:lnTo>
                          <a:pt x="409" y="953"/>
                        </a:lnTo>
                        <a:lnTo>
                          <a:pt x="545" y="590"/>
                        </a:lnTo>
                        <a:lnTo>
                          <a:pt x="91" y="590"/>
                        </a:lnTo>
                        <a:lnTo>
                          <a:pt x="136" y="726"/>
                        </a:lnTo>
                        <a:lnTo>
                          <a:pt x="817" y="499"/>
                        </a:lnTo>
                        <a:lnTo>
                          <a:pt x="499" y="318"/>
                        </a:lnTo>
                        <a:lnTo>
                          <a:pt x="545" y="0"/>
                        </a:lnTo>
                        <a:lnTo>
                          <a:pt x="1044" y="182"/>
                        </a:lnTo>
                        <a:lnTo>
                          <a:pt x="726" y="227"/>
                        </a:lnTo>
                        <a:lnTo>
                          <a:pt x="862" y="726"/>
                        </a:lnTo>
                        <a:lnTo>
                          <a:pt x="1044" y="636"/>
                        </a:lnTo>
                        <a:lnTo>
                          <a:pt x="681" y="817"/>
                        </a:lnTo>
                        <a:lnTo>
                          <a:pt x="545" y="590"/>
                        </a:lnTo>
                        <a:lnTo>
                          <a:pt x="771" y="953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59" name="Freeform 66"/>
                  <p:cNvSpPr>
                    <a:spLocks/>
                  </p:cNvSpPr>
                  <p:nvPr/>
                </p:nvSpPr>
                <p:spPr bwMode="auto">
                  <a:xfrm>
                    <a:off x="3211" y="1525"/>
                    <a:ext cx="1179" cy="1089"/>
                  </a:xfrm>
                  <a:custGeom>
                    <a:avLst/>
                    <a:gdLst>
                      <a:gd name="T0" fmla="*/ 0 w 1179"/>
                      <a:gd name="T1" fmla="*/ 136 h 1089"/>
                      <a:gd name="T2" fmla="*/ 363 w 1179"/>
                      <a:gd name="T3" fmla="*/ 317 h 1089"/>
                      <a:gd name="T4" fmla="*/ 589 w 1179"/>
                      <a:gd name="T5" fmla="*/ 136 h 1089"/>
                      <a:gd name="T6" fmla="*/ 136 w 1179"/>
                      <a:gd name="T7" fmla="*/ 0 h 1089"/>
                      <a:gd name="T8" fmla="*/ 725 w 1179"/>
                      <a:gd name="T9" fmla="*/ 0 h 1089"/>
                      <a:gd name="T10" fmla="*/ 589 w 1179"/>
                      <a:gd name="T11" fmla="*/ 136 h 1089"/>
                      <a:gd name="T12" fmla="*/ 771 w 1179"/>
                      <a:gd name="T13" fmla="*/ 181 h 1089"/>
                      <a:gd name="T14" fmla="*/ 862 w 1179"/>
                      <a:gd name="T15" fmla="*/ 317 h 1089"/>
                      <a:gd name="T16" fmla="*/ 771 w 1179"/>
                      <a:gd name="T17" fmla="*/ 181 h 1089"/>
                      <a:gd name="T18" fmla="*/ 1179 w 1179"/>
                      <a:gd name="T19" fmla="*/ 0 h 1089"/>
                      <a:gd name="T20" fmla="*/ 1088 w 1179"/>
                      <a:gd name="T21" fmla="*/ 454 h 1089"/>
                      <a:gd name="T22" fmla="*/ 862 w 1179"/>
                      <a:gd name="T23" fmla="*/ 317 h 1089"/>
                      <a:gd name="T24" fmla="*/ 862 w 1179"/>
                      <a:gd name="T25" fmla="*/ 499 h 1089"/>
                      <a:gd name="T26" fmla="*/ 1088 w 1179"/>
                      <a:gd name="T27" fmla="*/ 454 h 1089"/>
                      <a:gd name="T28" fmla="*/ 1043 w 1179"/>
                      <a:gd name="T29" fmla="*/ 726 h 1089"/>
                      <a:gd name="T30" fmla="*/ 862 w 1179"/>
                      <a:gd name="T31" fmla="*/ 499 h 1089"/>
                      <a:gd name="T32" fmla="*/ 862 w 1179"/>
                      <a:gd name="T33" fmla="*/ 953 h 1089"/>
                      <a:gd name="T34" fmla="*/ 1043 w 1179"/>
                      <a:gd name="T35" fmla="*/ 726 h 1089"/>
                      <a:gd name="T36" fmla="*/ 1043 w 1179"/>
                      <a:gd name="T37" fmla="*/ 1043 h 1089"/>
                      <a:gd name="T38" fmla="*/ 1043 w 1179"/>
                      <a:gd name="T39" fmla="*/ 1089 h 1089"/>
                      <a:gd name="T40" fmla="*/ 1043 w 1179"/>
                      <a:gd name="T41" fmla="*/ 726 h 1089"/>
                      <a:gd name="T42" fmla="*/ 1179 w 1179"/>
                      <a:gd name="T43" fmla="*/ 499 h 1089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179"/>
                      <a:gd name="T67" fmla="*/ 0 h 1089"/>
                      <a:gd name="T68" fmla="*/ 1179 w 1179"/>
                      <a:gd name="T69" fmla="*/ 1089 h 1089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179" h="1089">
                        <a:moveTo>
                          <a:pt x="0" y="136"/>
                        </a:moveTo>
                        <a:lnTo>
                          <a:pt x="363" y="317"/>
                        </a:lnTo>
                        <a:lnTo>
                          <a:pt x="589" y="136"/>
                        </a:lnTo>
                        <a:lnTo>
                          <a:pt x="136" y="0"/>
                        </a:lnTo>
                        <a:lnTo>
                          <a:pt x="725" y="0"/>
                        </a:lnTo>
                        <a:lnTo>
                          <a:pt x="589" y="136"/>
                        </a:lnTo>
                        <a:lnTo>
                          <a:pt x="771" y="181"/>
                        </a:lnTo>
                        <a:lnTo>
                          <a:pt x="862" y="317"/>
                        </a:lnTo>
                        <a:lnTo>
                          <a:pt x="771" y="181"/>
                        </a:lnTo>
                        <a:lnTo>
                          <a:pt x="1179" y="0"/>
                        </a:lnTo>
                        <a:lnTo>
                          <a:pt x="1088" y="454"/>
                        </a:lnTo>
                        <a:lnTo>
                          <a:pt x="862" y="317"/>
                        </a:lnTo>
                        <a:lnTo>
                          <a:pt x="862" y="499"/>
                        </a:lnTo>
                        <a:lnTo>
                          <a:pt x="1088" y="454"/>
                        </a:lnTo>
                        <a:lnTo>
                          <a:pt x="1043" y="726"/>
                        </a:lnTo>
                        <a:lnTo>
                          <a:pt x="862" y="499"/>
                        </a:lnTo>
                        <a:lnTo>
                          <a:pt x="862" y="953"/>
                        </a:lnTo>
                        <a:lnTo>
                          <a:pt x="1043" y="726"/>
                        </a:lnTo>
                        <a:lnTo>
                          <a:pt x="1043" y="1043"/>
                        </a:lnTo>
                        <a:lnTo>
                          <a:pt x="1043" y="1089"/>
                        </a:lnTo>
                        <a:lnTo>
                          <a:pt x="1043" y="726"/>
                        </a:lnTo>
                        <a:lnTo>
                          <a:pt x="1179" y="499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60" name="Line 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46" y="2024"/>
                    <a:ext cx="227" cy="31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61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3574" y="1842"/>
                    <a:ext cx="181" cy="22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2" name="Group 98"/>
                <p:cNvGrpSpPr>
                  <a:grpSpLocks/>
                </p:cNvGrpSpPr>
                <p:nvPr/>
              </p:nvGrpSpPr>
              <p:grpSpPr bwMode="auto">
                <a:xfrm>
                  <a:off x="4162426" y="3070225"/>
                  <a:ext cx="4103688" cy="884238"/>
                  <a:chOff x="2622" y="1934"/>
                  <a:chExt cx="2585" cy="557"/>
                </a:xfrm>
              </p:grpSpPr>
              <p:sp>
                <p:nvSpPr>
                  <p:cNvPr id="1052" name="AutoShape 80"/>
                  <p:cNvSpPr>
                    <a:spLocks noChangeArrowheads="1"/>
                  </p:cNvSpPr>
                  <p:nvPr/>
                </p:nvSpPr>
                <p:spPr bwMode="auto">
                  <a:xfrm>
                    <a:off x="4754" y="1979"/>
                    <a:ext cx="453" cy="181"/>
                  </a:xfrm>
                  <a:prstGeom prst="rightArrow">
                    <a:avLst>
                      <a:gd name="adj1" fmla="val 50000"/>
                      <a:gd name="adj2" fmla="val 62569"/>
                    </a:avLst>
                  </a:prstGeom>
                  <a:solidFill>
                    <a:schemeClr val="accent2"/>
                  </a:solidFill>
                  <a:ln w="28575" algn="ctr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  <p:sp>
                <p:nvSpPr>
                  <p:cNvPr id="1053" name="AutoShape 81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2622" y="1934"/>
                    <a:ext cx="453" cy="181"/>
                  </a:xfrm>
                  <a:prstGeom prst="rightArrow">
                    <a:avLst>
                      <a:gd name="adj1" fmla="val 50000"/>
                      <a:gd name="adj2" fmla="val 62569"/>
                    </a:avLst>
                  </a:prstGeom>
                  <a:solidFill>
                    <a:schemeClr val="accent2"/>
                  </a:solidFill>
                  <a:ln w="28575" algn="ctr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endParaRPr lang="fr-FR"/>
                  </a:p>
                </p:txBody>
              </p:sp>
              <p:graphicFrame>
                <p:nvGraphicFramePr>
                  <p:cNvPr id="1030" name="Object 82"/>
                  <p:cNvGraphicFramePr>
                    <a:graphicFrameLocks noChangeAspect="1"/>
                  </p:cNvGraphicFramePr>
                  <p:nvPr/>
                </p:nvGraphicFramePr>
                <p:xfrm>
                  <a:off x="2622" y="2160"/>
                  <a:ext cx="453" cy="285"/>
                </p:xfrm>
                <a:graphic>
                  <a:graphicData uri="http://schemas.openxmlformats.org/presentationml/2006/ole">
                    <p:oleObj spid="_x0000_s522242" name="Equation" r:id="rId5" imgW="406080" imgH="279360" progId="Equation.DSMT4">
                      <p:embed/>
                    </p:oleObj>
                  </a:graphicData>
                </a:graphic>
              </p:graphicFrame>
              <p:graphicFrame>
                <p:nvGraphicFramePr>
                  <p:cNvPr id="1031" name="Object 83"/>
                  <p:cNvGraphicFramePr>
                    <a:graphicFrameLocks noChangeAspect="1"/>
                  </p:cNvGraphicFramePr>
                  <p:nvPr/>
                </p:nvGraphicFramePr>
                <p:xfrm>
                  <a:off x="4754" y="2206"/>
                  <a:ext cx="453" cy="285"/>
                </p:xfrm>
                <a:graphic>
                  <a:graphicData uri="http://schemas.openxmlformats.org/presentationml/2006/ole">
                    <p:oleObj spid="_x0000_s522243" name="Equation" r:id="rId6" imgW="406080" imgH="279360" progId="Equation.DSMT4">
                      <p:embed/>
                    </p:oleObj>
                  </a:graphicData>
                </a:graphic>
              </p:graphicFrame>
            </p:grpSp>
          </p:grpSp>
          <p:cxnSp>
            <p:nvCxnSpPr>
              <p:cNvPr id="76" name="Connecteur droit 75"/>
              <p:cNvCxnSpPr/>
              <p:nvPr/>
            </p:nvCxnSpPr>
            <p:spPr bwMode="auto">
              <a:xfrm>
                <a:off x="5960095" y="2132856"/>
                <a:ext cx="73025" cy="4318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4" name="Forme libre 103"/>
            <p:cNvSpPr/>
            <p:nvPr/>
          </p:nvSpPr>
          <p:spPr bwMode="auto">
            <a:xfrm>
              <a:off x="2184400" y="833967"/>
              <a:ext cx="3022600" cy="677333"/>
            </a:xfrm>
            <a:custGeom>
              <a:avLst/>
              <a:gdLst>
                <a:gd name="connsiteX0" fmla="*/ 0 w 3022600"/>
                <a:gd name="connsiteY0" fmla="*/ 677333 h 677333"/>
                <a:gd name="connsiteX1" fmla="*/ 812800 w 3022600"/>
                <a:gd name="connsiteY1" fmla="*/ 93133 h 677333"/>
                <a:gd name="connsiteX2" fmla="*/ 2159000 w 3022600"/>
                <a:gd name="connsiteY2" fmla="*/ 118533 h 677333"/>
                <a:gd name="connsiteX3" fmla="*/ 3022600 w 3022600"/>
                <a:gd name="connsiteY3" fmla="*/ 461433 h 677333"/>
                <a:gd name="connsiteX4" fmla="*/ 3022600 w 3022600"/>
                <a:gd name="connsiteY4" fmla="*/ 461433 h 677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600" h="677333">
                  <a:moveTo>
                    <a:pt x="0" y="677333"/>
                  </a:moveTo>
                  <a:cubicBezTo>
                    <a:pt x="226483" y="431799"/>
                    <a:pt x="452967" y="186266"/>
                    <a:pt x="812800" y="93133"/>
                  </a:cubicBezTo>
                  <a:cubicBezTo>
                    <a:pt x="1172633" y="0"/>
                    <a:pt x="1790700" y="57150"/>
                    <a:pt x="2159000" y="118533"/>
                  </a:cubicBezTo>
                  <a:cubicBezTo>
                    <a:pt x="2527300" y="179916"/>
                    <a:pt x="3022600" y="461433"/>
                    <a:pt x="3022600" y="461433"/>
                  </a:cubicBezTo>
                  <a:lnTo>
                    <a:pt x="3022600" y="461433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Groupe 116"/>
          <p:cNvGrpSpPr/>
          <p:nvPr/>
        </p:nvGrpSpPr>
        <p:grpSpPr>
          <a:xfrm>
            <a:off x="848544" y="3687415"/>
            <a:ext cx="3672408" cy="3208685"/>
            <a:chOff x="848544" y="3687415"/>
            <a:chExt cx="3672408" cy="3208685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848544" y="3717032"/>
              <a:ext cx="3672408" cy="3140968"/>
            </a:xfrm>
            <a:prstGeom prst="rect">
              <a:avLst/>
            </a:prstGeom>
            <a:solidFill>
              <a:srgbClr val="FFFAE7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4" name="Groupe 111"/>
            <p:cNvGrpSpPr/>
            <p:nvPr/>
          </p:nvGrpSpPr>
          <p:grpSpPr>
            <a:xfrm>
              <a:off x="927466" y="3687415"/>
              <a:ext cx="3557385" cy="2920390"/>
              <a:chOff x="927466" y="3687415"/>
              <a:chExt cx="3557385" cy="2920390"/>
            </a:xfrm>
          </p:grpSpPr>
          <p:grpSp>
            <p:nvGrpSpPr>
              <p:cNvPr id="15" name="Group 73"/>
              <p:cNvGrpSpPr>
                <a:grpSpLocks/>
              </p:cNvGrpSpPr>
              <p:nvPr/>
            </p:nvGrpSpPr>
            <p:grpSpPr bwMode="auto">
              <a:xfrm>
                <a:off x="1424608" y="4221088"/>
                <a:ext cx="2160587" cy="2016125"/>
                <a:chOff x="3029" y="1525"/>
                <a:chExt cx="1361" cy="1270"/>
              </a:xfrm>
            </p:grpSpPr>
            <p:sp>
              <p:nvSpPr>
                <p:cNvPr id="69" name="AutoShape 57"/>
                <p:cNvSpPr>
                  <a:spLocks noChangeArrowheads="1"/>
                </p:cNvSpPr>
                <p:nvPr/>
              </p:nvSpPr>
              <p:spPr bwMode="auto">
                <a:xfrm>
                  <a:off x="3029" y="1525"/>
                  <a:ext cx="1361" cy="1270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0" name="Freeform 64"/>
                <p:cNvSpPr>
                  <a:spLocks/>
                </p:cNvSpPr>
                <p:nvPr/>
              </p:nvSpPr>
              <p:spPr bwMode="auto">
                <a:xfrm>
                  <a:off x="3029" y="1842"/>
                  <a:ext cx="1044" cy="953"/>
                </a:xfrm>
                <a:custGeom>
                  <a:avLst/>
                  <a:gdLst>
                    <a:gd name="T0" fmla="*/ 0 w 1044"/>
                    <a:gd name="T1" fmla="*/ 0 h 953"/>
                    <a:gd name="T2" fmla="*/ 227 w 1044"/>
                    <a:gd name="T3" fmla="*/ 318 h 953"/>
                    <a:gd name="T4" fmla="*/ 545 w 1044"/>
                    <a:gd name="T5" fmla="*/ 0 h 953"/>
                    <a:gd name="T6" fmla="*/ 499 w 1044"/>
                    <a:gd name="T7" fmla="*/ 318 h 953"/>
                    <a:gd name="T8" fmla="*/ 91 w 1044"/>
                    <a:gd name="T9" fmla="*/ 590 h 953"/>
                    <a:gd name="T10" fmla="*/ 227 w 1044"/>
                    <a:gd name="T11" fmla="*/ 318 h 953"/>
                    <a:gd name="T12" fmla="*/ 0 w 1044"/>
                    <a:gd name="T13" fmla="*/ 318 h 953"/>
                    <a:gd name="T14" fmla="*/ 136 w 1044"/>
                    <a:gd name="T15" fmla="*/ 726 h 953"/>
                    <a:gd name="T16" fmla="*/ 91 w 1044"/>
                    <a:gd name="T17" fmla="*/ 953 h 953"/>
                    <a:gd name="T18" fmla="*/ 409 w 1044"/>
                    <a:gd name="T19" fmla="*/ 953 h 953"/>
                    <a:gd name="T20" fmla="*/ 545 w 1044"/>
                    <a:gd name="T21" fmla="*/ 590 h 953"/>
                    <a:gd name="T22" fmla="*/ 91 w 1044"/>
                    <a:gd name="T23" fmla="*/ 590 h 953"/>
                    <a:gd name="T24" fmla="*/ 136 w 1044"/>
                    <a:gd name="T25" fmla="*/ 726 h 953"/>
                    <a:gd name="T26" fmla="*/ 817 w 1044"/>
                    <a:gd name="T27" fmla="*/ 499 h 953"/>
                    <a:gd name="T28" fmla="*/ 499 w 1044"/>
                    <a:gd name="T29" fmla="*/ 318 h 953"/>
                    <a:gd name="T30" fmla="*/ 545 w 1044"/>
                    <a:gd name="T31" fmla="*/ 0 h 953"/>
                    <a:gd name="T32" fmla="*/ 1044 w 1044"/>
                    <a:gd name="T33" fmla="*/ 182 h 953"/>
                    <a:gd name="T34" fmla="*/ 726 w 1044"/>
                    <a:gd name="T35" fmla="*/ 227 h 953"/>
                    <a:gd name="T36" fmla="*/ 862 w 1044"/>
                    <a:gd name="T37" fmla="*/ 726 h 953"/>
                    <a:gd name="T38" fmla="*/ 1044 w 1044"/>
                    <a:gd name="T39" fmla="*/ 636 h 953"/>
                    <a:gd name="T40" fmla="*/ 681 w 1044"/>
                    <a:gd name="T41" fmla="*/ 817 h 953"/>
                    <a:gd name="T42" fmla="*/ 545 w 1044"/>
                    <a:gd name="T43" fmla="*/ 590 h 953"/>
                    <a:gd name="T44" fmla="*/ 771 w 1044"/>
                    <a:gd name="T45" fmla="*/ 953 h 95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44"/>
                    <a:gd name="T70" fmla="*/ 0 h 953"/>
                    <a:gd name="T71" fmla="*/ 1044 w 1044"/>
                    <a:gd name="T72" fmla="*/ 953 h 953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44" h="953">
                      <a:moveTo>
                        <a:pt x="0" y="0"/>
                      </a:moveTo>
                      <a:lnTo>
                        <a:pt x="227" y="318"/>
                      </a:lnTo>
                      <a:lnTo>
                        <a:pt x="545" y="0"/>
                      </a:lnTo>
                      <a:lnTo>
                        <a:pt x="499" y="318"/>
                      </a:lnTo>
                      <a:lnTo>
                        <a:pt x="91" y="590"/>
                      </a:lnTo>
                      <a:lnTo>
                        <a:pt x="227" y="318"/>
                      </a:lnTo>
                      <a:lnTo>
                        <a:pt x="0" y="318"/>
                      </a:lnTo>
                      <a:lnTo>
                        <a:pt x="136" y="726"/>
                      </a:lnTo>
                      <a:lnTo>
                        <a:pt x="91" y="953"/>
                      </a:lnTo>
                      <a:lnTo>
                        <a:pt x="409" y="953"/>
                      </a:lnTo>
                      <a:lnTo>
                        <a:pt x="545" y="590"/>
                      </a:lnTo>
                      <a:lnTo>
                        <a:pt x="91" y="590"/>
                      </a:lnTo>
                      <a:lnTo>
                        <a:pt x="136" y="726"/>
                      </a:lnTo>
                      <a:lnTo>
                        <a:pt x="817" y="499"/>
                      </a:lnTo>
                      <a:lnTo>
                        <a:pt x="499" y="318"/>
                      </a:lnTo>
                      <a:lnTo>
                        <a:pt x="545" y="0"/>
                      </a:lnTo>
                      <a:lnTo>
                        <a:pt x="1044" y="182"/>
                      </a:lnTo>
                      <a:lnTo>
                        <a:pt x="726" y="227"/>
                      </a:lnTo>
                      <a:lnTo>
                        <a:pt x="862" y="726"/>
                      </a:lnTo>
                      <a:lnTo>
                        <a:pt x="1044" y="636"/>
                      </a:lnTo>
                      <a:lnTo>
                        <a:pt x="681" y="817"/>
                      </a:lnTo>
                      <a:lnTo>
                        <a:pt x="545" y="590"/>
                      </a:lnTo>
                      <a:lnTo>
                        <a:pt x="771" y="953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1" name="Freeform 66"/>
                <p:cNvSpPr>
                  <a:spLocks/>
                </p:cNvSpPr>
                <p:nvPr/>
              </p:nvSpPr>
              <p:spPr bwMode="auto">
                <a:xfrm>
                  <a:off x="3211" y="1525"/>
                  <a:ext cx="1179" cy="1089"/>
                </a:xfrm>
                <a:custGeom>
                  <a:avLst/>
                  <a:gdLst>
                    <a:gd name="T0" fmla="*/ 0 w 1179"/>
                    <a:gd name="T1" fmla="*/ 136 h 1089"/>
                    <a:gd name="T2" fmla="*/ 363 w 1179"/>
                    <a:gd name="T3" fmla="*/ 317 h 1089"/>
                    <a:gd name="T4" fmla="*/ 589 w 1179"/>
                    <a:gd name="T5" fmla="*/ 136 h 1089"/>
                    <a:gd name="T6" fmla="*/ 136 w 1179"/>
                    <a:gd name="T7" fmla="*/ 0 h 1089"/>
                    <a:gd name="T8" fmla="*/ 725 w 1179"/>
                    <a:gd name="T9" fmla="*/ 0 h 1089"/>
                    <a:gd name="T10" fmla="*/ 589 w 1179"/>
                    <a:gd name="T11" fmla="*/ 136 h 1089"/>
                    <a:gd name="T12" fmla="*/ 771 w 1179"/>
                    <a:gd name="T13" fmla="*/ 181 h 1089"/>
                    <a:gd name="T14" fmla="*/ 862 w 1179"/>
                    <a:gd name="T15" fmla="*/ 317 h 1089"/>
                    <a:gd name="T16" fmla="*/ 771 w 1179"/>
                    <a:gd name="T17" fmla="*/ 181 h 1089"/>
                    <a:gd name="T18" fmla="*/ 1179 w 1179"/>
                    <a:gd name="T19" fmla="*/ 0 h 1089"/>
                    <a:gd name="T20" fmla="*/ 1088 w 1179"/>
                    <a:gd name="T21" fmla="*/ 454 h 1089"/>
                    <a:gd name="T22" fmla="*/ 862 w 1179"/>
                    <a:gd name="T23" fmla="*/ 317 h 1089"/>
                    <a:gd name="T24" fmla="*/ 862 w 1179"/>
                    <a:gd name="T25" fmla="*/ 499 h 1089"/>
                    <a:gd name="T26" fmla="*/ 1088 w 1179"/>
                    <a:gd name="T27" fmla="*/ 454 h 1089"/>
                    <a:gd name="T28" fmla="*/ 1043 w 1179"/>
                    <a:gd name="T29" fmla="*/ 726 h 1089"/>
                    <a:gd name="T30" fmla="*/ 862 w 1179"/>
                    <a:gd name="T31" fmla="*/ 499 h 1089"/>
                    <a:gd name="T32" fmla="*/ 862 w 1179"/>
                    <a:gd name="T33" fmla="*/ 953 h 1089"/>
                    <a:gd name="T34" fmla="*/ 1043 w 1179"/>
                    <a:gd name="T35" fmla="*/ 726 h 1089"/>
                    <a:gd name="T36" fmla="*/ 1043 w 1179"/>
                    <a:gd name="T37" fmla="*/ 1043 h 1089"/>
                    <a:gd name="T38" fmla="*/ 1043 w 1179"/>
                    <a:gd name="T39" fmla="*/ 1089 h 1089"/>
                    <a:gd name="T40" fmla="*/ 1043 w 1179"/>
                    <a:gd name="T41" fmla="*/ 726 h 1089"/>
                    <a:gd name="T42" fmla="*/ 1179 w 1179"/>
                    <a:gd name="T43" fmla="*/ 499 h 108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179"/>
                    <a:gd name="T67" fmla="*/ 0 h 1089"/>
                    <a:gd name="T68" fmla="*/ 1179 w 1179"/>
                    <a:gd name="T69" fmla="*/ 1089 h 1089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179" h="1089">
                      <a:moveTo>
                        <a:pt x="0" y="136"/>
                      </a:moveTo>
                      <a:lnTo>
                        <a:pt x="363" y="317"/>
                      </a:lnTo>
                      <a:lnTo>
                        <a:pt x="589" y="136"/>
                      </a:lnTo>
                      <a:lnTo>
                        <a:pt x="136" y="0"/>
                      </a:lnTo>
                      <a:lnTo>
                        <a:pt x="725" y="0"/>
                      </a:lnTo>
                      <a:lnTo>
                        <a:pt x="589" y="136"/>
                      </a:lnTo>
                      <a:lnTo>
                        <a:pt x="771" y="181"/>
                      </a:lnTo>
                      <a:lnTo>
                        <a:pt x="862" y="317"/>
                      </a:lnTo>
                      <a:lnTo>
                        <a:pt x="771" y="181"/>
                      </a:lnTo>
                      <a:lnTo>
                        <a:pt x="1179" y="0"/>
                      </a:lnTo>
                      <a:lnTo>
                        <a:pt x="1088" y="454"/>
                      </a:lnTo>
                      <a:lnTo>
                        <a:pt x="862" y="317"/>
                      </a:lnTo>
                      <a:lnTo>
                        <a:pt x="862" y="499"/>
                      </a:lnTo>
                      <a:lnTo>
                        <a:pt x="1088" y="454"/>
                      </a:lnTo>
                      <a:lnTo>
                        <a:pt x="1043" y="726"/>
                      </a:lnTo>
                      <a:lnTo>
                        <a:pt x="862" y="499"/>
                      </a:lnTo>
                      <a:lnTo>
                        <a:pt x="862" y="953"/>
                      </a:lnTo>
                      <a:lnTo>
                        <a:pt x="1043" y="726"/>
                      </a:lnTo>
                      <a:lnTo>
                        <a:pt x="1043" y="1043"/>
                      </a:lnTo>
                      <a:lnTo>
                        <a:pt x="1043" y="1089"/>
                      </a:lnTo>
                      <a:lnTo>
                        <a:pt x="1043" y="726"/>
                      </a:lnTo>
                      <a:lnTo>
                        <a:pt x="1179" y="499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2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3846" y="2024"/>
                  <a:ext cx="227" cy="31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fr-FR"/>
                </a:p>
              </p:txBody>
            </p:sp>
            <p:sp>
              <p:nvSpPr>
                <p:cNvPr id="73" name="Line 72"/>
                <p:cNvSpPr>
                  <a:spLocks noChangeShapeType="1"/>
                </p:cNvSpPr>
                <p:nvPr/>
              </p:nvSpPr>
              <p:spPr bwMode="auto">
                <a:xfrm>
                  <a:off x="3574" y="1842"/>
                  <a:ext cx="181" cy="22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fr-FR"/>
                </a:p>
              </p:txBody>
            </p:sp>
          </p:grpSp>
          <p:cxnSp>
            <p:nvCxnSpPr>
              <p:cNvPr id="75" name="Connecteur droit 74"/>
              <p:cNvCxnSpPr>
                <a:stCxn id="70" idx="3"/>
                <a:endCxn id="70" idx="10"/>
              </p:cNvCxnSpPr>
              <p:nvPr/>
            </p:nvCxnSpPr>
            <p:spPr bwMode="auto">
              <a:xfrm>
                <a:off x="2216770" y="5229151"/>
                <a:ext cx="73025" cy="43180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6" name="Triangle isocèle 95"/>
              <p:cNvSpPr/>
              <p:nvPr/>
            </p:nvSpPr>
            <p:spPr bwMode="auto">
              <a:xfrm rot="20356666">
                <a:off x="2143863" y="5185786"/>
                <a:ext cx="504056" cy="432048"/>
              </a:xfrm>
              <a:prstGeom prst="triangle">
                <a:avLst>
                  <a:gd name="adj" fmla="val 33821"/>
                </a:avLst>
              </a:prstGeom>
              <a:solidFill>
                <a:srgbClr val="FF0000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Text Box 84"/>
              <p:cNvSpPr txBox="1">
                <a:spLocks noChangeArrowheads="1"/>
              </p:cNvSpPr>
              <p:nvPr/>
            </p:nvSpPr>
            <p:spPr bwMode="auto">
              <a:xfrm>
                <a:off x="2214849" y="3687415"/>
                <a:ext cx="865943" cy="46166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b="1" dirty="0" smtClean="0">
                    <a:latin typeface="Verdana" pitchFamily="34" charset="0"/>
                  </a:rPr>
                  <a:t>HCF</a:t>
                </a:r>
                <a:endParaRPr lang="fr-FR" sz="2400" b="1" dirty="0">
                  <a:latin typeface="Verdana" pitchFamily="34" charset="0"/>
                </a:endParaRPr>
              </a:p>
            </p:txBody>
          </p:sp>
          <p:sp>
            <p:nvSpPr>
              <p:cNvPr id="107" name="Text Box 84"/>
              <p:cNvSpPr txBox="1">
                <a:spLocks noChangeArrowheads="1"/>
              </p:cNvSpPr>
              <p:nvPr/>
            </p:nvSpPr>
            <p:spPr bwMode="auto">
              <a:xfrm>
                <a:off x="927466" y="6207695"/>
                <a:ext cx="3557385" cy="400110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b="1" i="0" dirty="0" smtClean="0">
                    <a:latin typeface="Arial" pitchFamily="34" charset="0"/>
                  </a:rPr>
                  <a:t>Seuls </a:t>
                </a:r>
                <a:r>
                  <a:rPr lang="fr-FR" b="1" i="0" dirty="0" err="1" smtClean="0">
                    <a:latin typeface="Arial" pitchFamily="34" charset="0"/>
                  </a:rPr>
                  <a:t>qlqs</a:t>
                </a:r>
                <a:r>
                  <a:rPr lang="fr-FR" b="1" i="0" dirty="0" smtClean="0">
                    <a:latin typeface="Arial" pitchFamily="34" charset="0"/>
                  </a:rPr>
                  <a:t> grains plastifiés</a:t>
                </a:r>
                <a:endParaRPr lang="fr-FR" b="1" i="0" dirty="0">
                  <a:latin typeface="Arial" pitchFamily="34" charset="0"/>
                </a:endParaRPr>
              </a:p>
            </p:txBody>
          </p:sp>
        </p:grpSp>
        <p:sp>
          <p:nvSpPr>
            <p:cNvPr id="113" name="ZoneTexte 112"/>
            <p:cNvSpPr txBox="1"/>
            <p:nvPr/>
          </p:nvSpPr>
          <p:spPr>
            <a:xfrm>
              <a:off x="1130280" y="6495990"/>
              <a:ext cx="30219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 smtClean="0">
                  <a:latin typeface="Arial" pitchFamily="34" charset="0"/>
                </a:rPr>
                <a:t>Élasticité macroscopique</a:t>
              </a:r>
            </a:p>
          </p:txBody>
        </p:sp>
      </p:grpSp>
      <p:grpSp>
        <p:nvGrpSpPr>
          <p:cNvPr id="16" name="Groupe 117"/>
          <p:cNvGrpSpPr/>
          <p:nvPr/>
        </p:nvGrpSpPr>
        <p:grpSpPr>
          <a:xfrm>
            <a:off x="4881755" y="3717032"/>
            <a:ext cx="3815661" cy="3168352"/>
            <a:chOff x="4881755" y="3717032"/>
            <a:chExt cx="3815661" cy="3168352"/>
          </a:xfrm>
        </p:grpSpPr>
        <p:sp>
          <p:nvSpPr>
            <p:cNvPr id="116" name="Rectangle 115"/>
            <p:cNvSpPr/>
            <p:nvPr/>
          </p:nvSpPr>
          <p:spPr bwMode="auto">
            <a:xfrm>
              <a:off x="4953000" y="3723208"/>
              <a:ext cx="3672408" cy="3140968"/>
            </a:xfrm>
            <a:prstGeom prst="rect">
              <a:avLst/>
            </a:prstGeom>
            <a:solidFill>
              <a:srgbClr val="FFFAE7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7" name="Groupe 109"/>
            <p:cNvGrpSpPr/>
            <p:nvPr/>
          </p:nvGrpSpPr>
          <p:grpSpPr>
            <a:xfrm>
              <a:off x="5142564" y="3717032"/>
              <a:ext cx="3321743" cy="2848382"/>
              <a:chOff x="5142564" y="3717032"/>
              <a:chExt cx="3321743" cy="2848382"/>
            </a:xfrm>
          </p:grpSpPr>
          <p:grpSp>
            <p:nvGrpSpPr>
              <p:cNvPr id="18" name="Groupe 92"/>
              <p:cNvGrpSpPr/>
              <p:nvPr/>
            </p:nvGrpSpPr>
            <p:grpSpPr>
              <a:xfrm>
                <a:off x="5672733" y="4221088"/>
                <a:ext cx="2160587" cy="2016125"/>
                <a:chOff x="5312693" y="4437112"/>
                <a:chExt cx="2160587" cy="2016125"/>
              </a:xfrm>
            </p:grpSpPr>
            <p:grpSp>
              <p:nvGrpSpPr>
                <p:cNvPr id="19" name="Groupe 80"/>
                <p:cNvGrpSpPr/>
                <p:nvPr/>
              </p:nvGrpSpPr>
              <p:grpSpPr>
                <a:xfrm>
                  <a:off x="5312693" y="4437112"/>
                  <a:ext cx="2160587" cy="2016125"/>
                  <a:chOff x="1424608" y="4509120"/>
                  <a:chExt cx="2160587" cy="2016125"/>
                </a:xfrm>
                <a:solidFill>
                  <a:srgbClr val="FF0000"/>
                </a:solidFill>
              </p:grpSpPr>
              <p:grpSp>
                <p:nvGrpSpPr>
                  <p:cNvPr id="20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1424608" y="4509120"/>
                    <a:ext cx="2160587" cy="2016125"/>
                    <a:chOff x="3029" y="1525"/>
                    <a:chExt cx="1361" cy="1270"/>
                  </a:xfrm>
                  <a:grpFill/>
                </p:grpSpPr>
                <p:sp>
                  <p:nvSpPr>
                    <p:cNvPr id="84" name="AutoShap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29" y="1525"/>
                      <a:ext cx="1361" cy="1270"/>
                    </a:xfrm>
                    <a:prstGeom prst="cube">
                      <a:avLst>
                        <a:gd name="adj" fmla="val 25000"/>
                      </a:avLst>
                    </a:prstGeom>
                    <a:grpFill/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6" name="Freeform 66"/>
                    <p:cNvSpPr>
                      <a:spLocks/>
                    </p:cNvSpPr>
                    <p:nvPr/>
                  </p:nvSpPr>
                  <p:spPr bwMode="auto">
                    <a:xfrm>
                      <a:off x="3211" y="1525"/>
                      <a:ext cx="1179" cy="1089"/>
                    </a:xfrm>
                    <a:custGeom>
                      <a:avLst/>
                      <a:gdLst>
                        <a:gd name="T0" fmla="*/ 0 w 1179"/>
                        <a:gd name="T1" fmla="*/ 136 h 1089"/>
                        <a:gd name="T2" fmla="*/ 363 w 1179"/>
                        <a:gd name="T3" fmla="*/ 317 h 1089"/>
                        <a:gd name="T4" fmla="*/ 589 w 1179"/>
                        <a:gd name="T5" fmla="*/ 136 h 1089"/>
                        <a:gd name="T6" fmla="*/ 136 w 1179"/>
                        <a:gd name="T7" fmla="*/ 0 h 1089"/>
                        <a:gd name="T8" fmla="*/ 725 w 1179"/>
                        <a:gd name="T9" fmla="*/ 0 h 1089"/>
                        <a:gd name="T10" fmla="*/ 589 w 1179"/>
                        <a:gd name="T11" fmla="*/ 136 h 1089"/>
                        <a:gd name="T12" fmla="*/ 771 w 1179"/>
                        <a:gd name="T13" fmla="*/ 181 h 1089"/>
                        <a:gd name="T14" fmla="*/ 862 w 1179"/>
                        <a:gd name="T15" fmla="*/ 317 h 1089"/>
                        <a:gd name="T16" fmla="*/ 771 w 1179"/>
                        <a:gd name="T17" fmla="*/ 181 h 1089"/>
                        <a:gd name="T18" fmla="*/ 1179 w 1179"/>
                        <a:gd name="T19" fmla="*/ 0 h 1089"/>
                        <a:gd name="T20" fmla="*/ 1088 w 1179"/>
                        <a:gd name="T21" fmla="*/ 454 h 1089"/>
                        <a:gd name="T22" fmla="*/ 862 w 1179"/>
                        <a:gd name="T23" fmla="*/ 317 h 1089"/>
                        <a:gd name="T24" fmla="*/ 862 w 1179"/>
                        <a:gd name="T25" fmla="*/ 499 h 1089"/>
                        <a:gd name="T26" fmla="*/ 1088 w 1179"/>
                        <a:gd name="T27" fmla="*/ 454 h 1089"/>
                        <a:gd name="T28" fmla="*/ 1043 w 1179"/>
                        <a:gd name="T29" fmla="*/ 726 h 1089"/>
                        <a:gd name="T30" fmla="*/ 862 w 1179"/>
                        <a:gd name="T31" fmla="*/ 499 h 1089"/>
                        <a:gd name="T32" fmla="*/ 862 w 1179"/>
                        <a:gd name="T33" fmla="*/ 953 h 1089"/>
                        <a:gd name="T34" fmla="*/ 1043 w 1179"/>
                        <a:gd name="T35" fmla="*/ 726 h 1089"/>
                        <a:gd name="T36" fmla="*/ 1043 w 1179"/>
                        <a:gd name="T37" fmla="*/ 1043 h 1089"/>
                        <a:gd name="T38" fmla="*/ 1043 w 1179"/>
                        <a:gd name="T39" fmla="*/ 1089 h 1089"/>
                        <a:gd name="T40" fmla="*/ 1043 w 1179"/>
                        <a:gd name="T41" fmla="*/ 726 h 1089"/>
                        <a:gd name="T42" fmla="*/ 1179 w 1179"/>
                        <a:gd name="T43" fmla="*/ 499 h 1089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179"/>
                        <a:gd name="T67" fmla="*/ 0 h 1089"/>
                        <a:gd name="T68" fmla="*/ 1179 w 1179"/>
                        <a:gd name="T69" fmla="*/ 1089 h 1089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179" h="1089">
                          <a:moveTo>
                            <a:pt x="0" y="136"/>
                          </a:moveTo>
                          <a:lnTo>
                            <a:pt x="363" y="317"/>
                          </a:lnTo>
                          <a:lnTo>
                            <a:pt x="589" y="136"/>
                          </a:lnTo>
                          <a:lnTo>
                            <a:pt x="136" y="0"/>
                          </a:lnTo>
                          <a:lnTo>
                            <a:pt x="725" y="0"/>
                          </a:lnTo>
                          <a:lnTo>
                            <a:pt x="589" y="136"/>
                          </a:lnTo>
                          <a:lnTo>
                            <a:pt x="771" y="181"/>
                          </a:lnTo>
                          <a:lnTo>
                            <a:pt x="862" y="317"/>
                          </a:lnTo>
                          <a:lnTo>
                            <a:pt x="771" y="181"/>
                          </a:lnTo>
                          <a:lnTo>
                            <a:pt x="1179" y="0"/>
                          </a:lnTo>
                          <a:lnTo>
                            <a:pt x="1088" y="454"/>
                          </a:lnTo>
                          <a:lnTo>
                            <a:pt x="862" y="317"/>
                          </a:lnTo>
                          <a:lnTo>
                            <a:pt x="862" y="499"/>
                          </a:lnTo>
                          <a:lnTo>
                            <a:pt x="1088" y="454"/>
                          </a:lnTo>
                          <a:lnTo>
                            <a:pt x="1043" y="726"/>
                          </a:lnTo>
                          <a:lnTo>
                            <a:pt x="862" y="499"/>
                          </a:lnTo>
                          <a:lnTo>
                            <a:pt x="862" y="953"/>
                          </a:lnTo>
                          <a:lnTo>
                            <a:pt x="1043" y="726"/>
                          </a:lnTo>
                          <a:lnTo>
                            <a:pt x="1043" y="1043"/>
                          </a:lnTo>
                          <a:lnTo>
                            <a:pt x="1043" y="1089"/>
                          </a:lnTo>
                          <a:lnTo>
                            <a:pt x="1043" y="726"/>
                          </a:lnTo>
                          <a:lnTo>
                            <a:pt x="1179" y="499"/>
                          </a:lnTo>
                        </a:path>
                      </a:pathLst>
                    </a:custGeom>
                    <a:grpFill/>
                    <a:ln w="285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7" name="Line 7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846" y="2024"/>
                      <a:ext cx="227" cy="317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8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74" y="1842"/>
                      <a:ext cx="181" cy="227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5" name="Freeform 64"/>
                    <p:cNvSpPr>
                      <a:spLocks/>
                    </p:cNvSpPr>
                    <p:nvPr/>
                  </p:nvSpPr>
                  <p:spPr bwMode="auto">
                    <a:xfrm>
                      <a:off x="3029" y="1842"/>
                      <a:ext cx="1044" cy="953"/>
                    </a:xfrm>
                    <a:custGeom>
                      <a:avLst/>
                      <a:gdLst>
                        <a:gd name="T0" fmla="*/ 0 w 1044"/>
                        <a:gd name="T1" fmla="*/ 0 h 953"/>
                        <a:gd name="T2" fmla="*/ 227 w 1044"/>
                        <a:gd name="T3" fmla="*/ 318 h 953"/>
                        <a:gd name="T4" fmla="*/ 545 w 1044"/>
                        <a:gd name="T5" fmla="*/ 0 h 953"/>
                        <a:gd name="T6" fmla="*/ 499 w 1044"/>
                        <a:gd name="T7" fmla="*/ 318 h 953"/>
                        <a:gd name="T8" fmla="*/ 91 w 1044"/>
                        <a:gd name="T9" fmla="*/ 590 h 953"/>
                        <a:gd name="T10" fmla="*/ 227 w 1044"/>
                        <a:gd name="T11" fmla="*/ 318 h 953"/>
                        <a:gd name="T12" fmla="*/ 0 w 1044"/>
                        <a:gd name="T13" fmla="*/ 318 h 953"/>
                        <a:gd name="T14" fmla="*/ 136 w 1044"/>
                        <a:gd name="T15" fmla="*/ 726 h 953"/>
                        <a:gd name="T16" fmla="*/ 91 w 1044"/>
                        <a:gd name="T17" fmla="*/ 953 h 953"/>
                        <a:gd name="T18" fmla="*/ 409 w 1044"/>
                        <a:gd name="T19" fmla="*/ 953 h 953"/>
                        <a:gd name="T20" fmla="*/ 545 w 1044"/>
                        <a:gd name="T21" fmla="*/ 590 h 953"/>
                        <a:gd name="T22" fmla="*/ 91 w 1044"/>
                        <a:gd name="T23" fmla="*/ 590 h 953"/>
                        <a:gd name="T24" fmla="*/ 136 w 1044"/>
                        <a:gd name="T25" fmla="*/ 726 h 953"/>
                        <a:gd name="T26" fmla="*/ 817 w 1044"/>
                        <a:gd name="T27" fmla="*/ 499 h 953"/>
                        <a:gd name="T28" fmla="*/ 499 w 1044"/>
                        <a:gd name="T29" fmla="*/ 318 h 953"/>
                        <a:gd name="T30" fmla="*/ 545 w 1044"/>
                        <a:gd name="T31" fmla="*/ 0 h 953"/>
                        <a:gd name="T32" fmla="*/ 1044 w 1044"/>
                        <a:gd name="T33" fmla="*/ 182 h 953"/>
                        <a:gd name="T34" fmla="*/ 726 w 1044"/>
                        <a:gd name="T35" fmla="*/ 227 h 953"/>
                        <a:gd name="T36" fmla="*/ 862 w 1044"/>
                        <a:gd name="T37" fmla="*/ 726 h 953"/>
                        <a:gd name="T38" fmla="*/ 1044 w 1044"/>
                        <a:gd name="T39" fmla="*/ 636 h 953"/>
                        <a:gd name="T40" fmla="*/ 681 w 1044"/>
                        <a:gd name="T41" fmla="*/ 817 h 953"/>
                        <a:gd name="T42" fmla="*/ 545 w 1044"/>
                        <a:gd name="T43" fmla="*/ 590 h 953"/>
                        <a:gd name="T44" fmla="*/ 771 w 1044"/>
                        <a:gd name="T45" fmla="*/ 953 h 953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044"/>
                        <a:gd name="T70" fmla="*/ 0 h 953"/>
                        <a:gd name="T71" fmla="*/ 1044 w 1044"/>
                        <a:gd name="T72" fmla="*/ 953 h 953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044" h="953">
                          <a:moveTo>
                            <a:pt x="0" y="0"/>
                          </a:moveTo>
                          <a:lnTo>
                            <a:pt x="227" y="318"/>
                          </a:lnTo>
                          <a:lnTo>
                            <a:pt x="545" y="0"/>
                          </a:lnTo>
                          <a:lnTo>
                            <a:pt x="499" y="318"/>
                          </a:lnTo>
                          <a:lnTo>
                            <a:pt x="91" y="590"/>
                          </a:lnTo>
                          <a:lnTo>
                            <a:pt x="227" y="318"/>
                          </a:lnTo>
                          <a:lnTo>
                            <a:pt x="0" y="318"/>
                          </a:lnTo>
                          <a:lnTo>
                            <a:pt x="136" y="726"/>
                          </a:lnTo>
                          <a:lnTo>
                            <a:pt x="91" y="953"/>
                          </a:lnTo>
                          <a:lnTo>
                            <a:pt x="409" y="953"/>
                          </a:lnTo>
                          <a:lnTo>
                            <a:pt x="545" y="590"/>
                          </a:lnTo>
                          <a:lnTo>
                            <a:pt x="91" y="590"/>
                          </a:lnTo>
                          <a:lnTo>
                            <a:pt x="136" y="726"/>
                          </a:lnTo>
                          <a:lnTo>
                            <a:pt x="817" y="499"/>
                          </a:lnTo>
                          <a:lnTo>
                            <a:pt x="499" y="318"/>
                          </a:lnTo>
                          <a:lnTo>
                            <a:pt x="545" y="0"/>
                          </a:lnTo>
                          <a:lnTo>
                            <a:pt x="1044" y="182"/>
                          </a:lnTo>
                          <a:lnTo>
                            <a:pt x="726" y="227"/>
                          </a:lnTo>
                          <a:lnTo>
                            <a:pt x="862" y="726"/>
                          </a:lnTo>
                          <a:lnTo>
                            <a:pt x="1044" y="636"/>
                          </a:lnTo>
                          <a:lnTo>
                            <a:pt x="681" y="817"/>
                          </a:lnTo>
                          <a:lnTo>
                            <a:pt x="545" y="590"/>
                          </a:lnTo>
                          <a:lnTo>
                            <a:pt x="771" y="953"/>
                          </a:lnTo>
                        </a:path>
                      </a:pathLst>
                    </a:custGeom>
                    <a:grpFill/>
                    <a:ln w="2857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endParaRPr lang="fr-FR"/>
                    </a:p>
                  </p:txBody>
                </p:sp>
              </p:grpSp>
              <p:cxnSp>
                <p:nvCxnSpPr>
                  <p:cNvPr id="83" name="Connecteur droit 82"/>
                  <p:cNvCxnSpPr>
                    <a:stCxn id="85" idx="3"/>
                    <a:endCxn id="85" idx="10"/>
                  </p:cNvCxnSpPr>
                  <p:nvPr/>
                </p:nvCxnSpPr>
                <p:spPr bwMode="auto">
                  <a:xfrm>
                    <a:off x="2216770" y="5517183"/>
                    <a:ext cx="73025" cy="431800"/>
                  </a:xfrm>
                  <a:prstGeom prst="line">
                    <a:avLst/>
                  </a:prstGeom>
                  <a:grpFill/>
                  <a:ln w="2857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cxnSp>
              <p:nvCxnSpPr>
                <p:cNvPr id="90" name="Connecteur droit 89"/>
                <p:cNvCxnSpPr>
                  <a:stCxn id="85" idx="2"/>
                  <a:endCxn id="86" idx="7"/>
                </p:cNvCxnSpPr>
                <p:nvPr/>
              </p:nvCxnSpPr>
              <p:spPr bwMode="auto">
                <a:xfrm>
                  <a:off x="6177880" y="4940350"/>
                  <a:ext cx="792162" cy="0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2" name="Connecteur droit 91"/>
                <p:cNvCxnSpPr>
                  <a:stCxn id="86" idx="9"/>
                  <a:endCxn id="86" idx="7"/>
                </p:cNvCxnSpPr>
                <p:nvPr/>
              </p:nvCxnSpPr>
              <p:spPr bwMode="auto">
                <a:xfrm flipH="1">
                  <a:off x="6970042" y="4437112"/>
                  <a:ext cx="503238" cy="503238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08" name="Text Box 84"/>
              <p:cNvSpPr txBox="1">
                <a:spLocks noChangeArrowheads="1"/>
              </p:cNvSpPr>
              <p:nvPr/>
            </p:nvSpPr>
            <p:spPr bwMode="auto">
              <a:xfrm>
                <a:off x="6247297" y="3717032"/>
                <a:ext cx="803425" cy="461665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2400" b="1" dirty="0" smtClean="0">
                    <a:latin typeface="Verdana" pitchFamily="34" charset="0"/>
                  </a:rPr>
                  <a:t>LCF</a:t>
                </a:r>
                <a:endParaRPr lang="fr-FR" sz="2400" b="1" dirty="0">
                  <a:latin typeface="Verdana" pitchFamily="34" charset="0"/>
                </a:endParaRPr>
              </a:p>
            </p:txBody>
          </p:sp>
          <p:sp>
            <p:nvSpPr>
              <p:cNvPr id="109" name="Text Box 84"/>
              <p:cNvSpPr txBox="1">
                <a:spLocks noChangeArrowheads="1"/>
              </p:cNvSpPr>
              <p:nvPr/>
            </p:nvSpPr>
            <p:spPr bwMode="auto">
              <a:xfrm>
                <a:off x="5142564" y="6165304"/>
                <a:ext cx="3321743" cy="400110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b="1" i="0" dirty="0" smtClean="0">
                    <a:latin typeface="Arial" pitchFamily="34" charset="0"/>
                  </a:rPr>
                  <a:t>~tous les grains plastifiés</a:t>
                </a:r>
                <a:endParaRPr lang="fr-FR" b="1" i="0" dirty="0">
                  <a:latin typeface="Arial" pitchFamily="34" charset="0"/>
                </a:endParaRPr>
              </a:p>
            </p:txBody>
          </p:sp>
        </p:grpSp>
        <p:sp>
          <p:nvSpPr>
            <p:cNvPr id="114" name="ZoneTexte 113"/>
            <p:cNvSpPr txBox="1"/>
            <p:nvPr/>
          </p:nvSpPr>
          <p:spPr>
            <a:xfrm>
              <a:off x="4881755" y="6485274"/>
              <a:ext cx="38156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0" dirty="0" smtClean="0">
                  <a:latin typeface="Arial" pitchFamily="34" charset="0"/>
                </a:rPr>
                <a:t>(</a:t>
              </a:r>
              <a:r>
                <a:rPr lang="fr-FR" i="0" dirty="0" err="1" smtClean="0">
                  <a:latin typeface="Arial" pitchFamily="34" charset="0"/>
                </a:rPr>
                <a:t>Visco</a:t>
              </a:r>
              <a:r>
                <a:rPr lang="fr-FR" i="0" dirty="0" smtClean="0">
                  <a:latin typeface="Arial" pitchFamily="34" charset="0"/>
                </a:rPr>
                <a:t>)Plasticité macroscopique</a:t>
              </a:r>
            </a:p>
          </p:txBody>
        </p:sp>
      </p:grpSp>
      <p:sp>
        <p:nvSpPr>
          <p:cNvPr id="89" name="Espace réservé du numéro de diapositive 8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44606D-67D9-4D15-B06C-059012BE7CE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 Box 11"/>
          <p:cNvSpPr txBox="1">
            <a:spLocks noChangeArrowheads="1"/>
          </p:cNvSpPr>
          <p:nvPr/>
        </p:nvSpPr>
        <p:spPr bwMode="auto">
          <a:xfrm>
            <a:off x="1064568" y="188913"/>
            <a:ext cx="6696744" cy="517065"/>
          </a:xfrm>
          <a:prstGeom prst="rect">
            <a:avLst/>
          </a:prstGeom>
          <a:solidFill>
            <a:srgbClr val="FFFFFF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i="0" kern="0" dirty="0">
                <a:solidFill>
                  <a:srgbClr val="FF0000"/>
                </a:solidFill>
                <a:latin typeface="Arial" pitchFamily="34" charset="0"/>
              </a:rPr>
              <a:t>Bases </a:t>
            </a:r>
            <a:r>
              <a:rPr lang="fr-FR" sz="2400" b="1" i="0" kern="0" dirty="0" err="1" smtClean="0">
                <a:solidFill>
                  <a:srgbClr val="FF0000"/>
                </a:solidFill>
                <a:latin typeface="Arial" pitchFamily="34" charset="0"/>
              </a:rPr>
              <a:t>desmodèles</a:t>
            </a:r>
            <a:r>
              <a:rPr lang="fr-FR" sz="2400" b="1" i="0" kern="0" dirty="0" smtClean="0">
                <a:solidFill>
                  <a:srgbClr val="FF0000"/>
                </a:solidFill>
                <a:latin typeface="Arial" pitchFamily="34" charset="0"/>
              </a:rPr>
              <a:t> de fatigue  développés</a:t>
            </a:r>
            <a:endParaRPr lang="fr-FR" sz="2400" b="1" i="0" kern="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85348" name="ZoneTexte 177"/>
          <p:cNvSpPr txBox="1">
            <a:spLocks noChangeArrowheads="1"/>
          </p:cNvSpPr>
          <p:nvPr/>
        </p:nvSpPr>
        <p:spPr bwMode="auto">
          <a:xfrm>
            <a:off x="632520" y="1527175"/>
            <a:ext cx="86421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pitchFamily="34" charset="0"/>
              </a:rPr>
              <a:t>Concepts de base</a:t>
            </a: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</a:rPr>
              <a:t>: </a:t>
            </a:r>
            <a:r>
              <a:rPr lang="fr-FR" sz="2400" dirty="0" err="1" smtClean="0">
                <a:solidFill>
                  <a:srgbClr val="FF0000"/>
                </a:solidFill>
                <a:latin typeface="Arial" pitchFamily="34" charset="0"/>
              </a:rPr>
              <a:t>multiéchelle</a:t>
            </a:r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</a:rPr>
              <a:t>, adaptation, énergie dissipée</a:t>
            </a:r>
            <a:endParaRPr lang="fr-FR" sz="2400" dirty="0">
              <a:solidFill>
                <a:srgbClr val="FF0000"/>
              </a:solidFill>
              <a:latin typeface="Arial" pitchFamily="34" charset="0"/>
            </a:endParaRPr>
          </a:p>
        </p:txBody>
      </p:sp>
      <p:grpSp>
        <p:nvGrpSpPr>
          <p:cNvPr id="2" name="Groupe 182"/>
          <p:cNvGrpSpPr>
            <a:grpSpLocks/>
          </p:cNvGrpSpPr>
          <p:nvPr/>
        </p:nvGrpSpPr>
        <p:grpSpPr bwMode="auto">
          <a:xfrm>
            <a:off x="549026" y="2060848"/>
            <a:ext cx="9084494" cy="1728142"/>
            <a:chOff x="549150" y="2060848"/>
            <a:chExt cx="9084368" cy="1728582"/>
          </a:xfrm>
        </p:grpSpPr>
        <p:sp>
          <p:nvSpPr>
            <p:cNvPr id="185356" name="Rectangle 181"/>
            <p:cNvSpPr>
              <a:spLocks noChangeArrowheads="1"/>
            </p:cNvSpPr>
            <p:nvPr/>
          </p:nvSpPr>
          <p:spPr bwMode="auto">
            <a:xfrm>
              <a:off x="632518" y="2060848"/>
              <a:ext cx="9001000" cy="1656184"/>
            </a:xfrm>
            <a:prstGeom prst="rect">
              <a:avLst/>
            </a:prstGeom>
            <a:solidFill>
              <a:srgbClr val="FFFAE7"/>
            </a:solidFill>
            <a:ln w="2857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fr-FR" i="0">
                <a:latin typeface="Arial" pitchFamily="34" charset="0"/>
              </a:endParaRPr>
            </a:p>
          </p:txBody>
        </p:sp>
        <p:sp>
          <p:nvSpPr>
            <p:cNvPr id="166" name="Rectangle 2"/>
            <p:cNvSpPr>
              <a:spLocks noChangeArrowheads="1"/>
            </p:cNvSpPr>
            <p:nvPr/>
          </p:nvSpPr>
          <p:spPr bwMode="auto">
            <a:xfrm>
              <a:off x="549150" y="2176765"/>
              <a:ext cx="8580319" cy="460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533400" indent="-346075" algn="l"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GB" b="1" i="0" kern="0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À </a:t>
              </a:r>
              <a:r>
                <a:rPr lang="en-GB" b="1" i="0" kern="0" dirty="0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l’échelle</a:t>
              </a:r>
              <a:r>
                <a:rPr lang="en-GB" b="1" i="0" kern="0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</a:t>
              </a:r>
              <a:r>
                <a:rPr lang="en-GB" b="1" i="0" kern="0" dirty="0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macroscopique</a:t>
              </a:r>
              <a:r>
                <a:rPr lang="en-GB" b="1" i="0" kern="0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: </a:t>
              </a:r>
              <a:r>
                <a:rPr lang="en-GB" i="0" kern="0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le </a:t>
              </a:r>
              <a:r>
                <a:rPr lang="en-GB" i="0" kern="0" dirty="0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seuil</a:t>
              </a:r>
              <a:r>
                <a:rPr lang="en-GB" i="0" kern="0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</a:t>
              </a:r>
              <a:r>
                <a:rPr lang="en-GB" i="0" kern="0" dirty="0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est</a:t>
              </a:r>
              <a:r>
                <a:rPr lang="en-GB" i="0" kern="0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la </a:t>
              </a:r>
              <a:r>
                <a:rPr lang="en-GB" i="0" kern="0" dirty="0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limite</a:t>
              </a:r>
              <a:r>
                <a:rPr lang="en-GB" i="0" kern="0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</a:t>
              </a:r>
              <a:r>
                <a:rPr lang="en-GB" i="0" kern="0" dirty="0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d’adaptation</a:t>
              </a:r>
              <a:endParaRPr lang="en-GB" i="0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68" name="Rectangle 13"/>
            <p:cNvSpPr>
              <a:spLocks noChangeArrowheads="1"/>
            </p:cNvSpPr>
            <p:nvPr/>
          </p:nvSpPr>
          <p:spPr bwMode="auto">
            <a:xfrm>
              <a:off x="1424720" y="2708713"/>
              <a:ext cx="7156351" cy="431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533400" indent="-346075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GB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● </a:t>
              </a:r>
              <a:r>
                <a:rPr lang="en-GB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En </a:t>
              </a:r>
              <a:r>
                <a:rPr lang="en-GB" dirty="0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dessous</a:t>
              </a:r>
              <a:r>
                <a:rPr lang="en-GB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de </a:t>
              </a:r>
              <a:r>
                <a:rPr lang="en-GB" dirty="0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cette</a:t>
              </a:r>
              <a:r>
                <a:rPr lang="en-GB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</a:t>
              </a:r>
              <a:r>
                <a:rPr lang="en-GB" dirty="0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limite</a:t>
              </a:r>
              <a:r>
                <a:rPr lang="en-GB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: le </a:t>
              </a:r>
              <a:r>
                <a:rPr lang="en-GB" dirty="0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comportement</a:t>
              </a:r>
              <a:r>
                <a:rPr lang="en-GB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à long </a:t>
              </a:r>
              <a:r>
                <a:rPr lang="en-GB" dirty="0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terme</a:t>
              </a:r>
              <a:r>
                <a:rPr lang="en-GB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</a:t>
              </a:r>
              <a:r>
                <a:rPr lang="en-GB" dirty="0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est</a:t>
              </a:r>
              <a:r>
                <a:rPr lang="en-GB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</a:t>
              </a:r>
              <a:r>
                <a:rPr lang="en-GB" dirty="0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elastique</a:t>
              </a:r>
              <a:r>
                <a:rPr lang="en-GB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</a:t>
              </a:r>
              <a:r>
                <a:rPr lang="en-GB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= HCF</a:t>
              </a:r>
            </a:p>
          </p:txBody>
        </p:sp>
        <p:sp>
          <p:nvSpPr>
            <p:cNvPr id="179" name="Rectangle 13"/>
            <p:cNvSpPr>
              <a:spLocks noChangeArrowheads="1"/>
            </p:cNvSpPr>
            <p:nvPr/>
          </p:nvSpPr>
          <p:spPr bwMode="auto">
            <a:xfrm>
              <a:off x="1281227" y="3357520"/>
              <a:ext cx="7704030" cy="431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533400" indent="-346075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GB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● </a:t>
              </a:r>
              <a:r>
                <a:rPr lang="en-GB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Au </a:t>
              </a:r>
              <a:r>
                <a:rPr lang="en-GB" dirty="0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dessus</a:t>
              </a:r>
              <a:r>
                <a:rPr lang="en-GB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de </a:t>
              </a:r>
              <a:r>
                <a:rPr lang="en-GB" dirty="0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cette</a:t>
              </a:r>
              <a:r>
                <a:rPr lang="en-GB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</a:t>
              </a:r>
              <a:r>
                <a:rPr lang="en-GB" dirty="0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limite</a:t>
              </a:r>
              <a:r>
                <a:rPr lang="en-GB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: le </a:t>
              </a:r>
              <a:r>
                <a:rPr lang="en-GB" dirty="0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comportement</a:t>
              </a:r>
              <a:r>
                <a:rPr lang="en-GB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à long </a:t>
              </a:r>
              <a:r>
                <a:rPr lang="en-GB" dirty="0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terme</a:t>
              </a:r>
              <a:r>
                <a:rPr lang="en-GB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</a:t>
              </a:r>
              <a:r>
                <a:rPr lang="en-GB" dirty="0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est</a:t>
              </a:r>
              <a:r>
                <a:rPr lang="en-GB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</a:t>
              </a:r>
              <a:r>
                <a:rPr lang="en-GB" dirty="0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dissipatif</a:t>
              </a:r>
              <a:r>
                <a:rPr lang="en-GB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= </a:t>
              </a:r>
              <a:r>
                <a:rPr lang="en-GB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LCF</a:t>
              </a:r>
            </a:p>
          </p:txBody>
        </p:sp>
      </p:grpSp>
      <p:sp>
        <p:nvSpPr>
          <p:cNvPr id="185350" name="ZoneTexte 179"/>
          <p:cNvSpPr txBox="1">
            <a:spLocks noChangeArrowheads="1"/>
          </p:cNvSpPr>
          <p:nvPr/>
        </p:nvSpPr>
        <p:spPr bwMode="auto">
          <a:xfrm>
            <a:off x="776502" y="4180968"/>
            <a:ext cx="61927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i="0" dirty="0" smtClean="0">
                <a:latin typeface="Arial" pitchFamily="34" charset="0"/>
              </a:rPr>
              <a:t>Pour la  fatigue à grand nombre de cycles (HCF) :</a:t>
            </a:r>
            <a:endParaRPr lang="fr-FR" b="1" i="0" dirty="0">
              <a:latin typeface="Arial" pitchFamily="34" charset="0"/>
            </a:endParaRPr>
          </a:p>
        </p:txBody>
      </p:sp>
      <p:grpSp>
        <p:nvGrpSpPr>
          <p:cNvPr id="3" name="Groupe 183"/>
          <p:cNvGrpSpPr>
            <a:grpSpLocks/>
          </p:cNvGrpSpPr>
          <p:nvPr/>
        </p:nvGrpSpPr>
        <p:grpSpPr bwMode="auto">
          <a:xfrm>
            <a:off x="560388" y="4651920"/>
            <a:ext cx="9001125" cy="1657350"/>
            <a:chOff x="560512" y="2060848"/>
            <a:chExt cx="9001000" cy="1656184"/>
          </a:xfrm>
        </p:grpSpPr>
        <p:sp>
          <p:nvSpPr>
            <p:cNvPr id="185352" name="Rectangle 184"/>
            <p:cNvSpPr>
              <a:spLocks noChangeArrowheads="1"/>
            </p:cNvSpPr>
            <p:nvPr/>
          </p:nvSpPr>
          <p:spPr bwMode="auto">
            <a:xfrm>
              <a:off x="560512" y="2060848"/>
              <a:ext cx="9001000" cy="1656184"/>
            </a:xfrm>
            <a:prstGeom prst="rect">
              <a:avLst/>
            </a:prstGeom>
            <a:solidFill>
              <a:srgbClr val="FEF4CE"/>
            </a:solidFill>
            <a:ln w="2857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fr-FR" i="0">
                <a:latin typeface="Arial" pitchFamily="34" charset="0"/>
              </a:endParaRPr>
            </a:p>
          </p:txBody>
        </p:sp>
        <p:sp>
          <p:nvSpPr>
            <p:cNvPr id="186" name="Rectangle 2"/>
            <p:cNvSpPr>
              <a:spLocks noChangeArrowheads="1"/>
            </p:cNvSpPr>
            <p:nvPr/>
          </p:nvSpPr>
          <p:spPr bwMode="auto">
            <a:xfrm>
              <a:off x="727197" y="2176654"/>
              <a:ext cx="8580319" cy="460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533400" indent="-346075" fontAlgn="auto">
                <a:spcBef>
                  <a:spcPct val="20000"/>
                </a:spcBef>
                <a:spcAft>
                  <a:spcPts val="0"/>
                </a:spcAft>
                <a:buClr>
                  <a:srgbClr val="3333CC"/>
                </a:buClr>
                <a:buSzPct val="80000"/>
                <a:defRPr/>
              </a:pPr>
              <a:r>
                <a:rPr lang="en-GB" b="1" i="0" kern="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À </a:t>
              </a:r>
              <a:r>
                <a:rPr lang="en-GB" b="1" i="0" kern="0" dirty="0" err="1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l’échelle</a:t>
              </a:r>
              <a:r>
                <a:rPr lang="en-GB" b="1" i="0" kern="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</a:t>
              </a:r>
              <a:r>
                <a:rPr lang="en-GB" b="1" i="0" kern="0" dirty="0" err="1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mésoscopique</a:t>
              </a:r>
              <a:r>
                <a:rPr lang="en-GB" b="1" i="0" kern="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: </a:t>
              </a:r>
              <a:r>
                <a:rPr lang="en-GB" i="0" kern="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le </a:t>
              </a:r>
              <a:r>
                <a:rPr lang="en-GB" i="0" kern="0" dirty="0" err="1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seuil</a:t>
              </a:r>
              <a:r>
                <a:rPr lang="en-GB" i="0" kern="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</a:t>
              </a:r>
              <a:r>
                <a:rPr lang="en-GB" i="0" kern="0" dirty="0" err="1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est</a:t>
              </a:r>
              <a:r>
                <a:rPr lang="en-GB" i="0" kern="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la </a:t>
              </a:r>
              <a:r>
                <a:rPr lang="en-GB" i="0" kern="0" dirty="0" err="1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limite</a:t>
              </a:r>
              <a:r>
                <a:rPr lang="en-GB" i="0" kern="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</a:t>
              </a:r>
              <a:r>
                <a:rPr lang="en-GB" i="0" kern="0" dirty="0" err="1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d’adaptation</a:t>
              </a:r>
              <a:r>
                <a:rPr lang="en-GB" i="0" kern="0" dirty="0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</a:t>
              </a:r>
              <a:r>
                <a:rPr lang="en-GB" i="0" kern="0" dirty="0" err="1" smtClean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méso</a:t>
              </a:r>
              <a:endParaRPr lang="en-GB" i="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7" name="Rectangle 13"/>
            <p:cNvSpPr>
              <a:spLocks noChangeArrowheads="1"/>
            </p:cNvSpPr>
            <p:nvPr/>
          </p:nvSpPr>
          <p:spPr bwMode="auto">
            <a:xfrm>
              <a:off x="1425439" y="2709679"/>
              <a:ext cx="7156351" cy="431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533400" indent="-346075" algn="l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GB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● </a:t>
              </a:r>
              <a:r>
                <a:rPr lang="en-GB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En </a:t>
              </a:r>
              <a:r>
                <a:rPr lang="en-GB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dessous</a:t>
              </a:r>
              <a:r>
                <a:rPr lang="en-GB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de </a:t>
              </a:r>
              <a:r>
                <a:rPr lang="en-GB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cette</a:t>
              </a:r>
              <a:r>
                <a:rPr lang="en-GB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</a:t>
              </a:r>
              <a:r>
                <a:rPr lang="en-GB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limite</a:t>
              </a:r>
              <a:r>
                <a:rPr lang="en-GB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: endurance “</a:t>
              </a:r>
              <a:r>
                <a:rPr lang="en-GB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illimitée</a:t>
              </a:r>
              <a:r>
                <a:rPr lang="en-GB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”</a:t>
              </a:r>
              <a:endPara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188" name="Rectangle 13"/>
            <p:cNvSpPr>
              <a:spLocks noChangeArrowheads="1"/>
            </p:cNvSpPr>
            <p:nvPr/>
          </p:nvSpPr>
          <p:spPr bwMode="auto">
            <a:xfrm>
              <a:off x="1425439" y="3212562"/>
              <a:ext cx="7704030" cy="433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/>
            <a:lstStyle/>
            <a:p>
              <a:pPr marL="533400" indent="-346075" algn="l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None/>
                <a:defRPr/>
              </a:pPr>
              <a:r>
                <a:rPr lang="en-GB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● </a:t>
              </a:r>
              <a:r>
                <a:rPr lang="en-GB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Au </a:t>
              </a:r>
              <a:r>
                <a:rPr lang="en-GB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dessus</a:t>
              </a:r>
              <a:r>
                <a:rPr lang="en-GB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de </a:t>
              </a:r>
              <a:r>
                <a:rPr lang="en-GB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cette</a:t>
              </a:r>
              <a:r>
                <a:rPr lang="en-GB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</a:t>
              </a:r>
              <a:r>
                <a:rPr lang="en-GB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limite</a:t>
              </a:r>
              <a:r>
                <a:rPr lang="en-GB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: endurance </a:t>
              </a:r>
              <a:r>
                <a:rPr lang="en-GB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limitée</a:t>
              </a:r>
              <a:endPara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2000250" y="692150"/>
            <a:ext cx="5470525" cy="3079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i="0" kern="0" dirty="0">
                <a:solidFill>
                  <a:sysClr val="windowText" lastClr="000000"/>
                </a:solidFill>
                <a:latin typeface="Arial" pitchFamily="34" charset="0"/>
              </a:rPr>
              <a:t>( A. </a:t>
            </a:r>
            <a:r>
              <a:rPr lang="fr-FR" sz="1400" i="0" kern="0" dirty="0" err="1">
                <a:solidFill>
                  <a:sysClr val="windowText" lastClr="000000"/>
                </a:solidFill>
                <a:latin typeface="Arial" pitchFamily="34" charset="0"/>
              </a:rPr>
              <a:t>Constantinescu</a:t>
            </a:r>
            <a:r>
              <a:rPr lang="fr-FR" sz="1400" i="0" kern="0" dirty="0">
                <a:solidFill>
                  <a:sysClr val="windowText" lastClr="000000"/>
                </a:solidFill>
                <a:latin typeface="Arial" pitchFamily="34" charset="0"/>
              </a:rPr>
              <a:t>, K. Dang Van &amp; H. Maitournam, FFEMS, 2003)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44606D-67D9-4D15-B06C-059012BE7CE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verbatim}&#10;\usepackage[T1]{fontenc}&#10;\usepackage{TeX4PPT}&#10;"/>
  <p:tag name="MAGPC" val="200"/>
  <p:tag name="FONTSIZE" val="10"/>
</p:tagLst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mericana B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mericana BT" pitchFamily="2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mericana B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mericana BT" pitchFamily="2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mericana B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mericana BT" pitchFamily="2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odèle par défaut">
  <a:themeElements>
    <a:clrScheme name="3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mericana B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mericana BT" pitchFamily="2" charset="0"/>
          </a:defRPr>
        </a:defPPr>
      </a:lstStyle>
    </a:lnDef>
  </a:objectDefaults>
  <a:extraClrSchemeLst>
    <a:extraClrScheme>
      <a:clrScheme name="3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PLATE MINI CONF">
  <a:themeElements>
    <a:clrScheme name="EDF_Couleurs">
      <a:dk1>
        <a:srgbClr val="7F7F7F"/>
      </a:dk1>
      <a:lt1>
        <a:srgbClr val="FFFFFF"/>
      </a:lt1>
      <a:dk2>
        <a:srgbClr val="474747"/>
      </a:dk2>
      <a:lt2>
        <a:srgbClr val="FFFFFF"/>
      </a:lt2>
      <a:accent1>
        <a:srgbClr val="FE5815"/>
      </a:accent1>
      <a:accent2>
        <a:srgbClr val="FFA02F"/>
      </a:accent2>
      <a:accent3>
        <a:srgbClr val="C4D600"/>
      </a:accent3>
      <a:accent4>
        <a:srgbClr val="509E2F"/>
      </a:accent4>
      <a:accent5>
        <a:srgbClr val="005BBB"/>
      </a:accent5>
      <a:accent6>
        <a:srgbClr val="001A70"/>
      </a:accent6>
      <a:hlink>
        <a:srgbClr val="005BBB"/>
      </a:hlink>
      <a:folHlink>
        <a:srgbClr val="001A7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solidFill>
            <a:schemeClr val="accent6"/>
          </a:solidFill>
        </a:ln>
      </a:spPr>
      <a:bodyPr lIns="36000" tIns="36000" rIns="36000" bIns="36000" rtlCol="0" anchor="ctr"/>
      <a:lstStyle>
        <a:defPPr algn="ctr">
          <a:defRPr sz="16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0" rIns="36000" bIns="0" rtlCol="0">
        <a:spAutoFit/>
      </a:bodyPr>
      <a:lstStyle>
        <a:defPPr>
          <a:defRPr sz="1600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4_ProjetX">
  <a:themeElements>
    <a:clrScheme name="">
      <a:dk1>
        <a:srgbClr val="000000"/>
      </a:dk1>
      <a:lt1>
        <a:srgbClr val="3365FB"/>
      </a:lt1>
      <a:dk2>
        <a:srgbClr val="2708E4"/>
      </a:dk2>
      <a:lt2>
        <a:srgbClr val="00279F"/>
      </a:lt2>
      <a:accent1>
        <a:srgbClr val="F57B49"/>
      </a:accent1>
      <a:accent2>
        <a:srgbClr val="EF9100"/>
      </a:accent2>
      <a:accent3>
        <a:srgbClr val="ADB8FD"/>
      </a:accent3>
      <a:accent4>
        <a:srgbClr val="000000"/>
      </a:accent4>
      <a:accent5>
        <a:srgbClr val="F9BFB1"/>
      </a:accent5>
      <a:accent6>
        <a:srgbClr val="D98300"/>
      </a:accent6>
      <a:hlink>
        <a:srgbClr val="EAEC5E"/>
      </a:hlink>
      <a:folHlink>
        <a:srgbClr val="3365FB"/>
      </a:folHlink>
    </a:clrScheme>
    <a:fontScheme name="ProjetX">
      <a:majorFont>
        <a:latin typeface="Americana BT"/>
        <a:ea typeface=""/>
        <a:cs typeface=""/>
      </a:majorFont>
      <a:minorFont>
        <a:latin typeface="Americana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mericana B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mericana BT" pitchFamily="2" charset="0"/>
          </a:defRPr>
        </a:defPPr>
      </a:lstStyle>
    </a:lnDef>
  </a:objectDefaults>
  <a:extraClrSchemeLst>
    <a:extraClrScheme>
      <a:clrScheme name="ProjetX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tX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tX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tX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tX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tX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tX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mericana B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mericana BT" pitchFamily="2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i="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FF"/>
    </a:hlink>
    <a:folHlink>
      <a:srgbClr val="CC00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17152</TotalTime>
  <Words>1672</Words>
  <Application>Microsoft Office PowerPoint</Application>
  <PresentationFormat>Format A4 (210 x 297 mm)</PresentationFormat>
  <Paragraphs>564</Paragraphs>
  <Slides>41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7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41</vt:i4>
      </vt:variant>
    </vt:vector>
  </HeadingPairs>
  <TitlesOfParts>
    <vt:vector size="51" baseType="lpstr">
      <vt:lpstr>Modèle par défaut</vt:lpstr>
      <vt:lpstr>4_Modèle par défaut</vt:lpstr>
      <vt:lpstr>1_Modèle par défaut</vt:lpstr>
      <vt:lpstr>3_Modèle par défaut</vt:lpstr>
      <vt:lpstr>TEMPLATE MINI CONF</vt:lpstr>
      <vt:lpstr>4_ProjetX</vt:lpstr>
      <vt:lpstr>6_Modèle par défaut</vt:lpstr>
      <vt:lpstr>Equation</vt:lpstr>
      <vt:lpstr>Graphique</vt:lpstr>
      <vt:lpstr>Graphique Microsoft Excel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Endurance d’un  ressort de suspension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</vt:vector>
  </TitlesOfParts>
  <Company>Ecole Polytechnique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H. Maitournam</dc:creator>
  <cp:lastModifiedBy>Habibou Maitournam</cp:lastModifiedBy>
  <cp:revision>459</cp:revision>
  <dcterms:created xsi:type="dcterms:W3CDTF">1999-12-22T17:08:19Z</dcterms:created>
  <dcterms:modified xsi:type="dcterms:W3CDTF">2019-11-29T05:49:06Z</dcterms:modified>
</cp:coreProperties>
</file>