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78" r:id="rId9"/>
    <p:sldId id="263" r:id="rId10"/>
    <p:sldId id="265" r:id="rId11"/>
    <p:sldId id="268" r:id="rId12"/>
    <p:sldId id="270" r:id="rId13"/>
    <p:sldId id="279" r:id="rId14"/>
    <p:sldId id="280" r:id="rId15"/>
    <p:sldId id="286" r:id="rId16"/>
    <p:sldId id="281" r:id="rId17"/>
    <p:sldId id="287" r:id="rId18"/>
    <p:sldId id="271" r:id="rId19"/>
    <p:sldId id="282" r:id="rId20"/>
    <p:sldId id="272" r:id="rId21"/>
    <p:sldId id="275" r:id="rId22"/>
    <p:sldId id="283" r:id="rId23"/>
    <p:sldId id="285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ien" initials="F" lastIdx="1" clrIdx="0">
    <p:extLst>
      <p:ext uri="{19B8F6BF-5375-455C-9EA6-DF929625EA0E}">
        <p15:presenceInfo xmlns:p15="http://schemas.microsoft.com/office/powerpoint/2012/main" userId="Fabi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FFFFFF"/>
    <a:srgbClr val="FFFF99"/>
    <a:srgbClr val="FFFFCC"/>
    <a:srgbClr val="CCFF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796" autoAdjust="0"/>
  </p:normalViewPr>
  <p:slideViewPr>
    <p:cSldViewPr snapToGrid="0">
      <p:cViewPr>
        <p:scale>
          <a:sx n="60" d="100"/>
          <a:sy n="60" d="100"/>
        </p:scale>
        <p:origin x="1710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58533A8-3ECE-4BDD-B586-35A57A6D976E}" type="slidenum">
              <a:rPr lang="en-US" sz="1400">
                <a:latin typeface="Times New Roman"/>
              </a:r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Simulation numérique de l’impact de feux par un couplage OpenFOAM-Cast3m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58533A8-3ECE-4BDD-B586-35A57A6D976E}" type="slidenum">
              <a:rPr lang="en-US" sz="1400" smtClean="0">
                <a:latin typeface="Times New Roman"/>
              </a:r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9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B52825DC-F6DD-41D4-81FB-207F8A54BD25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10</a:t>
            </a:fld>
            <a:endParaRPr/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/>
              <a:t>In </a:t>
            </a:r>
            <a:r>
              <a:rPr lang="fr-FR" dirty="0" err="1"/>
              <a:t>order</a:t>
            </a:r>
            <a:r>
              <a:rPr lang="fr-FR" dirty="0"/>
              <a:t> to compare simulation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visual</a:t>
            </a:r>
            <a:r>
              <a:rPr lang="fr-FR" dirty="0"/>
              <a:t> marks in the Chauvet Pont d’Arc cave,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get</a:t>
            </a:r>
            <a:r>
              <a:rPr lang="fr-FR" dirty="0"/>
              <a:t> good </a:t>
            </a:r>
            <a:r>
              <a:rPr lang="fr-FR" dirty="0" err="1"/>
              <a:t>numerical</a:t>
            </a:r>
            <a:r>
              <a:rPr lang="fr-FR" dirty="0"/>
              <a:t> thermo-</a:t>
            </a:r>
            <a:r>
              <a:rPr lang="fr-FR" dirty="0" err="1"/>
              <a:t>alterations</a:t>
            </a:r>
            <a:r>
              <a:rPr lang="fr-FR" dirty="0"/>
              <a:t>.</a:t>
            </a:r>
          </a:p>
          <a:p>
            <a:r>
              <a:rPr lang="fr-FR" dirty="0" err="1"/>
              <a:t>Here</a:t>
            </a:r>
            <a:r>
              <a:rPr lang="fr-FR" dirty="0"/>
              <a:t>, I </a:t>
            </a:r>
            <a:r>
              <a:rPr lang="fr-FR" dirty="0" err="1"/>
              <a:t>present</a:t>
            </a:r>
            <a:r>
              <a:rPr lang="fr-FR" dirty="0"/>
              <a:t> the </a:t>
            </a:r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and simulation for </a:t>
            </a:r>
            <a:r>
              <a:rPr lang="fr-FR" dirty="0" err="1"/>
              <a:t>rubification</a:t>
            </a:r>
            <a:r>
              <a:rPr lang="fr-FR" dirty="0"/>
              <a:t> (as a </a:t>
            </a:r>
            <a:r>
              <a:rPr lang="fr-FR" dirty="0" err="1"/>
              <a:t>reminder</a:t>
            </a:r>
            <a:r>
              <a:rPr lang="fr-FR" dirty="0"/>
              <a:t> 250°C </a:t>
            </a:r>
            <a:r>
              <a:rPr lang="fr-FR" dirty="0" err="1"/>
              <a:t>during</a:t>
            </a:r>
            <a:r>
              <a:rPr lang="fr-FR" dirty="0"/>
              <a:t> 10 minutes).</a:t>
            </a:r>
          </a:p>
          <a:p>
            <a:r>
              <a:rPr lang="fr-FR" dirty="0"/>
              <a:t>The </a:t>
            </a:r>
            <a:r>
              <a:rPr lang="fr-FR" dirty="0" err="1"/>
              <a:t>red</a:t>
            </a:r>
            <a:r>
              <a:rPr lang="fr-FR" dirty="0"/>
              <a:t> area are the </a:t>
            </a:r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rubification</a:t>
            </a:r>
            <a:r>
              <a:rPr lang="fr-FR" dirty="0"/>
              <a:t>. The </a:t>
            </a:r>
            <a:r>
              <a:rPr lang="fr-FR" dirty="0" err="1"/>
              <a:t>dashed</a:t>
            </a:r>
            <a:r>
              <a:rPr lang="fr-FR" dirty="0"/>
              <a:t> line corresponds to the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rubification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approximate</a:t>
            </a:r>
            <a:r>
              <a:rPr lang="fr-FR" dirty="0"/>
              <a:t> the </a:t>
            </a:r>
            <a:r>
              <a:rPr lang="fr-FR" dirty="0" err="1"/>
              <a:t>rubification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depiste</a:t>
            </a:r>
            <a:r>
              <a:rPr lang="fr-FR" dirty="0"/>
              <a:t> a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underestimation</a:t>
            </a:r>
            <a:r>
              <a:rPr lang="fr-FR" dirty="0"/>
              <a:t> on the </a:t>
            </a:r>
            <a:r>
              <a:rPr lang="fr-FR" dirty="0" err="1"/>
              <a:t>walls</a:t>
            </a:r>
            <a:r>
              <a:rPr lang="fr-FR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ABA766E9-A99A-4BCA-8B93-7B8D921A8863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11</a:t>
            </a:fld>
            <a:endParaRPr/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move on to the Chauvet cave. On the </a:t>
            </a:r>
            <a:r>
              <a:rPr lang="fr-FR" dirty="0" err="1"/>
              <a:t>left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the 3D </a:t>
            </a:r>
            <a:r>
              <a:rPr lang="fr-FR" dirty="0" err="1"/>
              <a:t>geometry</a:t>
            </a:r>
            <a:r>
              <a:rPr lang="fr-FR" dirty="0"/>
              <a:t> of the cave. </a:t>
            </a:r>
            <a:r>
              <a:rPr lang="fr-FR" dirty="0" err="1"/>
              <a:t>We</a:t>
            </a:r>
            <a:r>
              <a:rPr lang="fr-FR" dirty="0"/>
              <a:t> are more </a:t>
            </a:r>
            <a:r>
              <a:rPr lang="fr-FR" dirty="0" err="1"/>
              <a:t>interested</a:t>
            </a:r>
            <a:r>
              <a:rPr lang="fr-FR" dirty="0"/>
              <a:t> in the </a:t>
            </a:r>
            <a:r>
              <a:rPr lang="fr-FR" dirty="0" err="1"/>
              <a:t>Megaloceros</a:t>
            </a:r>
            <a:r>
              <a:rPr lang="fr-FR" dirty="0"/>
              <a:t> </a:t>
            </a:r>
            <a:r>
              <a:rPr lang="fr-FR" dirty="0" err="1"/>
              <a:t>gallery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in black, </a:t>
            </a:r>
            <a:r>
              <a:rPr lang="fr-FR" dirty="0" err="1"/>
              <a:t>around</a:t>
            </a:r>
            <a:r>
              <a:rPr lang="fr-FR" dirty="0"/>
              <a:t> the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arrow</a:t>
            </a:r>
            <a:r>
              <a:rPr lang="fr-FR" dirty="0"/>
              <a:t>. At the end, </a:t>
            </a:r>
            <a:r>
              <a:rPr lang="fr-FR" dirty="0" err="1"/>
              <a:t>we</a:t>
            </a:r>
            <a:r>
              <a:rPr lang="fr-FR" dirty="0"/>
              <a:t> have the End </a:t>
            </a:r>
            <a:r>
              <a:rPr lang="fr-FR" dirty="0" err="1"/>
              <a:t>Chamber</a:t>
            </a:r>
            <a:r>
              <a:rPr lang="fr-FR" dirty="0"/>
              <a:t>. Indeed, </a:t>
            </a:r>
            <a:r>
              <a:rPr lang="fr-FR" dirty="0" err="1"/>
              <a:t>there</a:t>
            </a:r>
            <a:r>
              <a:rPr lang="fr-FR" dirty="0"/>
              <a:t> are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fire</a:t>
            </a:r>
            <a:r>
              <a:rPr lang="fr-FR" dirty="0"/>
              <a:t> areas </a:t>
            </a:r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gallery</a:t>
            </a:r>
            <a:r>
              <a:rPr lang="fr-FR" dirty="0"/>
              <a:t> and </a:t>
            </a:r>
            <a:r>
              <a:rPr lang="fr-FR" dirty="0" err="1"/>
              <a:t>we</a:t>
            </a:r>
            <a:r>
              <a:rPr lang="fr-FR" dirty="0"/>
              <a:t> do not know if all the </a:t>
            </a:r>
            <a:r>
              <a:rPr lang="fr-FR" dirty="0" err="1"/>
              <a:t>fires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at the end of the cave </a:t>
            </a:r>
            <a:r>
              <a:rPr lang="fr-FR" dirty="0" err="1"/>
              <a:t>because</a:t>
            </a:r>
            <a:r>
              <a:rPr lang="fr-FR" dirty="0"/>
              <a:t> the entrance </a:t>
            </a:r>
            <a:r>
              <a:rPr lang="fr-FR" dirty="0" err="1"/>
              <a:t>is</a:t>
            </a:r>
            <a:r>
              <a:rPr lang="fr-FR" dirty="0"/>
              <a:t> at the </a:t>
            </a:r>
            <a:r>
              <a:rPr lang="fr-FR" dirty="0" err="1"/>
              <a:t>bottom</a:t>
            </a:r>
            <a:r>
              <a:rPr lang="fr-FR" dirty="0"/>
              <a:t> of the </a:t>
            </a:r>
            <a:r>
              <a:rPr lang="fr-FR" dirty="0" err="1"/>
              <a:t>picture</a:t>
            </a:r>
            <a:r>
              <a:rPr lang="fr-FR" dirty="0"/>
              <a:t>. </a:t>
            </a:r>
            <a:r>
              <a:rPr lang="fr-FR" dirty="0" err="1"/>
              <a:t>Within</a:t>
            </a:r>
            <a:r>
              <a:rPr lang="fr-FR" dirty="0"/>
              <a:t> the cave, at the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arrow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a big </a:t>
            </a:r>
            <a:r>
              <a:rPr lang="fr-FR" dirty="0" err="1"/>
              <a:t>spalling</a:t>
            </a:r>
            <a:r>
              <a:rPr lang="fr-FR" dirty="0"/>
              <a:t>, a big block </a:t>
            </a:r>
            <a:r>
              <a:rPr lang="fr-FR" dirty="0" err="1"/>
              <a:t>felt</a:t>
            </a:r>
            <a:r>
              <a:rPr lang="fr-FR" dirty="0"/>
              <a:t> down </a:t>
            </a:r>
            <a:r>
              <a:rPr lang="fr-FR" dirty="0" err="1"/>
              <a:t>because</a:t>
            </a:r>
            <a:r>
              <a:rPr lang="fr-FR" dirty="0"/>
              <a:t> of </a:t>
            </a:r>
            <a:r>
              <a:rPr lang="fr-FR" dirty="0" err="1"/>
              <a:t>fires</a:t>
            </a:r>
            <a:r>
              <a:rPr lang="fr-FR" dirty="0"/>
              <a:t>. There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 </a:t>
            </a:r>
            <a:r>
              <a:rPr lang="fr-FR" dirty="0" err="1"/>
              <a:t>grey</a:t>
            </a:r>
            <a:r>
              <a:rPr lang="fr-FR" dirty="0"/>
              <a:t> </a:t>
            </a:r>
            <a:r>
              <a:rPr lang="fr-FR" dirty="0" err="1"/>
              <a:t>colour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another</a:t>
            </a:r>
            <a:r>
              <a:rPr lang="fr-FR" dirty="0"/>
              <a:t> point of </a:t>
            </a:r>
            <a:r>
              <a:rPr lang="fr-FR" dirty="0" err="1"/>
              <a:t>view</a:t>
            </a:r>
            <a:r>
              <a:rPr lang="fr-FR" dirty="0"/>
              <a:t>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5eme pas: contient toutes les lignes, toutes les conditions limites en fonction du temps + lis le maillage .</a:t>
            </a:r>
            <a:r>
              <a:rPr lang="fr-FR" dirty="0" err="1"/>
              <a:t>unv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58533A8-3ECE-4BDD-B586-35A57A6D976E}" type="slidenum">
              <a:rPr lang="en-US" sz="1400" smtClean="0">
                <a:latin typeface="Times New Roman"/>
              </a:r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26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58533A8-3ECE-4BDD-B586-35A57A6D976E}" type="slidenum">
              <a:rPr lang="en-US" sz="1400" smtClean="0">
                <a:latin typeface="Times New Roman"/>
              </a:r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64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Résistance en compression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58533A8-3ECE-4BDD-B586-35A57A6D976E}" type="slidenum">
              <a:rPr lang="en-US" sz="1400" smtClean="0">
                <a:latin typeface="Times New Roman"/>
              </a:r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02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9F6AC329-58B0-449E-AFD5-DB80E6B5CC2F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17</a:t>
            </a:fld>
            <a:endParaRPr/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 err="1"/>
              <a:t>Here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are an </a:t>
            </a:r>
            <a:r>
              <a:rPr lang="fr-FR" dirty="0" err="1"/>
              <a:t>observator</a:t>
            </a:r>
            <a:r>
              <a:rPr lang="fr-FR" dirty="0"/>
              <a:t> of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spalling</a:t>
            </a:r>
            <a:r>
              <a:rPr lang="fr-FR" dirty="0"/>
              <a:t> but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outside</a:t>
            </a:r>
            <a:r>
              <a:rPr lang="fr-FR" dirty="0"/>
              <a:t> of the cave, like if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at the </a:t>
            </a:r>
            <a:r>
              <a:rPr lang="fr-FR" dirty="0" err="1"/>
              <a:t>arrowhead</a:t>
            </a:r>
            <a:r>
              <a:rPr lang="fr-FR" dirty="0"/>
              <a:t>.</a:t>
            </a:r>
          </a:p>
          <a:p>
            <a:r>
              <a:rPr lang="fr-FR" dirty="0" err="1"/>
              <a:t>Then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in a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the </a:t>
            </a:r>
            <a:r>
              <a:rPr lang="fr-FR" dirty="0" err="1"/>
              <a:t>grey</a:t>
            </a:r>
            <a:r>
              <a:rPr lang="fr-FR" dirty="0"/>
              <a:t> </a:t>
            </a:r>
            <a:r>
              <a:rPr lang="fr-FR" dirty="0" err="1"/>
              <a:t>colour</a:t>
            </a:r>
            <a:r>
              <a:rPr lang="fr-FR" dirty="0"/>
              <a:t> </a:t>
            </a:r>
            <a:r>
              <a:rPr lang="fr-FR" dirty="0" err="1"/>
              <a:t>wich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rock </a:t>
            </a:r>
            <a:r>
              <a:rPr lang="fr-FR" dirty="0" err="1"/>
              <a:t>reached</a:t>
            </a:r>
            <a:r>
              <a:rPr lang="fr-FR" dirty="0"/>
              <a:t> at least 350°C </a:t>
            </a:r>
            <a:r>
              <a:rPr lang="fr-FR" dirty="0" err="1"/>
              <a:t>during</a:t>
            </a:r>
            <a:r>
              <a:rPr lang="fr-FR" dirty="0"/>
              <a:t> 10 minutes.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8DF3D7B5-B256-408F-AAF0-76CE9AD0126C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19</a:t>
            </a:fld>
            <a:endParaRPr/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/>
              <a:t>To know the </a:t>
            </a:r>
            <a:r>
              <a:rPr lang="fr-FR" dirty="0" err="1"/>
              <a:t>fire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now</a:t>
            </a:r>
            <a:r>
              <a:rPr lang="fr-FR" dirty="0"/>
              <a:t> run </a:t>
            </a:r>
            <a:r>
              <a:rPr lang="fr-FR" dirty="0" err="1"/>
              <a:t>several</a:t>
            </a:r>
            <a:r>
              <a:rPr lang="fr-FR" dirty="0"/>
              <a:t> simulations </a:t>
            </a:r>
            <a:r>
              <a:rPr lang="fr-FR" dirty="0" err="1"/>
              <a:t>until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alterations</a:t>
            </a:r>
            <a:r>
              <a:rPr lang="fr-FR" dirty="0"/>
              <a:t> are </a:t>
            </a:r>
            <a:r>
              <a:rPr lang="fr-FR" dirty="0" err="1"/>
              <a:t>reproduced</a:t>
            </a:r>
            <a:r>
              <a:rPr lang="fr-FR" dirty="0"/>
              <a:t>. </a:t>
            </a:r>
          </a:p>
          <a:p>
            <a:r>
              <a:rPr lang="fr-FR" dirty="0"/>
              <a:t>For </a:t>
            </a:r>
            <a:r>
              <a:rPr lang="fr-FR" dirty="0" err="1"/>
              <a:t>example</a:t>
            </a:r>
            <a:r>
              <a:rPr lang="fr-FR" dirty="0"/>
              <a:t>, for the </a:t>
            </a:r>
            <a:r>
              <a:rPr lang="fr-FR" dirty="0" err="1"/>
              <a:t>previous</a:t>
            </a:r>
            <a:r>
              <a:rPr lang="fr-FR" dirty="0"/>
              <a:t> area, the simulations </a:t>
            </a:r>
            <a:r>
              <a:rPr lang="fr-FR" dirty="0" err="1"/>
              <a:t>reveal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60 kg are far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(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reproduce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alterations</a:t>
            </a:r>
            <a:r>
              <a:rPr lang="fr-FR" dirty="0"/>
              <a:t>). </a:t>
            </a:r>
            <a:r>
              <a:rPr lang="fr-FR" dirty="0" err="1"/>
              <a:t>Then</a:t>
            </a:r>
            <a:r>
              <a:rPr lang="fr-FR" dirty="0"/>
              <a:t>, the </a:t>
            </a:r>
            <a:r>
              <a:rPr lang="fr-FR" dirty="0" err="1"/>
              <a:t>protocol</a:t>
            </a:r>
            <a:r>
              <a:rPr lang="fr-FR" dirty="0"/>
              <a:t> of the </a:t>
            </a:r>
            <a:r>
              <a:rPr lang="fr-FR" dirty="0" err="1"/>
              <a:t>experimentations</a:t>
            </a:r>
            <a:r>
              <a:rPr lang="fr-FR" dirty="0"/>
              <a:t> in the </a:t>
            </a:r>
            <a:r>
              <a:rPr lang="fr-FR" dirty="0" err="1"/>
              <a:t>quarry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intense.</a:t>
            </a:r>
          </a:p>
          <a:p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wood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possibility</a:t>
            </a:r>
            <a:r>
              <a:rPr lang="fr-FR" dirty="0"/>
              <a:t>. But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hard to </a:t>
            </a:r>
            <a:r>
              <a:rPr lang="fr-FR" dirty="0" err="1"/>
              <a:t>decide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fires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reproduce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alterations</a:t>
            </a:r>
            <a:r>
              <a:rPr lang="fr-FR" dirty="0"/>
              <a:t>. For </a:t>
            </a:r>
            <a:r>
              <a:rPr lang="fr-FR" dirty="0" err="1"/>
              <a:t>example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30 kg, </a:t>
            </a:r>
            <a:r>
              <a:rPr lang="fr-FR" dirty="0" err="1"/>
              <a:t>perhaps</a:t>
            </a:r>
            <a:r>
              <a:rPr lang="fr-FR" dirty="0"/>
              <a:t> X </a:t>
            </a:r>
            <a:r>
              <a:rPr lang="fr-FR" dirty="0" err="1"/>
              <a:t>fires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alterations</a:t>
            </a:r>
            <a:r>
              <a:rPr lang="fr-FR" dirty="0"/>
              <a:t>. The accumulation of </a:t>
            </a:r>
            <a:r>
              <a:rPr lang="fr-FR" dirty="0" err="1"/>
              <a:t>fires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possibility</a:t>
            </a:r>
            <a:r>
              <a:rPr lang="fr-FR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1F61220A-CBF9-4710-A643-A70681FEF17B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20</a:t>
            </a:fld>
            <a:endParaRPr/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/>
              <a:t>So far, </a:t>
            </a:r>
            <a:r>
              <a:rPr lang="fr-FR" dirty="0" err="1"/>
              <a:t>we</a:t>
            </a:r>
            <a:r>
              <a:rPr lang="fr-FR" dirty="0"/>
              <a:t> do not know if the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fires</a:t>
            </a:r>
            <a:r>
              <a:rPr lang="fr-FR" dirty="0"/>
              <a:t> in the </a:t>
            </a:r>
            <a:r>
              <a:rPr lang="fr-FR" dirty="0" err="1"/>
              <a:t>Megaloceros</a:t>
            </a:r>
            <a:r>
              <a:rPr lang="fr-FR" dirty="0"/>
              <a:t> </a:t>
            </a:r>
            <a:r>
              <a:rPr lang="fr-FR" dirty="0" err="1"/>
              <a:t>gallery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. So </a:t>
            </a:r>
            <a:r>
              <a:rPr lang="fr-FR" dirty="0" err="1"/>
              <a:t>until</a:t>
            </a:r>
            <a:r>
              <a:rPr lang="fr-FR" dirty="0"/>
              <a:t> the end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, I </a:t>
            </a:r>
            <a:r>
              <a:rPr lang="fr-FR" dirty="0" err="1"/>
              <a:t>will</a:t>
            </a:r>
            <a:r>
              <a:rPr lang="fr-FR" dirty="0"/>
              <a:t> run scenarios of </a:t>
            </a:r>
            <a:r>
              <a:rPr lang="fr-FR" dirty="0" err="1"/>
              <a:t>fires</a:t>
            </a:r>
            <a:r>
              <a:rPr lang="fr-FR" dirty="0"/>
              <a:t> for the </a:t>
            </a:r>
            <a:r>
              <a:rPr lang="fr-FR" dirty="0" err="1"/>
              <a:t>other</a:t>
            </a:r>
            <a:r>
              <a:rPr lang="fr-FR" dirty="0"/>
              <a:t> areas and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the </a:t>
            </a:r>
            <a:r>
              <a:rPr lang="fr-FR" dirty="0" err="1"/>
              <a:t>fires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cave. In addition, the dangers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know if the </a:t>
            </a:r>
            <a:r>
              <a:rPr lang="fr-FR" dirty="0" err="1"/>
              <a:t>hearth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have been </a:t>
            </a:r>
            <a:r>
              <a:rPr lang="fr-FR" dirty="0" err="1"/>
              <a:t>supplied</a:t>
            </a:r>
            <a:r>
              <a:rPr lang="fr-FR" dirty="0"/>
              <a:t> by </a:t>
            </a:r>
            <a:r>
              <a:rPr lang="fr-FR" dirty="0" err="1"/>
              <a:t>Aurignacians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hope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all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researches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help </a:t>
            </a:r>
            <a:r>
              <a:rPr lang="fr-FR" dirty="0" err="1"/>
              <a:t>archaeologists</a:t>
            </a:r>
            <a:r>
              <a:rPr lang="fr-FR" dirty="0"/>
              <a:t> in the </a:t>
            </a:r>
            <a:r>
              <a:rPr lang="fr-FR" dirty="0" err="1"/>
              <a:t>understanding</a:t>
            </a:r>
            <a:r>
              <a:rPr lang="fr-FR" dirty="0"/>
              <a:t> of the </a:t>
            </a:r>
            <a:r>
              <a:rPr lang="fr-FR" dirty="0" err="1"/>
              <a:t>functions</a:t>
            </a:r>
            <a:r>
              <a:rPr lang="fr-FR" dirty="0"/>
              <a:t> of the </a:t>
            </a:r>
            <a:r>
              <a:rPr lang="fr-FR" dirty="0" err="1"/>
              <a:t>fires</a:t>
            </a:r>
            <a:r>
              <a:rPr lang="fr-FR" dirty="0"/>
              <a:t> in the Chauvet-Pont d’Arc cave.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58533A8-3ECE-4BDD-B586-35A57A6D976E}" type="slidenum">
              <a:rPr lang="en-US" sz="1400" smtClean="0">
                <a:latin typeface="Times New Roman"/>
              </a:r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8E6E8F7F-6617-4270-939E-8D03E2AC966B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2</a:t>
            </a:fld>
            <a:endParaRPr/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/>
              <a:t>This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included</a:t>
            </a:r>
            <a:r>
              <a:rPr lang="fr-FR" dirty="0"/>
              <a:t> in the </a:t>
            </a:r>
            <a:r>
              <a:rPr lang="fr-FR" dirty="0" err="1"/>
              <a:t>Carmothap</a:t>
            </a:r>
            <a:r>
              <a:rPr lang="fr-FR" dirty="0"/>
              <a:t> program. This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concerns</a:t>
            </a:r>
            <a:r>
              <a:rPr lang="fr-FR" dirty="0"/>
              <a:t> the </a:t>
            </a:r>
            <a:r>
              <a:rPr lang="fr-FR" dirty="0" err="1"/>
              <a:t>fires</a:t>
            </a:r>
            <a:r>
              <a:rPr lang="fr-FR" dirty="0"/>
              <a:t> made </a:t>
            </a:r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Paleolithic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caves, </a:t>
            </a:r>
            <a:r>
              <a:rPr lang="fr-FR" dirty="0" err="1"/>
              <a:t>especially</a:t>
            </a:r>
            <a:r>
              <a:rPr lang="fr-FR" dirty="0"/>
              <a:t> in the </a:t>
            </a:r>
            <a:r>
              <a:rPr lang="fr-FR" dirty="0" err="1"/>
              <a:t>endokarst</a:t>
            </a:r>
            <a:r>
              <a:rPr lang="fr-FR" dirty="0"/>
              <a:t>.</a:t>
            </a:r>
          </a:p>
          <a:p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experimental</a:t>
            </a:r>
            <a:r>
              <a:rPr lang="fr-FR" dirty="0"/>
              <a:t> reproduction of the </a:t>
            </a:r>
            <a:r>
              <a:rPr lang="fr-FR" dirty="0" err="1"/>
              <a:t>fires</a:t>
            </a:r>
            <a:r>
              <a:rPr lang="fr-FR" dirty="0"/>
              <a:t>,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archaeological</a:t>
            </a:r>
            <a:r>
              <a:rPr lang="fr-FR" dirty="0"/>
              <a:t> data, the program has </a:t>
            </a:r>
            <a:r>
              <a:rPr lang="fr-FR" dirty="0" err="1"/>
              <a:t>several</a:t>
            </a:r>
            <a:r>
              <a:rPr lang="fr-FR" dirty="0"/>
              <a:t> objectives:</a:t>
            </a:r>
          </a:p>
          <a:p>
            <a:r>
              <a:rPr lang="fr-FR" dirty="0"/>
              <a:t>-</a:t>
            </a:r>
            <a:r>
              <a:rPr lang="fr-FR" dirty="0" err="1"/>
              <a:t>Make</a:t>
            </a:r>
            <a:r>
              <a:rPr lang="fr-FR" dirty="0"/>
              <a:t> a frame of </a:t>
            </a:r>
            <a:r>
              <a:rPr lang="fr-FR" dirty="0" err="1"/>
              <a:t>reference</a:t>
            </a:r>
            <a:r>
              <a:rPr lang="fr-FR" dirty="0"/>
              <a:t> of thermal faciès </a:t>
            </a:r>
            <a:r>
              <a:rPr lang="fr-FR" dirty="0" err="1"/>
              <a:t>allowing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recognition. It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made for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: </a:t>
            </a:r>
            <a:r>
              <a:rPr lang="fr-FR" dirty="0" err="1"/>
              <a:t>limestone</a:t>
            </a:r>
            <a:r>
              <a:rPr lang="fr-FR" dirty="0"/>
              <a:t> and </a:t>
            </a:r>
            <a:r>
              <a:rPr lang="fr-FR" dirty="0" err="1"/>
              <a:t>speleothems</a:t>
            </a:r>
            <a:endParaRPr lang="fr-FR" dirty="0"/>
          </a:p>
          <a:p>
            <a:r>
              <a:rPr lang="fr-FR" dirty="0"/>
              <a:t>-</a:t>
            </a:r>
            <a:r>
              <a:rPr lang="fr-FR" dirty="0" err="1"/>
              <a:t>Build</a:t>
            </a:r>
            <a:r>
              <a:rPr lang="fr-FR" dirty="0"/>
              <a:t> a </a:t>
            </a:r>
            <a:r>
              <a:rPr lang="fr-FR" dirty="0" err="1"/>
              <a:t>database</a:t>
            </a:r>
            <a:r>
              <a:rPr lang="fr-FR" dirty="0"/>
              <a:t> to </a:t>
            </a:r>
            <a:r>
              <a:rPr lang="fr-FR" dirty="0" err="1"/>
              <a:t>identify</a:t>
            </a:r>
            <a:r>
              <a:rPr lang="fr-FR" dirty="0"/>
              <a:t> fuels </a:t>
            </a:r>
            <a:r>
              <a:rPr lang="fr-FR" dirty="0" err="1"/>
              <a:t>from</a:t>
            </a:r>
            <a:r>
              <a:rPr lang="fr-FR" dirty="0"/>
              <a:t> combustion </a:t>
            </a:r>
            <a:r>
              <a:rPr lang="fr-FR" dirty="0" err="1"/>
              <a:t>residues</a:t>
            </a:r>
            <a:r>
              <a:rPr lang="fr-FR" dirty="0"/>
              <a:t> on the </a:t>
            </a:r>
            <a:r>
              <a:rPr lang="fr-FR" dirty="0" err="1"/>
              <a:t>walls</a:t>
            </a:r>
            <a:r>
              <a:rPr lang="fr-FR" dirty="0"/>
              <a:t> (</a:t>
            </a:r>
            <a:r>
              <a:rPr lang="fr-FR" dirty="0" err="1"/>
              <a:t>especially</a:t>
            </a:r>
            <a:r>
              <a:rPr lang="fr-FR" dirty="0"/>
              <a:t> </a:t>
            </a:r>
            <a:r>
              <a:rPr lang="fr-FR" dirty="0" err="1"/>
              <a:t>soots</a:t>
            </a:r>
            <a:r>
              <a:rPr lang="fr-FR" dirty="0"/>
              <a:t>)</a:t>
            </a:r>
          </a:p>
          <a:p>
            <a:r>
              <a:rPr lang="fr-FR" dirty="0"/>
              <a:t>-Set up a </a:t>
            </a:r>
            <a:r>
              <a:rPr lang="fr-FR" dirty="0" err="1"/>
              <a:t>numerical</a:t>
            </a:r>
            <a:r>
              <a:rPr lang="fr-FR" dirty="0"/>
              <a:t> model of </a:t>
            </a:r>
            <a:r>
              <a:rPr lang="fr-FR" dirty="0" err="1"/>
              <a:t>fire</a:t>
            </a:r>
            <a:r>
              <a:rPr lang="fr-FR" dirty="0"/>
              <a:t> simulation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thermomechanical</a:t>
            </a:r>
            <a:r>
              <a:rPr lang="fr-FR" dirty="0"/>
              <a:t> </a:t>
            </a:r>
            <a:r>
              <a:rPr lang="fr-FR" dirty="0" err="1"/>
              <a:t>coupling</a:t>
            </a:r>
            <a:r>
              <a:rPr lang="fr-FR" dirty="0"/>
              <a:t>. This model </a:t>
            </a:r>
            <a:r>
              <a:rPr lang="fr-FR" dirty="0" err="1"/>
              <a:t>makes</a:t>
            </a:r>
            <a:r>
              <a:rPr lang="fr-FR" dirty="0"/>
              <a:t> possible the test of </a:t>
            </a:r>
            <a:r>
              <a:rPr lang="fr-FR" dirty="0" err="1"/>
              <a:t>several</a:t>
            </a:r>
            <a:r>
              <a:rPr lang="fr-FR" dirty="0"/>
              <a:t> scenarios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fuel </a:t>
            </a:r>
            <a:r>
              <a:rPr lang="fr-FR" dirty="0" err="1"/>
              <a:t>quantities</a:t>
            </a:r>
            <a:r>
              <a:rPr lang="fr-FR" dirty="0"/>
              <a:t> or </a:t>
            </a:r>
            <a:r>
              <a:rPr lang="fr-FR" dirty="0" err="1"/>
              <a:t>method</a:t>
            </a:r>
            <a:r>
              <a:rPr lang="fr-FR" dirty="0"/>
              <a:t> of </a:t>
            </a:r>
            <a:r>
              <a:rPr lang="fr-FR" dirty="0" err="1"/>
              <a:t>supply</a:t>
            </a:r>
            <a:r>
              <a:rPr lang="fr-FR" dirty="0"/>
              <a:t> for </a:t>
            </a:r>
            <a:r>
              <a:rPr lang="fr-FR" dirty="0" err="1"/>
              <a:t>example</a:t>
            </a:r>
            <a:r>
              <a:rPr lang="fr-FR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B5341EAC-5B02-4C8F-A4B2-2DED63C75582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3</a:t>
            </a:fld>
            <a:endParaRPr/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carmothap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sites: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Bruniquel cave in the Tarn et Garonne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speleothems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about 175 000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/ 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made 175 000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Chauvet-Pont d’Arc cave in Ardèche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Aurignacian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Enlene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cave in Ariège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Magdalenian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habitat 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Comarque cave in Dordogne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magdalenian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ornate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cave. 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occupied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Middle Age. 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program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2016. I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about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Chauvet-Pont d’Arc cave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B246B480-8CEA-456D-AD10-59A9A08FF89E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4</a:t>
            </a:fld>
            <a:endParaRPr/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 err="1"/>
              <a:t>Today</a:t>
            </a:r>
            <a:r>
              <a:rPr lang="fr-FR" dirty="0"/>
              <a:t>, </a:t>
            </a:r>
            <a:r>
              <a:rPr lang="fr-FR" dirty="0" err="1"/>
              <a:t>there</a:t>
            </a:r>
            <a:r>
              <a:rPr lang="fr-FR" dirty="0"/>
              <a:t> are </a:t>
            </a:r>
            <a:r>
              <a:rPr lang="fr-FR" dirty="0" err="1"/>
              <a:t>still</a:t>
            </a:r>
            <a:r>
              <a:rPr lang="fr-FR" dirty="0"/>
              <a:t> marks made by </a:t>
            </a:r>
            <a:r>
              <a:rPr lang="fr-FR" dirty="0" err="1"/>
              <a:t>fires</a:t>
            </a:r>
            <a:r>
              <a:rPr lang="fr-FR" dirty="0"/>
              <a:t> in the cave. The first </a:t>
            </a:r>
            <a:r>
              <a:rPr lang="fr-FR" dirty="0" err="1"/>
              <a:t>thermoalteration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colour</a:t>
            </a:r>
            <a:r>
              <a:rPr lang="fr-FR" dirty="0"/>
              <a:t> changes of </a:t>
            </a:r>
            <a:r>
              <a:rPr lang="fr-FR" dirty="0" err="1"/>
              <a:t>walls</a:t>
            </a:r>
            <a:r>
              <a:rPr lang="fr-FR" dirty="0"/>
              <a:t>. It </a:t>
            </a:r>
            <a:r>
              <a:rPr lang="fr-FR" dirty="0" err="1"/>
              <a:t>occurs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the rock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heated</a:t>
            </a:r>
            <a:r>
              <a:rPr lang="fr-FR" dirty="0"/>
              <a:t> up to 250 °C </a:t>
            </a:r>
            <a:r>
              <a:rPr lang="fr-FR" dirty="0" err="1"/>
              <a:t>during</a:t>
            </a:r>
            <a:r>
              <a:rPr lang="fr-FR" dirty="0"/>
              <a:t> 10 minutes for a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colour</a:t>
            </a:r>
            <a:r>
              <a:rPr lang="fr-FR" dirty="0"/>
              <a:t> and to 350°C </a:t>
            </a:r>
            <a:r>
              <a:rPr lang="fr-FR" dirty="0" err="1"/>
              <a:t>during</a:t>
            </a:r>
            <a:r>
              <a:rPr lang="fr-FR" dirty="0"/>
              <a:t> 10 minutes for a </a:t>
            </a:r>
            <a:r>
              <a:rPr lang="fr-FR" dirty="0" err="1"/>
              <a:t>grey</a:t>
            </a:r>
            <a:r>
              <a:rPr lang="fr-FR" dirty="0"/>
              <a:t> </a:t>
            </a:r>
            <a:r>
              <a:rPr lang="fr-FR" dirty="0" err="1"/>
              <a:t>colour</a:t>
            </a:r>
            <a:r>
              <a:rPr lang="fr-FR" dirty="0"/>
              <a:t>. The second </a:t>
            </a:r>
            <a:r>
              <a:rPr lang="fr-FR" dirty="0" err="1"/>
              <a:t>alteration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spalling</a:t>
            </a:r>
            <a:r>
              <a:rPr lang="fr-FR" dirty="0"/>
              <a:t>. A high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involves</a:t>
            </a:r>
            <a:r>
              <a:rPr lang="fr-FR" dirty="0"/>
              <a:t> </a:t>
            </a:r>
            <a:r>
              <a:rPr lang="fr-FR" dirty="0" err="1"/>
              <a:t>great</a:t>
            </a:r>
            <a:r>
              <a:rPr lang="fr-FR" dirty="0"/>
              <a:t> stress in the rock. </a:t>
            </a:r>
            <a:r>
              <a:rPr lang="fr-FR" dirty="0" err="1"/>
              <a:t>Then</a:t>
            </a:r>
            <a:r>
              <a:rPr lang="fr-FR" dirty="0"/>
              <a:t> a fragmentation can </a:t>
            </a:r>
            <a:r>
              <a:rPr lang="fr-FR" dirty="0" err="1"/>
              <a:t>happen</a:t>
            </a:r>
            <a:r>
              <a:rPr lang="fr-FR" dirty="0"/>
              <a:t>. The last </a:t>
            </a:r>
            <a:r>
              <a:rPr lang="fr-FR" dirty="0" err="1"/>
              <a:t>evidence</a:t>
            </a:r>
            <a:r>
              <a:rPr lang="fr-FR" dirty="0"/>
              <a:t> of combustion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deposition</a:t>
            </a:r>
            <a:r>
              <a:rPr lang="fr-FR" dirty="0"/>
              <a:t> of </a:t>
            </a:r>
            <a:r>
              <a:rPr lang="fr-FR" dirty="0" err="1"/>
              <a:t>soot</a:t>
            </a:r>
            <a:r>
              <a:rPr lang="fr-FR" dirty="0"/>
              <a:t> on </a:t>
            </a:r>
            <a:r>
              <a:rPr lang="fr-FR" dirty="0" err="1"/>
              <a:t>walls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Chamber</a:t>
            </a:r>
            <a:r>
              <a:rPr lang="fr-FR" dirty="0"/>
              <a:t> of the Bear </a:t>
            </a:r>
            <a:r>
              <a:rPr lang="fr-FR" dirty="0" err="1"/>
              <a:t>Hollows</a:t>
            </a:r>
            <a:endParaRPr lang="fr-FR" dirty="0"/>
          </a:p>
          <a:p>
            <a:endParaRPr lang="fr-FR" dirty="0"/>
          </a:p>
          <a:p>
            <a:r>
              <a:rPr lang="fr-FR" dirty="0"/>
              <a:t>So, the question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fire</a:t>
            </a:r>
            <a:r>
              <a:rPr lang="fr-FR" dirty="0"/>
              <a:t> the </a:t>
            </a:r>
            <a:r>
              <a:rPr lang="fr-FR" dirty="0" err="1"/>
              <a:t>Aurignacians</a:t>
            </a:r>
            <a:r>
              <a:rPr lang="fr-FR" dirty="0"/>
              <a:t> made in the cave. The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wood</a:t>
            </a:r>
            <a:r>
              <a:rPr lang="fr-FR" dirty="0"/>
              <a:t>, … , are the </a:t>
            </a:r>
            <a:r>
              <a:rPr lang="fr-FR" dirty="0" err="1"/>
              <a:t>parameters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like to know.</a:t>
            </a:r>
          </a:p>
          <a:p>
            <a:r>
              <a:rPr lang="fr-FR" dirty="0" err="1"/>
              <a:t>Did</a:t>
            </a:r>
            <a:r>
              <a:rPr lang="fr-FR" dirty="0"/>
              <a:t> the </a:t>
            </a:r>
            <a:r>
              <a:rPr lang="fr-FR" dirty="0" err="1"/>
              <a:t>Aurignacian</a:t>
            </a:r>
            <a:r>
              <a:rPr lang="fr-FR" dirty="0"/>
              <a:t> </a:t>
            </a:r>
            <a:r>
              <a:rPr lang="fr-FR" dirty="0" err="1"/>
              <a:t>supply</a:t>
            </a:r>
            <a:r>
              <a:rPr lang="fr-FR" dirty="0"/>
              <a:t> the </a:t>
            </a:r>
            <a:r>
              <a:rPr lang="fr-FR" dirty="0" err="1"/>
              <a:t>hearth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combustion or not ?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1463FE5B-6DCB-466F-91A3-4AD70427621E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5</a:t>
            </a:fld>
            <a:endParaRPr/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/>
              <a:t>One of the objective of the </a:t>
            </a:r>
            <a:r>
              <a:rPr lang="fr-FR" dirty="0" err="1"/>
              <a:t>Carmothap</a:t>
            </a:r>
            <a:r>
              <a:rPr lang="fr-FR" dirty="0"/>
              <a:t> program </a:t>
            </a:r>
            <a:r>
              <a:rPr lang="fr-FR" dirty="0" err="1"/>
              <a:t>is</a:t>
            </a:r>
            <a:r>
              <a:rPr lang="fr-FR" dirty="0"/>
              <a:t> the reproduction of the </a:t>
            </a:r>
            <a:r>
              <a:rPr lang="fr-FR" dirty="0" err="1"/>
              <a:t>thermoalterations</a:t>
            </a:r>
            <a:r>
              <a:rPr lang="fr-FR" dirty="0"/>
              <a:t> in a </a:t>
            </a:r>
            <a:r>
              <a:rPr lang="fr-FR" dirty="0" err="1"/>
              <a:t>quarry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archaeological</a:t>
            </a:r>
            <a:r>
              <a:rPr lang="fr-FR" dirty="0"/>
              <a:t> </a:t>
            </a:r>
            <a:r>
              <a:rPr lang="fr-FR" dirty="0" err="1"/>
              <a:t>interest</a:t>
            </a:r>
            <a:r>
              <a:rPr lang="fr-FR" dirty="0"/>
              <a:t>. The </a:t>
            </a:r>
            <a:r>
              <a:rPr lang="fr-FR" dirty="0" err="1"/>
              <a:t>quarry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</a:t>
            </a:r>
            <a:r>
              <a:rPr lang="fr-FR" dirty="0" err="1"/>
              <a:t>two</a:t>
            </a:r>
            <a:r>
              <a:rPr lang="fr-FR" dirty="0"/>
              <a:t> right angle </a:t>
            </a:r>
            <a:r>
              <a:rPr lang="fr-FR" dirty="0" err="1"/>
              <a:t>galleries</a:t>
            </a:r>
            <a:r>
              <a:rPr lang="fr-FR" dirty="0"/>
              <a:t> of 9 </a:t>
            </a:r>
            <a:r>
              <a:rPr lang="fr-FR" dirty="0" err="1"/>
              <a:t>meters</a:t>
            </a:r>
            <a:r>
              <a:rPr lang="fr-FR" dirty="0"/>
              <a:t>. The </a:t>
            </a:r>
            <a:r>
              <a:rPr lang="fr-FR" dirty="0" err="1"/>
              <a:t>ceiling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2m40 high. [The </a:t>
            </a:r>
            <a:r>
              <a:rPr lang="fr-FR" dirty="0" err="1"/>
              <a:t>width</a:t>
            </a:r>
            <a:r>
              <a:rPr lang="fr-FR" dirty="0"/>
              <a:t> of the </a:t>
            </a:r>
            <a:r>
              <a:rPr lang="fr-FR" dirty="0" err="1"/>
              <a:t>galleries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about 3 </a:t>
            </a:r>
            <a:r>
              <a:rPr lang="fr-FR" dirty="0" err="1"/>
              <a:t>meters</a:t>
            </a:r>
            <a:r>
              <a:rPr lang="fr-FR" dirty="0"/>
              <a:t>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As in the Chauvet cave,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burnt</a:t>
            </a:r>
            <a:r>
              <a:rPr lang="fr-FR" dirty="0"/>
              <a:t> </a:t>
            </a:r>
            <a:r>
              <a:rPr lang="fr-FR" dirty="0" err="1"/>
              <a:t>pinus</a:t>
            </a:r>
            <a:r>
              <a:rPr lang="fr-FR" dirty="0"/>
              <a:t> </a:t>
            </a:r>
            <a:r>
              <a:rPr lang="fr-FR" dirty="0" err="1"/>
              <a:t>sylvestris</a:t>
            </a:r>
            <a:r>
              <a:rPr lang="fr-FR" dirty="0"/>
              <a:t>. It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bundled</a:t>
            </a:r>
            <a:r>
              <a:rPr lang="fr-FR" dirty="0"/>
              <a:t>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transport </a:t>
            </a:r>
            <a:r>
              <a:rPr lang="fr-FR" dirty="0" err="1"/>
              <a:t>easier</a:t>
            </a:r>
            <a:r>
              <a:rPr lang="fr-FR" dirty="0"/>
              <a:t>. [The branches </a:t>
            </a:r>
            <a:r>
              <a:rPr lang="fr-FR" dirty="0" err="1"/>
              <a:t>were</a:t>
            </a:r>
            <a:r>
              <a:rPr lang="fr-FR" dirty="0"/>
              <a:t>  80 cm </a:t>
            </a:r>
            <a:r>
              <a:rPr lang="fr-FR" dirty="0" err="1"/>
              <a:t>length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diameters</a:t>
            </a:r>
            <a:r>
              <a:rPr lang="fr-FR" dirty="0"/>
              <a:t> </a:t>
            </a:r>
            <a:r>
              <a:rPr lang="fr-FR" dirty="0" err="1"/>
              <a:t>inferior</a:t>
            </a:r>
            <a:r>
              <a:rPr lang="fr-FR" dirty="0"/>
              <a:t> to 4 cm].</a:t>
            </a:r>
          </a:p>
          <a:p>
            <a:r>
              <a:rPr lang="fr-FR" dirty="0"/>
              <a:t>The </a:t>
            </a:r>
            <a:r>
              <a:rPr lang="fr-FR" dirty="0" err="1"/>
              <a:t>shape</a:t>
            </a:r>
            <a:r>
              <a:rPr lang="fr-FR" dirty="0"/>
              <a:t> of the </a:t>
            </a:r>
            <a:r>
              <a:rPr lang="fr-FR" dirty="0" err="1"/>
              <a:t>hearth</a:t>
            </a:r>
            <a:r>
              <a:rPr lang="fr-FR" dirty="0"/>
              <a:t> at the ignition </a:t>
            </a:r>
            <a:r>
              <a:rPr lang="fr-FR" dirty="0" err="1"/>
              <a:t>was</a:t>
            </a:r>
            <a:r>
              <a:rPr lang="fr-FR" dirty="0"/>
              <a:t> a tepee in </a:t>
            </a:r>
            <a:r>
              <a:rPr lang="fr-FR" dirty="0" err="1"/>
              <a:t>order</a:t>
            </a:r>
            <a:r>
              <a:rPr lang="fr-FR" dirty="0"/>
              <a:t> to impact the </a:t>
            </a:r>
            <a:r>
              <a:rPr lang="fr-FR" dirty="0" err="1"/>
              <a:t>ceiling</a:t>
            </a:r>
            <a:r>
              <a:rPr lang="fr-FR" dirty="0"/>
              <a:t> as </a:t>
            </a:r>
            <a:r>
              <a:rPr lang="fr-FR" dirty="0" err="1"/>
              <a:t>much</a:t>
            </a:r>
            <a:r>
              <a:rPr lang="fr-FR" dirty="0"/>
              <a:t> as possible. 135 kg of </a:t>
            </a:r>
            <a:r>
              <a:rPr lang="fr-FR" dirty="0" err="1"/>
              <a:t>wood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bunrt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Moreover</a:t>
            </a:r>
            <a:r>
              <a:rPr lang="fr-FR" dirty="0"/>
              <a:t>, to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data in </a:t>
            </a:r>
            <a:r>
              <a:rPr lang="fr-FR" dirty="0" err="1"/>
              <a:t>order</a:t>
            </a:r>
            <a:r>
              <a:rPr lang="fr-FR" dirty="0"/>
              <a:t> to compare </a:t>
            </a:r>
            <a:r>
              <a:rPr lang="fr-FR" dirty="0" err="1"/>
              <a:t>with</a:t>
            </a:r>
            <a:r>
              <a:rPr lang="fr-FR" dirty="0"/>
              <a:t> the simulation, the </a:t>
            </a:r>
            <a:r>
              <a:rPr lang="fr-FR" dirty="0" err="1"/>
              <a:t>quarry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intrumented</a:t>
            </a:r>
            <a:r>
              <a:rPr lang="fr-FR" dirty="0"/>
              <a:t> by </a:t>
            </a:r>
            <a:r>
              <a:rPr lang="fr-FR" dirty="0" err="1"/>
              <a:t>dozens</a:t>
            </a:r>
            <a:r>
              <a:rPr lang="fr-FR" dirty="0"/>
              <a:t> of </a:t>
            </a:r>
            <a:r>
              <a:rPr lang="fr-FR" dirty="0" err="1"/>
              <a:t>sensors</a:t>
            </a:r>
            <a:r>
              <a:rPr lang="fr-FR" dirty="0"/>
              <a:t>: TC, </a:t>
            </a:r>
            <a:r>
              <a:rPr lang="fr-FR" dirty="0" err="1"/>
              <a:t>anemometers</a:t>
            </a:r>
            <a:r>
              <a:rPr lang="fr-FR" dirty="0"/>
              <a:t>, …</a:t>
            </a:r>
          </a:p>
          <a:p>
            <a:r>
              <a:rPr lang="fr-FR" dirty="0"/>
              <a:t>The </a:t>
            </a:r>
            <a:r>
              <a:rPr lang="fr-FR" dirty="0" err="1"/>
              <a:t>weighing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to know the power of the </a:t>
            </a:r>
            <a:r>
              <a:rPr lang="fr-FR" dirty="0" err="1"/>
              <a:t>fire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all the </a:t>
            </a:r>
            <a:r>
              <a:rPr lang="fr-FR" dirty="0" err="1"/>
              <a:t>experiment</a:t>
            </a:r>
            <a:r>
              <a:rPr lang="fr-FR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EFB15456-D442-4B5F-A7D4-964D44CF83CC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6</a:t>
            </a:fld>
            <a:endParaRPr/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/>
              <a:t>(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successfully</a:t>
            </a:r>
            <a:r>
              <a:rPr lang="fr-FR" dirty="0"/>
              <a:t> </a:t>
            </a:r>
            <a:r>
              <a:rPr lang="fr-FR" dirty="0" err="1"/>
              <a:t>reproduced</a:t>
            </a:r>
            <a:r>
              <a:rPr lang="fr-FR" dirty="0"/>
              <a:t>)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thermo-</a:t>
            </a:r>
            <a:r>
              <a:rPr lang="fr-FR" dirty="0" err="1"/>
              <a:t>alterations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the end of the </a:t>
            </a:r>
            <a:r>
              <a:rPr lang="fr-FR" dirty="0" err="1"/>
              <a:t>fire</a:t>
            </a:r>
            <a:r>
              <a:rPr lang="fr-FR" dirty="0"/>
              <a:t>. </a:t>
            </a:r>
            <a:r>
              <a:rPr lang="fr-FR" dirty="0" err="1"/>
              <a:t>Above</a:t>
            </a:r>
            <a:r>
              <a:rPr lang="fr-FR" dirty="0"/>
              <a:t> the </a:t>
            </a:r>
            <a:r>
              <a:rPr lang="fr-FR" dirty="0" err="1"/>
              <a:t>fire</a:t>
            </a:r>
            <a:r>
              <a:rPr lang="fr-FR" dirty="0"/>
              <a:t>, the </a:t>
            </a:r>
            <a:r>
              <a:rPr lang="fr-FR" dirty="0" err="1"/>
              <a:t>ceiling</a:t>
            </a:r>
            <a:r>
              <a:rPr lang="fr-FR" dirty="0"/>
              <a:t> </a:t>
            </a:r>
            <a:r>
              <a:rPr lang="fr-FR" dirty="0" err="1"/>
              <a:t>became</a:t>
            </a:r>
            <a:r>
              <a:rPr lang="fr-FR" dirty="0"/>
              <a:t> </a:t>
            </a:r>
            <a:r>
              <a:rPr lang="fr-FR" dirty="0" err="1"/>
              <a:t>grey</a:t>
            </a:r>
            <a:r>
              <a:rPr lang="fr-FR" dirty="0"/>
              <a:t> due to </a:t>
            </a:r>
            <a:r>
              <a:rPr lang="fr-FR" dirty="0" err="1"/>
              <a:t>very</a:t>
            </a:r>
            <a:r>
              <a:rPr lang="fr-FR" dirty="0"/>
              <a:t> high </a:t>
            </a:r>
            <a:r>
              <a:rPr lang="fr-FR" dirty="0" err="1"/>
              <a:t>temperature</a:t>
            </a:r>
            <a:r>
              <a:rPr lang="fr-FR" dirty="0"/>
              <a:t>. </a:t>
            </a:r>
            <a:r>
              <a:rPr lang="fr-FR" dirty="0" err="1"/>
              <a:t>Further</a:t>
            </a:r>
            <a:r>
              <a:rPr lang="fr-FR" dirty="0"/>
              <a:t>, the </a:t>
            </a:r>
            <a:r>
              <a:rPr lang="fr-FR" dirty="0" err="1"/>
              <a:t>ceiling</a:t>
            </a:r>
            <a:r>
              <a:rPr lang="fr-FR" dirty="0"/>
              <a:t> </a:t>
            </a:r>
            <a:r>
              <a:rPr lang="fr-FR" dirty="0" err="1"/>
              <a:t>became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(as a </a:t>
            </a:r>
            <a:r>
              <a:rPr lang="fr-FR" dirty="0" err="1"/>
              <a:t>remind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ceiling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heated</a:t>
            </a:r>
            <a:r>
              <a:rPr lang="fr-FR" dirty="0"/>
              <a:t> to 250°C </a:t>
            </a:r>
            <a:r>
              <a:rPr lang="fr-FR" dirty="0" err="1"/>
              <a:t>during</a:t>
            </a:r>
            <a:r>
              <a:rPr lang="fr-FR" dirty="0"/>
              <a:t> 10 minutes). To </a:t>
            </a:r>
            <a:r>
              <a:rPr lang="fr-FR" dirty="0" err="1"/>
              <a:t>heat</a:t>
            </a:r>
            <a:r>
              <a:rPr lang="fr-FR" dirty="0"/>
              <a:t> the rock to 250 °C, the </a:t>
            </a:r>
            <a:r>
              <a:rPr lang="fr-FR" dirty="0" err="1"/>
              <a:t>gases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hotter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</a:t>
            </a:r>
            <a:r>
              <a:rPr lang="fr-FR" dirty="0" err="1"/>
              <a:t>near</a:t>
            </a:r>
            <a:r>
              <a:rPr lang="fr-FR" dirty="0"/>
              <a:t> the </a:t>
            </a:r>
            <a:r>
              <a:rPr lang="fr-FR" dirty="0" err="1"/>
              <a:t>walls</a:t>
            </a:r>
            <a:r>
              <a:rPr lang="fr-FR" dirty="0"/>
              <a:t>. For </a:t>
            </a:r>
            <a:r>
              <a:rPr lang="fr-FR" dirty="0" err="1"/>
              <a:t>example</a:t>
            </a:r>
            <a:r>
              <a:rPr lang="fr-FR" dirty="0"/>
              <a:t>, the </a:t>
            </a:r>
            <a:r>
              <a:rPr lang="fr-FR" dirty="0" err="1"/>
              <a:t>gases</a:t>
            </a:r>
            <a:r>
              <a:rPr lang="fr-FR" dirty="0"/>
              <a:t> </a:t>
            </a:r>
            <a:r>
              <a:rPr lang="fr-FR" dirty="0" err="1"/>
              <a:t>raised</a:t>
            </a:r>
            <a:r>
              <a:rPr lang="fr-FR" dirty="0"/>
              <a:t> 600°C </a:t>
            </a:r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experiment</a:t>
            </a:r>
            <a:r>
              <a:rPr lang="fr-FR" dirty="0"/>
              <a:t>. </a:t>
            </a:r>
            <a:r>
              <a:rPr lang="fr-FR" dirty="0" err="1"/>
              <a:t>Moreover</a:t>
            </a:r>
            <a:r>
              <a:rPr lang="fr-FR" dirty="0"/>
              <a:t>, the </a:t>
            </a:r>
            <a:r>
              <a:rPr lang="fr-FR" dirty="0" err="1"/>
              <a:t>temperature</a:t>
            </a:r>
            <a:r>
              <a:rPr lang="fr-FR" dirty="0"/>
              <a:t> in a rock </a:t>
            </a:r>
            <a:r>
              <a:rPr lang="fr-FR" dirty="0" err="1"/>
              <a:t>rises</a:t>
            </a:r>
            <a:r>
              <a:rPr lang="fr-FR" dirty="0"/>
              <a:t> </a:t>
            </a:r>
            <a:r>
              <a:rPr lang="fr-FR" dirty="0" err="1"/>
              <a:t>slowly</a:t>
            </a:r>
            <a:r>
              <a:rPr lang="fr-FR" dirty="0"/>
              <a:t>, </a:t>
            </a:r>
            <a:r>
              <a:rPr lang="fr-FR" dirty="0" err="1"/>
              <a:t>then</a:t>
            </a:r>
            <a:r>
              <a:rPr lang="fr-FR" dirty="0"/>
              <a:t>, the duration of the </a:t>
            </a:r>
            <a:r>
              <a:rPr lang="fr-FR" dirty="0" err="1"/>
              <a:t>fire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sufficient</a:t>
            </a:r>
            <a:r>
              <a:rPr lang="fr-FR" dirty="0"/>
              <a:t> to </a:t>
            </a:r>
            <a:r>
              <a:rPr lang="fr-FR" dirty="0" err="1"/>
              <a:t>heat</a:t>
            </a:r>
            <a:r>
              <a:rPr lang="fr-FR" dirty="0"/>
              <a:t> the rock to 250°C.</a:t>
            </a:r>
          </a:p>
          <a:p>
            <a:r>
              <a:rPr lang="fr-FR" dirty="0"/>
              <a:t>A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spalling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visible </a:t>
            </a:r>
            <a:r>
              <a:rPr lang="fr-FR" dirty="0" err="1"/>
              <a:t>there</a:t>
            </a:r>
            <a:r>
              <a:rPr lang="fr-FR" dirty="0"/>
              <a:t>. </a:t>
            </a:r>
            <a:r>
              <a:rPr lang="fr-FR" dirty="0" err="1"/>
              <a:t>Since</a:t>
            </a:r>
            <a:r>
              <a:rPr lang="fr-FR" dirty="0"/>
              <a:t> the </a:t>
            </a:r>
            <a:r>
              <a:rPr lang="fr-FR" dirty="0" err="1"/>
              <a:t>experiment</a:t>
            </a:r>
            <a:r>
              <a:rPr lang="fr-FR" dirty="0"/>
              <a:t>, a lot of </a:t>
            </a:r>
            <a:r>
              <a:rPr lang="fr-FR" dirty="0" err="1"/>
              <a:t>similar</a:t>
            </a:r>
            <a:r>
              <a:rPr lang="fr-FR" dirty="0"/>
              <a:t> </a:t>
            </a:r>
            <a:r>
              <a:rPr lang="fr-FR" dirty="0" err="1"/>
              <a:t>spallings</a:t>
            </a:r>
            <a:r>
              <a:rPr lang="fr-FR" dirty="0"/>
              <a:t> have </a:t>
            </a:r>
            <a:r>
              <a:rPr lang="fr-FR" dirty="0" err="1"/>
              <a:t>happened</a:t>
            </a:r>
            <a:r>
              <a:rPr lang="fr-FR" dirty="0"/>
              <a:t>. </a:t>
            </a:r>
          </a:p>
          <a:p>
            <a:r>
              <a:rPr lang="fr-FR" dirty="0"/>
              <a:t>So,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reproduced</a:t>
            </a:r>
            <a:r>
              <a:rPr lang="fr-FR" dirty="0"/>
              <a:t> the thermo </a:t>
            </a:r>
            <a:r>
              <a:rPr lang="fr-FR" dirty="0" err="1"/>
              <a:t>alterations</a:t>
            </a:r>
            <a:r>
              <a:rPr lang="fr-FR" dirty="0"/>
              <a:t> of the Chauvet cave </a:t>
            </a:r>
            <a:r>
              <a:rPr lang="fr-FR" dirty="0" err="1"/>
              <a:t>within</a:t>
            </a:r>
            <a:r>
              <a:rPr lang="fr-FR" dirty="0"/>
              <a:t> a </a:t>
            </a:r>
            <a:r>
              <a:rPr lang="fr-FR" dirty="0" err="1"/>
              <a:t>quarry</a:t>
            </a:r>
            <a:r>
              <a:rPr lang="fr-FR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ADE6452E-F516-4DB6-AF01-4E5AC8B60FC5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7</a:t>
            </a:fld>
            <a:endParaRPr/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00519C8D-EF03-41FC-BB8D-31F1D5D115B5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8</a:t>
            </a:fld>
            <a:endParaRPr/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/>
              <a:t>The software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>
                <a:solidFill>
                  <a:srgbClr val="FF0000"/>
                </a:solidFill>
              </a:rPr>
              <a:t>OpenFOAM</a:t>
            </a:r>
            <a:r>
              <a:rPr lang="fr-FR" dirty="0"/>
              <a:t>. It </a:t>
            </a:r>
            <a:r>
              <a:rPr lang="fr-FR" dirty="0" err="1"/>
              <a:t>is</a:t>
            </a:r>
            <a:r>
              <a:rPr lang="fr-FR" dirty="0"/>
              <a:t> an open source software.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simulate</a:t>
            </a:r>
            <a:r>
              <a:rPr lang="fr-FR" dirty="0"/>
              <a:t> a </a:t>
            </a:r>
            <a:r>
              <a:rPr lang="fr-FR" dirty="0" err="1"/>
              <a:t>fire</a:t>
            </a:r>
            <a:r>
              <a:rPr lang="fr-FR" dirty="0"/>
              <a:t> </a:t>
            </a:r>
            <a:r>
              <a:rPr lang="fr-FR" dirty="0" err="1"/>
              <a:t>thanks</a:t>
            </a:r>
            <a:r>
              <a:rPr lang="fr-FR" dirty="0"/>
              <a:t> to the </a:t>
            </a:r>
            <a:r>
              <a:rPr lang="fr-FR" dirty="0" err="1"/>
              <a:t>tool</a:t>
            </a:r>
            <a:r>
              <a:rPr lang="fr-FR" dirty="0"/>
              <a:t> </a:t>
            </a:r>
            <a:r>
              <a:rPr lang="fr-FR" dirty="0" err="1"/>
              <a:t>firefoam</a:t>
            </a:r>
            <a:r>
              <a:rPr lang="fr-FR" dirty="0"/>
              <a:t> </a:t>
            </a:r>
            <a:r>
              <a:rPr lang="fr-FR" dirty="0" err="1"/>
              <a:t>included</a:t>
            </a:r>
            <a:r>
              <a:rPr lang="fr-FR" dirty="0"/>
              <a:t> in </a:t>
            </a:r>
            <a:r>
              <a:rPr lang="fr-FR" dirty="0" err="1"/>
              <a:t>OpenFOAM</a:t>
            </a:r>
            <a:r>
              <a:rPr lang="fr-FR" dirty="0"/>
              <a:t>. </a:t>
            </a:r>
          </a:p>
          <a:p>
            <a:r>
              <a:rPr lang="fr-FR" dirty="0"/>
              <a:t>The right </a:t>
            </a:r>
            <a:r>
              <a:rPr lang="fr-FR" dirty="0" err="1"/>
              <a:t>picture</a:t>
            </a:r>
            <a:r>
              <a:rPr lang="fr-FR" dirty="0"/>
              <a:t> corresponds to the </a:t>
            </a:r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fire</a:t>
            </a:r>
            <a:r>
              <a:rPr lang="fr-FR" dirty="0"/>
              <a:t> and the </a:t>
            </a:r>
            <a:r>
              <a:rPr lang="fr-FR" dirty="0" err="1"/>
              <a:t>left</a:t>
            </a:r>
            <a:r>
              <a:rPr lang="fr-FR" dirty="0"/>
              <a:t> one corresponds to the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fire</a:t>
            </a:r>
            <a:r>
              <a:rPr lang="fr-FR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A083A720-0281-4DB3-A820-691E581B83D7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9</a:t>
            </a:fld>
            <a:endParaRPr/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compaisons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simulation and </a:t>
            </a:r>
            <a:r>
              <a:rPr lang="fr-FR" dirty="0" err="1"/>
              <a:t>experiment</a:t>
            </a:r>
            <a:r>
              <a:rPr lang="fr-FR" dirty="0"/>
              <a:t>.</a:t>
            </a:r>
          </a:p>
          <a:p>
            <a:r>
              <a:rPr lang="fr-FR" dirty="0"/>
              <a:t>I </a:t>
            </a:r>
            <a:r>
              <a:rPr lang="fr-FR" dirty="0" err="1"/>
              <a:t>won’t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all the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 a lot.</a:t>
            </a:r>
          </a:p>
          <a:p>
            <a:r>
              <a:rPr lang="fr-FR" dirty="0"/>
              <a:t>On the </a:t>
            </a:r>
            <a:r>
              <a:rPr lang="fr-FR" dirty="0" err="1"/>
              <a:t>left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ut-away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quarry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locations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sensors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right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vertical locations of the thermocouples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T1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middle, the graph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line) and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-full line)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thermocouples on the right.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corresponds to one thermocouple.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hottest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simulation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gap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simulation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hot layer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homogeneous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thermocouples T1_1 and T1_2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vertically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distant of 50 cm.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cold layer,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underestimate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bit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But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the case for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Image 3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Imag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Image 69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age 70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11" Type="http://schemas.openxmlformats.org/officeDocument/2006/relationships/image" Target="../media/image10.png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1.png"/><Relationship Id="rId7" Type="http://schemas.openxmlformats.org/officeDocument/2006/relationships/image" Target="../media/image60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0.png"/><Relationship Id="rId11" Type="http://schemas.openxmlformats.org/officeDocument/2006/relationships/image" Target="../media/image64.png"/><Relationship Id="rId5" Type="http://schemas.openxmlformats.org/officeDocument/2006/relationships/image" Target="../media/image580.png"/><Relationship Id="rId10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882669" y="1497344"/>
            <a:ext cx="7297404" cy="2386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96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Simulation of thermal impacts induced by fires with a coupling OpenFOAM-Cast3m</a:t>
            </a:r>
            <a:endParaRPr dirty="0">
              <a:solidFill>
                <a:srgbClr val="96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1150560" y="3840002"/>
            <a:ext cx="6856920" cy="1040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  <a:t>F. Salmon, J-C.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  <a:t>Mindeguia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  <a:t>, D.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  <a:t>Lacanette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  <a:t>, C.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  <a:t>Sirieix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  <a:t>,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Droid Sans Fallback"/>
              </a:rPr>
              <a:t>C. Ferrier, J-C. Leblanc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0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308120" y="38440080"/>
            <a:ext cx="5644800" cy="3267000"/>
          </a:xfrm>
          <a:prstGeom prst="rect">
            <a:avLst/>
          </a:prstGeom>
          <a:ln>
            <a:noFill/>
          </a:ln>
        </p:spPr>
      </p:pic>
      <p:pic>
        <p:nvPicPr>
          <p:cNvPr id="81" name="Imag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362240" y="37459800"/>
            <a:ext cx="2613960" cy="3770280"/>
          </a:xfrm>
          <a:prstGeom prst="rect">
            <a:avLst/>
          </a:prstGeom>
          <a:ln>
            <a:noFill/>
          </a:ln>
        </p:spPr>
      </p:pic>
      <p:pic>
        <p:nvPicPr>
          <p:cNvPr id="82" name="Image 7"/>
          <p:cNvPicPr/>
          <p:nvPr/>
        </p:nvPicPr>
        <p:blipFill>
          <a:blip r:embed="rId5"/>
          <a:stretch>
            <a:fillRect/>
          </a:stretch>
        </p:blipFill>
        <p:spPr>
          <a:xfrm>
            <a:off x="19037160" y="39583800"/>
            <a:ext cx="2629800" cy="1332000"/>
          </a:xfrm>
          <a:prstGeom prst="rect">
            <a:avLst/>
          </a:prstGeom>
          <a:ln>
            <a:noFill/>
          </a:ln>
        </p:spPr>
      </p:pic>
      <p:pic>
        <p:nvPicPr>
          <p:cNvPr id="83" name="Image 8"/>
          <p:cNvPicPr/>
          <p:nvPr/>
        </p:nvPicPr>
        <p:blipFill>
          <a:blip r:embed="rId6"/>
          <a:stretch>
            <a:fillRect/>
          </a:stretch>
        </p:blipFill>
        <p:spPr>
          <a:xfrm>
            <a:off x="10086480" y="38766960"/>
            <a:ext cx="4899960" cy="2441520"/>
          </a:xfrm>
          <a:prstGeom prst="rect">
            <a:avLst/>
          </a:prstGeom>
          <a:ln>
            <a:noFill/>
          </a:ln>
        </p:spPr>
      </p:pic>
      <p:pic>
        <p:nvPicPr>
          <p:cNvPr id="84" name="Image 9"/>
          <p:cNvPicPr/>
          <p:nvPr/>
        </p:nvPicPr>
        <p:blipFill>
          <a:blip r:embed="rId7"/>
          <a:stretch>
            <a:fillRect/>
          </a:stretch>
        </p:blipFill>
        <p:spPr>
          <a:xfrm>
            <a:off x="15525000" y="38113200"/>
            <a:ext cx="2892600" cy="2940120"/>
          </a:xfrm>
          <a:prstGeom prst="rect">
            <a:avLst/>
          </a:prstGeom>
          <a:ln>
            <a:noFill/>
          </a:ln>
        </p:spPr>
      </p:pic>
      <p:pic>
        <p:nvPicPr>
          <p:cNvPr id="85" name="Imag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422240" y="38592360"/>
            <a:ext cx="5644800" cy="3267000"/>
          </a:xfrm>
          <a:prstGeom prst="rect">
            <a:avLst/>
          </a:prstGeom>
          <a:ln>
            <a:noFill/>
          </a:ln>
        </p:spPr>
      </p:pic>
      <p:pic>
        <p:nvPicPr>
          <p:cNvPr id="86" name="Imag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476360" y="37612080"/>
            <a:ext cx="2613960" cy="3770280"/>
          </a:xfrm>
          <a:prstGeom prst="rect">
            <a:avLst/>
          </a:prstGeom>
          <a:ln>
            <a:noFill/>
          </a:ln>
        </p:spPr>
      </p:pic>
      <p:pic>
        <p:nvPicPr>
          <p:cNvPr id="87" name="Imag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19151640" y="39736440"/>
            <a:ext cx="2629800" cy="1332000"/>
          </a:xfrm>
          <a:prstGeom prst="rect">
            <a:avLst/>
          </a:prstGeom>
          <a:ln>
            <a:noFill/>
          </a:ln>
        </p:spPr>
      </p:pic>
      <p:pic>
        <p:nvPicPr>
          <p:cNvPr id="88" name="Imag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10200600" y="38919240"/>
            <a:ext cx="4899960" cy="2441520"/>
          </a:xfrm>
          <a:prstGeom prst="rect">
            <a:avLst/>
          </a:prstGeom>
          <a:ln>
            <a:noFill/>
          </a:ln>
        </p:spPr>
      </p:pic>
      <p:pic>
        <p:nvPicPr>
          <p:cNvPr id="89" name="Image 15"/>
          <p:cNvPicPr/>
          <p:nvPr/>
        </p:nvPicPr>
        <p:blipFill>
          <a:blip r:embed="rId7"/>
          <a:stretch>
            <a:fillRect/>
          </a:stretch>
        </p:blipFill>
        <p:spPr>
          <a:xfrm>
            <a:off x="15639120" y="38265840"/>
            <a:ext cx="2892600" cy="2940120"/>
          </a:xfrm>
          <a:prstGeom prst="rect">
            <a:avLst/>
          </a:prstGeom>
          <a:ln>
            <a:noFill/>
          </a:ln>
        </p:spPr>
      </p:pic>
      <p:pic>
        <p:nvPicPr>
          <p:cNvPr id="90" name="Imag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4536720" y="38745000"/>
            <a:ext cx="5644800" cy="3267000"/>
          </a:xfrm>
          <a:prstGeom prst="rect">
            <a:avLst/>
          </a:prstGeom>
          <a:ln>
            <a:noFill/>
          </a:ln>
        </p:spPr>
      </p:pic>
      <p:pic>
        <p:nvPicPr>
          <p:cNvPr id="91" name="Imag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1590840" y="37764360"/>
            <a:ext cx="2613960" cy="3770280"/>
          </a:xfrm>
          <a:prstGeom prst="rect">
            <a:avLst/>
          </a:prstGeom>
          <a:ln>
            <a:noFill/>
          </a:ln>
        </p:spPr>
      </p:pic>
      <p:pic>
        <p:nvPicPr>
          <p:cNvPr id="92" name="Image 19"/>
          <p:cNvPicPr/>
          <p:nvPr/>
        </p:nvPicPr>
        <p:blipFill>
          <a:blip r:embed="rId5"/>
          <a:stretch>
            <a:fillRect/>
          </a:stretch>
        </p:blipFill>
        <p:spPr>
          <a:xfrm>
            <a:off x="19265760" y="39888720"/>
            <a:ext cx="2629800" cy="1332000"/>
          </a:xfrm>
          <a:prstGeom prst="rect">
            <a:avLst/>
          </a:prstGeom>
          <a:ln>
            <a:noFill/>
          </a:ln>
        </p:spPr>
      </p:pic>
      <p:pic>
        <p:nvPicPr>
          <p:cNvPr id="93" name="Image 20"/>
          <p:cNvPicPr/>
          <p:nvPr/>
        </p:nvPicPr>
        <p:blipFill>
          <a:blip r:embed="rId6"/>
          <a:stretch>
            <a:fillRect/>
          </a:stretch>
        </p:blipFill>
        <p:spPr>
          <a:xfrm>
            <a:off x="10315080" y="39071520"/>
            <a:ext cx="4899960" cy="2441520"/>
          </a:xfrm>
          <a:prstGeom prst="rect">
            <a:avLst/>
          </a:prstGeom>
          <a:ln>
            <a:noFill/>
          </a:ln>
        </p:spPr>
      </p:pic>
      <p:pic>
        <p:nvPicPr>
          <p:cNvPr id="94" name="Image 21"/>
          <p:cNvPicPr/>
          <p:nvPr/>
        </p:nvPicPr>
        <p:blipFill>
          <a:blip r:embed="rId7"/>
          <a:stretch>
            <a:fillRect/>
          </a:stretch>
        </p:blipFill>
        <p:spPr>
          <a:xfrm>
            <a:off x="15753600" y="38418120"/>
            <a:ext cx="2892600" cy="2940120"/>
          </a:xfrm>
          <a:prstGeom prst="rect">
            <a:avLst/>
          </a:prstGeom>
          <a:ln>
            <a:noFill/>
          </a:ln>
        </p:spPr>
      </p:pic>
      <p:pic>
        <p:nvPicPr>
          <p:cNvPr id="95" name="Image 23"/>
          <p:cNvPicPr/>
          <p:nvPr/>
        </p:nvPicPr>
        <p:blipFill>
          <a:blip r:embed="rId3"/>
          <a:stretch>
            <a:fillRect/>
          </a:stretch>
        </p:blipFill>
        <p:spPr>
          <a:xfrm>
            <a:off x="4650840" y="38897280"/>
            <a:ext cx="5644800" cy="3267000"/>
          </a:xfrm>
          <a:prstGeom prst="rect">
            <a:avLst/>
          </a:prstGeom>
          <a:ln>
            <a:noFill/>
          </a:ln>
        </p:spPr>
      </p:pic>
      <p:pic>
        <p:nvPicPr>
          <p:cNvPr id="96" name="Image 24"/>
          <p:cNvPicPr/>
          <p:nvPr/>
        </p:nvPicPr>
        <p:blipFill>
          <a:blip r:embed="rId4"/>
          <a:stretch>
            <a:fillRect/>
          </a:stretch>
        </p:blipFill>
        <p:spPr>
          <a:xfrm>
            <a:off x="1704960" y="37917000"/>
            <a:ext cx="2613960" cy="3770280"/>
          </a:xfrm>
          <a:prstGeom prst="rect">
            <a:avLst/>
          </a:prstGeom>
          <a:ln>
            <a:noFill/>
          </a:ln>
        </p:spPr>
      </p:pic>
      <p:pic>
        <p:nvPicPr>
          <p:cNvPr id="97" name="Image 25"/>
          <p:cNvPicPr/>
          <p:nvPr/>
        </p:nvPicPr>
        <p:blipFill>
          <a:blip r:embed="rId5"/>
          <a:stretch>
            <a:fillRect/>
          </a:stretch>
        </p:blipFill>
        <p:spPr>
          <a:xfrm>
            <a:off x="19380240" y="40041000"/>
            <a:ext cx="2629800" cy="1332000"/>
          </a:xfrm>
          <a:prstGeom prst="rect">
            <a:avLst/>
          </a:prstGeom>
          <a:ln>
            <a:noFill/>
          </a:ln>
        </p:spPr>
      </p:pic>
      <p:pic>
        <p:nvPicPr>
          <p:cNvPr id="98" name="Image 26"/>
          <p:cNvPicPr/>
          <p:nvPr/>
        </p:nvPicPr>
        <p:blipFill>
          <a:blip r:embed="rId6"/>
          <a:stretch>
            <a:fillRect/>
          </a:stretch>
        </p:blipFill>
        <p:spPr>
          <a:xfrm>
            <a:off x="10429200" y="39224160"/>
            <a:ext cx="4899960" cy="2441520"/>
          </a:xfrm>
          <a:prstGeom prst="rect">
            <a:avLst/>
          </a:prstGeom>
          <a:ln>
            <a:noFill/>
          </a:ln>
        </p:spPr>
      </p:pic>
      <p:pic>
        <p:nvPicPr>
          <p:cNvPr id="99" name="Image 27"/>
          <p:cNvPicPr/>
          <p:nvPr/>
        </p:nvPicPr>
        <p:blipFill>
          <a:blip r:embed="rId7"/>
          <a:stretch>
            <a:fillRect/>
          </a:stretch>
        </p:blipFill>
        <p:spPr>
          <a:xfrm>
            <a:off x="15867720" y="38570400"/>
            <a:ext cx="2892600" cy="2940120"/>
          </a:xfrm>
          <a:prstGeom prst="rect">
            <a:avLst/>
          </a:prstGeom>
          <a:ln>
            <a:noFill/>
          </a:ln>
        </p:spPr>
      </p:pic>
      <p:pic>
        <p:nvPicPr>
          <p:cNvPr id="103" name="Image 32"/>
          <p:cNvPicPr/>
          <p:nvPr/>
        </p:nvPicPr>
        <p:blipFill>
          <a:blip r:embed="rId8"/>
          <a:stretch>
            <a:fillRect/>
          </a:stretch>
        </p:blipFill>
        <p:spPr>
          <a:xfrm>
            <a:off x="427687" y="338324"/>
            <a:ext cx="1551237" cy="999157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5ADC75E-AC87-4F25-9513-C88DEBECD1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1565" y="5126424"/>
            <a:ext cx="4066653" cy="1557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84AE8F-C6B1-41F7-944D-DAD5EE9B26F9}"/>
              </a:ext>
            </a:extLst>
          </p:cNvPr>
          <p:cNvSpPr/>
          <p:nvPr/>
        </p:nvSpPr>
        <p:spPr>
          <a:xfrm>
            <a:off x="2415654" y="6657057"/>
            <a:ext cx="4653886" cy="130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AE94CD-2688-4F5C-9B89-02C2C2927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3826" y="593668"/>
            <a:ext cx="2869301" cy="5509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A81B39-6BA6-47D8-9183-0D9B05D1EB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1830" y="446184"/>
            <a:ext cx="1590000" cy="780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2"/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DC1A2C1-83DD-42C0-A1D8-91FDEA9276BB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10</a:t>
            </a:fld>
            <a:endParaRPr/>
          </a:p>
        </p:txBody>
      </p:sp>
      <p:sp>
        <p:nvSpPr>
          <p:cNvPr id="234" name="CustomShape 5"/>
          <p:cNvSpPr/>
          <p:nvPr/>
        </p:nvSpPr>
        <p:spPr>
          <a:xfrm>
            <a:off x="1036080" y="5577840"/>
            <a:ext cx="852840" cy="363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990000"/>
                </a:solidFill>
                <a:latin typeface="Arial"/>
                <a:ea typeface="Droid Sans Fallback"/>
              </a:rPr>
              <a:t>Entrée</a:t>
            </a:r>
            <a:endParaRPr/>
          </a:p>
        </p:txBody>
      </p:sp>
      <p:sp>
        <p:nvSpPr>
          <p:cNvPr id="235" name="CustomShape 6"/>
          <p:cNvSpPr/>
          <p:nvPr/>
        </p:nvSpPr>
        <p:spPr>
          <a:xfrm>
            <a:off x="629280" y="384480"/>
            <a:ext cx="7885800" cy="914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FFFFFF"/>
                </a:solidFill>
                <a:latin typeface="Calibri"/>
                <a:ea typeface="Droid Sans Fallback"/>
              </a:rPr>
              <a:t>Confrontation des résultats</a:t>
            </a:r>
            <a:endParaRPr/>
          </a:p>
        </p:txBody>
      </p:sp>
      <p:pic>
        <p:nvPicPr>
          <p:cNvPr id="23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5120" y="2593440"/>
            <a:ext cx="8752680" cy="3571200"/>
          </a:xfrm>
          <a:prstGeom prst="rect">
            <a:avLst/>
          </a:prstGeom>
          <a:ln>
            <a:noFill/>
          </a:ln>
        </p:spPr>
      </p:pic>
      <p:sp>
        <p:nvSpPr>
          <p:cNvPr id="237" name="TextShape 7"/>
          <p:cNvSpPr txBox="1"/>
          <p:nvPr/>
        </p:nvSpPr>
        <p:spPr>
          <a:xfrm>
            <a:off x="2103120" y="517680"/>
            <a:ext cx="5312036" cy="854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Comparison of the results 2/2</a:t>
            </a:r>
            <a:endParaRPr dirty="0"/>
          </a:p>
        </p:txBody>
      </p:sp>
      <p:sp>
        <p:nvSpPr>
          <p:cNvPr id="238" name="CustomShape 8"/>
          <p:cNvSpPr/>
          <p:nvPr/>
        </p:nvSpPr>
        <p:spPr>
          <a:xfrm>
            <a:off x="274320" y="5669280"/>
            <a:ext cx="822960" cy="274320"/>
          </a:xfrm>
          <a:prstGeom prst="flowChartProcess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239" name="CustomShape 9"/>
          <p:cNvSpPr/>
          <p:nvPr/>
        </p:nvSpPr>
        <p:spPr>
          <a:xfrm>
            <a:off x="274320" y="5597640"/>
            <a:ext cx="1404720" cy="34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"/>
              </a:rPr>
              <a:t>Entrance</a:t>
            </a:r>
            <a:endParaRPr/>
          </a:p>
        </p:txBody>
      </p:sp>
      <p:sp>
        <p:nvSpPr>
          <p:cNvPr id="242" name="CustomShape 11"/>
          <p:cNvSpPr/>
          <p:nvPr/>
        </p:nvSpPr>
        <p:spPr>
          <a:xfrm>
            <a:off x="4684295" y="1371960"/>
            <a:ext cx="3500253" cy="914400"/>
          </a:xfrm>
          <a:prstGeom prst="rect">
            <a:avLst/>
          </a:prstGeom>
          <a:gradFill>
            <a:gsLst>
              <a:gs pos="0">
                <a:srgbClr val="FFFFCC">
                  <a:alpha val="0"/>
                </a:srgbClr>
              </a:gs>
              <a:gs pos="99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SzPct val="45000"/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              Numerical </a:t>
            </a:r>
            <a:r>
              <a:rPr lang="en-US" dirty="0" err="1">
                <a:solidFill>
                  <a:srgbClr val="111111"/>
                </a:solidFill>
                <a:latin typeface="Arial"/>
                <a:ea typeface="Droid Sans Fallback"/>
              </a:rPr>
              <a:t>rubification</a:t>
            </a:r>
            <a:endParaRPr lang="en-US" dirty="0">
              <a:solidFill>
                <a:srgbClr val="111111"/>
              </a:solidFill>
              <a:latin typeface="Arial"/>
              <a:ea typeface="Droid Sans Fallback"/>
            </a:endParaRPr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            Experimental </a:t>
            </a:r>
            <a:r>
              <a:rPr lang="en-US" dirty="0" err="1">
                <a:solidFill>
                  <a:srgbClr val="111111"/>
                </a:solidFill>
                <a:latin typeface="Arial"/>
                <a:ea typeface="Droid Sans Fallback"/>
              </a:rPr>
              <a:t>rubification</a:t>
            </a:r>
            <a:endParaRPr sz="24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endParaRPr dirty="0"/>
          </a:p>
        </p:txBody>
      </p:sp>
      <p:sp>
        <p:nvSpPr>
          <p:cNvPr id="15" name="CustomShape 4">
            <a:extLst>
              <a:ext uri="{FF2B5EF4-FFF2-40B4-BE49-F238E27FC236}">
                <a16:creationId xmlns:a16="http://schemas.microsoft.com/office/drawing/2014/main" id="{BAF85537-18DB-4EB3-8AF4-334F0CDC745A}"/>
              </a:ext>
            </a:extLst>
          </p:cNvPr>
          <p:cNvSpPr/>
          <p:nvPr/>
        </p:nvSpPr>
        <p:spPr>
          <a:xfrm>
            <a:off x="959452" y="1779533"/>
            <a:ext cx="2101491" cy="6379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 err="1">
                <a:solidFill>
                  <a:srgbClr val="006600"/>
                </a:solidFill>
                <a:latin typeface="Asana Math"/>
                <a:ea typeface="Droid Sans Fallback"/>
              </a:rPr>
              <a:t>Rubification</a:t>
            </a:r>
            <a:endParaRPr lang="en-US" dirty="0">
              <a:solidFill>
                <a:srgbClr val="006600"/>
              </a:solidFill>
              <a:latin typeface="Asana Math"/>
              <a:ea typeface="Droid Sans Fallback"/>
            </a:endParaRP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</a:rPr>
              <a:t>250 °C – 10 min</a:t>
            </a:r>
            <a:endParaRPr dirty="0"/>
          </a:p>
        </p:txBody>
      </p:sp>
      <p:sp>
        <p:nvSpPr>
          <p:cNvPr id="241" name="Line 10"/>
          <p:cNvSpPr/>
          <p:nvPr/>
        </p:nvSpPr>
        <p:spPr>
          <a:xfrm>
            <a:off x="4834998" y="2115926"/>
            <a:ext cx="457200" cy="0"/>
          </a:xfrm>
          <a:prstGeom prst="line">
            <a:avLst/>
          </a:prstGeom>
          <a:ln w="29160">
            <a:solidFill>
              <a:srgbClr val="000000"/>
            </a:solidFill>
            <a:custDash>
              <a:ds d="197000" sp="197000"/>
            </a:custDash>
            <a:round/>
          </a:ln>
        </p:spPr>
      </p:sp>
      <p:pic>
        <p:nvPicPr>
          <p:cNvPr id="240" name="Image 239"/>
          <p:cNvPicPr/>
          <p:nvPr/>
        </p:nvPicPr>
        <p:blipFill>
          <a:blip r:embed="rId4"/>
          <a:stretch>
            <a:fillRect/>
          </a:stretch>
        </p:blipFill>
        <p:spPr>
          <a:xfrm>
            <a:off x="4897956" y="1408384"/>
            <a:ext cx="304560" cy="313920"/>
          </a:xfrm>
          <a:prstGeom prst="rect">
            <a:avLst/>
          </a:prstGeom>
          <a:ln>
            <a:noFill/>
          </a:ln>
        </p:spPr>
      </p:pic>
      <p:sp>
        <p:nvSpPr>
          <p:cNvPr id="14" name="CustomShape 1">
            <a:extLst>
              <a:ext uri="{FF2B5EF4-FFF2-40B4-BE49-F238E27FC236}">
                <a16:creationId xmlns:a16="http://schemas.microsoft.com/office/drawing/2014/main" id="{0258C1EA-06E2-436A-9C78-5585D76380E8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2"/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BA4A2748-AFB8-4564-B7DB-2E06ADE42D09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11</a:t>
            </a:fld>
            <a:endParaRPr/>
          </a:p>
        </p:txBody>
      </p:sp>
      <p:sp>
        <p:nvSpPr>
          <p:cNvPr id="264" name="TextShape 11"/>
          <p:cNvSpPr txBox="1"/>
          <p:nvPr/>
        </p:nvSpPr>
        <p:spPr>
          <a:xfrm>
            <a:off x="1696320" y="266400"/>
            <a:ext cx="6035040" cy="786023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Coupling OpenFOAM-Cast3m 1/4</a:t>
            </a:r>
            <a:endParaRPr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C6615A1-2106-43D6-A6FC-42F44BAC6FB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1" y="1817766"/>
            <a:ext cx="8618958" cy="38779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7AF34C-644E-47D7-AF3F-314DE600FD63}"/>
              </a:ext>
            </a:extLst>
          </p:cNvPr>
          <p:cNvSpPr/>
          <p:nvPr/>
        </p:nvSpPr>
        <p:spPr>
          <a:xfrm>
            <a:off x="1983893" y="798321"/>
            <a:ext cx="5459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1</a:t>
            </a:r>
            <a:r>
              <a:rPr lang="en-US" sz="2400" u="sng" baseline="30000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st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 step – Defining the boundary geometry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2EE79E6C-7E41-40D5-90C6-1B9DCCE365B7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11">
            <a:extLst>
              <a:ext uri="{FF2B5EF4-FFF2-40B4-BE49-F238E27FC236}">
                <a16:creationId xmlns:a16="http://schemas.microsoft.com/office/drawing/2014/main" id="{54A69579-48E5-4335-BCCA-078509304A08}"/>
              </a:ext>
            </a:extLst>
          </p:cNvPr>
          <p:cNvSpPr txBox="1"/>
          <p:nvPr/>
        </p:nvSpPr>
        <p:spPr>
          <a:xfrm>
            <a:off x="1696320" y="266400"/>
            <a:ext cx="6035040" cy="786023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Coupling OpenFOAM-Cast3m 2/4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1F5BF-0141-4999-97F3-A2F192812AA6}"/>
              </a:ext>
            </a:extLst>
          </p:cNvPr>
          <p:cNvSpPr/>
          <p:nvPr/>
        </p:nvSpPr>
        <p:spPr>
          <a:xfrm>
            <a:off x="3314453" y="798321"/>
            <a:ext cx="279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2</a:t>
            </a:r>
            <a:r>
              <a:rPr lang="en-US" sz="2400" u="sng" baseline="30000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nd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 step – Smoothing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640E0D1-BEE7-40C9-B59D-C7ECCB02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16945"/>
            <a:ext cx="7886700" cy="30765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46FF43-5B80-4C5B-929D-1C1FD5E3D14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50" y="4284639"/>
            <a:ext cx="5096510" cy="23374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308FA381-D3D9-4B9B-BC45-F5E572458EE0}"/>
              </a:ext>
            </a:extLst>
          </p:cNvPr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BA4A2748-AFB8-4564-B7DB-2E06ADE42D09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12</a:t>
            </a:fld>
            <a:endParaRPr dirty="0"/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6BDB4A27-4AEA-4FF1-BC4B-894F6707C4F9}"/>
              </a:ext>
            </a:extLst>
          </p:cNvPr>
          <p:cNvSpPr/>
          <p:nvPr/>
        </p:nvSpPr>
        <p:spPr>
          <a:xfrm>
            <a:off x="590068" y="4393873"/>
            <a:ext cx="2534861" cy="691474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Right-angle </a:t>
            </a: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  <a:sym typeface="Wingdings" panose="05000000000000000000" pitchFamily="2" charset="2"/>
              </a:rPr>
              <a:t> Stress singularity</a:t>
            </a:r>
            <a:endParaRPr sz="2400" dirty="0"/>
          </a:p>
        </p:txBody>
      </p:sp>
      <p:sp>
        <p:nvSpPr>
          <p:cNvPr id="14" name="CustomShape 4">
            <a:extLst>
              <a:ext uri="{FF2B5EF4-FFF2-40B4-BE49-F238E27FC236}">
                <a16:creationId xmlns:a16="http://schemas.microsoft.com/office/drawing/2014/main" id="{BFBA81AA-7E59-4011-A609-B98601A8552E}"/>
              </a:ext>
            </a:extLst>
          </p:cNvPr>
          <p:cNvSpPr/>
          <p:nvPr/>
        </p:nvSpPr>
        <p:spPr>
          <a:xfrm>
            <a:off x="1227930" y="5445924"/>
            <a:ext cx="2534862" cy="3639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Smoothing process </a:t>
            </a:r>
            <a:r>
              <a:rPr lang="en-US" b="1" dirty="0">
                <a:solidFill>
                  <a:srgbClr val="006600"/>
                </a:solidFill>
                <a:latin typeface="Asana Math"/>
                <a:ea typeface="Droid Sans Fallback"/>
                <a:sym typeface="Wingdings" panose="05000000000000000000" pitchFamily="2" charset="2"/>
              </a:rPr>
              <a:t></a:t>
            </a:r>
            <a:endParaRPr b="1" dirty="0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C05F5FDC-9850-4A60-9236-21C36C2F258B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1458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>
            <a:extLst>
              <a:ext uri="{FF2B5EF4-FFF2-40B4-BE49-F238E27FC236}">
                <a16:creationId xmlns:a16="http://schemas.microsoft.com/office/drawing/2014/main" id="{308FA381-D3D9-4B9B-BC45-F5E572458EE0}"/>
              </a:ext>
            </a:extLst>
          </p:cNvPr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BA4A2748-AFB8-4564-B7DB-2E06ADE42D09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13</a:t>
            </a:fld>
            <a:endParaRPr dirty="0"/>
          </a:p>
        </p:txBody>
      </p:sp>
      <p:sp>
        <p:nvSpPr>
          <p:cNvPr id="8" name="TextShape 11">
            <a:extLst>
              <a:ext uri="{FF2B5EF4-FFF2-40B4-BE49-F238E27FC236}">
                <a16:creationId xmlns:a16="http://schemas.microsoft.com/office/drawing/2014/main" id="{54A69579-48E5-4335-BCCA-078509304A08}"/>
              </a:ext>
            </a:extLst>
          </p:cNvPr>
          <p:cNvSpPr txBox="1"/>
          <p:nvPr/>
        </p:nvSpPr>
        <p:spPr>
          <a:xfrm>
            <a:off x="1696320" y="266400"/>
            <a:ext cx="6035040" cy="786023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Coupling OpenFOAM-Cast3m 3/4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1F5BF-0141-4999-97F3-A2F192812AA6}"/>
              </a:ext>
            </a:extLst>
          </p:cNvPr>
          <p:cNvSpPr/>
          <p:nvPr/>
        </p:nvSpPr>
        <p:spPr>
          <a:xfrm>
            <a:off x="3004980" y="798321"/>
            <a:ext cx="3417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3</a:t>
            </a:r>
            <a:r>
              <a:rPr lang="en-US" sz="2400" u="sng" baseline="30000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rd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 step – Geometry mesh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ustomShape 9">
            <a:extLst>
              <a:ext uri="{FF2B5EF4-FFF2-40B4-BE49-F238E27FC236}">
                <a16:creationId xmlns:a16="http://schemas.microsoft.com/office/drawing/2014/main" id="{325B4EF1-A23F-45D7-99C1-AE492CBEE398}"/>
              </a:ext>
            </a:extLst>
          </p:cNvPr>
          <p:cNvSpPr/>
          <p:nvPr/>
        </p:nvSpPr>
        <p:spPr>
          <a:xfrm>
            <a:off x="717683" y="1488092"/>
            <a:ext cx="3089743" cy="630170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Mesh performed by GMSH according to user settings</a:t>
            </a:r>
            <a:endParaRPr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498B8F-52CA-47AE-BA83-7914578E4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" y="2225148"/>
            <a:ext cx="7724775" cy="1209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D0A7EE-9A5D-42B9-BD0B-2C906ECAF4A9}"/>
              </a:ext>
            </a:extLst>
          </p:cNvPr>
          <p:cNvSpPr/>
          <p:nvPr/>
        </p:nvSpPr>
        <p:spPr>
          <a:xfrm>
            <a:off x="2168858" y="3713495"/>
            <a:ext cx="508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4</a:t>
            </a:r>
            <a:r>
              <a:rPr lang="en-US" sz="2400" u="sng" baseline="30000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th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 step – Thermal boundary conditions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8474C516-DBBA-47F5-8DE5-530AB7C2BCFE}"/>
              </a:ext>
            </a:extLst>
          </p:cNvPr>
          <p:cNvSpPr/>
          <p:nvPr/>
        </p:nvSpPr>
        <p:spPr>
          <a:xfrm>
            <a:off x="1198945" y="4456628"/>
            <a:ext cx="2234065" cy="656609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</a:rPr>
              <a:t>Boundary line temperature</a:t>
            </a:r>
            <a:endParaRPr sz="2400" dirty="0"/>
          </a:p>
        </p:txBody>
      </p:sp>
      <p:sp>
        <p:nvSpPr>
          <p:cNvPr id="14" name="CustomShape 9">
            <a:extLst>
              <a:ext uri="{FF2B5EF4-FFF2-40B4-BE49-F238E27FC236}">
                <a16:creationId xmlns:a16="http://schemas.microsoft.com/office/drawing/2014/main" id="{D6EB303F-2BD1-4E2C-9D90-B65546853262}"/>
              </a:ext>
            </a:extLst>
          </p:cNvPr>
          <p:cNvSpPr/>
          <p:nvPr/>
        </p:nvSpPr>
        <p:spPr>
          <a:xfrm>
            <a:off x="4967905" y="4328291"/>
            <a:ext cx="2763455" cy="933522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</a:rPr>
              <a:t>Temperature of the closest </a:t>
            </a:r>
            <a:r>
              <a:rPr lang="en-US" dirty="0" err="1">
                <a:solidFill>
                  <a:srgbClr val="111111"/>
                </a:solidFill>
                <a:latin typeface="Arial"/>
              </a:rPr>
              <a:t>OpenFOAM</a:t>
            </a:r>
            <a:r>
              <a:rPr lang="en-US" dirty="0">
                <a:solidFill>
                  <a:srgbClr val="111111"/>
                </a:solidFill>
                <a:latin typeface="Arial"/>
              </a:rPr>
              <a:t> boundary face</a:t>
            </a:r>
            <a:endParaRPr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9D54C3A-DEF0-4AEF-97F8-BA5CDC6F71BC}"/>
                  </a:ext>
                </a:extLst>
              </p:cNvPr>
              <p:cNvSpPr txBox="1"/>
              <p:nvPr/>
            </p:nvSpPr>
            <p:spPr>
              <a:xfrm>
                <a:off x="3807426" y="4495071"/>
                <a:ext cx="81814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9D54C3A-DEF0-4AEF-97F8-BA5CDC6F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426" y="4495071"/>
                <a:ext cx="81814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75189D02-FD19-4608-B03F-5768A534485F}"/>
              </a:ext>
            </a:extLst>
          </p:cNvPr>
          <p:cNvSpPr/>
          <p:nvPr/>
        </p:nvSpPr>
        <p:spPr>
          <a:xfrm>
            <a:off x="2697816" y="5725350"/>
            <a:ext cx="4032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5</a:t>
            </a:r>
            <a:r>
              <a:rPr lang="en-US" sz="2400" u="sng" baseline="30000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th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 step – Writing the .</a:t>
            </a:r>
            <a:r>
              <a:rPr lang="en-US" sz="2400" u="sng" dirty="0" err="1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dgibi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 file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5169CB44-A8D1-4908-8104-645CE17B2296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644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1">
            <a:extLst>
              <a:ext uri="{FF2B5EF4-FFF2-40B4-BE49-F238E27FC236}">
                <a16:creationId xmlns:a16="http://schemas.microsoft.com/office/drawing/2014/main" id="{B3C0DFB4-748B-4917-9ACF-2F93353F7FFA}"/>
              </a:ext>
            </a:extLst>
          </p:cNvPr>
          <p:cNvSpPr txBox="1"/>
          <p:nvPr/>
        </p:nvSpPr>
        <p:spPr>
          <a:xfrm>
            <a:off x="1696320" y="266400"/>
            <a:ext cx="6035040" cy="786023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Coupling OpenFOAM-Cast3m 4/4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D54369-ECF3-4A73-BB4A-915D24364E6C}"/>
              </a:ext>
            </a:extLst>
          </p:cNvPr>
          <p:cNvSpPr/>
          <p:nvPr/>
        </p:nvSpPr>
        <p:spPr>
          <a:xfrm>
            <a:off x="3122246" y="1205109"/>
            <a:ext cx="2899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6</a:t>
            </a:r>
            <a:r>
              <a:rPr lang="en-US" sz="2400" u="sng" baseline="30000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th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 step – Run Cast3m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ustomShape 9">
            <a:extLst>
              <a:ext uri="{FF2B5EF4-FFF2-40B4-BE49-F238E27FC236}">
                <a16:creationId xmlns:a16="http://schemas.microsoft.com/office/drawing/2014/main" id="{48EB2F84-174D-4166-AD5E-525BB09269A8}"/>
              </a:ext>
            </a:extLst>
          </p:cNvPr>
          <p:cNvSpPr/>
          <p:nvPr/>
        </p:nvSpPr>
        <p:spPr>
          <a:xfrm>
            <a:off x="1028234" y="1953918"/>
            <a:ext cx="2474091" cy="461665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u="sng" dirty="0">
                <a:solidFill>
                  <a:srgbClr val="111111"/>
                </a:solidFill>
                <a:latin typeface="Arial"/>
                <a:ea typeface="Droid Sans Fallback"/>
              </a:rPr>
              <a:t>Thermal modelling</a:t>
            </a:r>
            <a:br>
              <a:rPr lang="en-US" u="sng" dirty="0">
                <a:solidFill>
                  <a:srgbClr val="111111"/>
                </a:solidFill>
                <a:latin typeface="Arial"/>
                <a:ea typeface="Droid Sans Fallback"/>
              </a:rPr>
            </a:br>
            <a:endParaRPr sz="2400" u="sng" dirty="0"/>
          </a:p>
        </p:txBody>
      </p:sp>
      <p:sp>
        <p:nvSpPr>
          <p:cNvPr id="7" name="CustomShape 9">
            <a:extLst>
              <a:ext uri="{FF2B5EF4-FFF2-40B4-BE49-F238E27FC236}">
                <a16:creationId xmlns:a16="http://schemas.microsoft.com/office/drawing/2014/main" id="{5A4AB48F-8415-4DCA-A8FC-C0D39CF68F9C}"/>
              </a:ext>
            </a:extLst>
          </p:cNvPr>
          <p:cNvSpPr/>
          <p:nvPr/>
        </p:nvSpPr>
        <p:spPr>
          <a:xfrm>
            <a:off x="589648" y="2702727"/>
            <a:ext cx="3351261" cy="972126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Isotropic</a:t>
            </a:r>
            <a:endParaRPr lang="fr-FR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Thermal </a:t>
            </a:r>
            <a:r>
              <a:rPr lang="fr-FR" dirty="0" err="1"/>
              <a:t>properties</a:t>
            </a:r>
            <a:r>
              <a:rPr lang="fr-FR" dirty="0"/>
              <a:t> </a:t>
            </a:r>
            <a:r>
              <a:rPr lang="fr-FR" dirty="0" err="1"/>
              <a:t>depending</a:t>
            </a:r>
            <a:r>
              <a:rPr lang="fr-FR" dirty="0"/>
              <a:t> on </a:t>
            </a:r>
            <a:r>
              <a:rPr lang="fr-FR" dirty="0" err="1"/>
              <a:t>temperature</a:t>
            </a:r>
            <a:endParaRPr dirty="0"/>
          </a:p>
        </p:txBody>
      </p:sp>
      <p:sp>
        <p:nvSpPr>
          <p:cNvPr id="8" name="CustomShape 9">
            <a:extLst>
              <a:ext uri="{FF2B5EF4-FFF2-40B4-BE49-F238E27FC236}">
                <a16:creationId xmlns:a16="http://schemas.microsoft.com/office/drawing/2014/main" id="{3D08CE76-09A1-4A96-974F-654256EC4008}"/>
              </a:ext>
            </a:extLst>
          </p:cNvPr>
          <p:cNvSpPr/>
          <p:nvPr/>
        </p:nvSpPr>
        <p:spPr>
          <a:xfrm>
            <a:off x="5090105" y="1953918"/>
            <a:ext cx="2641775" cy="461665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u="sng" dirty="0">
                <a:solidFill>
                  <a:srgbClr val="111111"/>
                </a:solidFill>
                <a:latin typeface="Arial"/>
                <a:ea typeface="Droid Sans Fallback"/>
              </a:rPr>
              <a:t>Mechanical modelling</a:t>
            </a:r>
            <a:br>
              <a:rPr lang="en-US" u="sng" dirty="0">
                <a:solidFill>
                  <a:srgbClr val="111111"/>
                </a:solidFill>
                <a:latin typeface="Arial"/>
                <a:ea typeface="Droid Sans Fallback"/>
              </a:rPr>
            </a:br>
            <a:endParaRPr sz="2400" u="sng" dirty="0"/>
          </a:p>
        </p:txBody>
      </p:sp>
      <p:sp>
        <p:nvSpPr>
          <p:cNvPr id="9" name="CustomShape 9">
            <a:extLst>
              <a:ext uri="{FF2B5EF4-FFF2-40B4-BE49-F238E27FC236}">
                <a16:creationId xmlns:a16="http://schemas.microsoft.com/office/drawing/2014/main" id="{2E21E084-8813-402C-A26D-E359A97F2F15}"/>
              </a:ext>
            </a:extLst>
          </p:cNvPr>
          <p:cNvSpPr/>
          <p:nvPr/>
        </p:nvSpPr>
        <p:spPr>
          <a:xfrm>
            <a:off x="4735361" y="2702726"/>
            <a:ext cx="3351261" cy="1230919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Isotropic</a:t>
            </a:r>
            <a:endParaRPr lang="fr-FR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Elastic</a:t>
            </a:r>
            <a:endParaRPr lang="fr-FR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properties</a:t>
            </a:r>
            <a:r>
              <a:rPr lang="fr-FR" dirty="0"/>
              <a:t> </a:t>
            </a:r>
            <a:r>
              <a:rPr lang="fr-FR" dirty="0" err="1"/>
              <a:t>depending</a:t>
            </a:r>
            <a:r>
              <a:rPr lang="fr-FR" dirty="0"/>
              <a:t> on </a:t>
            </a:r>
            <a:r>
              <a:rPr lang="fr-FR" dirty="0" err="1"/>
              <a:t>temperature</a:t>
            </a:r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56584-DCDF-4F08-893E-7227FFA13D8A}"/>
              </a:ext>
            </a:extLst>
          </p:cNvPr>
          <p:cNvSpPr/>
          <p:nvPr/>
        </p:nvSpPr>
        <p:spPr>
          <a:xfrm>
            <a:off x="2902570" y="4249141"/>
            <a:ext cx="33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7</a:t>
            </a:r>
            <a:r>
              <a:rPr lang="en-US" sz="2400" u="sng" baseline="30000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th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sana Math"/>
                <a:ea typeface="Droid Sans Fallback"/>
              </a:rPr>
              <a:t> step – Post processing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ustomShape 9">
            <a:extLst>
              <a:ext uri="{FF2B5EF4-FFF2-40B4-BE49-F238E27FC236}">
                <a16:creationId xmlns:a16="http://schemas.microsoft.com/office/drawing/2014/main" id="{B8D8E74E-57D9-4BC4-B0D1-AF6BF057FB1C}"/>
              </a:ext>
            </a:extLst>
          </p:cNvPr>
          <p:cNvSpPr/>
          <p:nvPr/>
        </p:nvSpPr>
        <p:spPr>
          <a:xfrm>
            <a:off x="2321771" y="4969597"/>
            <a:ext cx="4500458" cy="972126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VTK output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ParaView</a:t>
            </a:r>
            <a:endParaRPr lang="fr-FR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OpenFOAM</a:t>
            </a:r>
            <a:r>
              <a:rPr lang="fr-FR" dirty="0"/>
              <a:t> and Cast3m simulations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/>
              <a:t>same</a:t>
            </a:r>
            <a:r>
              <a:rPr lang="fr-FR" dirty="0"/>
              <a:t> post-</a:t>
            </a:r>
            <a:r>
              <a:rPr lang="fr-FR" dirty="0" err="1"/>
              <a:t>processing</a:t>
            </a:r>
            <a:endParaRPr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C4B44E2D-D611-4723-A412-9564BF9FF33C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9D10291E-4D7C-45B8-A9EA-CC741F0E871E}"/>
              </a:ext>
            </a:extLst>
          </p:cNvPr>
          <p:cNvSpPr/>
          <p:nvPr/>
        </p:nvSpPr>
        <p:spPr>
          <a:xfrm>
            <a:off x="645804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973CCC8-34CC-4406-8C19-1FEC4E345B21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4868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6275D9-A7DF-423A-955D-C70B36A456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2" y="971042"/>
            <a:ext cx="8229240" cy="28790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Shape 11">
            <a:extLst>
              <a:ext uri="{FF2B5EF4-FFF2-40B4-BE49-F238E27FC236}">
                <a16:creationId xmlns:a16="http://schemas.microsoft.com/office/drawing/2014/main" id="{60D7DD8B-4E02-48EB-95FC-0043778D2DAD}"/>
              </a:ext>
            </a:extLst>
          </p:cNvPr>
          <p:cNvSpPr txBox="1"/>
          <p:nvPr/>
        </p:nvSpPr>
        <p:spPr>
          <a:xfrm>
            <a:off x="1696320" y="266400"/>
            <a:ext cx="6035040" cy="786023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Cast3m results 1/2</a:t>
            </a:r>
            <a:endParaRPr dirty="0"/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001294D9-55BF-47C7-B13D-B4B2362D3DA8}"/>
              </a:ext>
            </a:extLst>
          </p:cNvPr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BA4A2748-AFB8-4564-B7DB-2E06ADE42D09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15</a:t>
            </a:fld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57BF8EF-0863-449F-A068-DA2CD4C78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341" y="3884611"/>
            <a:ext cx="5371429" cy="2828571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8E479BE-80D9-47C1-B1E5-A9E86E02FB23}"/>
              </a:ext>
            </a:extLst>
          </p:cNvPr>
          <p:cNvSpPr/>
          <p:nvPr/>
        </p:nvSpPr>
        <p:spPr>
          <a:xfrm>
            <a:off x="1412640" y="638355"/>
            <a:ext cx="2331224" cy="17625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BC4F1C2-C817-40B9-808C-69F5E566FE96}"/>
              </a:ext>
            </a:extLst>
          </p:cNvPr>
          <p:cNvCxnSpPr>
            <a:cxnSpLocks/>
          </p:cNvCxnSpPr>
          <p:nvPr/>
        </p:nvCxnSpPr>
        <p:spPr>
          <a:xfrm>
            <a:off x="2685961" y="2400868"/>
            <a:ext cx="609330" cy="1449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189D61DB-2E4E-418E-996A-567CC83BF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058" y="3264858"/>
            <a:ext cx="5226655" cy="1014750"/>
          </a:xfrm>
          <a:prstGeom prst="rect">
            <a:avLst/>
          </a:pr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37C1E1FD-6340-4F79-8420-877ED25147D3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9556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1">
            <a:extLst>
              <a:ext uri="{FF2B5EF4-FFF2-40B4-BE49-F238E27FC236}">
                <a16:creationId xmlns:a16="http://schemas.microsoft.com/office/drawing/2014/main" id="{D8786D31-B886-4FA8-89C3-F51CADCD7CCC}"/>
              </a:ext>
            </a:extLst>
          </p:cNvPr>
          <p:cNvSpPr txBox="1"/>
          <p:nvPr/>
        </p:nvSpPr>
        <p:spPr>
          <a:xfrm>
            <a:off x="1696320" y="266400"/>
            <a:ext cx="6035040" cy="786023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Cast3m results 2/2</a:t>
            </a:r>
            <a:endParaRPr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A386AF-DC0B-4D11-83D9-D990EDFA4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98" y="926644"/>
            <a:ext cx="6715125" cy="3019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42C04C9-C762-4A9A-B804-F6EB76FC298A}"/>
                  </a:ext>
                </a:extLst>
              </p:cNvPr>
              <p:cNvSpPr txBox="1"/>
              <p:nvPr/>
            </p:nvSpPr>
            <p:spPr>
              <a:xfrm rot="16200000">
                <a:off x="237001" y="2282467"/>
                <a:ext cx="12339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𝑀𝑃𝑎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42C04C9-C762-4A9A-B804-F6EB76FC2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37001" y="2282467"/>
                <a:ext cx="1233928" cy="307777"/>
              </a:xfrm>
              <a:prstGeom prst="rect">
                <a:avLst/>
              </a:prstGeom>
              <a:blipFill>
                <a:blip r:embed="rId3"/>
                <a:stretch>
                  <a:fillRect t="-5911" r="-40000" b="-14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330E84FC-B862-4CA0-940A-E776BDF772A7}"/>
              </a:ext>
            </a:extLst>
          </p:cNvPr>
          <p:cNvSpPr/>
          <p:nvPr/>
        </p:nvSpPr>
        <p:spPr>
          <a:xfrm>
            <a:off x="4244196" y="926643"/>
            <a:ext cx="888934" cy="189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4DF4B7F-D4D3-4943-9B86-7C7F7583ABE7}"/>
                  </a:ext>
                </a:extLst>
              </p:cNvPr>
              <p:cNvSpPr txBox="1"/>
              <p:nvPr/>
            </p:nvSpPr>
            <p:spPr>
              <a:xfrm>
                <a:off x="4044618" y="829892"/>
                <a:ext cx="13677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4DF4B7F-D4D3-4943-9B86-7C7F7583A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618" y="829892"/>
                <a:ext cx="1367747" cy="307777"/>
              </a:xfrm>
              <a:prstGeom prst="rect">
                <a:avLst/>
              </a:prstGeom>
              <a:blipFill>
                <a:blip r:embed="rId4"/>
                <a:stretch>
                  <a:fillRect l="-3111" r="-5333" b="-372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C380F83A-DCAC-463F-B2A1-75B7B5AAC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098" y="3946069"/>
            <a:ext cx="6657975" cy="2876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78C0B53-9CE5-4B59-A8EB-D82E5C6EC71A}"/>
                  </a:ext>
                </a:extLst>
              </p:cNvPr>
              <p:cNvSpPr txBox="1"/>
              <p:nvPr/>
            </p:nvSpPr>
            <p:spPr>
              <a:xfrm>
                <a:off x="4004789" y="3888932"/>
                <a:ext cx="13677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78C0B53-9CE5-4B59-A8EB-D82E5C6EC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89" y="3888932"/>
                <a:ext cx="1367747" cy="307777"/>
              </a:xfrm>
              <a:prstGeom prst="rect">
                <a:avLst/>
              </a:prstGeom>
              <a:blipFill>
                <a:blip r:embed="rId6"/>
                <a:stretch>
                  <a:fillRect l="-3571" r="-5804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4FCEDE2-FF3C-4F63-99D0-2DB3840A0F77}"/>
                  </a:ext>
                </a:extLst>
              </p:cNvPr>
              <p:cNvSpPr txBox="1"/>
              <p:nvPr/>
            </p:nvSpPr>
            <p:spPr>
              <a:xfrm rot="16200000">
                <a:off x="229211" y="5221959"/>
                <a:ext cx="1249509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𝑦𝑦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𝑀𝑃𝑎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4FCEDE2-FF3C-4F63-99D0-2DB3840A0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29211" y="5221959"/>
                <a:ext cx="1249509" cy="331950"/>
              </a:xfrm>
              <a:prstGeom prst="rect">
                <a:avLst/>
              </a:prstGeom>
              <a:blipFill>
                <a:blip r:embed="rId7"/>
                <a:stretch>
                  <a:fillRect t="-6341" r="-27778" b="-1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stomShape 1">
            <a:extLst>
              <a:ext uri="{FF2B5EF4-FFF2-40B4-BE49-F238E27FC236}">
                <a16:creationId xmlns:a16="http://schemas.microsoft.com/office/drawing/2014/main" id="{B85FC7E9-E1D6-497C-BB42-88DCA0E57BCB}"/>
              </a:ext>
            </a:extLst>
          </p:cNvPr>
          <p:cNvSpPr/>
          <p:nvPr/>
        </p:nvSpPr>
        <p:spPr>
          <a:xfrm>
            <a:off x="195426" y="6372562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E1A78071-4A38-4C54-9A20-6914D1BB98AA}"/>
              </a:ext>
            </a:extLst>
          </p:cNvPr>
          <p:cNvSpPr/>
          <p:nvPr/>
        </p:nvSpPr>
        <p:spPr>
          <a:xfrm>
            <a:off x="645804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973CCC8-34CC-4406-8C19-1FEC4E345B21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8407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20F4851-B988-4C89-BF5E-5E69ABBE3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14" y="2866777"/>
            <a:ext cx="3378202" cy="3077451"/>
          </a:xfrm>
          <a:prstGeom prst="rect">
            <a:avLst/>
          </a:prstGeom>
        </p:spPr>
      </p:pic>
      <p:sp>
        <p:nvSpPr>
          <p:cNvPr id="266" name="CustomShape 2"/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E8F4A88-36BE-42D3-8D57-89DA3FEAA6A4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17</a:t>
            </a:fld>
            <a:endParaRPr/>
          </a:p>
        </p:txBody>
      </p:sp>
      <p:sp>
        <p:nvSpPr>
          <p:cNvPr id="275" name="CustomShape 9"/>
          <p:cNvSpPr/>
          <p:nvPr/>
        </p:nvSpPr>
        <p:spPr>
          <a:xfrm>
            <a:off x="628920" y="374760"/>
            <a:ext cx="788580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TextShape 10"/>
          <p:cNvSpPr txBox="1"/>
          <p:nvPr/>
        </p:nvSpPr>
        <p:spPr>
          <a:xfrm>
            <a:off x="1696320" y="266760"/>
            <a:ext cx="6035040" cy="8502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The Chauvet-Pont </a:t>
            </a:r>
            <a:r>
              <a:rPr lang="en-US" sz="3200" dirty="0" err="1">
                <a:solidFill>
                  <a:srgbClr val="661900"/>
                </a:solidFill>
                <a:latin typeface="Asana Math"/>
                <a:ea typeface="Droid Sans Fallback"/>
              </a:rPr>
              <a:t>d'Arc</a:t>
            </a: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 cave</a:t>
            </a:r>
            <a:endParaRPr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F466F5-A80D-445E-97B4-428BDEB8327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4658" y="1332982"/>
            <a:ext cx="2056320" cy="461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76F64D-A36F-4FA7-AE39-C3AFB0D13E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/>
          <a:stretch>
            <a:fillRect/>
          </a:stretch>
        </p:blipFill>
        <p:spPr>
          <a:xfrm>
            <a:off x="3521113" y="1397160"/>
            <a:ext cx="2486927" cy="440810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orme libre 10">
            <a:extLst>
              <a:ext uri="{FF2B5EF4-FFF2-40B4-BE49-F238E27FC236}">
                <a16:creationId xmlns:a16="http://schemas.microsoft.com/office/drawing/2014/main" id="{41246259-5E7D-4307-A01A-8E9BFE25C715}"/>
              </a:ext>
            </a:extLst>
          </p:cNvPr>
          <p:cNvSpPr/>
          <p:nvPr/>
        </p:nvSpPr>
        <p:spPr>
          <a:xfrm>
            <a:off x="1427745" y="1277024"/>
            <a:ext cx="1190993" cy="11277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1" name="Connecteur droit 20">
            <a:extLst>
              <a:ext uri="{FF2B5EF4-FFF2-40B4-BE49-F238E27FC236}">
                <a16:creationId xmlns:a16="http://schemas.microsoft.com/office/drawing/2014/main" id="{4E9E73F0-1942-4CAC-908C-DBC8416E8CC2}"/>
              </a:ext>
            </a:extLst>
          </p:cNvPr>
          <p:cNvSpPr/>
          <p:nvPr/>
        </p:nvSpPr>
        <p:spPr>
          <a:xfrm>
            <a:off x="2574490" y="2047172"/>
            <a:ext cx="1500202" cy="35757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4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4" name="Forme libre 10">
            <a:extLst>
              <a:ext uri="{FF2B5EF4-FFF2-40B4-BE49-F238E27FC236}">
                <a16:creationId xmlns:a16="http://schemas.microsoft.com/office/drawing/2014/main" id="{15B7B169-8EC8-49D0-ACF5-4999022BCFAC}"/>
              </a:ext>
            </a:extLst>
          </p:cNvPr>
          <p:cNvSpPr/>
          <p:nvPr/>
        </p:nvSpPr>
        <p:spPr>
          <a:xfrm>
            <a:off x="3769956" y="5087219"/>
            <a:ext cx="497241" cy="4954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solidFill>
                <a:srgbClr val="FF0000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531C7A9C-9F6F-4CED-98A1-D5F19868EA71}"/>
              </a:ext>
            </a:extLst>
          </p:cNvPr>
          <p:cNvSpPr/>
          <p:nvPr/>
        </p:nvSpPr>
        <p:spPr>
          <a:xfrm flipV="1">
            <a:off x="4286587" y="4776716"/>
            <a:ext cx="2486927" cy="627146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tailEnd type="arrow"/>
          </a:ln>
        </p:spPr>
        <p:txBody>
          <a:bodyPr vert="horz" wrap="none" lIns="0" tIns="0" rIns="0" bIns="0" anchor="ctr" compatLnSpc="0"/>
          <a:lstStyle/>
          <a:p>
            <a:pPr lvl="0" rtl="0" hangingPunct="0">
              <a:buNone/>
              <a:tabLst/>
            </a:pPr>
            <a:endParaRPr lang="en-US" sz="240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80683F5-5B21-4320-89B3-F75C7BB18E76}"/>
              </a:ext>
            </a:extLst>
          </p:cNvPr>
          <p:cNvCxnSpPr/>
          <p:nvPr/>
        </p:nvCxnSpPr>
        <p:spPr>
          <a:xfrm flipV="1">
            <a:off x="628560" y="1332982"/>
            <a:ext cx="0" cy="461124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C0A1FA75-AB24-4F68-A4D8-CD6010942CC3}"/>
              </a:ext>
            </a:extLst>
          </p:cNvPr>
          <p:cNvSpPr txBox="1"/>
          <p:nvPr/>
        </p:nvSpPr>
        <p:spPr>
          <a:xfrm rot="16200000">
            <a:off x="-38675" y="3416547"/>
            <a:ext cx="84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200 m</a:t>
            </a:r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id="{62DAFD14-BD6F-4644-91AD-F2062F74D1EE}"/>
              </a:ext>
            </a:extLst>
          </p:cNvPr>
          <p:cNvSpPr/>
          <p:nvPr/>
        </p:nvSpPr>
        <p:spPr>
          <a:xfrm>
            <a:off x="1908788" y="5917460"/>
            <a:ext cx="2573280" cy="8193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Ministère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 de la Culture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DRAC Auvergne –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Rhônes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-Alpes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Archéotranfert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 UMS 3657 (P. Mora)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12D22D17-E314-4335-8B68-40A5E4743FF0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3EC5E8-EA97-49A1-8DA0-146F6E136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3" y="1935999"/>
            <a:ext cx="7004649" cy="4126049"/>
          </a:xfrm>
          <a:prstGeom prst="rect">
            <a:avLst/>
          </a:prstGeom>
        </p:spPr>
      </p:pic>
      <p:sp>
        <p:nvSpPr>
          <p:cNvPr id="6" name="TextShape 10">
            <a:extLst>
              <a:ext uri="{FF2B5EF4-FFF2-40B4-BE49-F238E27FC236}">
                <a16:creationId xmlns:a16="http://schemas.microsoft.com/office/drawing/2014/main" id="{C05ABDEE-79D2-4AEF-88D8-B552C098E186}"/>
              </a:ext>
            </a:extLst>
          </p:cNvPr>
          <p:cNvSpPr txBox="1"/>
          <p:nvPr/>
        </p:nvSpPr>
        <p:spPr>
          <a:xfrm>
            <a:off x="1696320" y="266760"/>
            <a:ext cx="6035040" cy="16174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Thermo-alterations in the </a:t>
            </a:r>
            <a:r>
              <a:rPr lang="en-US" sz="3200" dirty="0" err="1">
                <a:solidFill>
                  <a:srgbClr val="661900"/>
                </a:solidFill>
                <a:latin typeface="Asana Math"/>
                <a:ea typeface="Droid Sans Fallback"/>
              </a:rPr>
              <a:t>Megaloceros</a:t>
            </a: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 gallery</a:t>
            </a:r>
            <a:endParaRPr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000F16C-3E38-40C4-928F-2047FBE87E14}"/>
              </a:ext>
            </a:extLst>
          </p:cNvPr>
          <p:cNvCxnSpPr>
            <a:cxnSpLocks/>
          </p:cNvCxnSpPr>
          <p:nvPr/>
        </p:nvCxnSpPr>
        <p:spPr>
          <a:xfrm>
            <a:off x="7883507" y="3601527"/>
            <a:ext cx="0" cy="16925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36B39B9-BC68-4197-AEC5-93290587777B}"/>
              </a:ext>
            </a:extLst>
          </p:cNvPr>
          <p:cNvCxnSpPr>
            <a:cxnSpLocks/>
          </p:cNvCxnSpPr>
          <p:nvPr/>
        </p:nvCxnSpPr>
        <p:spPr>
          <a:xfrm>
            <a:off x="4572000" y="5294118"/>
            <a:ext cx="360103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C98BA1B-B69B-493B-A10D-C2459D03B0E2}"/>
              </a:ext>
            </a:extLst>
          </p:cNvPr>
          <p:cNvCxnSpPr>
            <a:cxnSpLocks/>
          </p:cNvCxnSpPr>
          <p:nvPr/>
        </p:nvCxnSpPr>
        <p:spPr>
          <a:xfrm>
            <a:off x="4572000" y="3584729"/>
            <a:ext cx="358090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9C00CC03-7B1E-4682-A8F1-F35A3AF122A4}"/>
              </a:ext>
            </a:extLst>
          </p:cNvPr>
          <p:cNvSpPr txBox="1"/>
          <p:nvPr/>
        </p:nvSpPr>
        <p:spPr>
          <a:xfrm>
            <a:off x="7918013" y="4243209"/>
            <a:ext cx="112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 1,50 m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E45E6CA8-4E48-44CE-878F-45B0B1635180}"/>
              </a:ext>
            </a:extLst>
          </p:cNvPr>
          <p:cNvSpPr/>
          <p:nvPr/>
        </p:nvSpPr>
        <p:spPr>
          <a:xfrm flipH="1" flipV="1">
            <a:off x="3033880" y="3814354"/>
            <a:ext cx="535016" cy="1842128"/>
          </a:xfrm>
          <a:prstGeom prst="line">
            <a:avLst/>
          </a:prstGeom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2" name="CustomShape 4">
            <a:extLst>
              <a:ext uri="{FF2B5EF4-FFF2-40B4-BE49-F238E27FC236}">
                <a16:creationId xmlns:a16="http://schemas.microsoft.com/office/drawing/2014/main" id="{C3FEAD84-590C-471E-A526-460B64EB3A48}"/>
              </a:ext>
            </a:extLst>
          </p:cNvPr>
          <p:cNvSpPr/>
          <p:nvPr/>
        </p:nvSpPr>
        <p:spPr>
          <a:xfrm>
            <a:off x="3291815" y="5657922"/>
            <a:ext cx="1828752" cy="637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Grey </a:t>
            </a:r>
            <a:r>
              <a:rPr lang="en-US" dirty="0" err="1">
                <a:solidFill>
                  <a:srgbClr val="006600"/>
                </a:solidFill>
                <a:latin typeface="Asana Math"/>
                <a:ea typeface="Droid Sans Fallback"/>
              </a:rPr>
              <a:t>colour</a:t>
            </a:r>
            <a:endParaRPr lang="en-US" dirty="0">
              <a:solidFill>
                <a:srgbClr val="006600"/>
              </a:solidFill>
              <a:latin typeface="Asana Math"/>
              <a:ea typeface="Droid Sans Fallback"/>
            </a:endParaRP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</a:rPr>
              <a:t>350°C – 10 min</a:t>
            </a:r>
            <a:endParaRPr dirty="0"/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9BF6F3AD-4FEF-4235-A640-AA3C14F998A8}"/>
              </a:ext>
            </a:extLst>
          </p:cNvPr>
          <p:cNvSpPr/>
          <p:nvPr/>
        </p:nvSpPr>
        <p:spPr>
          <a:xfrm flipV="1">
            <a:off x="3877361" y="2987046"/>
            <a:ext cx="468216" cy="2629013"/>
          </a:xfrm>
          <a:prstGeom prst="line">
            <a:avLst/>
          </a:prstGeom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4" name="CustomShape 4">
            <a:extLst>
              <a:ext uri="{FF2B5EF4-FFF2-40B4-BE49-F238E27FC236}">
                <a16:creationId xmlns:a16="http://schemas.microsoft.com/office/drawing/2014/main" id="{242E525E-42DC-426C-BBA7-0C85B4577AFA}"/>
              </a:ext>
            </a:extLst>
          </p:cNvPr>
          <p:cNvSpPr/>
          <p:nvPr/>
        </p:nvSpPr>
        <p:spPr>
          <a:xfrm>
            <a:off x="1183440" y="1272857"/>
            <a:ext cx="1025760" cy="4293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Spalling</a:t>
            </a:r>
            <a:endParaRPr dirty="0"/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FFDC2695-AD70-45C6-A79D-CC5F25F98398}"/>
              </a:ext>
            </a:extLst>
          </p:cNvPr>
          <p:cNvSpPr/>
          <p:nvPr/>
        </p:nvSpPr>
        <p:spPr>
          <a:xfrm>
            <a:off x="1696319" y="1702204"/>
            <a:ext cx="1382371" cy="1490149"/>
          </a:xfrm>
          <a:prstGeom prst="line">
            <a:avLst/>
          </a:prstGeom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86C4CBB7-B3CF-4E3E-8696-56B0A0AF428C}"/>
              </a:ext>
            </a:extLst>
          </p:cNvPr>
          <p:cNvSpPr/>
          <p:nvPr/>
        </p:nvSpPr>
        <p:spPr>
          <a:xfrm>
            <a:off x="2209201" y="1530432"/>
            <a:ext cx="1944886" cy="1051039"/>
          </a:xfrm>
          <a:prstGeom prst="line">
            <a:avLst/>
          </a:prstGeom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7" name="CustomShape 9">
            <a:extLst>
              <a:ext uri="{FF2B5EF4-FFF2-40B4-BE49-F238E27FC236}">
                <a16:creationId xmlns:a16="http://schemas.microsoft.com/office/drawing/2014/main" id="{E649D951-BEB4-4194-B994-A515A54C7D7F}"/>
              </a:ext>
            </a:extLst>
          </p:cNvPr>
          <p:cNvSpPr/>
          <p:nvPr/>
        </p:nvSpPr>
        <p:spPr>
          <a:xfrm>
            <a:off x="1890720" y="6322516"/>
            <a:ext cx="5362560" cy="637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Photogrammetry made by Thomas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Sagory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Musée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d'Archéologie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nationale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domaine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 national de Saint-Germain-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en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Droid Sans Fallback"/>
              </a:rPr>
              <a:t>-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Droid Sans Fallback"/>
              </a:rPr>
              <a:t>Laye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85B388BC-4F59-4B03-B6B4-24F510B022F2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3057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9FF3704-1E97-44A4-B09A-44FFE3C053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20662"/>
            <a:ext cx="7361972" cy="6237337"/>
          </a:xfrm>
          <a:prstGeom prst="rect">
            <a:avLst/>
          </a:prstGeom>
        </p:spPr>
      </p:pic>
      <p:sp>
        <p:nvSpPr>
          <p:cNvPr id="278" name="CustomShape 2"/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240A9EB-EDFC-49EB-8146-72F43D889208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19</a:t>
            </a:fld>
            <a:endParaRPr/>
          </a:p>
        </p:txBody>
      </p:sp>
      <p:sp>
        <p:nvSpPr>
          <p:cNvPr id="282" name="TextShape 5"/>
          <p:cNvSpPr txBox="1"/>
          <p:nvPr/>
        </p:nvSpPr>
        <p:spPr>
          <a:xfrm>
            <a:off x="1696320" y="267120"/>
            <a:ext cx="6035040" cy="16174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Simulation in the Chauvet-Pont </a:t>
            </a:r>
            <a:r>
              <a:rPr lang="en-US" sz="3200" dirty="0" err="1">
                <a:solidFill>
                  <a:srgbClr val="661900"/>
                </a:solidFill>
                <a:latin typeface="Asana Math"/>
                <a:ea typeface="Droid Sans Fallback"/>
              </a:rPr>
              <a:t>d'Arc</a:t>
            </a: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 cave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88E86C-B951-42C2-ABE8-5E50956BB35D}"/>
              </a:ext>
            </a:extLst>
          </p:cNvPr>
          <p:cNvSpPr/>
          <p:nvPr/>
        </p:nvSpPr>
        <p:spPr>
          <a:xfrm>
            <a:off x="4214191" y="4770783"/>
            <a:ext cx="212035" cy="185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55644280-F373-4039-B2C4-8C1DA8386E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8961322"/>
                  </p:ext>
                </p:extLst>
              </p:nvPr>
            </p:nvGraphicFramePr>
            <p:xfrm>
              <a:off x="846508" y="1884600"/>
              <a:ext cx="2902226" cy="122231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51113">
                      <a:extLst>
                        <a:ext uri="{9D8B030D-6E8A-4147-A177-3AD203B41FA5}">
                          <a16:colId xmlns:a16="http://schemas.microsoft.com/office/drawing/2014/main" val="2836949526"/>
                        </a:ext>
                      </a:extLst>
                    </a:gridCol>
                    <a:gridCol w="1451113">
                      <a:extLst>
                        <a:ext uri="{9D8B030D-6E8A-4147-A177-3AD203B41FA5}">
                          <a16:colId xmlns:a16="http://schemas.microsoft.com/office/drawing/2014/main" val="2001188423"/>
                        </a:ext>
                      </a:extLst>
                    </a:gridCol>
                  </a:tblGrid>
                  <a:tr h="407437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~20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fr-FR" dirty="0"/>
                            <a:t> 2 </a:t>
                          </a:r>
                          <a:r>
                            <a:rPr lang="fr-FR" dirty="0" err="1"/>
                            <a:t>fires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7159360"/>
                      </a:ext>
                    </a:extLst>
                  </a:tr>
                  <a:tr h="407437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~25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 </a:t>
                          </a:r>
                          <a:r>
                            <a:rPr lang="fr-FR" dirty="0" err="1"/>
                            <a:t>fire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9533643"/>
                      </a:ext>
                    </a:extLst>
                  </a:tr>
                  <a:tr h="407437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&gt;30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/>
                            <a:t>Too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err="1"/>
                            <a:t>much</a:t>
                          </a:r>
                          <a:r>
                            <a:rPr lang="fr-FR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3304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55644280-F373-4039-B2C4-8C1DA8386E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8961322"/>
                  </p:ext>
                </p:extLst>
              </p:nvPr>
            </p:nvGraphicFramePr>
            <p:xfrm>
              <a:off x="846508" y="1884600"/>
              <a:ext cx="2902226" cy="122231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51113">
                      <a:extLst>
                        <a:ext uri="{9D8B030D-6E8A-4147-A177-3AD203B41FA5}">
                          <a16:colId xmlns:a16="http://schemas.microsoft.com/office/drawing/2014/main" val="2836949526"/>
                        </a:ext>
                      </a:extLst>
                    </a:gridCol>
                    <a:gridCol w="1451113">
                      <a:extLst>
                        <a:ext uri="{9D8B030D-6E8A-4147-A177-3AD203B41FA5}">
                          <a16:colId xmlns:a16="http://schemas.microsoft.com/office/drawing/2014/main" val="2001188423"/>
                        </a:ext>
                      </a:extLst>
                    </a:gridCol>
                  </a:tblGrid>
                  <a:tr h="407437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~20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100840" t="-7463" r="-1261" b="-213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7159360"/>
                      </a:ext>
                    </a:extLst>
                  </a:tr>
                  <a:tr h="407437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~25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 </a:t>
                          </a:r>
                          <a:r>
                            <a:rPr lang="fr-FR" dirty="0" err="1"/>
                            <a:t>fire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9533643"/>
                      </a:ext>
                    </a:extLst>
                  </a:tr>
                  <a:tr h="407437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&gt;30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 err="1"/>
                            <a:t>Too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err="1"/>
                            <a:t>much</a:t>
                          </a:r>
                          <a:r>
                            <a:rPr lang="fr-FR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3304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CB48397F-0537-46AE-8A2D-086B862A24CB}"/>
              </a:ext>
            </a:extLst>
          </p:cNvPr>
          <p:cNvSpPr txBox="1"/>
          <p:nvPr/>
        </p:nvSpPr>
        <p:spPr>
          <a:xfrm>
            <a:off x="5537799" y="3583039"/>
            <a:ext cx="151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Hillaire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Chamber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610DA7-30CA-4BEC-A48C-EBDDB8AC8E4C}"/>
              </a:ext>
            </a:extLst>
          </p:cNvPr>
          <p:cNvSpPr txBox="1"/>
          <p:nvPr/>
        </p:nvSpPr>
        <p:spPr>
          <a:xfrm>
            <a:off x="509158" y="5690563"/>
            <a:ext cx="112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End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AAC391AB-1829-4B4F-BF61-AEE50982B788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  <p:sp>
        <p:nvSpPr>
          <p:cNvPr id="111" name="CustomShape 2"/>
          <p:cNvSpPr/>
          <p:nvPr/>
        </p:nvSpPr>
        <p:spPr>
          <a:xfrm>
            <a:off x="645804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973CCC8-34CC-4406-8C19-1FEC4E345B21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2</a:t>
            </a:fld>
            <a:endParaRPr dirty="0"/>
          </a:p>
        </p:txBody>
      </p:sp>
      <p:sp>
        <p:nvSpPr>
          <p:cNvPr id="112" name="CustomShape 3"/>
          <p:cNvSpPr/>
          <p:nvPr/>
        </p:nvSpPr>
        <p:spPr>
          <a:xfrm>
            <a:off x="629640" y="394200"/>
            <a:ext cx="7885440" cy="914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8019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Purposes of </a:t>
            </a:r>
            <a:r>
              <a:rPr lang="en-US" sz="3200" dirty="0" err="1">
                <a:solidFill>
                  <a:srgbClr val="8019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CarMoThaP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3" name="Image 124"/>
          <p:cNvPicPr/>
          <p:nvPr/>
        </p:nvPicPr>
        <p:blipFill>
          <a:blip r:embed="rId3"/>
          <a:stretch>
            <a:fillRect/>
          </a:stretch>
        </p:blipFill>
        <p:spPr>
          <a:xfrm>
            <a:off x="2086560" y="3183840"/>
            <a:ext cx="1961280" cy="1188000"/>
          </a:xfrm>
          <a:prstGeom prst="rect">
            <a:avLst/>
          </a:prstGeom>
          <a:ln>
            <a:noFill/>
          </a:ln>
        </p:spPr>
      </p:pic>
      <p:pic>
        <p:nvPicPr>
          <p:cNvPr id="114" name="Image 125"/>
          <p:cNvPicPr/>
          <p:nvPr/>
        </p:nvPicPr>
        <p:blipFill>
          <a:blip r:embed="rId4"/>
          <a:stretch>
            <a:fillRect/>
          </a:stretch>
        </p:blipFill>
        <p:spPr>
          <a:xfrm>
            <a:off x="2050560" y="1804320"/>
            <a:ext cx="2033280" cy="1339920"/>
          </a:xfrm>
          <a:prstGeom prst="rect">
            <a:avLst/>
          </a:prstGeom>
          <a:ln>
            <a:noFill/>
          </a:ln>
        </p:spPr>
      </p:pic>
      <p:sp>
        <p:nvSpPr>
          <p:cNvPr id="115" name="CustomShape 4"/>
          <p:cNvSpPr/>
          <p:nvPr/>
        </p:nvSpPr>
        <p:spPr>
          <a:xfrm>
            <a:off x="850320" y="1340280"/>
            <a:ext cx="2532600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6600"/>
                </a:solidFill>
                <a:latin typeface="Asana Math"/>
                <a:ea typeface="Droid Sans Fallback"/>
              </a:rPr>
              <a:t>Archaeological data</a:t>
            </a:r>
            <a:endParaRPr/>
          </a:p>
        </p:txBody>
      </p:sp>
      <p:pic>
        <p:nvPicPr>
          <p:cNvPr id="116" name="Image 130"/>
          <p:cNvPicPr/>
          <p:nvPr/>
        </p:nvPicPr>
        <p:blipFill>
          <a:blip r:embed="rId5"/>
          <a:stretch>
            <a:fillRect/>
          </a:stretch>
        </p:blipFill>
        <p:spPr>
          <a:xfrm>
            <a:off x="2959200" y="4921200"/>
            <a:ext cx="913680" cy="1645200"/>
          </a:xfrm>
          <a:prstGeom prst="rect">
            <a:avLst/>
          </a:prstGeom>
          <a:ln>
            <a:noFill/>
          </a:ln>
        </p:spPr>
      </p:pic>
      <p:pic>
        <p:nvPicPr>
          <p:cNvPr id="117" name="Image 132"/>
          <p:cNvPicPr/>
          <p:nvPr/>
        </p:nvPicPr>
        <p:blipFill>
          <a:blip r:embed="rId6"/>
          <a:stretch>
            <a:fillRect/>
          </a:stretch>
        </p:blipFill>
        <p:spPr>
          <a:xfrm>
            <a:off x="6914520" y="3478320"/>
            <a:ext cx="1736640" cy="1108800"/>
          </a:xfrm>
          <a:prstGeom prst="rect">
            <a:avLst/>
          </a:prstGeom>
          <a:ln>
            <a:noFill/>
          </a:ln>
        </p:spPr>
      </p:pic>
      <p:pic>
        <p:nvPicPr>
          <p:cNvPr id="118" name="Image 134"/>
          <p:cNvPicPr/>
          <p:nvPr/>
        </p:nvPicPr>
        <p:blipFill>
          <a:blip r:embed="rId7"/>
          <a:stretch>
            <a:fillRect/>
          </a:stretch>
        </p:blipFill>
        <p:spPr>
          <a:xfrm>
            <a:off x="6681600" y="5064840"/>
            <a:ext cx="2193840" cy="1188000"/>
          </a:xfrm>
          <a:prstGeom prst="rect">
            <a:avLst/>
          </a:prstGeom>
          <a:ln>
            <a:noFill/>
          </a:ln>
        </p:spPr>
      </p:pic>
      <p:sp>
        <p:nvSpPr>
          <p:cNvPr id="119" name="CustomShape 5"/>
          <p:cNvSpPr/>
          <p:nvPr/>
        </p:nvSpPr>
        <p:spPr>
          <a:xfrm>
            <a:off x="6901920" y="4581000"/>
            <a:ext cx="2193840" cy="205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>
                <a:solidFill>
                  <a:srgbClr val="000000"/>
                </a:solidFill>
                <a:latin typeface="Arial"/>
              </a:rPr>
              <a:t>High resolution transmission microscopy of a soot particle </a:t>
            </a:r>
            <a:endParaRPr/>
          </a:p>
        </p:txBody>
      </p:sp>
      <p:sp>
        <p:nvSpPr>
          <p:cNvPr id="120" name="CustomShape 6"/>
          <p:cNvSpPr/>
          <p:nvPr/>
        </p:nvSpPr>
        <p:spPr>
          <a:xfrm>
            <a:off x="6747120" y="6231960"/>
            <a:ext cx="2193840" cy="205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000">
                <a:solidFill>
                  <a:srgbClr val="000000"/>
                </a:solidFill>
                <a:latin typeface="Arial"/>
              </a:rPr>
              <a:t>Simulation of wall temperatures</a:t>
            </a:r>
            <a:endParaRPr/>
          </a:p>
        </p:txBody>
      </p:sp>
      <p:sp>
        <p:nvSpPr>
          <p:cNvPr id="121" name="CustomShape 7"/>
          <p:cNvSpPr/>
          <p:nvPr/>
        </p:nvSpPr>
        <p:spPr>
          <a:xfrm>
            <a:off x="4738680" y="3641040"/>
            <a:ext cx="1919520" cy="786600"/>
          </a:xfrm>
          <a:prstGeom prst="rect">
            <a:avLst/>
          </a:prstGeom>
          <a:gradFill>
            <a:gsLst>
              <a:gs pos="11500">
                <a:srgbClr val="FFFFC6"/>
              </a:gs>
              <a:gs pos="100000">
                <a:srgbClr val="FFFF99"/>
              </a:gs>
              <a:gs pos="0">
                <a:srgbClr val="FFFFCC"/>
              </a:gs>
              <a:gs pos="100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rgbClr val="111111"/>
                </a:solidFill>
                <a:latin typeface="Arial"/>
                <a:ea typeface="Droid Sans Fallback"/>
              </a:rPr>
              <a:t>Database of microstructure of fuels</a:t>
            </a:r>
            <a:endParaRPr dirty="0"/>
          </a:p>
        </p:txBody>
      </p:sp>
      <p:sp>
        <p:nvSpPr>
          <p:cNvPr id="122" name="CustomShape 8"/>
          <p:cNvSpPr/>
          <p:nvPr/>
        </p:nvSpPr>
        <p:spPr>
          <a:xfrm>
            <a:off x="4862160" y="5362200"/>
            <a:ext cx="1553760" cy="773640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rgbClr val="111111"/>
                </a:solidFill>
                <a:latin typeface="Arial"/>
                <a:ea typeface="Droid Sans Fallback"/>
              </a:rPr>
              <a:t>Numerical simulations of fires</a:t>
            </a:r>
            <a:endParaRPr dirty="0"/>
          </a:p>
        </p:txBody>
      </p:sp>
      <p:pic>
        <p:nvPicPr>
          <p:cNvPr id="123" name="Image 22"/>
          <p:cNvPicPr/>
          <p:nvPr/>
        </p:nvPicPr>
        <p:blipFill>
          <a:blip r:embed="rId8"/>
          <a:stretch>
            <a:fillRect/>
          </a:stretch>
        </p:blipFill>
        <p:spPr>
          <a:xfrm>
            <a:off x="359640" y="1954080"/>
            <a:ext cx="1583280" cy="2288160"/>
          </a:xfrm>
          <a:prstGeom prst="rect">
            <a:avLst/>
          </a:prstGeom>
          <a:ln>
            <a:noFill/>
          </a:ln>
        </p:spPr>
      </p:pic>
      <p:pic>
        <p:nvPicPr>
          <p:cNvPr id="124" name="Image 123"/>
          <p:cNvPicPr/>
          <p:nvPr/>
        </p:nvPicPr>
        <p:blipFill>
          <a:blip r:embed="rId9"/>
          <a:stretch>
            <a:fillRect/>
          </a:stretch>
        </p:blipFill>
        <p:spPr>
          <a:xfrm>
            <a:off x="6894000" y="1845360"/>
            <a:ext cx="1769040" cy="1279800"/>
          </a:xfrm>
          <a:prstGeom prst="rect">
            <a:avLst/>
          </a:prstGeom>
          <a:ln>
            <a:noFill/>
          </a:ln>
        </p:spPr>
      </p:pic>
      <p:sp>
        <p:nvSpPr>
          <p:cNvPr id="125" name="CustomShape 9"/>
          <p:cNvSpPr/>
          <p:nvPr/>
        </p:nvSpPr>
        <p:spPr>
          <a:xfrm>
            <a:off x="4718880" y="2122560"/>
            <a:ext cx="2011320" cy="786600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rgbClr val="111111"/>
                </a:solidFill>
                <a:latin typeface="Arial"/>
                <a:ea typeface="Droid Sans Fallback"/>
              </a:rPr>
              <a:t>Database of microstructure of thermo-alterations</a:t>
            </a:r>
            <a:endParaRPr dirty="0"/>
          </a:p>
        </p:txBody>
      </p:sp>
      <p:pic>
        <p:nvPicPr>
          <p:cNvPr id="126" name="Image 125"/>
          <p:cNvPicPr/>
          <p:nvPr/>
        </p:nvPicPr>
        <p:blipFill>
          <a:blip r:embed="rId10"/>
          <a:stretch>
            <a:fillRect/>
          </a:stretch>
        </p:blipFill>
        <p:spPr>
          <a:xfrm>
            <a:off x="1530000" y="5104080"/>
            <a:ext cx="938520" cy="1462680"/>
          </a:xfrm>
          <a:prstGeom prst="rect">
            <a:avLst/>
          </a:prstGeom>
          <a:ln>
            <a:noFill/>
          </a:ln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E93211CE-9FA4-4E93-99FF-5E4BD42E937B}"/>
              </a:ext>
            </a:extLst>
          </p:cNvPr>
          <p:cNvSpPr/>
          <p:nvPr/>
        </p:nvSpPr>
        <p:spPr>
          <a:xfrm>
            <a:off x="5108004" y="1454397"/>
            <a:ext cx="1328942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Purposes</a:t>
            </a:r>
            <a:endParaRPr dirty="0"/>
          </a:p>
        </p:txBody>
      </p:sp>
      <p:sp>
        <p:nvSpPr>
          <p:cNvPr id="22" name="CustomShape 4">
            <a:extLst>
              <a:ext uri="{FF2B5EF4-FFF2-40B4-BE49-F238E27FC236}">
                <a16:creationId xmlns:a16="http://schemas.microsoft.com/office/drawing/2014/main" id="{602AD91E-0228-4605-BD9E-5A112FC3FF2A}"/>
              </a:ext>
            </a:extLst>
          </p:cNvPr>
          <p:cNvSpPr/>
          <p:nvPr/>
        </p:nvSpPr>
        <p:spPr>
          <a:xfrm>
            <a:off x="536012" y="4564596"/>
            <a:ext cx="2294280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Experimentations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2"/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5AB7AE0-9C6E-472A-ACB9-43E872D49EEA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20</a:t>
            </a:fld>
            <a:endParaRPr/>
          </a:p>
        </p:txBody>
      </p:sp>
      <p:sp>
        <p:nvSpPr>
          <p:cNvPr id="312" name="CustomShape 4"/>
          <p:cNvSpPr/>
          <p:nvPr/>
        </p:nvSpPr>
        <p:spPr>
          <a:xfrm>
            <a:off x="755640" y="3866670"/>
            <a:ext cx="3244680" cy="1735200"/>
          </a:xfrm>
          <a:prstGeom prst="rect">
            <a:avLst/>
          </a:prstGeom>
          <a:solidFill>
            <a:srgbClr val="CFE7F5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B050"/>
                </a:solidFill>
                <a:latin typeface="Arial"/>
                <a:ea typeface="Droid Sans Fallback"/>
              </a:rPr>
              <a:t>Simulation of scenarios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990000"/>
                </a:solidFill>
                <a:latin typeface="Arial"/>
                <a:ea typeface="Droid Sans Fallback"/>
              </a:rPr>
              <a:t>Amount of wood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990000"/>
                </a:solidFill>
                <a:latin typeface="Arial"/>
                <a:ea typeface="Droid Sans Fallback"/>
              </a:rPr>
              <a:t>Source of ignition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990000"/>
                </a:solidFill>
                <a:latin typeface="Arial"/>
                <a:ea typeface="Droid Sans Fallback"/>
              </a:rPr>
              <a:t>Supply method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990000"/>
                </a:solidFill>
                <a:latin typeface="Arial"/>
                <a:ea typeface="Droid Sans Fallback"/>
              </a:rPr>
              <a:t>Number of fires</a:t>
            </a:r>
            <a:endParaRPr dirty="0"/>
          </a:p>
        </p:txBody>
      </p:sp>
      <p:sp>
        <p:nvSpPr>
          <p:cNvPr id="314" name="CustomShape 6"/>
          <p:cNvSpPr/>
          <p:nvPr/>
        </p:nvSpPr>
        <p:spPr>
          <a:xfrm>
            <a:off x="629280" y="384480"/>
            <a:ext cx="7885800" cy="914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FFFFFF"/>
                </a:solidFill>
                <a:latin typeface="Calibri"/>
                <a:ea typeface="Droid Sans Fallback"/>
              </a:rPr>
              <a:t>Conclusion</a:t>
            </a:r>
            <a:endParaRPr/>
          </a:p>
        </p:txBody>
      </p:sp>
      <p:pic>
        <p:nvPicPr>
          <p:cNvPr id="31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76000" y="3526470"/>
            <a:ext cx="1583280" cy="2363400"/>
          </a:xfrm>
          <a:prstGeom prst="rect">
            <a:avLst/>
          </a:prstGeom>
          <a:ln>
            <a:noFill/>
          </a:ln>
        </p:spPr>
      </p:pic>
      <p:pic>
        <p:nvPicPr>
          <p:cNvPr id="316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6898680" y="3526470"/>
            <a:ext cx="1569240" cy="2363400"/>
          </a:xfrm>
          <a:prstGeom prst="rect">
            <a:avLst/>
          </a:prstGeom>
          <a:ln>
            <a:noFill/>
          </a:ln>
        </p:spPr>
      </p:pic>
      <p:sp>
        <p:nvSpPr>
          <p:cNvPr id="317" name="CustomShape 7"/>
          <p:cNvSpPr/>
          <p:nvPr/>
        </p:nvSpPr>
        <p:spPr>
          <a:xfrm>
            <a:off x="4212000" y="4543470"/>
            <a:ext cx="647280" cy="3294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80">
            <a:solidFill>
              <a:srgbClr val="FFC000"/>
            </a:solidFill>
            <a:round/>
          </a:ln>
        </p:spPr>
      </p:sp>
      <p:sp>
        <p:nvSpPr>
          <p:cNvPr id="318" name="CustomShape 8"/>
          <p:cNvSpPr/>
          <p:nvPr/>
        </p:nvSpPr>
        <p:spPr>
          <a:xfrm>
            <a:off x="1311399" y="5977402"/>
            <a:ext cx="6552000" cy="430200"/>
          </a:xfrm>
          <a:prstGeom prst="roundRect">
            <a:avLst>
              <a:gd name="adj" fmla="val 16667"/>
            </a:avLst>
          </a:prstGeom>
          <a:solidFill>
            <a:srgbClr val="E6E0EC"/>
          </a:solidFill>
          <a:ln w="25560">
            <a:solidFill>
              <a:srgbClr val="00B050"/>
            </a:solidFill>
            <a:round/>
          </a:ln>
        </p:spPr>
      </p:sp>
      <p:sp>
        <p:nvSpPr>
          <p:cNvPr id="319" name="CustomShape 9"/>
          <p:cNvSpPr/>
          <p:nvPr/>
        </p:nvSpPr>
        <p:spPr>
          <a:xfrm>
            <a:off x="1387638" y="5977400"/>
            <a:ext cx="7725960" cy="4251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0000"/>
                </a:solidFill>
                <a:latin typeface="Calibri"/>
              </a:rPr>
              <a:t>Function(s) of the fires in the Chauvet-Pont </a:t>
            </a:r>
            <a:r>
              <a:rPr lang="en-US" sz="2200" dirty="0" err="1">
                <a:solidFill>
                  <a:srgbClr val="FF0000"/>
                </a:solidFill>
                <a:latin typeface="Calibri"/>
              </a:rPr>
              <a:t>d’Arc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 cave ?</a:t>
            </a:r>
            <a:endParaRPr dirty="0"/>
          </a:p>
        </p:txBody>
      </p:sp>
      <p:sp>
        <p:nvSpPr>
          <p:cNvPr id="320" name="TextShape 10"/>
          <p:cNvSpPr txBox="1"/>
          <p:nvPr/>
        </p:nvSpPr>
        <p:spPr>
          <a:xfrm>
            <a:off x="1696320" y="267840"/>
            <a:ext cx="6035040" cy="854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Conclusion</a:t>
            </a:r>
            <a:endParaRPr dirty="0"/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5A82ED1C-B186-4D15-9631-BB774366819A}"/>
              </a:ext>
            </a:extLst>
          </p:cNvPr>
          <p:cNvSpPr/>
          <p:nvPr/>
        </p:nvSpPr>
        <p:spPr>
          <a:xfrm>
            <a:off x="755640" y="3139164"/>
            <a:ext cx="3244680" cy="618832"/>
          </a:xfrm>
          <a:prstGeom prst="rect">
            <a:avLst/>
          </a:prstGeom>
          <a:solidFill>
            <a:srgbClr val="CFE7F5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00B050"/>
                </a:solidFill>
                <a:latin typeface="Arial"/>
              </a:rPr>
              <a:t>Application to the Chauvet-Pont </a:t>
            </a:r>
            <a:r>
              <a:rPr lang="en-US" b="1" dirty="0" err="1">
                <a:solidFill>
                  <a:srgbClr val="00B050"/>
                </a:solidFill>
                <a:latin typeface="Arial"/>
              </a:rPr>
              <a:t>d’Arc</a:t>
            </a:r>
            <a:r>
              <a:rPr lang="en-US" b="1" dirty="0">
                <a:solidFill>
                  <a:srgbClr val="00B050"/>
                </a:solidFill>
                <a:latin typeface="Arial"/>
              </a:rPr>
              <a:t> fires</a:t>
            </a:r>
            <a:endParaRPr b="1" dirty="0"/>
          </a:p>
        </p:txBody>
      </p:sp>
      <p:sp>
        <p:nvSpPr>
          <p:cNvPr id="16" name="CustomShape 4">
            <a:extLst>
              <a:ext uri="{FF2B5EF4-FFF2-40B4-BE49-F238E27FC236}">
                <a16:creationId xmlns:a16="http://schemas.microsoft.com/office/drawing/2014/main" id="{539BD339-DC31-4717-AEE6-188E851B423F}"/>
              </a:ext>
            </a:extLst>
          </p:cNvPr>
          <p:cNvSpPr/>
          <p:nvPr/>
        </p:nvSpPr>
        <p:spPr>
          <a:xfrm>
            <a:off x="2985660" y="1160307"/>
            <a:ext cx="3456360" cy="1452646"/>
          </a:xfrm>
          <a:prstGeom prst="rect">
            <a:avLst/>
          </a:prstGeom>
          <a:solidFill>
            <a:srgbClr val="CFE7F5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dirty="0">
                <a:solidFill>
                  <a:srgbClr val="00B050"/>
                </a:solidFill>
                <a:latin typeface="Arial"/>
                <a:ea typeface="Droid Sans Fallback"/>
              </a:rPr>
              <a:t>Construction of a </a:t>
            </a:r>
            <a:r>
              <a:rPr lang="fr-FR" dirty="0" err="1">
                <a:solidFill>
                  <a:srgbClr val="00B050"/>
                </a:solidFill>
                <a:latin typeface="Arial"/>
                <a:ea typeface="Droid Sans Fallback"/>
              </a:rPr>
              <a:t>fluid</a:t>
            </a:r>
            <a:r>
              <a:rPr lang="fr-FR" dirty="0">
                <a:solidFill>
                  <a:srgbClr val="00B050"/>
                </a:solidFill>
                <a:latin typeface="Arial"/>
                <a:ea typeface="Droid Sans Fallback"/>
              </a:rPr>
              <a:t>-structure </a:t>
            </a:r>
            <a:r>
              <a:rPr lang="fr-FR" dirty="0" err="1">
                <a:solidFill>
                  <a:srgbClr val="00B050"/>
                </a:solidFill>
                <a:latin typeface="Arial"/>
                <a:ea typeface="Droid Sans Fallback"/>
              </a:rPr>
              <a:t>coupling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fr-FR" dirty="0">
                <a:solidFill>
                  <a:srgbClr val="990000"/>
                </a:solidFill>
                <a:latin typeface="Arial"/>
                <a:ea typeface="Droid Sans Fallback"/>
              </a:rPr>
              <a:t>Open-source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dirty="0">
                <a:solidFill>
                  <a:srgbClr val="990000"/>
                </a:solidFill>
                <a:latin typeface="Arial"/>
                <a:ea typeface="Droid Sans Fallback"/>
              </a:rPr>
              <a:t>3D </a:t>
            </a:r>
            <a:r>
              <a:rPr lang="fr-FR" dirty="0" err="1">
                <a:solidFill>
                  <a:srgbClr val="990000"/>
                </a:solidFill>
                <a:latin typeface="Arial"/>
                <a:ea typeface="Droid Sans Fallback"/>
              </a:rPr>
              <a:t>OpenFOAM</a:t>
            </a:r>
            <a:r>
              <a:rPr lang="fr-FR" dirty="0">
                <a:solidFill>
                  <a:srgbClr val="990000"/>
                </a:solidFill>
                <a:latin typeface="Arial"/>
                <a:ea typeface="Droid Sans Fallback"/>
              </a:rPr>
              <a:t> </a:t>
            </a:r>
            <a:r>
              <a:rPr lang="fr-FR" dirty="0">
                <a:solidFill>
                  <a:srgbClr val="990000"/>
                </a:solidFill>
                <a:latin typeface="Arial"/>
                <a:ea typeface="Droid Sans Fallback"/>
                <a:sym typeface="Wingdings" panose="05000000000000000000" pitchFamily="2" charset="2"/>
              </a:rPr>
              <a:t> 2D Cast3m</a:t>
            </a:r>
            <a:endParaRPr dirty="0"/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68FC3D77-CC58-4E19-844F-8E155D459616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0">
            <a:extLst>
              <a:ext uri="{FF2B5EF4-FFF2-40B4-BE49-F238E27FC236}">
                <a16:creationId xmlns:a16="http://schemas.microsoft.com/office/drawing/2014/main" id="{75A9F288-A677-488E-9D1C-9FC203B9C0EE}"/>
              </a:ext>
            </a:extLst>
          </p:cNvPr>
          <p:cNvSpPr txBox="1"/>
          <p:nvPr/>
        </p:nvSpPr>
        <p:spPr>
          <a:xfrm>
            <a:off x="1696320" y="267840"/>
            <a:ext cx="6035040" cy="854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Appendix A</a:t>
            </a:r>
            <a:endParaRPr dirty="0"/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9B769CE2-CE68-438F-9D92-39F3211C48A1}"/>
              </a:ext>
            </a:extLst>
          </p:cNvPr>
          <p:cNvSpPr/>
          <p:nvPr/>
        </p:nvSpPr>
        <p:spPr>
          <a:xfrm>
            <a:off x="3293098" y="1174059"/>
            <a:ext cx="1964876" cy="3770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Points acquisition</a:t>
            </a:r>
            <a:endParaRPr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CA5B13-C6E5-4C81-A099-2A26D5DCF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0" y="1551011"/>
            <a:ext cx="5314950" cy="5067300"/>
          </a:xfrm>
          <a:prstGeom prst="rect">
            <a:avLst/>
          </a:prstGeom>
        </p:spPr>
      </p:pic>
      <p:sp>
        <p:nvSpPr>
          <p:cNvPr id="11" name="CustomShape 9">
            <a:extLst>
              <a:ext uri="{FF2B5EF4-FFF2-40B4-BE49-F238E27FC236}">
                <a16:creationId xmlns:a16="http://schemas.microsoft.com/office/drawing/2014/main" id="{CCC45EE2-F32D-4C1C-A94F-EFBCE95751DA}"/>
              </a:ext>
            </a:extLst>
          </p:cNvPr>
          <p:cNvSpPr/>
          <p:nvPr/>
        </p:nvSpPr>
        <p:spPr>
          <a:xfrm>
            <a:off x="5960727" y="1310655"/>
            <a:ext cx="2234064" cy="1305834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</a:rPr>
              <a:t>Based on the cartesian equation of the cutting plane</a:t>
            </a:r>
            <a:endParaRPr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202C4FD-B132-4AC4-8112-2BFE759E6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973" y="2742679"/>
            <a:ext cx="1923817" cy="1855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B3879A3-4B8E-442F-8272-EEAE0F55510E}"/>
                  </a:ext>
                </a:extLst>
              </p:cNvPr>
              <p:cNvSpPr txBox="1"/>
              <p:nvPr/>
            </p:nvSpPr>
            <p:spPr>
              <a:xfrm>
                <a:off x="6003731" y="2235972"/>
                <a:ext cx="219105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℘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𝑐𝑧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B3879A3-4B8E-442F-8272-EEAE0F555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731" y="2235972"/>
                <a:ext cx="2191059" cy="276999"/>
              </a:xfrm>
              <a:prstGeom prst="rect">
                <a:avLst/>
              </a:prstGeom>
              <a:blipFill>
                <a:blip r:embed="rId5"/>
                <a:stretch>
                  <a:fillRect l="-3900" r="-3343" b="-3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AC3A169-1E54-4E96-9136-FCCBA37A4B2E}"/>
                  </a:ext>
                </a:extLst>
              </p:cNvPr>
              <p:cNvSpPr/>
              <p:nvPr/>
            </p:nvSpPr>
            <p:spPr>
              <a:xfrm>
                <a:off x="5701934" y="3048916"/>
                <a:ext cx="8579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℘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AC3A169-1E54-4E96-9136-FCCBA37A4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34" y="3048916"/>
                <a:ext cx="857927" cy="369332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7FC033-2E46-43EF-AF6B-8170DA82CC38}"/>
                  </a:ext>
                </a:extLst>
              </p:cNvPr>
              <p:cNvSpPr/>
              <p:nvPr/>
            </p:nvSpPr>
            <p:spPr>
              <a:xfrm>
                <a:off x="5701933" y="4413122"/>
                <a:ext cx="8579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℘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7FC033-2E46-43EF-AF6B-8170DA82C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33" y="4413122"/>
                <a:ext cx="857927" cy="369332"/>
              </a:xfrm>
              <a:prstGeom prst="rect">
                <a:avLst/>
              </a:prstGeom>
              <a:blipFill>
                <a:blip r:embed="rId7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043854-F20C-4D8D-B2C1-F0EACD6C3CCE}"/>
                  </a:ext>
                </a:extLst>
              </p:cNvPr>
              <p:cNvSpPr/>
              <p:nvPr/>
            </p:nvSpPr>
            <p:spPr>
              <a:xfrm>
                <a:off x="7905902" y="3048916"/>
                <a:ext cx="8579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℘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043854-F20C-4D8D-B2C1-F0EACD6C3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902" y="3048916"/>
                <a:ext cx="857927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FDC7086-50A4-43C7-9D42-0AE93C5F01CC}"/>
                  </a:ext>
                </a:extLst>
              </p:cNvPr>
              <p:cNvSpPr/>
              <p:nvPr/>
            </p:nvSpPr>
            <p:spPr>
              <a:xfrm>
                <a:off x="7905901" y="4363458"/>
                <a:ext cx="8579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℘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FDC7086-50A4-43C7-9D42-0AE93C5F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901" y="4363458"/>
                <a:ext cx="85792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FE1DD247-0D77-48D1-9FE1-8F0092B4D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0973" y="4911453"/>
            <a:ext cx="2492857" cy="18512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C24D72B-E33E-4D08-A5B8-EABAC2A31A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0883" y="4405377"/>
            <a:ext cx="1133475" cy="3524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2BB6C60-9914-4EC2-BEF1-8A1C2F7FB2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8811" y="5128453"/>
            <a:ext cx="933450" cy="438150"/>
          </a:xfrm>
          <a:prstGeom prst="rect">
            <a:avLst/>
          </a:prstGeom>
        </p:spPr>
      </p:pic>
      <p:sp>
        <p:nvSpPr>
          <p:cNvPr id="19" name="CustomShape 9">
            <a:extLst>
              <a:ext uri="{FF2B5EF4-FFF2-40B4-BE49-F238E27FC236}">
                <a16:creationId xmlns:a16="http://schemas.microsoft.com/office/drawing/2014/main" id="{B1A03C73-2E92-4CE4-AD38-6F95CB7079ED}"/>
              </a:ext>
            </a:extLst>
          </p:cNvPr>
          <p:cNvSpPr/>
          <p:nvPr/>
        </p:nvSpPr>
        <p:spPr>
          <a:xfrm>
            <a:off x="3681912" y="5479136"/>
            <a:ext cx="2368485" cy="611684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</a:rPr>
              <a:t>Issue: all the points are on the same side</a:t>
            </a:r>
          </a:p>
        </p:txBody>
      </p:sp>
      <p:sp>
        <p:nvSpPr>
          <p:cNvPr id="25" name="CustomShape 9">
            <a:extLst>
              <a:ext uri="{FF2B5EF4-FFF2-40B4-BE49-F238E27FC236}">
                <a16:creationId xmlns:a16="http://schemas.microsoft.com/office/drawing/2014/main" id="{507BBD5C-03AB-40D6-87C7-317C841C95C4}"/>
              </a:ext>
            </a:extLst>
          </p:cNvPr>
          <p:cNvSpPr/>
          <p:nvPr/>
        </p:nvSpPr>
        <p:spPr>
          <a:xfrm>
            <a:off x="3357266" y="6155186"/>
            <a:ext cx="3016945" cy="377071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solidFill>
                  <a:srgbClr val="111111"/>
                </a:solidFill>
                <a:sym typeface="Wingdings" panose="05000000000000000000" pitchFamily="2" charset="2"/>
              </a:rPr>
              <a:t> Moving the cutting plane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358DED65-6D1F-4584-8411-2C1AC13C74F3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675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0">
            <a:extLst>
              <a:ext uri="{FF2B5EF4-FFF2-40B4-BE49-F238E27FC236}">
                <a16:creationId xmlns:a16="http://schemas.microsoft.com/office/drawing/2014/main" id="{75A9F288-A677-488E-9D1C-9FC203B9C0EE}"/>
              </a:ext>
            </a:extLst>
          </p:cNvPr>
          <p:cNvSpPr txBox="1"/>
          <p:nvPr/>
        </p:nvSpPr>
        <p:spPr>
          <a:xfrm>
            <a:off x="1696320" y="267840"/>
            <a:ext cx="6035040" cy="854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Appendix B</a:t>
            </a:r>
            <a:endParaRPr dirty="0"/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9B769CE2-CE68-438F-9D92-39F3211C48A1}"/>
              </a:ext>
            </a:extLst>
          </p:cNvPr>
          <p:cNvSpPr/>
          <p:nvPr/>
        </p:nvSpPr>
        <p:spPr>
          <a:xfrm>
            <a:off x="3084098" y="1149855"/>
            <a:ext cx="2975803" cy="4126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Process to connect the points</a:t>
            </a:r>
            <a:endParaRPr dirty="0"/>
          </a:p>
        </p:txBody>
      </p:sp>
      <p:sp>
        <p:nvSpPr>
          <p:cNvPr id="7" name="CustomShape 9">
            <a:extLst>
              <a:ext uri="{FF2B5EF4-FFF2-40B4-BE49-F238E27FC236}">
                <a16:creationId xmlns:a16="http://schemas.microsoft.com/office/drawing/2014/main" id="{4E6A8A76-E574-4B38-B49D-A744F2317783}"/>
              </a:ext>
            </a:extLst>
          </p:cNvPr>
          <p:cNvSpPr/>
          <p:nvPr/>
        </p:nvSpPr>
        <p:spPr>
          <a:xfrm>
            <a:off x="713881" y="1973936"/>
            <a:ext cx="3324719" cy="412697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</a:rPr>
              <a:t>Connection to the closest point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0D7922-5DDC-4B85-9556-71083B91D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4" y="2797966"/>
            <a:ext cx="2571750" cy="7334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621A47-1A92-4C41-9F1E-A7AA0AEE2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3981450"/>
            <a:ext cx="2571750" cy="1485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384181-B51C-4CE8-ADC1-D30DF6F8E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104" y="3448050"/>
            <a:ext cx="1502556" cy="1795262"/>
          </a:xfrm>
          <a:prstGeom prst="rect">
            <a:avLst/>
          </a:prstGeom>
        </p:spPr>
      </p:pic>
      <p:sp>
        <p:nvSpPr>
          <p:cNvPr id="11" name="CustomShape 9">
            <a:extLst>
              <a:ext uri="{FF2B5EF4-FFF2-40B4-BE49-F238E27FC236}">
                <a16:creationId xmlns:a16="http://schemas.microsoft.com/office/drawing/2014/main" id="{5A655654-D62E-465D-8D7D-A5585DBC021B}"/>
              </a:ext>
            </a:extLst>
          </p:cNvPr>
          <p:cNvSpPr/>
          <p:nvPr/>
        </p:nvSpPr>
        <p:spPr>
          <a:xfrm>
            <a:off x="1162485" y="3064091"/>
            <a:ext cx="1067669" cy="412697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</a:rPr>
              <a:t>1</a:t>
            </a:r>
            <a:r>
              <a:rPr lang="en-US" baseline="30000" dirty="0">
                <a:solidFill>
                  <a:srgbClr val="111111"/>
                </a:solidFill>
                <a:latin typeface="Arial"/>
              </a:rPr>
              <a:t>st</a:t>
            </a:r>
            <a:r>
              <a:rPr lang="en-US" dirty="0">
                <a:solidFill>
                  <a:srgbClr val="111111"/>
                </a:solidFill>
                <a:latin typeface="Arial"/>
              </a:rPr>
              <a:t> case</a:t>
            </a:r>
          </a:p>
        </p:txBody>
      </p:sp>
      <p:sp>
        <p:nvSpPr>
          <p:cNvPr id="12" name="CustomShape 9">
            <a:extLst>
              <a:ext uri="{FF2B5EF4-FFF2-40B4-BE49-F238E27FC236}">
                <a16:creationId xmlns:a16="http://schemas.microsoft.com/office/drawing/2014/main" id="{E90E589E-A292-4A1A-9C86-23DFA9C91846}"/>
              </a:ext>
            </a:extLst>
          </p:cNvPr>
          <p:cNvSpPr/>
          <p:nvPr/>
        </p:nvSpPr>
        <p:spPr>
          <a:xfrm>
            <a:off x="1162485" y="4518051"/>
            <a:ext cx="1067669" cy="412697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</a:rPr>
              <a:t>2</a:t>
            </a:r>
            <a:r>
              <a:rPr lang="en-US" baseline="30000" dirty="0">
                <a:solidFill>
                  <a:srgbClr val="111111"/>
                </a:solidFill>
                <a:latin typeface="Arial"/>
              </a:rPr>
              <a:t>nd</a:t>
            </a:r>
            <a:r>
              <a:rPr lang="en-US" dirty="0">
                <a:solidFill>
                  <a:srgbClr val="111111"/>
                </a:solidFill>
                <a:latin typeface="Arial"/>
              </a:rPr>
              <a:t> case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C2DAED0-276E-42C8-8105-0AFCE7BBF313}"/>
              </a:ext>
            </a:extLst>
          </p:cNvPr>
          <p:cNvSpPr txBox="1"/>
          <p:nvPr/>
        </p:nvSpPr>
        <p:spPr>
          <a:xfrm>
            <a:off x="5964651" y="2983673"/>
            <a:ext cx="257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Sequence of steps</a:t>
            </a:r>
          </a:p>
        </p:txBody>
      </p:sp>
      <p:sp>
        <p:nvSpPr>
          <p:cNvPr id="14" name="CustomShape 9">
            <a:extLst>
              <a:ext uri="{FF2B5EF4-FFF2-40B4-BE49-F238E27FC236}">
                <a16:creationId xmlns:a16="http://schemas.microsoft.com/office/drawing/2014/main" id="{5393FA8D-5175-49A4-B466-2892A7DE7F07}"/>
              </a:ext>
            </a:extLst>
          </p:cNvPr>
          <p:cNvSpPr/>
          <p:nvPr/>
        </p:nvSpPr>
        <p:spPr>
          <a:xfrm>
            <a:off x="1162486" y="5784712"/>
            <a:ext cx="2628464" cy="393647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111111"/>
                </a:solidFill>
                <a:latin typeface="Arial"/>
              </a:rPr>
              <a:t>Some issues can occur</a:t>
            </a:r>
          </a:p>
        </p:txBody>
      </p:sp>
      <p:sp>
        <p:nvSpPr>
          <p:cNvPr id="15" name="CustomShape 9">
            <a:extLst>
              <a:ext uri="{FF2B5EF4-FFF2-40B4-BE49-F238E27FC236}">
                <a16:creationId xmlns:a16="http://schemas.microsoft.com/office/drawing/2014/main" id="{F588FDD1-AA10-48EF-AD07-97064784EC00}"/>
              </a:ext>
            </a:extLst>
          </p:cNvPr>
          <p:cNvSpPr/>
          <p:nvPr/>
        </p:nvSpPr>
        <p:spPr>
          <a:xfrm>
            <a:off x="4172386" y="5782237"/>
            <a:ext cx="3016945" cy="392400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FFFF"/>
              </a:gs>
              <a:gs pos="98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solidFill>
                  <a:srgbClr val="111111"/>
                </a:solidFill>
                <a:sym typeface="Wingdings" panose="05000000000000000000" pitchFamily="2" charset="2"/>
              </a:rPr>
              <a:t> Moving the cutting plane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F8CABA4-DABB-4A59-99A6-7F4EF9F74C94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3331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2"/>
          <p:cNvSpPr/>
          <p:nvPr/>
        </p:nvSpPr>
        <p:spPr>
          <a:xfrm>
            <a:off x="645804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73FB8B4F-8FFF-4B77-8012-C648DF337020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3</a:t>
            </a:fld>
            <a:endParaRPr/>
          </a:p>
        </p:txBody>
      </p:sp>
      <p:sp>
        <p:nvSpPr>
          <p:cNvPr id="131" name="CustomShape 3"/>
          <p:cNvSpPr/>
          <p:nvPr/>
        </p:nvSpPr>
        <p:spPr>
          <a:xfrm>
            <a:off x="629640" y="394200"/>
            <a:ext cx="7885440" cy="914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801900"/>
                </a:solidFill>
                <a:latin typeface="Asana Math"/>
                <a:ea typeface="Droid Sans Fallback"/>
              </a:rPr>
              <a:t>CarMoThaP – Studied sites</a:t>
            </a:r>
            <a:endParaRPr/>
          </a:p>
        </p:txBody>
      </p:sp>
      <p:sp>
        <p:nvSpPr>
          <p:cNvPr id="133" name="CustomShape 5"/>
          <p:cNvSpPr/>
          <p:nvPr/>
        </p:nvSpPr>
        <p:spPr>
          <a:xfrm>
            <a:off x="218880" y="3967920"/>
            <a:ext cx="2465640" cy="683593"/>
          </a:xfrm>
          <a:prstGeom prst="rect">
            <a:avLst/>
          </a:prstGeom>
          <a:gradFill>
            <a:gsLst>
              <a:gs pos="0">
                <a:srgbClr val="FFFFCC"/>
              </a:gs>
              <a:gs pos="99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SzPct val="85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Middle Paleolithic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Fuel: bones (and wood ?)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Speleothems</a:t>
            </a:r>
            <a:endParaRPr dirty="0"/>
          </a:p>
        </p:txBody>
      </p:sp>
      <p:pic>
        <p:nvPicPr>
          <p:cNvPr id="136" name="Image 135"/>
          <p:cNvPicPr/>
          <p:nvPr/>
        </p:nvPicPr>
        <p:blipFill>
          <a:blip r:embed="rId3"/>
          <a:stretch>
            <a:fillRect/>
          </a:stretch>
        </p:blipFill>
        <p:spPr>
          <a:xfrm>
            <a:off x="365760" y="2473200"/>
            <a:ext cx="2102760" cy="1275480"/>
          </a:xfrm>
          <a:prstGeom prst="rect">
            <a:avLst/>
          </a:prstGeom>
          <a:ln>
            <a:noFill/>
          </a:ln>
        </p:spPr>
      </p:pic>
      <p:pic>
        <p:nvPicPr>
          <p:cNvPr id="137" name="Image 136"/>
          <p:cNvPicPr/>
          <p:nvPr/>
        </p:nvPicPr>
        <p:blipFill>
          <a:blip r:embed="rId4"/>
          <a:stretch>
            <a:fillRect/>
          </a:stretch>
        </p:blipFill>
        <p:spPr>
          <a:xfrm>
            <a:off x="3078000" y="2360520"/>
            <a:ext cx="1313640" cy="2028240"/>
          </a:xfrm>
          <a:prstGeom prst="rect">
            <a:avLst/>
          </a:prstGeom>
          <a:ln>
            <a:noFill/>
          </a:ln>
        </p:spPr>
      </p:pic>
      <p:sp>
        <p:nvSpPr>
          <p:cNvPr id="138" name="CustomShape 8"/>
          <p:cNvSpPr/>
          <p:nvPr/>
        </p:nvSpPr>
        <p:spPr>
          <a:xfrm>
            <a:off x="2618640" y="4825772"/>
            <a:ext cx="2559960" cy="1084698"/>
          </a:xfrm>
          <a:prstGeom prst="rect">
            <a:avLst/>
          </a:prstGeom>
          <a:gradFill>
            <a:gsLst>
              <a:gs pos="0">
                <a:srgbClr val="FFFFCC"/>
              </a:gs>
              <a:gs pos="99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Painted cave (Aurignacian)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Fuel: scots pine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Thermo-alterations on the ceiling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Softening of the walls</a:t>
            </a:r>
            <a:endParaRPr dirty="0"/>
          </a:p>
        </p:txBody>
      </p:sp>
      <p:pic>
        <p:nvPicPr>
          <p:cNvPr id="139" name="Image 138"/>
          <p:cNvPicPr/>
          <p:nvPr/>
        </p:nvPicPr>
        <p:blipFill>
          <a:blip r:embed="rId5"/>
          <a:stretch>
            <a:fillRect/>
          </a:stretch>
        </p:blipFill>
        <p:spPr>
          <a:xfrm>
            <a:off x="5001120" y="2283120"/>
            <a:ext cx="1837440" cy="1266120"/>
          </a:xfrm>
          <a:prstGeom prst="rect">
            <a:avLst/>
          </a:prstGeom>
          <a:ln>
            <a:noFill/>
          </a:ln>
        </p:spPr>
      </p:pic>
      <p:sp>
        <p:nvSpPr>
          <p:cNvPr id="140" name="CustomShape 9"/>
          <p:cNvSpPr/>
          <p:nvPr/>
        </p:nvSpPr>
        <p:spPr>
          <a:xfrm>
            <a:off x="4752362" y="3777475"/>
            <a:ext cx="2465640" cy="705245"/>
          </a:xfrm>
          <a:prstGeom prst="rect">
            <a:avLst/>
          </a:prstGeom>
          <a:gradFill>
            <a:gsLst>
              <a:gs pos="0">
                <a:srgbClr val="FFFFCC"/>
              </a:gs>
              <a:gs pos="99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Habitat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Magdalenian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Fuel: bones (and wood ?)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41" name="Image 140"/>
          <p:cNvPicPr/>
          <p:nvPr/>
        </p:nvPicPr>
        <p:blipFill>
          <a:blip r:embed="rId6"/>
          <a:stretch>
            <a:fillRect/>
          </a:stretch>
        </p:blipFill>
        <p:spPr>
          <a:xfrm>
            <a:off x="7449480" y="2283120"/>
            <a:ext cx="1475640" cy="2199600"/>
          </a:xfrm>
          <a:prstGeom prst="rect">
            <a:avLst/>
          </a:prstGeom>
          <a:ln>
            <a:noFill/>
          </a:ln>
        </p:spPr>
      </p:pic>
      <p:sp>
        <p:nvSpPr>
          <p:cNvPr id="143" name="CustomShape 11"/>
          <p:cNvSpPr/>
          <p:nvPr/>
        </p:nvSpPr>
        <p:spPr>
          <a:xfrm>
            <a:off x="7263000" y="4752360"/>
            <a:ext cx="1705680" cy="1084698"/>
          </a:xfrm>
          <a:prstGeom prst="rect">
            <a:avLst/>
          </a:prstGeom>
          <a:gradFill>
            <a:gsLst>
              <a:gs pos="0">
                <a:srgbClr val="FFFFCC"/>
              </a:gs>
              <a:gs pos="99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Painted cave</a:t>
            </a:r>
            <a:endParaRPr dirty="0"/>
          </a:p>
          <a:p>
            <a:pPr marL="3429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Magdalenian and medieval occupation</a:t>
            </a:r>
            <a:endParaRPr dirty="0"/>
          </a:p>
          <a:p>
            <a:pPr marL="3429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rgbClr val="111111"/>
                </a:solidFill>
                <a:latin typeface="Arial"/>
                <a:ea typeface="Droid Sans Fallback"/>
              </a:rPr>
              <a:t>Fuel: wood ?</a:t>
            </a:r>
            <a:endParaRPr dirty="0"/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E07549E5-8C5F-4F62-8103-CC3D72824697}"/>
              </a:ext>
            </a:extLst>
          </p:cNvPr>
          <p:cNvSpPr/>
          <p:nvPr/>
        </p:nvSpPr>
        <p:spPr>
          <a:xfrm>
            <a:off x="628560" y="1374400"/>
            <a:ext cx="1582560" cy="786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dirty="0" err="1">
                <a:solidFill>
                  <a:srgbClr val="006600"/>
                </a:solidFill>
                <a:latin typeface="Asana Math"/>
                <a:ea typeface="Droid Sans Fallback"/>
              </a:rPr>
              <a:t>Bruniquel</a:t>
            </a:r>
            <a:endParaRPr lang="en-US" sz="1500" dirty="0"/>
          </a:p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rgbClr val="006600"/>
                </a:solidFill>
                <a:latin typeface="Asana Math"/>
                <a:ea typeface="Droid Sans Fallback"/>
              </a:rPr>
              <a:t>(Tarn-et-Garonne)</a:t>
            </a:r>
            <a:endParaRPr lang="en-US" sz="1500" dirty="0"/>
          </a:p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rgbClr val="006600"/>
                </a:solidFill>
                <a:latin typeface="Asana Math"/>
                <a:ea typeface="Droid Sans Fallback"/>
              </a:rPr>
              <a:t>J. </a:t>
            </a:r>
            <a:r>
              <a:rPr lang="en-US" sz="1500" dirty="0" err="1">
                <a:solidFill>
                  <a:srgbClr val="006600"/>
                </a:solidFill>
                <a:latin typeface="Asana Math"/>
                <a:ea typeface="Droid Sans Fallback"/>
              </a:rPr>
              <a:t>Jaubert</a:t>
            </a:r>
            <a:endParaRPr lang="en-US" sz="1500" dirty="0"/>
          </a:p>
        </p:txBody>
      </p:sp>
      <p:sp>
        <p:nvSpPr>
          <p:cNvPr id="18" name="CustomShape 4">
            <a:extLst>
              <a:ext uri="{FF2B5EF4-FFF2-40B4-BE49-F238E27FC236}">
                <a16:creationId xmlns:a16="http://schemas.microsoft.com/office/drawing/2014/main" id="{701B8538-994D-44D2-9E27-AC8B0B88F3DF}"/>
              </a:ext>
            </a:extLst>
          </p:cNvPr>
          <p:cNvSpPr/>
          <p:nvPr/>
        </p:nvSpPr>
        <p:spPr>
          <a:xfrm>
            <a:off x="2971328" y="1366451"/>
            <a:ext cx="1582560" cy="786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500" dirty="0">
                <a:solidFill>
                  <a:srgbClr val="006600"/>
                </a:solidFill>
                <a:latin typeface="Asana Math"/>
                <a:ea typeface="Droid Sans Fallback"/>
              </a:rPr>
              <a:t>Chauvet-Pont d'Arc</a:t>
            </a:r>
            <a:endParaRPr lang="fr-FR" sz="1600" dirty="0"/>
          </a:p>
          <a:p>
            <a:pPr algn="ctr">
              <a:lnSpc>
                <a:spcPct val="100000"/>
              </a:lnSpc>
            </a:pPr>
            <a:r>
              <a:rPr lang="fr-FR" sz="1500" dirty="0">
                <a:solidFill>
                  <a:srgbClr val="006600"/>
                </a:solidFill>
                <a:latin typeface="Asana Math"/>
                <a:ea typeface="Droid Sans Fallback"/>
              </a:rPr>
              <a:t>(Ardèche)</a:t>
            </a:r>
            <a:endParaRPr lang="fr-FR" sz="1600" dirty="0"/>
          </a:p>
          <a:p>
            <a:pPr algn="ctr">
              <a:lnSpc>
                <a:spcPct val="100000"/>
              </a:lnSpc>
            </a:pPr>
            <a:r>
              <a:rPr lang="fr-FR" sz="1500" dirty="0">
                <a:solidFill>
                  <a:srgbClr val="006600"/>
                </a:solidFill>
                <a:latin typeface="Asana Math"/>
                <a:ea typeface="Droid Sans Fallback"/>
              </a:rPr>
              <a:t>J-M. Geneste</a:t>
            </a:r>
            <a:endParaRPr lang="fr-FR" sz="1600" dirty="0"/>
          </a:p>
        </p:txBody>
      </p:sp>
      <p:sp>
        <p:nvSpPr>
          <p:cNvPr id="19" name="CustomShape 4">
            <a:extLst>
              <a:ext uri="{FF2B5EF4-FFF2-40B4-BE49-F238E27FC236}">
                <a16:creationId xmlns:a16="http://schemas.microsoft.com/office/drawing/2014/main" id="{46E9ABB2-A475-4DED-8F0E-4CEA62B8DA66}"/>
              </a:ext>
            </a:extLst>
          </p:cNvPr>
          <p:cNvSpPr/>
          <p:nvPr/>
        </p:nvSpPr>
        <p:spPr>
          <a:xfrm>
            <a:off x="5133660" y="1376313"/>
            <a:ext cx="1582560" cy="5504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dirty="0" err="1">
                <a:solidFill>
                  <a:srgbClr val="006600"/>
                </a:solidFill>
                <a:latin typeface="Asana Math"/>
                <a:ea typeface="Droid Sans Fallback"/>
              </a:rPr>
              <a:t>Enlène</a:t>
            </a:r>
            <a:r>
              <a:rPr lang="en-US" sz="1500" dirty="0">
                <a:solidFill>
                  <a:srgbClr val="006600"/>
                </a:solidFill>
                <a:latin typeface="Asana Math"/>
                <a:ea typeface="Droid Sans Fallback"/>
              </a:rPr>
              <a:t> (</a:t>
            </a:r>
            <a:r>
              <a:rPr lang="en-US" sz="1500" dirty="0" err="1">
                <a:solidFill>
                  <a:srgbClr val="006600"/>
                </a:solidFill>
                <a:latin typeface="Asana Math"/>
                <a:ea typeface="Droid Sans Fallback"/>
              </a:rPr>
              <a:t>Ariège</a:t>
            </a:r>
            <a:r>
              <a:rPr lang="en-US" sz="1500" dirty="0">
                <a:solidFill>
                  <a:srgbClr val="006600"/>
                </a:solidFill>
                <a:latin typeface="Asana Math"/>
                <a:ea typeface="Droid Sans Fallback"/>
              </a:rPr>
              <a:t>)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rgbClr val="006600"/>
                </a:solidFill>
                <a:latin typeface="Asana Math"/>
                <a:ea typeface="Droid Sans Fallback"/>
              </a:rPr>
              <a:t>R. </a:t>
            </a:r>
            <a:r>
              <a:rPr lang="en-US" sz="1500" dirty="0" err="1">
                <a:solidFill>
                  <a:srgbClr val="006600"/>
                </a:solidFill>
                <a:latin typeface="Asana Math"/>
                <a:ea typeface="Droid Sans Fallback"/>
              </a:rPr>
              <a:t>Begouën</a:t>
            </a:r>
            <a:endParaRPr lang="en-US" sz="1600" dirty="0"/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983327DD-A544-44B0-A53B-A21F1B815605}"/>
              </a:ext>
            </a:extLst>
          </p:cNvPr>
          <p:cNvSpPr/>
          <p:nvPr/>
        </p:nvSpPr>
        <p:spPr>
          <a:xfrm>
            <a:off x="7525957" y="1361700"/>
            <a:ext cx="1359923" cy="786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500" dirty="0" err="1">
                <a:solidFill>
                  <a:srgbClr val="006600"/>
                </a:solidFill>
                <a:latin typeface="Asana Math"/>
                <a:ea typeface="Droid Sans Fallback"/>
              </a:rPr>
              <a:t>Comarque</a:t>
            </a:r>
            <a:r>
              <a:rPr lang="en-US" sz="1500" dirty="0">
                <a:solidFill>
                  <a:srgbClr val="006600"/>
                </a:solidFill>
                <a:latin typeface="Asana Math"/>
                <a:ea typeface="Droid Sans Fallback"/>
              </a:rPr>
              <a:t> 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rgbClr val="006600"/>
                </a:solidFill>
                <a:latin typeface="Asana Math"/>
                <a:ea typeface="Droid Sans Fallback"/>
              </a:rPr>
              <a:t>(Dordogne)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rgbClr val="006600"/>
                </a:solidFill>
                <a:latin typeface="Asana Math"/>
                <a:ea typeface="Droid Sans Fallback"/>
              </a:rPr>
              <a:t>O. Fuentes</a:t>
            </a:r>
            <a:endParaRPr lang="en-US" sz="1600" dirty="0"/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46604591-67F0-4529-A8AB-9263823DC65F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2"/>
          <p:cNvSpPr/>
          <p:nvPr/>
        </p:nvSpPr>
        <p:spPr>
          <a:xfrm>
            <a:off x="645804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3EAE1786-A039-4248-878A-92AF5E00BF84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4</a:t>
            </a:fld>
            <a:endParaRPr/>
          </a:p>
        </p:txBody>
      </p:sp>
      <p:sp>
        <p:nvSpPr>
          <p:cNvPr id="146" name="CustomShape 3"/>
          <p:cNvSpPr/>
          <p:nvPr/>
        </p:nvSpPr>
        <p:spPr>
          <a:xfrm>
            <a:off x="629640" y="394200"/>
            <a:ext cx="7885440" cy="914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801900"/>
                </a:solidFill>
                <a:latin typeface="Asana Math"/>
                <a:ea typeface="Droid Sans Fallback"/>
              </a:rPr>
              <a:t>Some questions</a:t>
            </a:r>
            <a:endParaRPr/>
          </a:p>
        </p:txBody>
      </p:sp>
      <p:sp>
        <p:nvSpPr>
          <p:cNvPr id="148" name="CustomShape 5"/>
          <p:cNvSpPr/>
          <p:nvPr/>
        </p:nvSpPr>
        <p:spPr>
          <a:xfrm>
            <a:off x="312822" y="4516560"/>
            <a:ext cx="3266637" cy="1226514"/>
          </a:xfrm>
          <a:prstGeom prst="rect">
            <a:avLst/>
          </a:prstGeom>
          <a:gradFill>
            <a:gsLst>
              <a:gs pos="0">
                <a:srgbClr val="FFFFCC"/>
              </a:gs>
              <a:gs pos="99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i="1" dirty="0">
                <a:solidFill>
                  <a:srgbClr val="111111"/>
                </a:solidFill>
                <a:latin typeface="Arial"/>
                <a:ea typeface="Droid Sans Fallback"/>
              </a:rPr>
              <a:t>Chemical reactions</a:t>
            </a:r>
            <a:endParaRPr lang="en-US" sz="2400" i="1" dirty="0"/>
          </a:p>
          <a:p>
            <a:endParaRPr lang="en-US" i="1" dirty="0">
              <a:solidFill>
                <a:srgbClr val="111111"/>
              </a:solidFill>
              <a:latin typeface="Arial"/>
              <a:ea typeface="Droid Sans Fallback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Red (</a:t>
            </a:r>
            <a:r>
              <a:rPr lang="en-US" dirty="0" err="1">
                <a:solidFill>
                  <a:srgbClr val="111111"/>
                </a:solidFill>
                <a:latin typeface="Arial"/>
                <a:ea typeface="Droid Sans Fallback"/>
              </a:rPr>
              <a:t>rubification</a:t>
            </a: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) ~ 250°C</a:t>
            </a:r>
            <a:endParaRPr sz="2400"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Grey ~ 350°C</a:t>
            </a:r>
            <a:endParaRPr sz="2400" dirty="0"/>
          </a:p>
        </p:txBody>
      </p:sp>
      <p:sp>
        <p:nvSpPr>
          <p:cNvPr id="149" name="CustomShape 6"/>
          <p:cNvSpPr/>
          <p:nvPr/>
        </p:nvSpPr>
        <p:spPr>
          <a:xfrm>
            <a:off x="4004806" y="5068080"/>
            <a:ext cx="2259766" cy="1194840"/>
          </a:xfrm>
          <a:prstGeom prst="rect">
            <a:avLst/>
          </a:prstGeom>
          <a:gradFill>
            <a:gsLst>
              <a:gs pos="0">
                <a:srgbClr val="FFFFCC"/>
              </a:gs>
              <a:gs pos="99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Amount of wood</a:t>
            </a:r>
            <a:endParaRPr sz="2400"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Source of ignition</a:t>
            </a:r>
            <a:endParaRPr sz="2400"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Method of supply</a:t>
            </a:r>
            <a:endParaRPr sz="2400"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11111"/>
                </a:solidFill>
                <a:latin typeface="Arial"/>
                <a:ea typeface="Droid Sans Fallback"/>
              </a:rPr>
              <a:t>Number of fires</a:t>
            </a:r>
            <a:endParaRPr sz="2400" dirty="0"/>
          </a:p>
        </p:txBody>
      </p:sp>
      <p:pic>
        <p:nvPicPr>
          <p:cNvPr id="152" name="Image 151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2011680"/>
            <a:ext cx="2991960" cy="2102760"/>
          </a:xfrm>
          <a:prstGeom prst="rect">
            <a:avLst/>
          </a:prstGeom>
          <a:ln>
            <a:noFill/>
          </a:ln>
        </p:spPr>
      </p:pic>
      <p:pic>
        <p:nvPicPr>
          <p:cNvPr id="153" name="Image 152"/>
          <p:cNvPicPr/>
          <p:nvPr/>
        </p:nvPicPr>
        <p:blipFill>
          <a:blip r:embed="rId4"/>
          <a:stretch>
            <a:fillRect/>
          </a:stretch>
        </p:blipFill>
        <p:spPr>
          <a:xfrm>
            <a:off x="4086740" y="1944312"/>
            <a:ext cx="1850760" cy="2798280"/>
          </a:xfrm>
          <a:prstGeom prst="rect">
            <a:avLst/>
          </a:prstGeom>
          <a:ln>
            <a:noFill/>
          </a:ln>
        </p:spPr>
      </p:pic>
      <p:pic>
        <p:nvPicPr>
          <p:cNvPr id="154" name="Image 153"/>
          <p:cNvPicPr/>
          <p:nvPr/>
        </p:nvPicPr>
        <p:blipFill>
          <a:blip r:embed="rId5"/>
          <a:stretch>
            <a:fillRect/>
          </a:stretch>
        </p:blipFill>
        <p:spPr>
          <a:xfrm>
            <a:off x="6675120" y="1957564"/>
            <a:ext cx="1828440" cy="2798280"/>
          </a:xfrm>
          <a:prstGeom prst="rect">
            <a:avLst/>
          </a:prstGeom>
          <a:ln>
            <a:noFill/>
          </a:ln>
        </p:spPr>
      </p:pic>
      <p:pic>
        <p:nvPicPr>
          <p:cNvPr id="155" name="Image 154"/>
          <p:cNvPicPr/>
          <p:nvPr/>
        </p:nvPicPr>
        <p:blipFill>
          <a:blip r:embed="rId6"/>
          <a:stretch>
            <a:fillRect/>
          </a:stretch>
        </p:blipFill>
        <p:spPr>
          <a:xfrm>
            <a:off x="6264572" y="4901760"/>
            <a:ext cx="1347120" cy="1361160"/>
          </a:xfrm>
          <a:prstGeom prst="rect">
            <a:avLst/>
          </a:prstGeom>
          <a:ln>
            <a:noFill/>
          </a:ln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23ABB20C-FD80-43C7-AE8B-960066E3242A}"/>
              </a:ext>
            </a:extLst>
          </p:cNvPr>
          <p:cNvSpPr/>
          <p:nvPr/>
        </p:nvSpPr>
        <p:spPr>
          <a:xfrm>
            <a:off x="888008" y="1308240"/>
            <a:ext cx="2051077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 err="1">
                <a:solidFill>
                  <a:srgbClr val="006600"/>
                </a:solidFill>
                <a:latin typeface="Asana Math"/>
                <a:ea typeface="Droid Sans Fallback"/>
              </a:rPr>
              <a:t>Colour</a:t>
            </a: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 change</a:t>
            </a:r>
            <a:endParaRPr dirty="0"/>
          </a:p>
        </p:txBody>
      </p:sp>
      <p:sp>
        <p:nvSpPr>
          <p:cNvPr id="16" name="CustomShape 4">
            <a:extLst>
              <a:ext uri="{FF2B5EF4-FFF2-40B4-BE49-F238E27FC236}">
                <a16:creationId xmlns:a16="http://schemas.microsoft.com/office/drawing/2014/main" id="{645DEA86-0591-4939-A1DA-EAC7448D1534}"/>
              </a:ext>
            </a:extLst>
          </p:cNvPr>
          <p:cNvSpPr/>
          <p:nvPr/>
        </p:nvSpPr>
        <p:spPr>
          <a:xfrm>
            <a:off x="4363760" y="1308240"/>
            <a:ext cx="1293895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Spalling</a:t>
            </a:r>
            <a:endParaRPr dirty="0"/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D40E0F49-388F-4368-B9F0-59C151447759}"/>
              </a:ext>
            </a:extLst>
          </p:cNvPr>
          <p:cNvSpPr/>
          <p:nvPr/>
        </p:nvSpPr>
        <p:spPr>
          <a:xfrm>
            <a:off x="6891130" y="1308240"/>
            <a:ext cx="1612430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Soot deposit</a:t>
            </a:r>
            <a:endParaRPr dirty="0"/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BDE2A06B-3F81-476D-B519-71DEBBB09552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2"/>
          <p:cNvSpPr/>
          <p:nvPr/>
        </p:nvSpPr>
        <p:spPr>
          <a:xfrm>
            <a:off x="645804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EE3E486-EDA3-40DC-BB5F-B5BAD240560D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5</a:t>
            </a:fld>
            <a:endParaRPr/>
          </a:p>
        </p:txBody>
      </p:sp>
      <p:sp>
        <p:nvSpPr>
          <p:cNvPr id="158" name="CustomShape 3"/>
          <p:cNvSpPr/>
          <p:nvPr/>
        </p:nvSpPr>
        <p:spPr>
          <a:xfrm>
            <a:off x="629640" y="394200"/>
            <a:ext cx="7885440" cy="914040"/>
          </a:xfrm>
          <a:prstGeom prst="rect">
            <a:avLst/>
          </a:prstGeom>
          <a:noFill/>
          <a:ln>
            <a:noFill/>
          </a:ln>
        </p:spPr>
      </p:sp>
      <p:pic>
        <p:nvPicPr>
          <p:cNvPr id="159" name="Image 171"/>
          <p:cNvPicPr/>
          <p:nvPr/>
        </p:nvPicPr>
        <p:blipFill>
          <a:blip r:embed="rId3"/>
          <a:stretch>
            <a:fillRect/>
          </a:stretch>
        </p:blipFill>
        <p:spPr>
          <a:xfrm>
            <a:off x="4510440" y="1561320"/>
            <a:ext cx="4022640" cy="2102400"/>
          </a:xfrm>
          <a:prstGeom prst="rect">
            <a:avLst/>
          </a:prstGeom>
          <a:ln>
            <a:noFill/>
          </a:ln>
        </p:spPr>
      </p:pic>
      <p:pic>
        <p:nvPicPr>
          <p:cNvPr id="160" name="Image 172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00" y="1789920"/>
            <a:ext cx="3382560" cy="1900080"/>
          </a:xfrm>
          <a:prstGeom prst="rect">
            <a:avLst/>
          </a:prstGeom>
          <a:ln>
            <a:noFill/>
          </a:ln>
        </p:spPr>
      </p:pic>
      <p:pic>
        <p:nvPicPr>
          <p:cNvPr id="161" name="Image 173"/>
          <p:cNvPicPr/>
          <p:nvPr/>
        </p:nvPicPr>
        <p:blipFill>
          <a:blip r:embed="rId5"/>
          <a:stretch>
            <a:fillRect/>
          </a:stretch>
        </p:blipFill>
        <p:spPr>
          <a:xfrm>
            <a:off x="548640" y="4480560"/>
            <a:ext cx="3145320" cy="1599840"/>
          </a:xfrm>
          <a:prstGeom prst="rect">
            <a:avLst/>
          </a:prstGeom>
          <a:ln>
            <a:noFill/>
          </a:ln>
        </p:spPr>
      </p:pic>
      <p:pic>
        <p:nvPicPr>
          <p:cNvPr id="162" name="Picture 2"/>
          <p:cNvPicPr/>
          <p:nvPr/>
        </p:nvPicPr>
        <p:blipFill>
          <a:blip r:embed="rId6"/>
          <a:stretch>
            <a:fillRect/>
          </a:stretch>
        </p:blipFill>
        <p:spPr>
          <a:xfrm>
            <a:off x="3852000" y="3593160"/>
            <a:ext cx="4074480" cy="2755080"/>
          </a:xfrm>
          <a:prstGeom prst="rect">
            <a:avLst/>
          </a:prstGeom>
          <a:ln>
            <a:noFill/>
          </a:ln>
        </p:spPr>
      </p:pic>
      <p:sp>
        <p:nvSpPr>
          <p:cNvPr id="163" name="CustomShape 4"/>
          <p:cNvSpPr/>
          <p:nvPr/>
        </p:nvSpPr>
        <p:spPr>
          <a:xfrm>
            <a:off x="3017520" y="569880"/>
            <a:ext cx="3382920" cy="853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801900"/>
                </a:solidFill>
                <a:latin typeface="Asana Math"/>
                <a:ea typeface="Droid Sans Fallback"/>
              </a:rPr>
              <a:t>Experimentations</a:t>
            </a:r>
            <a:endParaRPr dirty="0"/>
          </a:p>
        </p:txBody>
      </p:sp>
      <p:sp>
        <p:nvSpPr>
          <p:cNvPr id="166" name="CustomShape 7"/>
          <p:cNvSpPr/>
          <p:nvPr/>
        </p:nvSpPr>
        <p:spPr>
          <a:xfrm>
            <a:off x="5669280" y="4957200"/>
            <a:ext cx="2559960" cy="1391040"/>
          </a:xfrm>
          <a:prstGeom prst="flowChartProcess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167" name="CustomShape 8"/>
          <p:cNvSpPr/>
          <p:nvPr/>
        </p:nvSpPr>
        <p:spPr>
          <a:xfrm>
            <a:off x="5639040" y="4997520"/>
            <a:ext cx="3199680" cy="1466280"/>
          </a:xfrm>
          <a:prstGeom prst="rect">
            <a:avLst/>
          </a:prstGeom>
          <a:gradFill>
            <a:gsLst>
              <a:gs pos="0">
                <a:srgbClr val="FFFFCC"/>
              </a:gs>
              <a:gs pos="99000">
                <a:srgbClr val="FFFF99"/>
              </a:gs>
            </a:gsLst>
            <a:lin ang="10800000" scaled="0"/>
          </a:gra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SzPct val="45000"/>
            </a:pPr>
            <a:r>
              <a:rPr lang="en-US" sz="1500" i="1" dirty="0">
                <a:solidFill>
                  <a:srgbClr val="111111"/>
                </a:solidFill>
                <a:latin typeface="Arial"/>
                <a:ea typeface="Droid Sans Fallback"/>
              </a:rPr>
              <a:t>Instrumentations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111111"/>
                </a:solidFill>
                <a:latin typeface="Arial"/>
                <a:ea typeface="Droid Sans Fallback"/>
              </a:rPr>
              <a:t>Thermocouples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111111"/>
                </a:solidFill>
                <a:latin typeface="Arial"/>
                <a:ea typeface="Droid Sans Fallback"/>
              </a:rPr>
              <a:t>Anemometers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111111"/>
                </a:solidFill>
                <a:latin typeface="Arial"/>
                <a:ea typeface="Droid Sans Fallback"/>
              </a:rPr>
              <a:t>Sensors of gas concentrations</a:t>
            </a:r>
            <a:endParaRPr dirty="0"/>
          </a:p>
          <a:p>
            <a:pPr marL="2857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111111"/>
                </a:solidFill>
                <a:latin typeface="Arial"/>
                <a:ea typeface="Droid Sans Fallback"/>
              </a:rPr>
              <a:t>Weighing scale under the hearth</a:t>
            </a:r>
            <a:endParaRPr dirty="0"/>
          </a:p>
        </p:txBody>
      </p:sp>
      <p:sp>
        <p:nvSpPr>
          <p:cNvPr id="14" name="CustomShape 4">
            <a:extLst>
              <a:ext uri="{FF2B5EF4-FFF2-40B4-BE49-F238E27FC236}">
                <a16:creationId xmlns:a16="http://schemas.microsoft.com/office/drawing/2014/main" id="{A7A3C162-B701-4864-AB77-43409BBCF246}"/>
              </a:ext>
            </a:extLst>
          </p:cNvPr>
          <p:cNvSpPr/>
          <p:nvPr/>
        </p:nvSpPr>
        <p:spPr>
          <a:xfrm>
            <a:off x="4015525" y="1308240"/>
            <a:ext cx="1796512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Former quarry</a:t>
            </a:r>
            <a:endParaRPr dirty="0"/>
          </a:p>
        </p:txBody>
      </p:sp>
      <p:sp>
        <p:nvSpPr>
          <p:cNvPr id="15" name="CustomShape 4">
            <a:extLst>
              <a:ext uri="{FF2B5EF4-FFF2-40B4-BE49-F238E27FC236}">
                <a16:creationId xmlns:a16="http://schemas.microsoft.com/office/drawing/2014/main" id="{EE73531A-B359-4A9D-9C62-10DC0DB094CB}"/>
              </a:ext>
            </a:extLst>
          </p:cNvPr>
          <p:cNvSpPr/>
          <p:nvPr/>
        </p:nvSpPr>
        <p:spPr>
          <a:xfrm>
            <a:off x="742123" y="3961345"/>
            <a:ext cx="2779560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Bundled </a:t>
            </a:r>
            <a:r>
              <a:rPr lang="en-US" dirty="0" err="1">
                <a:solidFill>
                  <a:srgbClr val="006600"/>
                </a:solidFill>
                <a:latin typeface="Asana Math"/>
                <a:ea typeface="Droid Sans Fallback"/>
              </a:rPr>
              <a:t>pinus</a:t>
            </a: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Asana Math"/>
                <a:ea typeface="Droid Sans Fallback"/>
              </a:rPr>
              <a:t>sylvestris</a:t>
            </a:r>
            <a:endParaRPr dirty="0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A29865F7-9364-40FB-B2F7-366425151137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2"/>
          <p:cNvSpPr/>
          <p:nvPr/>
        </p:nvSpPr>
        <p:spPr>
          <a:xfrm>
            <a:off x="645804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A77D063-5AF9-445D-980D-05639C7CA898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6</a:t>
            </a:fld>
            <a:endParaRPr/>
          </a:p>
        </p:txBody>
      </p:sp>
      <p:sp>
        <p:nvSpPr>
          <p:cNvPr id="170" name="CustomShape 3"/>
          <p:cNvSpPr/>
          <p:nvPr/>
        </p:nvSpPr>
        <p:spPr>
          <a:xfrm>
            <a:off x="629640" y="394200"/>
            <a:ext cx="7885440" cy="914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Thermo-alterations reproduction</a:t>
            </a:r>
            <a:endParaRPr dirty="0"/>
          </a:p>
        </p:txBody>
      </p:sp>
      <p:pic>
        <p:nvPicPr>
          <p:cNvPr id="171" name="Image 184"/>
          <p:cNvPicPr/>
          <p:nvPr/>
        </p:nvPicPr>
        <p:blipFill>
          <a:blip r:embed="rId3"/>
          <a:stretch>
            <a:fillRect/>
          </a:stretch>
        </p:blipFill>
        <p:spPr>
          <a:xfrm>
            <a:off x="803520" y="2015280"/>
            <a:ext cx="3058200" cy="2121120"/>
          </a:xfrm>
          <a:prstGeom prst="rect">
            <a:avLst/>
          </a:prstGeom>
          <a:ln>
            <a:noFill/>
          </a:ln>
        </p:spPr>
      </p:pic>
      <p:pic>
        <p:nvPicPr>
          <p:cNvPr id="172" name="Image 185"/>
          <p:cNvPicPr/>
          <p:nvPr/>
        </p:nvPicPr>
        <p:blipFill>
          <a:blip r:embed="rId4"/>
          <a:stretch>
            <a:fillRect/>
          </a:stretch>
        </p:blipFill>
        <p:spPr>
          <a:xfrm>
            <a:off x="5580000" y="3638160"/>
            <a:ext cx="2651040" cy="2560680"/>
          </a:xfrm>
          <a:prstGeom prst="rect">
            <a:avLst/>
          </a:prstGeom>
          <a:ln>
            <a:noFill/>
          </a:ln>
        </p:spPr>
      </p:pic>
      <p:pic>
        <p:nvPicPr>
          <p:cNvPr id="173" name="Image 186"/>
          <p:cNvPicPr/>
          <p:nvPr/>
        </p:nvPicPr>
        <p:blipFill>
          <a:blip r:embed="rId5"/>
          <a:stretch>
            <a:fillRect/>
          </a:stretch>
        </p:blipFill>
        <p:spPr>
          <a:xfrm>
            <a:off x="731520" y="4424400"/>
            <a:ext cx="3199680" cy="1648800"/>
          </a:xfrm>
          <a:prstGeom prst="rect">
            <a:avLst/>
          </a:prstGeom>
          <a:ln>
            <a:noFill/>
          </a:ln>
        </p:spPr>
      </p:pic>
      <p:pic>
        <p:nvPicPr>
          <p:cNvPr id="174" name="Image 187"/>
          <p:cNvPicPr/>
          <p:nvPr/>
        </p:nvPicPr>
        <p:blipFill>
          <a:blip r:embed="rId6"/>
          <a:stretch>
            <a:fillRect/>
          </a:stretch>
        </p:blipFill>
        <p:spPr>
          <a:xfrm>
            <a:off x="5356080" y="2031120"/>
            <a:ext cx="3016800" cy="1442880"/>
          </a:xfrm>
          <a:prstGeom prst="rect">
            <a:avLst/>
          </a:prstGeom>
          <a:ln>
            <a:noFill/>
          </a:ln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FA804672-C5A1-4BED-A225-569B88C3A213}"/>
              </a:ext>
            </a:extLst>
          </p:cNvPr>
          <p:cNvSpPr/>
          <p:nvPr/>
        </p:nvSpPr>
        <p:spPr>
          <a:xfrm>
            <a:off x="1537369" y="1467264"/>
            <a:ext cx="1682914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 err="1">
                <a:solidFill>
                  <a:srgbClr val="006600"/>
                </a:solidFill>
                <a:latin typeface="Asana Math"/>
                <a:ea typeface="Droid Sans Fallback"/>
              </a:rPr>
              <a:t>Rubification</a:t>
            </a:r>
            <a:endParaRPr dirty="0"/>
          </a:p>
        </p:txBody>
      </p:sp>
      <p:sp>
        <p:nvSpPr>
          <p:cNvPr id="12" name="CustomShape 4">
            <a:extLst>
              <a:ext uri="{FF2B5EF4-FFF2-40B4-BE49-F238E27FC236}">
                <a16:creationId xmlns:a16="http://schemas.microsoft.com/office/drawing/2014/main" id="{5A173A2E-138E-4233-8CD0-568459B39D02}"/>
              </a:ext>
            </a:extLst>
          </p:cNvPr>
          <p:cNvSpPr/>
          <p:nvPr/>
        </p:nvSpPr>
        <p:spPr>
          <a:xfrm>
            <a:off x="6206909" y="1446480"/>
            <a:ext cx="1320325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Spalling</a:t>
            </a:r>
            <a:endParaRPr dirty="0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5AED20FC-46EE-4791-834D-C7391B8DB003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3"/>
          <p:cNvSpPr txBox="1"/>
          <p:nvPr/>
        </p:nvSpPr>
        <p:spPr>
          <a:xfrm>
            <a:off x="6458040" y="6356520"/>
            <a:ext cx="2056680" cy="36432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6CC1A97-2F56-47BC-B4AA-A9CC42E9AAF2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7</a:t>
            </a:fld>
            <a:endParaRPr/>
          </a:p>
        </p:txBody>
      </p:sp>
      <p:sp>
        <p:nvSpPr>
          <p:cNvPr id="192" name="CustomShape 4"/>
          <p:cNvSpPr/>
          <p:nvPr/>
        </p:nvSpPr>
        <p:spPr>
          <a:xfrm>
            <a:off x="1371600" y="1642952"/>
            <a:ext cx="2657520" cy="363960"/>
          </a:xfrm>
          <a:prstGeom prst="rect">
            <a:avLst/>
          </a:prstGeom>
          <a:solidFill>
            <a:srgbClr val="CFE7F5"/>
          </a:solidFill>
          <a:ln>
            <a:solidFill>
              <a:srgbClr val="000000"/>
            </a:solidFill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 err="1">
                <a:solidFill>
                  <a:srgbClr val="990000"/>
                </a:solidFill>
                <a:latin typeface="Arial"/>
                <a:ea typeface="Droid Sans Fallback"/>
              </a:rPr>
              <a:t>OpenFOAM</a:t>
            </a:r>
            <a:r>
              <a:rPr lang="en-US" dirty="0">
                <a:solidFill>
                  <a:srgbClr val="990000"/>
                </a:solidFill>
                <a:latin typeface="Arial"/>
                <a:ea typeface="Droid Sans Fallback"/>
              </a:rPr>
              <a:t> - </a:t>
            </a:r>
            <a:r>
              <a:rPr lang="en-US" dirty="0" err="1">
                <a:solidFill>
                  <a:srgbClr val="990000"/>
                </a:solidFill>
                <a:latin typeface="Arial"/>
                <a:ea typeface="Droid Sans Fallback"/>
              </a:rPr>
              <a:t>FireFOAM</a:t>
            </a:r>
            <a:endParaRPr dirty="0"/>
          </a:p>
        </p:txBody>
      </p:sp>
      <p:sp>
        <p:nvSpPr>
          <p:cNvPr id="194" name="CustomShape 6"/>
          <p:cNvSpPr/>
          <p:nvPr/>
        </p:nvSpPr>
        <p:spPr>
          <a:xfrm>
            <a:off x="548640" y="2422554"/>
            <a:ext cx="4374000" cy="1827000"/>
          </a:xfrm>
          <a:prstGeom prst="rect">
            <a:avLst/>
          </a:prstGeom>
          <a:solidFill>
            <a:srgbClr val="FFFFCC"/>
          </a:solidFill>
          <a:ln>
            <a:solidFill>
              <a:srgbClr val="99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Compressible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Navier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-Stokes 
+
 Convection-diffusion equations for each chemical specie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+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Radiative transfer equation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5" name="Line 7"/>
          <p:cNvSpPr/>
          <p:nvPr/>
        </p:nvSpPr>
        <p:spPr>
          <a:xfrm>
            <a:off x="1787760" y="4249554"/>
            <a:ext cx="0" cy="8229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6" name="Line 8"/>
          <p:cNvSpPr/>
          <p:nvPr/>
        </p:nvSpPr>
        <p:spPr>
          <a:xfrm flipV="1">
            <a:off x="3688560" y="4249554"/>
            <a:ext cx="0" cy="8229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7" name="CustomShape 9"/>
          <p:cNvSpPr/>
          <p:nvPr/>
        </p:nvSpPr>
        <p:spPr>
          <a:xfrm>
            <a:off x="549000" y="5086553"/>
            <a:ext cx="4374000" cy="454321"/>
          </a:xfrm>
          <a:prstGeom prst="rect">
            <a:avLst/>
          </a:prstGeom>
          <a:solidFill>
            <a:srgbClr val="FFFFCC"/>
          </a:solidFill>
          <a:ln>
            <a:solidFill>
              <a:srgbClr val="99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Solving 1D heat equation at the walls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8" name="CustomShape 10"/>
          <p:cNvSpPr/>
          <p:nvPr/>
        </p:nvSpPr>
        <p:spPr>
          <a:xfrm>
            <a:off x="6504120" y="1642952"/>
            <a:ext cx="1562040" cy="363960"/>
          </a:xfrm>
          <a:prstGeom prst="rect">
            <a:avLst/>
          </a:prstGeom>
          <a:solidFill>
            <a:srgbClr val="CFE7F5"/>
          </a:solidFill>
          <a:ln>
            <a:solidFill>
              <a:srgbClr val="000000"/>
            </a:solidFill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990000"/>
                </a:solidFill>
                <a:latin typeface="Arial"/>
                <a:ea typeface="Droid Sans Fallback"/>
              </a:rPr>
              <a:t>Cast3m</a:t>
            </a:r>
            <a:endParaRPr/>
          </a:p>
        </p:txBody>
      </p:sp>
      <p:sp>
        <p:nvSpPr>
          <p:cNvPr id="199" name="CustomShape 11"/>
          <p:cNvSpPr/>
          <p:nvPr/>
        </p:nvSpPr>
        <p:spPr>
          <a:xfrm>
            <a:off x="5669280" y="2229602"/>
            <a:ext cx="3102840" cy="661188"/>
          </a:xfrm>
          <a:prstGeom prst="rect">
            <a:avLst/>
          </a:prstGeom>
          <a:solidFill>
            <a:srgbClr val="FFFFCC"/>
          </a:solidFill>
          <a:ln>
            <a:solidFill>
              <a:srgbClr val="99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2D Thermo-mechanical calculation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0" name="CustomShape 12"/>
          <p:cNvSpPr/>
          <p:nvPr/>
        </p:nvSpPr>
        <p:spPr>
          <a:xfrm>
            <a:off x="401760" y="1653234"/>
            <a:ext cx="4663440" cy="4345009"/>
          </a:xfrm>
          <a:prstGeom prst="flowChartProcess">
            <a:avLst/>
          </a:prstGeom>
          <a:noFill/>
          <a:ln w="36720">
            <a:solidFill>
              <a:srgbClr val="000000"/>
            </a:solidFill>
            <a:round/>
          </a:ln>
        </p:spPr>
      </p:sp>
      <p:sp>
        <p:nvSpPr>
          <p:cNvPr id="201" name="CustomShape 13"/>
          <p:cNvSpPr/>
          <p:nvPr/>
        </p:nvSpPr>
        <p:spPr>
          <a:xfrm>
            <a:off x="5669280" y="5125448"/>
            <a:ext cx="3102840" cy="641489"/>
          </a:xfrm>
          <a:prstGeom prst="rect">
            <a:avLst/>
          </a:prstGeom>
          <a:solidFill>
            <a:srgbClr val="FFFFCC"/>
          </a:solidFill>
          <a:ln>
            <a:solidFill>
              <a:srgbClr val="99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Geometry &amp; temperatures retrieval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2" name="Line 14"/>
          <p:cNvSpPr/>
          <p:nvPr/>
        </p:nvSpPr>
        <p:spPr>
          <a:xfrm flipV="1">
            <a:off x="2733368" y="6333226"/>
            <a:ext cx="44820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203" name="Line 15"/>
          <p:cNvSpPr/>
          <p:nvPr/>
        </p:nvSpPr>
        <p:spPr>
          <a:xfrm flipV="1">
            <a:off x="7221240" y="6005962"/>
            <a:ext cx="0" cy="32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4" name="Line 16"/>
          <p:cNvSpPr/>
          <p:nvPr/>
        </p:nvSpPr>
        <p:spPr>
          <a:xfrm flipH="1" flipV="1">
            <a:off x="7209360" y="3243714"/>
            <a:ext cx="0" cy="360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5" name="CustomShape 17"/>
          <p:cNvSpPr/>
          <p:nvPr/>
        </p:nvSpPr>
        <p:spPr>
          <a:xfrm>
            <a:off x="5577840" y="1644318"/>
            <a:ext cx="3290760" cy="1592764"/>
          </a:xfrm>
          <a:prstGeom prst="flowChartProcess">
            <a:avLst/>
          </a:prstGeom>
          <a:noFill/>
          <a:ln w="36720">
            <a:solidFill>
              <a:srgbClr val="000000"/>
            </a:solidFill>
            <a:round/>
          </a:ln>
        </p:spPr>
      </p:sp>
      <p:sp>
        <p:nvSpPr>
          <p:cNvPr id="206" name="TextShape 18"/>
          <p:cNvSpPr txBox="1"/>
          <p:nvPr/>
        </p:nvSpPr>
        <p:spPr>
          <a:xfrm>
            <a:off x="3981891" y="1188853"/>
            <a:ext cx="2657520" cy="3639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 b="1" dirty="0">
                <a:solidFill>
                  <a:srgbClr val="006600"/>
                </a:solidFill>
                <a:latin typeface="Arial"/>
              </a:rPr>
              <a:t>Open source software</a:t>
            </a:r>
            <a:endParaRPr dirty="0"/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D8C9593C-92E5-41AE-955A-2A461B6D0C1A}"/>
              </a:ext>
            </a:extLst>
          </p:cNvPr>
          <p:cNvSpPr/>
          <p:nvPr/>
        </p:nvSpPr>
        <p:spPr>
          <a:xfrm>
            <a:off x="629640" y="394200"/>
            <a:ext cx="7885440" cy="914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Numerical modelling</a:t>
            </a:r>
            <a:endParaRPr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88A60CD-9840-4E64-BF46-868EA1862F70}"/>
              </a:ext>
            </a:extLst>
          </p:cNvPr>
          <p:cNvCxnSpPr>
            <a:cxnSpLocks/>
          </p:cNvCxnSpPr>
          <p:nvPr/>
        </p:nvCxnSpPr>
        <p:spPr>
          <a:xfrm>
            <a:off x="2733480" y="6021539"/>
            <a:ext cx="0" cy="324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ustomShape 17">
            <a:extLst>
              <a:ext uri="{FF2B5EF4-FFF2-40B4-BE49-F238E27FC236}">
                <a16:creationId xmlns:a16="http://schemas.microsoft.com/office/drawing/2014/main" id="{E9E773F7-F7CB-47C4-B9BE-A79F830634E1}"/>
              </a:ext>
            </a:extLst>
          </p:cNvPr>
          <p:cNvSpPr/>
          <p:nvPr/>
        </p:nvSpPr>
        <p:spPr>
          <a:xfrm>
            <a:off x="5585856" y="3661612"/>
            <a:ext cx="3290760" cy="2317791"/>
          </a:xfrm>
          <a:prstGeom prst="flowChartProcess">
            <a:avLst/>
          </a:prstGeom>
          <a:noFill/>
          <a:ln w="36720">
            <a:solidFill>
              <a:srgbClr val="000000"/>
            </a:solidFill>
            <a:round/>
          </a:ln>
        </p:spPr>
      </p:sp>
      <p:sp>
        <p:nvSpPr>
          <p:cNvPr id="26" name="CustomShape 13">
            <a:extLst>
              <a:ext uri="{FF2B5EF4-FFF2-40B4-BE49-F238E27FC236}">
                <a16:creationId xmlns:a16="http://schemas.microsoft.com/office/drawing/2014/main" id="{FDAA7E9C-68D2-4256-A64C-69BD1059EC03}"/>
              </a:ext>
            </a:extLst>
          </p:cNvPr>
          <p:cNvSpPr/>
          <p:nvPr/>
        </p:nvSpPr>
        <p:spPr>
          <a:xfrm>
            <a:off x="5657940" y="4329650"/>
            <a:ext cx="3102840" cy="385593"/>
          </a:xfrm>
          <a:prstGeom prst="rect">
            <a:avLst/>
          </a:prstGeom>
          <a:solidFill>
            <a:srgbClr val="FFFFCC"/>
          </a:solidFill>
          <a:ln>
            <a:solidFill>
              <a:srgbClr val="99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Droid Sans Fallback"/>
              </a:rPr>
              <a:t>Geometry mesh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Line 8">
            <a:extLst>
              <a:ext uri="{FF2B5EF4-FFF2-40B4-BE49-F238E27FC236}">
                <a16:creationId xmlns:a16="http://schemas.microsoft.com/office/drawing/2014/main" id="{434B60E7-F7A9-45C9-B8C8-EE7689EDE3C1}"/>
              </a:ext>
            </a:extLst>
          </p:cNvPr>
          <p:cNvSpPr/>
          <p:nvPr/>
        </p:nvSpPr>
        <p:spPr>
          <a:xfrm flipH="1" flipV="1">
            <a:off x="7225402" y="4715243"/>
            <a:ext cx="0" cy="396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8" name="CustomShape 10">
            <a:extLst>
              <a:ext uri="{FF2B5EF4-FFF2-40B4-BE49-F238E27FC236}">
                <a16:creationId xmlns:a16="http://schemas.microsoft.com/office/drawing/2014/main" id="{CAB9B023-C10B-47A9-AF4D-D5316940B33E}"/>
              </a:ext>
            </a:extLst>
          </p:cNvPr>
          <p:cNvSpPr/>
          <p:nvPr/>
        </p:nvSpPr>
        <p:spPr>
          <a:xfrm>
            <a:off x="5802317" y="3673681"/>
            <a:ext cx="2856775" cy="385592"/>
          </a:xfrm>
          <a:prstGeom prst="rect">
            <a:avLst/>
          </a:prstGeom>
          <a:solidFill>
            <a:srgbClr val="CFE7F5"/>
          </a:solidFill>
          <a:ln>
            <a:solidFill>
              <a:srgbClr val="000000"/>
            </a:solidFill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990000"/>
                </a:solidFill>
                <a:latin typeface="Arial"/>
                <a:ea typeface="Droid Sans Fallback"/>
              </a:rPr>
              <a:t>Coupling (Python codes)</a:t>
            </a:r>
            <a:endParaRPr dirty="0"/>
          </a:p>
        </p:txBody>
      </p:sp>
      <p:sp>
        <p:nvSpPr>
          <p:cNvPr id="24" name="CustomShape 1">
            <a:extLst>
              <a:ext uri="{FF2B5EF4-FFF2-40B4-BE49-F238E27FC236}">
                <a16:creationId xmlns:a16="http://schemas.microsoft.com/office/drawing/2014/main" id="{F5D8A867-A23D-489C-80C9-ED258642378C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660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3"/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645498A5-A98B-4098-AA7B-F71712403B7F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8</a:t>
            </a:fld>
            <a:endParaRPr/>
          </a:p>
        </p:txBody>
      </p:sp>
      <p:sp>
        <p:nvSpPr>
          <p:cNvPr id="197" name="CustomShape 4"/>
          <p:cNvSpPr/>
          <p:nvPr/>
        </p:nvSpPr>
        <p:spPr>
          <a:xfrm>
            <a:off x="1523880" y="587160"/>
            <a:ext cx="6093360" cy="853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 err="1">
                <a:solidFill>
                  <a:srgbClr val="661900"/>
                </a:solidFill>
                <a:latin typeface="Asana Math"/>
                <a:ea typeface="Droid Sans Fallback"/>
              </a:rPr>
              <a:t>OpenFOAM</a:t>
            </a: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 results</a:t>
            </a:r>
            <a:endParaRPr dirty="0"/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154BCA71-0D46-457F-80C3-0A614169876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0640" y="2119680"/>
            <a:ext cx="7863120" cy="3698640"/>
          </a:xfrm>
          <a:prstGeom prst="rect">
            <a:avLst/>
          </a:prstGeom>
          <a:ln>
            <a:noFill/>
          </a:ln>
        </p:spPr>
      </p:pic>
      <p:sp>
        <p:nvSpPr>
          <p:cNvPr id="10" name="CustomShape 7">
            <a:extLst>
              <a:ext uri="{FF2B5EF4-FFF2-40B4-BE49-F238E27FC236}">
                <a16:creationId xmlns:a16="http://schemas.microsoft.com/office/drawing/2014/main" id="{4F16BF5C-CFC9-4EF1-81F2-21AA8A947DCB}"/>
              </a:ext>
            </a:extLst>
          </p:cNvPr>
          <p:cNvSpPr/>
          <p:nvPr/>
        </p:nvSpPr>
        <p:spPr>
          <a:xfrm>
            <a:off x="1338120" y="5818680"/>
            <a:ext cx="1404720" cy="34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latin typeface="Arial"/>
              </a:rPr>
              <a:t>Entrance</a:t>
            </a:r>
            <a:endParaRPr dirty="0"/>
          </a:p>
        </p:txBody>
      </p:sp>
      <p:sp>
        <p:nvSpPr>
          <p:cNvPr id="11" name="CustomShape 4">
            <a:extLst>
              <a:ext uri="{FF2B5EF4-FFF2-40B4-BE49-F238E27FC236}">
                <a16:creationId xmlns:a16="http://schemas.microsoft.com/office/drawing/2014/main" id="{7AF79A62-47BB-4620-B38E-940F0F986C4F}"/>
              </a:ext>
            </a:extLst>
          </p:cNvPr>
          <p:cNvSpPr/>
          <p:nvPr/>
        </p:nvSpPr>
        <p:spPr>
          <a:xfrm>
            <a:off x="2960479" y="1598760"/>
            <a:ext cx="3220161" cy="3632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6600"/>
                </a:solidFill>
                <a:latin typeface="Asana Math"/>
                <a:ea typeface="Droid Sans Fallback"/>
              </a:rPr>
              <a:t>40 minutes after the ignition</a:t>
            </a:r>
            <a:endParaRPr dirty="0"/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E497F6B6-BAD5-45BD-BEE6-0B94906ABA74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2"/>
          <p:cNvSpPr/>
          <p:nvPr/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6DDEF74-DBAB-4EFC-9A87-CCCEE4F129E9}" type="slidenum">
              <a:rPr lang="en-US" sz="1200">
                <a:solidFill>
                  <a:srgbClr val="8B8B8B"/>
                </a:solidFill>
                <a:latin typeface="Calibri"/>
                <a:ea typeface="DejaVu Sans"/>
              </a:rPr>
              <a:t>9</a:t>
            </a:fld>
            <a:endParaRPr/>
          </a:p>
        </p:txBody>
      </p:sp>
      <p:pic>
        <p:nvPicPr>
          <p:cNvPr id="210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" y="2194560"/>
            <a:ext cx="3748320" cy="3474000"/>
          </a:xfrm>
          <a:prstGeom prst="rect">
            <a:avLst/>
          </a:prstGeom>
          <a:ln>
            <a:noFill/>
          </a:ln>
        </p:spPr>
      </p:pic>
      <p:pic>
        <p:nvPicPr>
          <p:cNvPr id="211" name="Imag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891240" y="2233440"/>
            <a:ext cx="5144040" cy="306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4"/>
          <p:cNvSpPr/>
          <p:nvPr/>
        </p:nvSpPr>
        <p:spPr>
          <a:xfrm>
            <a:off x="629640" y="394200"/>
            <a:ext cx="788580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TextShape 5"/>
          <p:cNvSpPr txBox="1"/>
          <p:nvPr/>
        </p:nvSpPr>
        <p:spPr>
          <a:xfrm>
            <a:off x="2103119" y="517320"/>
            <a:ext cx="5292291" cy="854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661900"/>
                </a:solidFill>
                <a:latin typeface="Asana Math"/>
                <a:ea typeface="Droid Sans Fallback"/>
              </a:rPr>
              <a:t>Comparison of the results 1/2</a:t>
            </a:r>
            <a:endParaRPr dirty="0"/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66FCAB8C-A28A-4D5D-8820-A31C89359BB1}"/>
              </a:ext>
            </a:extLst>
          </p:cNvPr>
          <p:cNvSpPr/>
          <p:nvPr/>
        </p:nvSpPr>
        <p:spPr>
          <a:xfrm>
            <a:off x="628560" y="6356520"/>
            <a:ext cx="205596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8B8B8B"/>
                </a:solidFill>
                <a:latin typeface="Calibri"/>
                <a:ea typeface="DejaVu Sans"/>
              </a:rPr>
              <a:t>30/11/18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19288</TotalTime>
  <Words>2062</Words>
  <Application>Microsoft Office PowerPoint</Application>
  <PresentationFormat>Affichage à l'écran (4:3)</PresentationFormat>
  <Paragraphs>281</Paragraphs>
  <Slides>22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6" baseType="lpstr">
      <vt:lpstr>Arial</vt:lpstr>
      <vt:lpstr>Asana Math</vt:lpstr>
      <vt:lpstr>Calibri</vt:lpstr>
      <vt:lpstr>Cambria Math</vt:lpstr>
      <vt:lpstr>DejaVu Sans</vt:lpstr>
      <vt:lpstr>Droid Sans Fallback</vt:lpstr>
      <vt:lpstr>FreeSans</vt:lpstr>
      <vt:lpstr>Liberation Sans</vt:lpstr>
      <vt:lpstr>Liberation Serif</vt:lpstr>
      <vt:lpstr>StarSymbol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182</cp:revision>
  <dcterms:modified xsi:type="dcterms:W3CDTF">2018-11-30T09:47:05Z</dcterms:modified>
</cp:coreProperties>
</file>