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7"/>
  </p:notesMasterIdLst>
  <p:handoutMasterIdLst>
    <p:handoutMasterId r:id="rId148"/>
  </p:handoutMasterIdLst>
  <p:sldIdLst>
    <p:sldId id="262" r:id="rId2"/>
    <p:sldId id="271" r:id="rId3"/>
    <p:sldId id="270" r:id="rId4"/>
    <p:sldId id="264" r:id="rId5"/>
    <p:sldId id="445" r:id="rId6"/>
    <p:sldId id="273" r:id="rId7"/>
    <p:sldId id="377" r:id="rId8"/>
    <p:sldId id="290" r:id="rId9"/>
    <p:sldId id="411" r:id="rId10"/>
    <p:sldId id="286" r:id="rId11"/>
    <p:sldId id="276" r:id="rId12"/>
    <p:sldId id="275" r:id="rId13"/>
    <p:sldId id="277" r:id="rId14"/>
    <p:sldId id="456" r:id="rId15"/>
    <p:sldId id="278" r:id="rId16"/>
    <p:sldId id="409" r:id="rId17"/>
    <p:sldId id="279" r:id="rId18"/>
    <p:sldId id="281" r:id="rId19"/>
    <p:sldId id="280" r:id="rId20"/>
    <p:sldId id="283" r:id="rId21"/>
    <p:sldId id="282" r:id="rId22"/>
    <p:sldId id="284" r:id="rId23"/>
    <p:sldId id="285" r:id="rId24"/>
    <p:sldId id="351" r:id="rId25"/>
    <p:sldId id="412" r:id="rId26"/>
    <p:sldId id="287" r:id="rId27"/>
    <p:sldId id="446" r:id="rId28"/>
    <p:sldId id="383" r:id="rId29"/>
    <p:sldId id="413" r:id="rId30"/>
    <p:sldId id="291" r:id="rId31"/>
    <p:sldId id="294" r:id="rId32"/>
    <p:sldId id="381" r:id="rId33"/>
    <p:sldId id="296" r:id="rId34"/>
    <p:sldId id="380" r:id="rId35"/>
    <p:sldId id="378" r:id="rId36"/>
    <p:sldId id="382" r:id="rId37"/>
    <p:sldId id="353" r:id="rId38"/>
    <p:sldId id="384" r:id="rId39"/>
    <p:sldId id="297" r:id="rId40"/>
    <p:sldId id="410" r:id="rId41"/>
    <p:sldId id="298" r:id="rId42"/>
    <p:sldId id="385" r:id="rId43"/>
    <p:sldId id="299" r:id="rId44"/>
    <p:sldId id="414" r:id="rId45"/>
    <p:sldId id="447" r:id="rId46"/>
    <p:sldId id="448" r:id="rId47"/>
    <p:sldId id="338" r:id="rId48"/>
    <p:sldId id="415" r:id="rId49"/>
    <p:sldId id="300" r:id="rId50"/>
    <p:sldId id="416" r:id="rId51"/>
    <p:sldId id="355" r:id="rId52"/>
    <p:sldId id="433" r:id="rId53"/>
    <p:sldId id="434" r:id="rId54"/>
    <p:sldId id="435" r:id="rId55"/>
    <p:sldId id="449" r:id="rId56"/>
    <p:sldId id="450" r:id="rId57"/>
    <p:sldId id="451" r:id="rId58"/>
    <p:sldId id="417" r:id="rId59"/>
    <p:sldId id="418" r:id="rId60"/>
    <p:sldId id="339" r:id="rId61"/>
    <p:sldId id="304" r:id="rId62"/>
    <p:sldId id="305" r:id="rId63"/>
    <p:sldId id="306" r:id="rId64"/>
    <p:sldId id="368" r:id="rId65"/>
    <p:sldId id="436" r:id="rId66"/>
    <p:sldId id="316" r:id="rId67"/>
    <p:sldId id="364" r:id="rId68"/>
    <p:sldId id="340" r:id="rId69"/>
    <p:sldId id="311" r:id="rId70"/>
    <p:sldId id="387" r:id="rId71"/>
    <p:sldId id="312" r:id="rId72"/>
    <p:sldId id="388" r:id="rId73"/>
    <p:sldId id="419" r:id="rId74"/>
    <p:sldId id="452" r:id="rId75"/>
    <p:sldId id="453" r:id="rId76"/>
    <p:sldId id="454" r:id="rId77"/>
    <p:sldId id="341" r:id="rId78"/>
    <p:sldId id="317" r:id="rId79"/>
    <p:sldId id="318" r:id="rId80"/>
    <p:sldId id="455" r:id="rId81"/>
    <p:sldId id="393" r:id="rId82"/>
    <p:sldId id="394" r:id="rId83"/>
    <p:sldId id="392" r:id="rId84"/>
    <p:sldId id="320" r:id="rId85"/>
    <p:sldId id="395" r:id="rId86"/>
    <p:sldId id="442" r:id="rId87"/>
    <p:sldId id="367" r:id="rId88"/>
    <p:sldId id="443" r:id="rId89"/>
    <p:sldId id="366" r:id="rId90"/>
    <p:sldId id="396" r:id="rId91"/>
    <p:sldId id="444" r:id="rId92"/>
    <p:sldId id="342" r:id="rId93"/>
    <p:sldId id="321" r:id="rId94"/>
    <p:sldId id="397" r:id="rId95"/>
    <p:sldId id="322" r:id="rId96"/>
    <p:sldId id="398" r:id="rId97"/>
    <p:sldId id="370" r:id="rId98"/>
    <p:sldId id="399" r:id="rId99"/>
    <p:sldId id="343" r:id="rId100"/>
    <p:sldId id="323" r:id="rId101"/>
    <p:sldId id="325" r:id="rId102"/>
    <p:sldId id="400" r:id="rId103"/>
    <p:sldId id="326" r:id="rId104"/>
    <p:sldId id="401" r:id="rId105"/>
    <p:sldId id="371" r:id="rId106"/>
    <p:sldId id="344" r:id="rId107"/>
    <p:sldId id="327" r:id="rId108"/>
    <p:sldId id="328" r:id="rId109"/>
    <p:sldId id="420" r:id="rId110"/>
    <p:sldId id="333" r:id="rId111"/>
    <p:sldId id="438" r:id="rId112"/>
    <p:sldId id="345" r:id="rId113"/>
    <p:sldId id="334" r:id="rId114"/>
    <p:sldId id="406" r:id="rId115"/>
    <p:sldId id="407" r:id="rId116"/>
    <p:sldId id="372" r:id="rId117"/>
    <p:sldId id="292" r:id="rId118"/>
    <p:sldId id="439" r:id="rId119"/>
    <p:sldId id="459" r:id="rId120"/>
    <p:sldId id="460" r:id="rId121"/>
    <p:sldId id="457" r:id="rId122"/>
    <p:sldId id="458" r:id="rId123"/>
    <p:sldId id="362" r:id="rId124"/>
    <p:sldId id="421" r:id="rId125"/>
    <p:sldId id="422" r:id="rId126"/>
    <p:sldId id="423" r:id="rId127"/>
    <p:sldId id="424" r:id="rId128"/>
    <p:sldId id="425" r:id="rId129"/>
    <p:sldId id="365" r:id="rId130"/>
    <p:sldId id="440" r:id="rId131"/>
    <p:sldId id="363" r:id="rId132"/>
    <p:sldId id="336" r:id="rId133"/>
    <p:sldId id="426" r:id="rId134"/>
    <p:sldId id="427" r:id="rId135"/>
    <p:sldId id="428" r:id="rId136"/>
    <p:sldId id="429" r:id="rId137"/>
    <p:sldId id="430" r:id="rId138"/>
    <p:sldId id="431" r:id="rId139"/>
    <p:sldId id="432" r:id="rId140"/>
    <p:sldId id="337" r:id="rId141"/>
    <p:sldId id="314" r:id="rId142"/>
    <p:sldId id="346" r:id="rId143"/>
    <p:sldId id="349" r:id="rId144"/>
    <p:sldId id="350" r:id="rId145"/>
    <p:sldId id="272" r:id="rId14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5A0F4F"/>
    <a:srgbClr val="000000"/>
    <a:srgbClr val="F4C0EC"/>
    <a:srgbClr val="B2B2B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67" autoAdjust="0"/>
    <p:restoredTop sz="99895" autoAdjust="0"/>
  </p:normalViewPr>
  <p:slideViewPr>
    <p:cSldViewPr snapToGrid="0">
      <p:cViewPr varScale="1">
        <p:scale>
          <a:sx n="125" d="100"/>
          <a:sy n="125" d="100"/>
        </p:scale>
        <p:origin x="189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101" d="100"/>
          <a:sy n="101" d="100"/>
        </p:scale>
        <p:origin x="35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handoutMaster" Target="handoutMasters/handoutMaster1.xml"/><Relationship Id="rId15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744ED-4A73-4B00-9678-A49CE3700436}" type="datetimeFigureOut">
              <a:rPr lang="fr-FR" smtClean="0"/>
              <a:t>27/03/2023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1A33C3-8AC5-4F86-BDCB-8338A3A7DA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8873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AFE2C-5007-4057-8DFB-EC24DF7E4136}" type="datetimeFigureOut">
              <a:rPr lang="fr-FR" smtClean="0"/>
              <a:pPr/>
              <a:t>27/03/2023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5FE0B-B3A6-4AF6-B265-A109385ED23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6768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 bwMode="gray">
          <a:xfrm>
            <a:off x="3960000" y="1855288"/>
            <a:ext cx="4788464" cy="2653832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gray">
          <a:xfrm>
            <a:off x="3960000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60000" y="4509120"/>
            <a:ext cx="4788464" cy="1224136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4"/>
          </p:nvPr>
        </p:nvSpPr>
        <p:spPr bwMode="gray">
          <a:xfrm>
            <a:off x="3960000" y="6305192"/>
            <a:ext cx="1450504" cy="365125"/>
          </a:xfrm>
        </p:spPr>
        <p:txBody>
          <a:bodyPr/>
          <a:lstStyle/>
          <a:p>
            <a:fld id="{215806A7-BCCE-4741-AB47-7A26318FFE5F}" type="datetime4">
              <a:rPr lang="fr-FR" smtClean="0"/>
              <a:pPr/>
              <a:t>27 mars 2023</a:t>
            </a:fld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6"/>
          </p:nvPr>
        </p:nvSpPr>
        <p:spPr bwMode="gray">
          <a:xfrm>
            <a:off x="5436096" y="6305192"/>
            <a:ext cx="2555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CEA | 10 AVRIL 2012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27 mars 2023</a:t>
            </a:fld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 bwMode="gray">
          <a:xfrm>
            <a:off x="378000" y="836613"/>
            <a:ext cx="8460000" cy="51847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car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76486" y="846237"/>
            <a:ext cx="8460000" cy="4156911"/>
          </a:xfrm>
          <a:prstGeom prst="rect">
            <a:avLst/>
          </a:prstGeom>
        </p:spPr>
      </p:pic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27 mars 2023</a:t>
            </a:fld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fr-FR" smtClean="0"/>
              <a:t>CEA | 10 AVRIL 2012</a:t>
            </a:r>
            <a:endParaRPr lang="fr-FR" dirty="0"/>
          </a:p>
        </p:txBody>
      </p:sp>
      <p:sp>
        <p:nvSpPr>
          <p:cNvPr id="33" name="Espace réservé du graphique 32"/>
          <p:cNvSpPr>
            <a:spLocks noGrp="1"/>
          </p:cNvSpPr>
          <p:nvPr>
            <p:ph type="chart" sz="quarter" idx="13" hasCustomPrompt="1"/>
          </p:nvPr>
        </p:nvSpPr>
        <p:spPr bwMode="gray">
          <a:xfrm>
            <a:off x="899592" y="5157788"/>
            <a:ext cx="3240360" cy="863600"/>
          </a:xfrm>
        </p:spPr>
        <p:txBody>
          <a:bodyPr anchor="ctr"/>
          <a:lstStyle>
            <a:lvl1pPr marL="0" indent="0" algn="ctr">
              <a:defRPr sz="1200"/>
            </a:lvl1pPr>
          </a:lstStyle>
          <a:p>
            <a:r>
              <a:rPr lang="fr-FR" dirty="0" smtClean="0"/>
              <a:t> Graphique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intercalai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310128" y="0"/>
            <a:ext cx="5833872" cy="6858000"/>
          </a:xfrm>
          <a:prstGeom prst="rect">
            <a:avLst/>
          </a:prstGeom>
        </p:spPr>
      </p:pic>
      <p:pic>
        <p:nvPicPr>
          <p:cNvPr id="7" name="Image 6" descr="bandeau_dernièr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0"/>
          <a:stretch>
            <a:fillRect/>
          </a:stretch>
        </p:blipFill>
        <p:spPr bwMode="gray">
          <a:xfrm>
            <a:off x="3310128" y="0"/>
            <a:ext cx="5833872" cy="580526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7138800" y="5799600"/>
            <a:ext cx="1897200" cy="943200"/>
          </a:xfrm>
        </p:spPr>
        <p:txBody>
          <a:bodyPr anchor="t" anchorCtr="0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3539505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27 mars 2023</a:t>
            </a:fld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>
          <a:xfrm>
            <a:off x="576000" y="5445224"/>
            <a:ext cx="111869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>
          <a:xfrm>
            <a:off x="576000" y="5877272"/>
            <a:ext cx="266429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CEA | 10 AVRIL 2012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 bwMode="gray">
          <a:xfrm>
            <a:off x="3960000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gray">
          <a:xfrm>
            <a:off x="3960000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60000" y="5445224"/>
            <a:ext cx="4788464" cy="288032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311999" y="3311999"/>
            <a:ext cx="5832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 Visuel</a:t>
            </a:r>
            <a:endParaRPr lang="fr-FR" dirty="0"/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5"/>
          </p:nvPr>
        </p:nvSpPr>
        <p:spPr bwMode="gray">
          <a:xfrm>
            <a:off x="3960000" y="6305192"/>
            <a:ext cx="1450504" cy="365125"/>
          </a:xfrm>
        </p:spPr>
        <p:txBody>
          <a:bodyPr/>
          <a:lstStyle/>
          <a:p>
            <a:fld id="{543FF7CE-97EC-4586-B3DF-51FAF4B33A99}" type="datetime4">
              <a:rPr lang="fr-FR" smtClean="0"/>
              <a:pPr/>
              <a:t>27 mars 2023</a:t>
            </a:fld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7"/>
          </p:nvPr>
        </p:nvSpPr>
        <p:spPr bwMode="gray">
          <a:xfrm>
            <a:off x="5436096" y="6305192"/>
            <a:ext cx="2555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CEA | 10 AVRIL 2012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 bwMode="gray">
          <a:xfrm>
            <a:off x="3960000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gray">
          <a:xfrm>
            <a:off x="3960000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60000" y="5445224"/>
            <a:ext cx="4788464" cy="288032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7"/>
          </p:nvPr>
        </p:nvSpPr>
        <p:spPr bwMode="gray">
          <a:xfrm>
            <a:off x="3960000" y="6305192"/>
            <a:ext cx="1450504" cy="365125"/>
          </a:xfrm>
        </p:spPr>
        <p:txBody>
          <a:bodyPr/>
          <a:lstStyle/>
          <a:p>
            <a:fld id="{543FF7CE-97EC-4586-B3DF-51FAF4B33A99}" type="datetime4">
              <a:rPr lang="fr-FR" smtClean="0"/>
              <a:pPr/>
              <a:t>27 mars 2023</a:t>
            </a:fld>
            <a:endParaRPr lang="fr-FR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9"/>
          </p:nvPr>
        </p:nvSpPr>
        <p:spPr bwMode="gray">
          <a:xfrm>
            <a:off x="5436096" y="6305192"/>
            <a:ext cx="2555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CEA | 10 AVRIL 2012</a:t>
            </a:r>
            <a:endParaRPr lang="fr-FR" dirty="0"/>
          </a:p>
        </p:txBody>
      </p:sp>
      <p:sp>
        <p:nvSpPr>
          <p:cNvPr id="21" name="Espace réservé du contenu 20"/>
          <p:cNvSpPr>
            <a:spLocks noGrp="1"/>
          </p:cNvSpPr>
          <p:nvPr>
            <p:ph sz="quarter" idx="20" hasCustomPrompt="1"/>
          </p:nvPr>
        </p:nvSpPr>
        <p:spPr bwMode="gray">
          <a:xfrm>
            <a:off x="3312000" y="3312000"/>
            <a:ext cx="1944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22" name="Espace réservé du contenu 20"/>
          <p:cNvSpPr>
            <a:spLocks noGrp="1"/>
          </p:cNvSpPr>
          <p:nvPr>
            <p:ph sz="quarter" idx="21" hasCustomPrompt="1"/>
          </p:nvPr>
        </p:nvSpPr>
        <p:spPr bwMode="gray">
          <a:xfrm>
            <a:off x="5256000" y="3312000"/>
            <a:ext cx="1944000" cy="21240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23" name="Espace réservé du contenu 20"/>
          <p:cNvSpPr>
            <a:spLocks noGrp="1"/>
          </p:cNvSpPr>
          <p:nvPr>
            <p:ph sz="quarter" idx="22" hasCustomPrompt="1"/>
          </p:nvPr>
        </p:nvSpPr>
        <p:spPr bwMode="gray">
          <a:xfrm>
            <a:off x="7200000" y="3312000"/>
            <a:ext cx="1944000" cy="21240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bandeau_intercalai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310128" y="0"/>
            <a:ext cx="5833872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672000" y="260649"/>
            <a:ext cx="5292488" cy="1584176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27 mars 2023</a:t>
            </a:fld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>
          <a:xfrm>
            <a:off x="576000" y="5877272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 bwMode="gray">
          <a:xfrm>
            <a:off x="576000" y="5445224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fr-FR" dirty="0" smtClean="0"/>
              <a:t>CEA | 10 AVRIL 2012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27 mars 2023</a:t>
            </a:fld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fr-FR" smtClean="0"/>
              <a:t>CEA | 10 AVRIL 2012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27 mars 2023</a:t>
            </a:fld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fr-FR" smtClean="0"/>
              <a:t>CEA | 10 AVRIL 2012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6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27 mars 2023</a:t>
            </a:fld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8"/>
          </p:nvPr>
        </p:nvSpPr>
        <p:spPr bwMode="gray"/>
        <p:txBody>
          <a:bodyPr/>
          <a:lstStyle/>
          <a:p>
            <a:r>
              <a:rPr lang="fr-FR" smtClean="0"/>
              <a:t>CEA | 10 AVRIL 2012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 hasCustomPrompt="1"/>
          </p:nvPr>
        </p:nvSpPr>
        <p:spPr bwMode="gray"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A0701655-DB86-4BDD-ACDB-98A835538BBF}" type="datetime4">
              <a:rPr lang="fr-FR" smtClean="0"/>
              <a:pPr/>
              <a:t>27 mars 2023</a:t>
            </a:fld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9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/>
          <a:p>
            <a:r>
              <a:rPr lang="fr-FR" smtClean="0"/>
              <a:t>CEA | 10 AVRIL 2012</a:t>
            </a:r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 hasCustomPrompt="1"/>
          </p:nvPr>
        </p:nvSpPr>
        <p:spPr bwMode="gray">
          <a:xfrm>
            <a:off x="5148000" y="2016000"/>
            <a:ext cx="3492000" cy="198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 hasCustomPrompt="1"/>
          </p:nvPr>
        </p:nvSpPr>
        <p:spPr bwMode="gray">
          <a:xfrm>
            <a:off x="5148000" y="3999600"/>
            <a:ext cx="1746000" cy="16956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 hasCustomPrompt="1"/>
          </p:nvPr>
        </p:nvSpPr>
        <p:spPr bwMode="gray">
          <a:xfrm>
            <a:off x="6894000" y="3999600"/>
            <a:ext cx="1746000" cy="16956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576000" y="3707506"/>
            <a:ext cx="8172464" cy="2529805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43FF7CE-97EC-4586-B3DF-51FAF4B33A99}" type="datetime4">
              <a:rPr lang="fr-FR" smtClean="0"/>
              <a:pPr/>
              <a:t>27 mars 2023</a:t>
            </a:fld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fr-FR" smtClean="0"/>
              <a:t>CEA | 10 AVRIL 2012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 hasCustomPrompt="1"/>
          </p:nvPr>
        </p:nvSpPr>
        <p:spPr bwMode="gray">
          <a:xfrm>
            <a:off x="576000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texte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955548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1512000" y="52752"/>
            <a:ext cx="7236464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576000" y="1268760"/>
            <a:ext cx="8172464" cy="49685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576000" y="6305192"/>
            <a:ext cx="14505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bg1"/>
                </a:solidFill>
              </a:defRPr>
            </a:lvl1pPr>
          </a:lstStyle>
          <a:p>
            <a:fld id="{543FF7CE-97EC-4586-B3DF-51FAF4B33A99}" type="datetime4">
              <a:rPr lang="fr-FR" smtClean="0"/>
              <a:pPr/>
              <a:t>27 mars 2023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2051720" y="6305192"/>
            <a:ext cx="593982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CEA | 10 AVRIL 2012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025304" y="6303598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5" r:id="rId4"/>
    <p:sldLayoutId id="2147483666" r:id="rId5"/>
    <p:sldLayoutId id="2147483650" r:id="rId6"/>
    <p:sldLayoutId id="2147483662" r:id="rId7"/>
    <p:sldLayoutId id="2147483663" r:id="rId8"/>
    <p:sldLayoutId id="2147483664" r:id="rId9"/>
    <p:sldLayoutId id="2147483667" r:id="rId10"/>
    <p:sldLayoutId id="2147483654" r:id="rId11"/>
    <p:sldLayoutId id="214748366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923925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ts val="2000"/>
        </a:lnSpc>
        <a:spcBef>
          <a:spcPts val="0"/>
        </a:spcBef>
        <a:buSzPct val="90000"/>
        <a:buFontTx/>
        <a:buBlip>
          <a:blip r:embed="rId15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indent="0" algn="l" defTabSz="914400" rtl="0" eaLnBrk="1" latinLnBrk="0" hangingPunct="1">
        <a:lnSpc>
          <a:spcPts val="2000"/>
        </a:lnSpc>
        <a:spcBef>
          <a:spcPts val="0"/>
        </a:spcBef>
        <a:buSzPct val="36000"/>
        <a:buFont typeface="Arial" pitchFamily="34" charset="0"/>
        <a:buNone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SzPct val="36000"/>
        <a:buFontTx/>
        <a:buBlip>
          <a:blip r:embed="rId1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Font typeface="Arial" pitchFamily="34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-cast3m.cea.fr/index.php?xml=formation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" Target="slide14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mailto:sympa@umontpellier.fr" TargetMode="External"/><Relationship Id="rId2" Type="http://schemas.openxmlformats.org/officeDocument/2006/relationships/hyperlink" Target="mailto:sympa@u" TargetMode="External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0.pn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0.png"/><Relationship Id="rId2" Type="http://schemas.openxmlformats.org/officeDocument/2006/relationships/image" Target="../media/image10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0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3" Type="http://schemas.openxmlformats.org/officeDocument/2006/relationships/image" Target="../media/image710.png"/><Relationship Id="rId7" Type="http://schemas.openxmlformats.org/officeDocument/2006/relationships/image" Target="../media/image750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0.png"/><Relationship Id="rId5" Type="http://schemas.openxmlformats.org/officeDocument/2006/relationships/image" Target="../media/image730.png"/><Relationship Id="rId10" Type="http://schemas.openxmlformats.org/officeDocument/2006/relationships/image" Target="../media/image780.png"/><Relationship Id="rId4" Type="http://schemas.openxmlformats.org/officeDocument/2006/relationships/image" Target="../media/image720.png"/><Relationship Id="rId9" Type="http://schemas.openxmlformats.org/officeDocument/2006/relationships/image" Target="../media/image770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0.png"/><Relationship Id="rId3" Type="http://schemas.openxmlformats.org/officeDocument/2006/relationships/image" Target="../media/image800.png"/><Relationship Id="rId7" Type="http://schemas.openxmlformats.org/officeDocument/2006/relationships/image" Target="../media/image84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0.png"/><Relationship Id="rId5" Type="http://schemas.openxmlformats.org/officeDocument/2006/relationships/image" Target="../media/image820.png"/><Relationship Id="rId4" Type="http://schemas.openxmlformats.org/officeDocument/2006/relationships/image" Target="../media/image810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0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0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7" Type="http://schemas.openxmlformats.org/officeDocument/2006/relationships/image" Target="../media/image950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0.png"/><Relationship Id="rId5" Type="http://schemas.openxmlformats.org/officeDocument/2006/relationships/image" Target="../media/image940.png"/><Relationship Id="rId4" Type="http://schemas.openxmlformats.org/officeDocument/2006/relationships/image" Target="../media/image921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" Target="slide91.xml"/><Relationship Id="rId7" Type="http://schemas.openxmlformats.org/officeDocument/2006/relationships/image" Target="../media/image1000.png"/><Relationship Id="rId2" Type="http://schemas.openxmlformats.org/officeDocument/2006/relationships/slide" Target="slide5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0.png"/><Relationship Id="rId5" Type="http://schemas.openxmlformats.org/officeDocument/2006/relationships/image" Target="../media/image980.png"/><Relationship Id="rId4" Type="http://schemas.openxmlformats.org/officeDocument/2006/relationships/image" Target="../media/image97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470.png"/><Relationship Id="rId7" Type="http://schemas.openxmlformats.org/officeDocument/2006/relationships/image" Target="../media/image510.png"/><Relationship Id="rId2" Type="http://schemas.openxmlformats.org/officeDocument/2006/relationships/slide" Target="slide1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920.png"/><Relationship Id="rId9" Type="http://schemas.openxmlformats.org/officeDocument/2006/relationships/image" Target="../media/image530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4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-cast3m.cea.fr/index.php?page=notices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-cast3m.cea.fr/index.php?page=notices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-cast3m.cea.fr/index.php?page=exemples&amp;exemple=formation_debutant_1_maillage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gif"/><Relationship Id="rId3" Type="http://schemas.openxmlformats.org/officeDocument/2006/relationships/image" Target="../media/image15.gif"/><Relationship Id="rId7" Type="http://schemas.openxmlformats.org/officeDocument/2006/relationships/image" Target="../media/image19.png"/><Relationship Id="rId12" Type="http://schemas.openxmlformats.org/officeDocument/2006/relationships/image" Target="../media/image24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38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-cast3m.cea.fr/index.php?page=dlcastem" TargetMode="Externa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8.png"/><Relationship Id="rId4" Type="http://schemas.openxmlformats.org/officeDocument/2006/relationships/image" Target="../media/image61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1.w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-cast3m.cea.fr/" TargetMode="Externa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" Target="slide138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" Target="slide132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png"/><Relationship Id="rId4" Type="http://schemas.openxmlformats.org/officeDocument/2006/relationships/image" Target="../media/image84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089500"/>
            <a:ext cx="5050650" cy="1429696"/>
          </a:xfrm>
        </p:spPr>
        <p:txBody>
          <a:bodyPr/>
          <a:lstStyle/>
          <a:p>
            <a:r>
              <a:rPr lang="en-US" dirty="0" smtClean="0"/>
              <a:t>Starting with Cast3M</a:t>
            </a:r>
            <a:br>
              <a:rPr lang="en-US" dirty="0" smtClean="0"/>
            </a:br>
            <a:r>
              <a:rPr lang="en-US" sz="2000" dirty="0" smtClean="0"/>
              <a:t>Thermomechanical calculations</a:t>
            </a:r>
            <a:br>
              <a:rPr lang="en-US" sz="2000" dirty="0" smtClean="0"/>
            </a:br>
            <a:r>
              <a:rPr lang="en-US" sz="1000" dirty="0" smtClean="0"/>
              <a:t>available on: </a:t>
            </a:r>
            <a:r>
              <a:rPr lang="fr-FR" sz="1000" b="1" dirty="0">
                <a:solidFill>
                  <a:srgbClr val="00B0F0"/>
                </a:solidFill>
                <a:hlinkClick r:id="rId2"/>
              </a:rPr>
              <a:t>http://</a:t>
            </a:r>
            <a:r>
              <a:rPr lang="fr-FR" sz="1000" b="1" dirty="0" smtClean="0">
                <a:solidFill>
                  <a:srgbClr val="00B0F0"/>
                </a:solidFill>
                <a:hlinkClick r:id="rId2"/>
              </a:rPr>
              <a:t>www-cast3m.cea.fr/index.php?xml=formations</a:t>
            </a:r>
            <a:endParaRPr lang="en-US" sz="1000" dirty="0">
              <a:solidFill>
                <a:srgbClr val="00B0F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6237312"/>
            <a:ext cx="4788464" cy="504056"/>
          </a:xfrm>
        </p:spPr>
        <p:txBody>
          <a:bodyPr/>
          <a:lstStyle/>
          <a:p>
            <a:r>
              <a:rPr lang="en-US" sz="1100" dirty="0" smtClean="0"/>
              <a:t>Last changes: march 27 2023</a:t>
            </a:r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3960000" y="5329238"/>
            <a:ext cx="5050650" cy="548034"/>
          </a:xfrm>
        </p:spPr>
        <p:txBody>
          <a:bodyPr/>
          <a:lstStyle/>
          <a:p>
            <a:r>
              <a:rPr lang="fr-FR" sz="1600" dirty="0" smtClean="0"/>
              <a:t>François DI PAOLA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8241" y="3807930"/>
            <a:ext cx="2803517" cy="118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8288" y="3539667"/>
            <a:ext cx="2847612" cy="1736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Gibiane: The user Langage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728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Chap. </a:t>
            </a:r>
            <a:r>
              <a:rPr lang="en-US" dirty="0" smtClean="0">
                <a:solidFill>
                  <a:prstClr val="white"/>
                </a:solidFill>
              </a:rPr>
              <a:t>7: </a:t>
            </a:r>
            <a:r>
              <a:rPr lang="en-US" dirty="0">
                <a:solidFill>
                  <a:prstClr val="white"/>
                </a:solidFill>
              </a:rPr>
              <a:t>Linear elasticity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sz="1600" dirty="0">
                <a:solidFill>
                  <a:prstClr val="white"/>
                </a:solidFill>
              </a:rPr>
              <a:t>THERMAL LOADING, non uniform properties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100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81600" cy="4968552"/>
          </a:xfrm>
        </p:spPr>
        <p:txBody>
          <a:bodyPr/>
          <a:lstStyle/>
          <a:p>
            <a:pPr lvl="1"/>
            <a:r>
              <a:rPr lang="en-US" sz="2000" b="1" dirty="0">
                <a:sym typeface="Symbol" pitchFamily="18" charset="2"/>
              </a:rPr>
              <a:t>Non uniform thermal expansion coefficient</a:t>
            </a:r>
          </a:p>
          <a:p>
            <a:pPr marL="0" lvl="1" indent="0">
              <a:buNone/>
            </a:pPr>
            <a:endParaRPr lang="fr-FR" sz="2000" dirty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XX 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COOR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1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XMAX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MAXI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XX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XMIN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MINI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XX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XMOY     = 0.5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(XMAX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+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XMIN) 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BETA     = 7.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CHP_ALPH = ALPHAMAT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(1.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+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(BETA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(((XX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XMOY)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/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(XMAX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XMIN))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**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3))) ;</a:t>
            </a:r>
            <a:endParaRPr lang="en-US" sz="2000" b="1" dirty="0">
              <a:sym typeface="Symbol" pitchFamily="18" charset="2"/>
            </a:endParaRPr>
          </a:p>
          <a:p>
            <a:pPr lvl="1"/>
            <a:endParaRPr lang="en-US" sz="2000" b="1" dirty="0">
              <a:sym typeface="Symbol" pitchFamily="18" charset="2"/>
            </a:endParaRPr>
          </a:p>
          <a:p>
            <a:pPr lvl="1"/>
            <a:endParaRPr lang="en-US" sz="2000" b="1" dirty="0">
              <a:sym typeface="Symbol" pitchFamily="18" charset="2"/>
            </a:endParaRPr>
          </a:p>
          <a:p>
            <a:pPr lvl="1"/>
            <a:endParaRPr lang="en-US" sz="2000" b="1" dirty="0">
              <a:sym typeface="Symbol" pitchFamily="18" charset="2"/>
            </a:endParaRPr>
          </a:p>
          <a:p>
            <a:pPr lvl="1"/>
            <a:r>
              <a:rPr lang="en-US" sz="2000" b="1" dirty="0">
                <a:sym typeface="Symbol" pitchFamily="18" charset="2"/>
              </a:rPr>
              <a:t>Material properties updating</a:t>
            </a:r>
          </a:p>
          <a:p>
            <a:pPr marL="0" lvl="1" indent="0">
              <a:buNone/>
            </a:pPr>
            <a:endParaRPr lang="fr-FR" sz="2000" dirty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CONVERSION FROM CHPOINT -&gt; TO MCHAML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CHM_ALPH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CHAN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'CHAM'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CHP_ALPH MOM1 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UPDATING OF THE MATERIAL MCHAML WITH THE NON UNIFORM ALPHA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MAM1B   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MATE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MOM1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'YOUN'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YOUNGMAT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'NU'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NUMAT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                  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'ALPH'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CHM_ALPH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'TREF'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T0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'TALP'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T0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1058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Chap. </a:t>
            </a:r>
            <a:r>
              <a:rPr lang="en-US" dirty="0" smtClean="0">
                <a:solidFill>
                  <a:prstClr val="white"/>
                </a:solidFill>
              </a:rPr>
              <a:t>7: </a:t>
            </a:r>
            <a:r>
              <a:rPr lang="en-US" dirty="0">
                <a:solidFill>
                  <a:prstClr val="white"/>
                </a:solidFill>
              </a:rPr>
              <a:t>Linear elasticity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sz="1600" dirty="0">
                <a:solidFill>
                  <a:prstClr val="white"/>
                </a:solidFill>
              </a:rPr>
              <a:t>THERMAL LOADING, non uniform properties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101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Updating the nodal forces due to thermal strains</a:t>
            </a:r>
            <a:br>
              <a:rPr lang="en-US" sz="2000" b="1" dirty="0" smtClean="0">
                <a:sym typeface="Symbol" pitchFamily="18" charset="2"/>
              </a:rPr>
            </a:br>
            <a:r>
              <a:rPr lang="en-US" sz="2000" b="1" dirty="0" smtClean="0">
                <a:sym typeface="Symbol" pitchFamily="18" charset="2"/>
              </a:rPr>
              <a:t>(2</a:t>
            </a:r>
            <a:r>
              <a:rPr lang="en-US" sz="2000" b="1" baseline="30000" dirty="0" smtClean="0">
                <a:sym typeface="Symbol" pitchFamily="18" charset="2"/>
              </a:rPr>
              <a:t>nd</a:t>
            </a:r>
            <a:r>
              <a:rPr lang="en-US" sz="2000" b="1" dirty="0" smtClean="0">
                <a:sym typeface="Symbol" pitchFamily="18" charset="2"/>
              </a:rPr>
              <a:t> member)</a:t>
            </a:r>
          </a:p>
          <a:p>
            <a:pPr marL="0" lvl="1" indent="0">
              <a:buNone/>
            </a:pPr>
            <a:endParaRPr lang="en-US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UPDATING THE PURE THERMAL STRAINS WITH ALPHA VARIABLE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EPT      =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(It's up to you, EPTH operator)</a:t>
            </a: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UPDATING THE THERMAL PSEUDO STRESSES WITH ALPHA VARIABLE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SIT      =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(It's up to you, ELAS operator)</a:t>
            </a: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UPDATING THE NODAL FORCES FOR THESE THERMAL STRAINS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FT       =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(It's up to you, BSIG operator)</a:t>
            </a: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en-US" sz="2000" b="1" dirty="0" smtClean="0">
                <a:sym typeface="Symbol" pitchFamily="18" charset="2"/>
              </a:rPr>
              <a:t>Linear system solving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DISPLACEMENTS WITH ALPHA VARIABLE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U7   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RESO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RITOT (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FS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FV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FT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 ;</a:t>
            </a:r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2040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Chap. </a:t>
            </a:r>
            <a:r>
              <a:rPr lang="en-US" dirty="0" smtClean="0">
                <a:solidFill>
                  <a:prstClr val="white"/>
                </a:solidFill>
              </a:rPr>
              <a:t>7: </a:t>
            </a:r>
            <a:r>
              <a:rPr lang="en-US" dirty="0">
                <a:solidFill>
                  <a:prstClr val="white"/>
                </a:solidFill>
              </a:rPr>
              <a:t>Linear elasticity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sz="1600" dirty="0">
                <a:solidFill>
                  <a:prstClr val="white"/>
                </a:solidFill>
              </a:rPr>
              <a:t>THERMAL LOADING, non uniform properties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102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>
                <a:sym typeface="Symbol" pitchFamily="18" charset="2"/>
              </a:rPr>
              <a:t>Updating the nodal forces due to thermal strains</a:t>
            </a:r>
            <a:br>
              <a:rPr lang="en-US" sz="2000" b="1" dirty="0">
                <a:sym typeface="Symbol" pitchFamily="18" charset="2"/>
              </a:rPr>
            </a:br>
            <a:r>
              <a:rPr lang="en-US" sz="2000" b="1" dirty="0">
                <a:sym typeface="Symbol" pitchFamily="18" charset="2"/>
              </a:rPr>
              <a:t>(2</a:t>
            </a:r>
            <a:r>
              <a:rPr lang="en-US" sz="2000" b="1" baseline="30000" dirty="0">
                <a:sym typeface="Symbol" pitchFamily="18" charset="2"/>
              </a:rPr>
              <a:t>nd</a:t>
            </a:r>
            <a:r>
              <a:rPr lang="en-US" sz="2000" b="1" dirty="0">
                <a:sym typeface="Symbol" pitchFamily="18" charset="2"/>
              </a:rPr>
              <a:t> member)</a:t>
            </a:r>
          </a:p>
          <a:p>
            <a:pPr marL="0" lvl="1" indent="0">
              <a:buNone/>
            </a:pPr>
            <a:endParaRPr lang="en-US" sz="2000" dirty="0"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UPDATING THE PURE THERMAL STRAINS WITH ALPHA VARIABLE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EPT      = </a:t>
            </a:r>
            <a:r>
              <a:rPr lang="fr-FR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EPTH</a:t>
            </a:r>
            <a:r>
              <a:rPr lang="fr-FR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TFINAL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MOM1 MAM1B 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UPDATING THE THERMAL PSEUDO STRESSES WITH ALPHA VARIABLE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SIT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ELAS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EPT MOM1 MAM1B ;</a:t>
            </a:r>
          </a:p>
          <a:p>
            <a:pPr marL="0" lvl="1" indent="0">
              <a:buNone/>
            </a:pPr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UPDATING THE NODAL FORCES FOR THESE THERMAL STRAINS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FT 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BSIG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SIT MOM1 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en-US" sz="2000" b="1" dirty="0">
                <a:sym typeface="Symbol" pitchFamily="18" charset="2"/>
              </a:rPr>
              <a:t>Linear system solving</a:t>
            </a:r>
          </a:p>
          <a:p>
            <a:pPr marL="0" lvl="1" indent="0">
              <a:buNone/>
            </a:pPr>
            <a:endParaRPr lang="en-US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DISPLACEMENTS WITH ALPHA VARIABLE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U7 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RESO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RITOT (FS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FV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FT) ;</a:t>
            </a:r>
          </a:p>
        </p:txBody>
      </p:sp>
    </p:spTree>
    <p:extLst>
      <p:ext uri="{BB962C8B-B14F-4D97-AF65-F5344CB8AC3E}">
        <p14:creationId xmlns:p14="http://schemas.microsoft.com/office/powerpoint/2010/main" val="215420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Chap. </a:t>
            </a:r>
            <a:r>
              <a:rPr lang="en-US" dirty="0" smtClean="0">
                <a:solidFill>
                  <a:prstClr val="white"/>
                </a:solidFill>
              </a:rPr>
              <a:t>7: </a:t>
            </a:r>
            <a:r>
              <a:rPr lang="en-US" dirty="0">
                <a:solidFill>
                  <a:prstClr val="white"/>
                </a:solidFill>
              </a:rPr>
              <a:t>Linear elasticity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sz="1600" dirty="0">
                <a:solidFill>
                  <a:prstClr val="white"/>
                </a:solidFill>
              </a:rPr>
              <a:t>THERMAL LOADING, non uniform properties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103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Post processing: deformed mesh, strains, stresses</a:t>
            </a:r>
          </a:p>
          <a:p>
            <a:pPr marL="0" lvl="1" indent="0">
              <a:buNone/>
            </a:pPr>
            <a:endParaRPr lang="en-US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DEFORMED SHAPE WITH ALPHA VARIABLE</a:t>
            </a:r>
          </a:p>
          <a:p>
            <a:pPr marL="0" lvl="1" indent="0">
              <a:buNone/>
            </a:pP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(It's up to you)</a:t>
            </a:r>
          </a:p>
          <a:p>
            <a:pPr marL="0" lvl="1" indent="0">
              <a:buNone/>
            </a:pP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(It's up to you)</a:t>
            </a: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(It's up to you)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6016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Chap. </a:t>
            </a:r>
            <a:r>
              <a:rPr lang="en-US" dirty="0" smtClean="0">
                <a:solidFill>
                  <a:prstClr val="white"/>
                </a:solidFill>
              </a:rPr>
              <a:t>7: </a:t>
            </a:r>
            <a:r>
              <a:rPr lang="en-US" dirty="0">
                <a:solidFill>
                  <a:prstClr val="white"/>
                </a:solidFill>
              </a:rPr>
              <a:t>Linear elasticity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sz="1600" dirty="0">
                <a:solidFill>
                  <a:prstClr val="white"/>
                </a:solidFill>
              </a:rPr>
              <a:t>THERMAL LOADING, non uniform properties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104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>
                <a:sym typeface="Symbol" pitchFamily="18" charset="2"/>
              </a:rPr>
              <a:t>Post </a:t>
            </a:r>
            <a:r>
              <a:rPr lang="en-US" sz="2000" b="1" dirty="0" smtClean="0">
                <a:sym typeface="Symbol" pitchFamily="18" charset="2"/>
              </a:rPr>
              <a:t>processing: </a:t>
            </a:r>
            <a:r>
              <a:rPr lang="en-US" sz="2000" b="1" dirty="0">
                <a:sym typeface="Symbol" pitchFamily="18" charset="2"/>
              </a:rPr>
              <a:t>deformed mesh, strains, stresses</a:t>
            </a:r>
          </a:p>
          <a:p>
            <a:pPr marL="0" lvl="1" indent="0">
              <a:buNone/>
            </a:pPr>
            <a:endParaRPr lang="en-US" sz="2000" dirty="0"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DEFORMED SHAPE WITH ALPHA VARIABLE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DEF_7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 U7 150.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DEF_7C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CSU U7 150.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'ROUG'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(DEF_INIC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DEF_6C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DEF_7C) 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7" b="16840"/>
          <a:stretch/>
        </p:blipFill>
        <p:spPr>
          <a:xfrm>
            <a:off x="1456974" y="3080940"/>
            <a:ext cx="6008166" cy="351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7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Chap. </a:t>
            </a:r>
            <a:r>
              <a:rPr lang="en-US" dirty="0" smtClean="0">
                <a:solidFill>
                  <a:prstClr val="white"/>
                </a:solidFill>
              </a:rPr>
              <a:t>7: </a:t>
            </a:r>
            <a:r>
              <a:rPr lang="en-US" dirty="0">
                <a:solidFill>
                  <a:prstClr val="white"/>
                </a:solidFill>
              </a:rPr>
              <a:t>Linear elasticity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sz="1600" dirty="0">
                <a:solidFill>
                  <a:prstClr val="white"/>
                </a:solidFill>
              </a:rPr>
              <a:t>THERMAL LOADING, non uniform properties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105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>
                <a:sym typeface="Symbol" pitchFamily="18" charset="2"/>
              </a:rPr>
              <a:t>Post </a:t>
            </a:r>
            <a:r>
              <a:rPr lang="en-US" sz="2000" b="1" dirty="0" smtClean="0">
                <a:sym typeface="Symbol" pitchFamily="18" charset="2"/>
              </a:rPr>
              <a:t>processing: </a:t>
            </a:r>
            <a:r>
              <a:rPr lang="en-US" sz="2000" b="1" dirty="0">
                <a:sym typeface="Symbol" pitchFamily="18" charset="2"/>
              </a:rPr>
              <a:t>deformed mesh, strains, stresses</a:t>
            </a:r>
          </a:p>
          <a:p>
            <a:pPr marL="0" lvl="1" indent="0">
              <a:buNone/>
            </a:pPr>
            <a:endParaRPr lang="en-US" sz="2000" dirty="0"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STRAINS WITH ALPHA VARIABLE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 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EPSI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U7 MOM1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ELASTIC STRAINS WITH ALPHA VARIABLE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EPE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EPT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STRESSES WITH ALPHA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VARIABLE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SIGT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ELAS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EPE MOM1 MAM1B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SIGT MOM1 DEF_7 CSU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b="10617"/>
          <a:stretch/>
        </p:blipFill>
        <p:spPr>
          <a:xfrm>
            <a:off x="2757600" y="3319731"/>
            <a:ext cx="5267703" cy="343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2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106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marL="0" lvl="1" indent="0" defTabSz="1262063">
              <a:buNone/>
            </a:pPr>
            <a:r>
              <a:rPr lang="en-US" sz="1800" b="1" i="1" u="sng" dirty="0" smtClean="0">
                <a:solidFill>
                  <a:schemeClr val="tx1"/>
                </a:solidFill>
                <a:sym typeface="Symbol" pitchFamily="18" charset="2"/>
              </a:rPr>
              <a:t>Objective</a:t>
            </a:r>
            <a:r>
              <a:rPr lang="en-US" sz="1800" b="1" i="1" dirty="0" smtClean="0">
                <a:solidFill>
                  <a:schemeClr val="tx1"/>
                </a:solidFill>
                <a:sym typeface="Symbol" pitchFamily="18" charset="2"/>
              </a:rPr>
              <a:t>:</a:t>
            </a:r>
            <a:r>
              <a:rPr lang="en-US" sz="1800" i="1" dirty="0" smtClean="0">
                <a:solidFill>
                  <a:schemeClr val="tx1"/>
                </a:solidFill>
                <a:sym typeface="Symbol" pitchFamily="18" charset="2"/>
              </a:rPr>
              <a:t>	previous thermo-mechanical calculation </a:t>
            </a:r>
          </a:p>
          <a:p>
            <a:pPr marL="0" lvl="1" indent="0" defTabSz="1262063">
              <a:buNone/>
            </a:pPr>
            <a:r>
              <a:rPr lang="en-US" sz="1800" i="1" dirty="0" smtClean="0">
                <a:solidFill>
                  <a:schemeClr val="tx1"/>
                </a:solidFill>
                <a:sym typeface="Symbol" pitchFamily="18" charset="2"/>
              </a:rPr>
              <a:t>	+ </a:t>
            </a:r>
            <a:r>
              <a:rPr lang="en-US" sz="1800" i="1" dirty="0" smtClean="0">
                <a:solidFill>
                  <a:srgbClr val="FF0000"/>
                </a:solidFill>
                <a:sym typeface="Symbol" pitchFamily="18" charset="2"/>
              </a:rPr>
              <a:t>perfect </a:t>
            </a:r>
            <a:r>
              <a:rPr lang="en-US" sz="1800" i="1" dirty="0" err="1" smtClean="0">
                <a:solidFill>
                  <a:schemeClr val="tx1"/>
                </a:solidFill>
                <a:sym typeface="Symbol" pitchFamily="18" charset="2"/>
              </a:rPr>
              <a:t>elasto</a:t>
            </a:r>
            <a:r>
              <a:rPr lang="en-US" sz="1800" i="1" dirty="0" smtClean="0">
                <a:solidFill>
                  <a:schemeClr val="tx1"/>
                </a:solidFill>
                <a:sym typeface="Symbol" pitchFamily="18" charset="2"/>
              </a:rPr>
              <a:t>-</a:t>
            </a:r>
            <a:r>
              <a:rPr lang="en-US" sz="1800" i="1" dirty="0" smtClean="0">
                <a:solidFill>
                  <a:srgbClr val="FF0000"/>
                </a:solidFill>
                <a:sym typeface="Symbol" pitchFamily="18" charset="2"/>
              </a:rPr>
              <a:t>plastic </a:t>
            </a:r>
            <a:r>
              <a:rPr lang="en-US" sz="1800" i="1" dirty="0" smtClean="0">
                <a:solidFill>
                  <a:schemeClr val="tx1"/>
                </a:solidFill>
                <a:sym typeface="Symbol" pitchFamily="18" charset="2"/>
              </a:rPr>
              <a:t>material</a:t>
            </a:r>
          </a:p>
          <a:p>
            <a:pPr marL="0" lvl="1" indent="0" defTabSz="1262063">
              <a:buNone/>
            </a:pPr>
            <a:endParaRPr lang="en-US" sz="1800" i="1" dirty="0" smtClean="0">
              <a:solidFill>
                <a:srgbClr val="FF0000"/>
              </a:solidFill>
              <a:sym typeface="Symbol" pitchFamily="18" charset="2"/>
            </a:endParaRPr>
          </a:p>
          <a:p>
            <a:pPr lvl="1" defTabSz="1262063">
              <a:buFont typeface="+mj-lt"/>
              <a:buAutoNum type="arabicPeriod"/>
            </a:pPr>
            <a:r>
              <a:rPr lang="en-US" sz="1800" i="1" dirty="0" smtClean="0">
                <a:sym typeface="Wingdings" panose="05000000000000000000" pitchFamily="2" charset="2"/>
              </a:rPr>
              <a:t>starting from the previous transient thermal analysis</a:t>
            </a:r>
          </a:p>
          <a:p>
            <a:pPr lvl="1" defTabSz="1262063">
              <a:buFont typeface="+mj-lt"/>
              <a:buAutoNum type="arabicPeriod"/>
            </a:pPr>
            <a:r>
              <a:rPr lang="en-US" sz="1800" i="1" dirty="0" smtClean="0">
                <a:sym typeface="Wingdings" panose="05000000000000000000" pitchFamily="2" charset="2"/>
              </a:rPr>
              <a:t>add a non-linear mechanical model</a:t>
            </a:r>
          </a:p>
          <a:p>
            <a:pPr lvl="1" defTabSz="1262063">
              <a:buFont typeface="+mj-lt"/>
              <a:buAutoNum type="arabicPeriod"/>
            </a:pPr>
            <a:r>
              <a:rPr lang="en-US" sz="1800" i="1" dirty="0" smtClean="0">
                <a:sym typeface="Wingdings" panose="05000000000000000000" pitchFamily="2" charset="2"/>
              </a:rPr>
              <a:t>temporal description of mechanical loadings</a:t>
            </a:r>
          </a:p>
          <a:p>
            <a:pPr lvl="1" defTabSz="1262063">
              <a:buFont typeface="+mj-lt"/>
              <a:buAutoNum type="arabicPeriod"/>
            </a:pPr>
            <a:r>
              <a:rPr lang="en-US" sz="1800" i="1" dirty="0" smtClean="0">
                <a:sym typeface="Wingdings" panose="05000000000000000000" pitchFamily="2" charset="2"/>
              </a:rPr>
              <a:t>solving with the </a:t>
            </a:r>
            <a:r>
              <a:rPr lang="en-US" sz="18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PASAPAS</a:t>
            </a:r>
            <a:r>
              <a:rPr lang="en-US" sz="1800" i="1" dirty="0" smtClean="0">
                <a:cs typeface="Consolas" panose="020B0609020204030204" pitchFamily="49" charset="0"/>
                <a:sym typeface="Wingdings" panose="05000000000000000000" pitchFamily="2" charset="2"/>
              </a:rPr>
              <a:t> procedure</a:t>
            </a: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Chap. 8: </a:t>
            </a:r>
            <a:r>
              <a:rPr lang="en-US" dirty="0" err="1" smtClean="0"/>
              <a:t>Elasto</a:t>
            </a:r>
            <a:r>
              <a:rPr lang="en-US" dirty="0" smtClean="0"/>
              <a:t>-plastic mechanical analysis</a:t>
            </a:r>
            <a:r>
              <a:rPr lang="en-US" sz="1600" dirty="0" smtClean="0">
                <a:solidFill>
                  <a:prstClr val="white"/>
                </a:solidFill>
              </a:rPr>
              <a:t/>
            </a:r>
            <a:br>
              <a:rPr lang="en-US" sz="1600" dirty="0" smtClean="0">
                <a:solidFill>
                  <a:prstClr val="white"/>
                </a:solidFill>
              </a:rPr>
            </a:br>
            <a:r>
              <a:rPr lang="en-US" sz="1600" dirty="0" smtClean="0">
                <a:solidFill>
                  <a:prstClr val="white"/>
                </a:solidFill>
              </a:rPr>
              <a:t>THERMAL LOADING, non uniform properties</a:t>
            </a:r>
            <a:r>
              <a:rPr lang="en-US" sz="1600" dirty="0" smtClean="0"/>
              <a:t>, PASAPAS </a:t>
            </a:r>
            <a:endParaRPr lang="en-US" sz="1600" dirty="0"/>
          </a:p>
        </p:txBody>
      </p:sp>
      <p:cxnSp>
        <p:nvCxnSpPr>
          <p:cNvPr id="9" name="Connecteur droit avec flèche 8"/>
          <p:cNvCxnSpPr/>
          <p:nvPr/>
        </p:nvCxnSpPr>
        <p:spPr>
          <a:xfrm rot="5400000" flipH="1" flipV="1">
            <a:off x="1227109" y="5119539"/>
            <a:ext cx="2458529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2473624" y="6331548"/>
            <a:ext cx="4201064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955252" y="3452300"/>
            <a:ext cx="10038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sz="2800" i="1" dirty="0" smtClean="0">
                <a:solidFill>
                  <a:schemeClr val="tx1"/>
                </a:solidFill>
                <a:latin typeface="+mn-lt"/>
              </a:rPr>
              <a:t>σ</a:t>
            </a:r>
            <a:endParaRPr lang="fr-FR" sz="28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6561137" y="6065192"/>
            <a:ext cx="5504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sz="2800" i="1" dirty="0" smtClean="0">
                <a:solidFill>
                  <a:schemeClr val="tx1"/>
                </a:solidFill>
                <a:latin typeface="+mn-lt"/>
              </a:rPr>
              <a:t>ε</a:t>
            </a:r>
            <a:endParaRPr lang="fr-FR" sz="28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3" name="Forme libre 22"/>
          <p:cNvSpPr/>
          <p:nvPr/>
        </p:nvSpPr>
        <p:spPr>
          <a:xfrm>
            <a:off x="2456371" y="4399231"/>
            <a:ext cx="2829464" cy="1923691"/>
          </a:xfrm>
          <a:custGeom>
            <a:avLst/>
            <a:gdLst>
              <a:gd name="connsiteX0" fmla="*/ 0 w 2829464"/>
              <a:gd name="connsiteY0" fmla="*/ 1923691 h 1923691"/>
              <a:gd name="connsiteX1" fmla="*/ 854015 w 2829464"/>
              <a:gd name="connsiteY1" fmla="*/ 0 h 1923691"/>
              <a:gd name="connsiteX2" fmla="*/ 2829464 w 2829464"/>
              <a:gd name="connsiteY2" fmla="*/ 0 h 1923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29464" h="1923691">
                <a:moveTo>
                  <a:pt x="0" y="1923691"/>
                </a:moveTo>
                <a:lnTo>
                  <a:pt x="854015" y="0"/>
                </a:lnTo>
                <a:lnTo>
                  <a:pt x="2829464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800"/>
          </a:p>
        </p:txBody>
      </p:sp>
      <p:cxnSp>
        <p:nvCxnSpPr>
          <p:cNvPr id="27" name="Connecteur droit 26"/>
          <p:cNvCxnSpPr>
            <a:stCxn id="23" idx="1"/>
          </p:cNvCxnSpPr>
          <p:nvPr/>
        </p:nvCxnSpPr>
        <p:spPr>
          <a:xfrm flipH="1">
            <a:off x="2282944" y="4399231"/>
            <a:ext cx="1027442" cy="1498"/>
          </a:xfrm>
          <a:prstGeom prst="line">
            <a:avLst/>
          </a:prstGeom>
          <a:ln w="19050">
            <a:solidFill>
              <a:srgbClr val="B2B2B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33"/>
          <p:cNvSpPr txBox="1">
            <a:spLocks noChangeArrowheads="1"/>
          </p:cNvSpPr>
          <p:nvPr/>
        </p:nvSpPr>
        <p:spPr bwMode="auto">
          <a:xfrm>
            <a:off x="1524000" y="4135032"/>
            <a:ext cx="7664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sz="2800" i="1" dirty="0" smtClean="0">
                <a:solidFill>
                  <a:schemeClr val="tx1"/>
                </a:solidFill>
                <a:latin typeface="+mn-lt"/>
              </a:rPr>
              <a:t>σ</a:t>
            </a:r>
            <a:r>
              <a:rPr lang="fr-FR" sz="2800" i="1" baseline="-25000" dirty="0" smtClean="0">
                <a:solidFill>
                  <a:schemeClr val="tx1"/>
                </a:solidFill>
                <a:latin typeface="+mn-lt"/>
              </a:rPr>
              <a:t>Y</a:t>
            </a:r>
            <a:endParaRPr lang="fr-FR" sz="2800" i="1" baseline="-25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3068397" y="5605057"/>
            <a:ext cx="5504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i="1" dirty="0" smtClean="0">
                <a:solidFill>
                  <a:schemeClr val="tx1"/>
                </a:solidFill>
                <a:latin typeface="+mn-lt"/>
              </a:rPr>
              <a:t>E</a:t>
            </a:r>
            <a:endParaRPr lang="fr-FR" sz="2800" i="1" baseline="-25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1" name="Arc 30"/>
          <p:cNvSpPr/>
          <p:nvPr/>
        </p:nvSpPr>
        <p:spPr>
          <a:xfrm>
            <a:off x="1653659" y="5532299"/>
            <a:ext cx="1600200" cy="1600200"/>
          </a:xfrm>
          <a:prstGeom prst="arc">
            <a:avLst>
              <a:gd name="adj1" fmla="val 17721357"/>
              <a:gd name="adj2" fmla="val 0"/>
            </a:avLst>
          </a:prstGeom>
          <a:ln w="19050">
            <a:solidFill>
              <a:srgbClr val="B2B2B2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800"/>
          </a:p>
        </p:txBody>
      </p:sp>
    </p:spTree>
    <p:extLst>
      <p:ext uri="{BB962C8B-B14F-4D97-AF65-F5344CB8AC3E}">
        <p14:creationId xmlns:p14="http://schemas.microsoft.com/office/powerpoint/2010/main" val="25743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white"/>
                </a:solidFill>
              </a:rPr>
              <a:t>Chap. </a:t>
            </a:r>
            <a:r>
              <a:rPr lang="fr-FR" dirty="0" smtClean="0">
                <a:solidFill>
                  <a:prstClr val="white"/>
                </a:solidFill>
              </a:rPr>
              <a:t>8: </a:t>
            </a:r>
            <a:r>
              <a:rPr lang="en-US" dirty="0" err="1"/>
              <a:t>Elasto</a:t>
            </a:r>
            <a:r>
              <a:rPr lang="en-US" dirty="0"/>
              <a:t>-plastic mechanical analysis</a:t>
            </a:r>
            <a:r>
              <a:rPr lang="en-US" sz="1600" dirty="0">
                <a:solidFill>
                  <a:prstClr val="white"/>
                </a:solidFill>
              </a:rPr>
              <a:t/>
            </a:r>
            <a:br>
              <a:rPr lang="en-US" sz="1600" dirty="0">
                <a:solidFill>
                  <a:prstClr val="white"/>
                </a:solidFill>
              </a:rPr>
            </a:br>
            <a:r>
              <a:rPr lang="en-US" sz="1600" dirty="0" smtClean="0">
                <a:solidFill>
                  <a:prstClr val="white"/>
                </a:solidFill>
              </a:rPr>
              <a:t>THERMAL </a:t>
            </a:r>
            <a:r>
              <a:rPr lang="en-US" sz="1600" dirty="0">
                <a:solidFill>
                  <a:prstClr val="white"/>
                </a:solidFill>
              </a:rPr>
              <a:t>LOADING, non uniform properties , PASAPAS 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107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>
                <a:sym typeface="Symbol" pitchFamily="18" charset="2"/>
              </a:rPr>
              <a:t>Model and material properties updating</a:t>
            </a:r>
          </a:p>
          <a:p>
            <a:pPr marL="0" lvl="1" indent="0">
              <a:buNone/>
            </a:pPr>
            <a:endParaRPr lang="en-US" sz="2000" dirty="0"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MECHANICAL MODEL UPDATING</a:t>
            </a:r>
          </a:p>
          <a:p>
            <a:pPr marL="0" lvl="1" indent="0">
              <a:buNone/>
            </a:pP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MOM2     =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MODE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</a:t>
            </a: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'MECANIQUE' 'ELASTIQUE' 'PLASTIQUE' 'PARFAIT' 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MATERIAL PROPERTIES UPDATING (YIELD STRENGTH 'SIGY' ADDED TO PROPERTIES)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MAM2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MATE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MOM2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'YOUN'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YOUNGMAT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'NU'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NUMAT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'SIGY'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SIGYMAT</a:t>
            </a:r>
          </a:p>
          <a:p>
            <a:pPr marL="0" lvl="1" indent="0">
              <a:buNone/>
            </a:pP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                   'ALPH'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CHM_ALPH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'TREF'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T0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'TALP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T0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en-US" sz="2000" b="1" dirty="0">
                <a:sym typeface="Symbol" pitchFamily="18" charset="2"/>
              </a:rPr>
              <a:t>Incremental mechanical loading </a:t>
            </a:r>
            <a:endParaRPr lang="en-US" sz="2000" b="1" u="sng" dirty="0">
              <a:solidFill>
                <a:srgbClr val="0070C0"/>
              </a:solidFill>
              <a:sym typeface="Symbol" pitchFamily="18" charset="2"/>
            </a:endParaRPr>
          </a:p>
          <a:p>
            <a:pPr marL="0" lvl="1" indent="0">
              <a:buNone/>
            </a:pPr>
            <a:endParaRPr lang="en-US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TEMPORAL MECHANICAL LOADS DESCRIPTION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EVTM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EVOL</a:t>
            </a: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'MANU'</a:t>
            </a: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(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 (0.98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TPSFIN) TPSFIN)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                      (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 0.              1.)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CHAFS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CHAR</a:t>
            </a: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'MECA'</a:t>
            </a: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FS EVTM ;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CHAFV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CHAR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'MECA'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FV EVCTE ;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CHAM     = CHAFS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CHAFV 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1252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white"/>
                </a:solidFill>
              </a:rPr>
              <a:t>Chap. </a:t>
            </a:r>
            <a:r>
              <a:rPr lang="fr-FR" dirty="0" smtClean="0">
                <a:solidFill>
                  <a:prstClr val="white"/>
                </a:solidFill>
              </a:rPr>
              <a:t>8: </a:t>
            </a:r>
            <a:r>
              <a:rPr lang="en-US" dirty="0" err="1"/>
              <a:t>Elasto</a:t>
            </a:r>
            <a:r>
              <a:rPr lang="en-US" dirty="0"/>
              <a:t>-plastic mechanical analysis</a:t>
            </a:r>
            <a:r>
              <a:rPr lang="en-US" sz="1600" dirty="0">
                <a:solidFill>
                  <a:prstClr val="white"/>
                </a:solidFill>
              </a:rPr>
              <a:t/>
            </a:r>
            <a:br>
              <a:rPr lang="en-US" sz="1600" dirty="0">
                <a:solidFill>
                  <a:prstClr val="white"/>
                </a:solidFill>
              </a:rPr>
            </a:br>
            <a:r>
              <a:rPr lang="en-US" sz="1600" dirty="0" smtClean="0">
                <a:solidFill>
                  <a:prstClr val="white"/>
                </a:solidFill>
              </a:rPr>
              <a:t>THERMAL </a:t>
            </a:r>
            <a:r>
              <a:rPr lang="en-US" sz="1600" dirty="0">
                <a:solidFill>
                  <a:prstClr val="white"/>
                </a:solidFill>
              </a:rPr>
              <a:t>LOADING, non uniform properties , PASAPAS 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108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Building </a:t>
            </a:r>
            <a:r>
              <a:rPr lang="en-US" sz="2000" b="1" dirty="0">
                <a:sym typeface="Symbol" pitchFamily="18" charset="2"/>
              </a:rPr>
              <a:t>of  the table for PASAPAS procedure</a:t>
            </a:r>
          </a:p>
          <a:p>
            <a:pPr marL="0" lvl="1" indent="0">
              <a:buNone/>
            </a:pPr>
            <a:endParaRPr lang="fr-FR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PASAPAS TABLE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                        </a:t>
            </a:r>
            <a:r>
              <a:rPr lang="fr-FR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TABL</a:t>
            </a:r>
            <a:r>
              <a:rPr lang="fr-FR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sz="1400" dirty="0" smtClean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i="1" dirty="0" smtClean="0">
                <a:solidFill>
                  <a:prstClr val="white">
                    <a:lumMod val="50000"/>
                  </a:prst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………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i="1" dirty="0" smtClean="0">
                <a:solidFill>
                  <a:prstClr val="white">
                    <a:lumMod val="50000"/>
                  </a:prst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………</a:t>
            </a:r>
            <a:endParaRPr lang="fr-FR" sz="1400" i="1" dirty="0">
              <a:solidFill>
                <a:prstClr val="white">
                  <a:lumMod val="50000"/>
                </a:prstClr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i="1" dirty="0">
                <a:solidFill>
                  <a:prstClr val="white">
                    <a:lumMod val="50000"/>
                  </a:prst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………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i="1" dirty="0">
                <a:solidFill>
                  <a:prstClr val="white">
                    <a:lumMod val="50000"/>
                  </a:prst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      </a:t>
            </a:r>
            <a:r>
              <a:rPr lang="fr-FR" sz="1400" i="1" dirty="0" smtClean="0">
                <a:solidFill>
                  <a:prstClr val="white">
                    <a:lumMod val="50000"/>
                  </a:prst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</a:t>
            </a:r>
            <a:r>
              <a:rPr lang="fr-FR" sz="1400" i="1" dirty="0" err="1" smtClean="0">
                <a:solidFill>
                  <a:prstClr val="white">
                    <a:lumMod val="50000"/>
                  </a:prst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It's</a:t>
            </a:r>
            <a:r>
              <a:rPr lang="fr-FR" sz="1400" i="1" dirty="0" smtClean="0">
                <a:solidFill>
                  <a:prstClr val="white">
                    <a:lumMod val="50000"/>
                  </a:prst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up to </a:t>
            </a:r>
            <a:r>
              <a:rPr lang="fr-FR" sz="1400" i="1" dirty="0" err="1" smtClean="0">
                <a:solidFill>
                  <a:prstClr val="white">
                    <a:lumMod val="50000"/>
                  </a:prst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you</a:t>
            </a:r>
            <a:r>
              <a:rPr lang="fr-FR" sz="1400" i="1" dirty="0" smtClean="0">
                <a:solidFill>
                  <a:prstClr val="white">
                    <a:lumMod val="50000"/>
                  </a:prst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endParaRPr lang="fr-FR" sz="1400" i="1" dirty="0">
              <a:solidFill>
                <a:prstClr val="white">
                  <a:lumMod val="50000"/>
                </a:prstClr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i="1" dirty="0">
                <a:solidFill>
                  <a:prstClr val="white">
                    <a:lumMod val="50000"/>
                  </a:prst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………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i="1" dirty="0">
                <a:solidFill>
                  <a:prstClr val="white">
                    <a:lumMod val="50000"/>
                  </a:prst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………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i="1" dirty="0">
                <a:solidFill>
                  <a:prstClr val="white">
                    <a:lumMod val="50000"/>
                  </a:prst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………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PASAPAS</a:t>
            </a:r>
            <a:r>
              <a:rPr lang="fr-FR" sz="1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</a:t>
            </a:r>
            <a:r>
              <a:rPr lang="fr-FR" sz="1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sz="1400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3580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white"/>
                </a:solidFill>
              </a:rPr>
              <a:t>Chap. </a:t>
            </a:r>
            <a:r>
              <a:rPr lang="fr-FR" dirty="0" smtClean="0">
                <a:solidFill>
                  <a:prstClr val="white"/>
                </a:solidFill>
              </a:rPr>
              <a:t>8: </a:t>
            </a:r>
            <a:r>
              <a:rPr lang="en-US" dirty="0" err="1"/>
              <a:t>Elasto</a:t>
            </a:r>
            <a:r>
              <a:rPr lang="en-US" dirty="0"/>
              <a:t>-plastic mechanical analysis</a:t>
            </a:r>
            <a:r>
              <a:rPr lang="en-US" sz="1600" dirty="0">
                <a:solidFill>
                  <a:prstClr val="white"/>
                </a:solidFill>
              </a:rPr>
              <a:t/>
            </a:r>
            <a:br>
              <a:rPr lang="en-US" sz="1600" dirty="0">
                <a:solidFill>
                  <a:prstClr val="white"/>
                </a:solidFill>
              </a:rPr>
            </a:br>
            <a:r>
              <a:rPr lang="en-US" sz="1600" dirty="0" smtClean="0">
                <a:solidFill>
                  <a:prstClr val="white"/>
                </a:solidFill>
              </a:rPr>
              <a:t>THERMAL </a:t>
            </a:r>
            <a:r>
              <a:rPr lang="en-US" sz="1600" dirty="0">
                <a:solidFill>
                  <a:prstClr val="white"/>
                </a:solidFill>
              </a:rPr>
              <a:t>LOADING, non uniform properties , PASAPAS 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109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Building </a:t>
            </a:r>
            <a:r>
              <a:rPr lang="en-US" sz="2000" b="1" dirty="0">
                <a:sym typeface="Symbol" pitchFamily="18" charset="2"/>
              </a:rPr>
              <a:t>of  the table for PASAPAS procedure</a:t>
            </a:r>
          </a:p>
          <a:p>
            <a:pPr marL="0" lvl="1" indent="0">
              <a:buNone/>
            </a:pPr>
            <a:endParaRPr lang="fr-FR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PASAPAS TABLE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                    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TABL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. 'MODELE'              = MOT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MOC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MOR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MOM2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. 'CARACTERISTIQUES'    = MAT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MAC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MAR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MAM2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. 'BLOCAGES_MECANIQUES' = BLMX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BLMY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. 'BLOCAGES_THERMIQUES' = BLT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. 'CHARGEMENT'          =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CHAT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CHAM ;</a:t>
            </a: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. 'TEMPS_CALCULES'  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'PAS'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(0.02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TPSFIN)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(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0.98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TPSFIN)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                                    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'PAS'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(0.001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TPSFIN)  TPSFIN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. 'CELSIUS'             = VRAI ; 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PASAPAS</a:t>
            </a:r>
            <a:r>
              <a:rPr lang="fr-FR" sz="1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;</a:t>
            </a:r>
          </a:p>
          <a:p>
            <a:pPr marL="0" lvl="1" indent="0">
              <a:buNone/>
            </a:pPr>
            <a:endParaRPr lang="fr-FR" sz="2000" b="1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8125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Introduction to GIBIANE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b="1" dirty="0" smtClean="0"/>
              <a:t>Language dedicated to FE calculation but also a</a:t>
            </a:r>
            <a:br>
              <a:rPr lang="en-US" sz="2000" b="1" dirty="0" smtClean="0"/>
            </a:br>
            <a:r>
              <a:rPr lang="en-US" sz="2000" b="1" dirty="0" smtClean="0">
                <a:solidFill>
                  <a:srgbClr val="FF0000"/>
                </a:solidFill>
              </a:rPr>
              <a:t>programming language</a:t>
            </a:r>
            <a:r>
              <a:rPr lang="en-US" sz="2000" b="1" dirty="0" smtClean="0"/>
              <a:t> 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lvl="2"/>
            <a:r>
              <a:rPr lang="en-US" sz="2000" dirty="0" smtClean="0"/>
              <a:t>	Classical objects (integer, floating-point, string, logical , tables…)</a:t>
            </a:r>
          </a:p>
          <a:p>
            <a:pPr lvl="2"/>
            <a:r>
              <a:rPr lang="en-US" sz="2000" dirty="0" smtClean="0"/>
              <a:t>	Flow control statements </a:t>
            </a:r>
          </a:p>
          <a:p>
            <a:pPr lvl="2"/>
            <a:r>
              <a:rPr lang="en-US" sz="2000" dirty="0" smtClean="0"/>
              <a:t>	Loops and iterations</a:t>
            </a:r>
          </a:p>
          <a:p>
            <a:pPr lvl="2"/>
            <a:r>
              <a:rPr lang="en-US" sz="2000" dirty="0" smtClean="0"/>
              <a:t>	</a:t>
            </a:r>
            <a:r>
              <a:rPr lang="en-US" sz="2000" dirty="0"/>
              <a:t>S</a:t>
            </a:r>
            <a:r>
              <a:rPr lang="en-US" sz="2000" dirty="0" smtClean="0"/>
              <a:t>ubroutines</a:t>
            </a:r>
          </a:p>
          <a:p>
            <a:pPr lvl="2"/>
            <a:r>
              <a:rPr lang="en-US" sz="2000" dirty="0" smtClean="0"/>
              <a:t>	Recursion</a:t>
            </a:r>
          </a:p>
          <a:p>
            <a:pPr lvl="1"/>
            <a:endParaRPr lang="en-US" sz="2000" b="1" dirty="0" smtClean="0">
              <a:solidFill>
                <a:srgbClr val="FF0000"/>
              </a:solidFill>
            </a:endParaRPr>
          </a:p>
          <a:p>
            <a:pPr lvl="1"/>
            <a:endParaRPr lang="en-US" sz="2000" b="1" dirty="0" smtClean="0">
              <a:solidFill>
                <a:srgbClr val="FF0000"/>
              </a:solidFill>
            </a:endParaRPr>
          </a:p>
          <a:p>
            <a:pPr lvl="1"/>
            <a:endParaRPr lang="en-US" sz="2000" b="1" dirty="0" smtClean="0">
              <a:solidFill>
                <a:srgbClr val="FF0000"/>
              </a:solidFill>
            </a:endParaRPr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Interpreted</a:t>
            </a:r>
            <a:r>
              <a:rPr lang="en-US" sz="2000" dirty="0" smtClean="0"/>
              <a:t> </a:t>
            </a:r>
            <a:r>
              <a:rPr lang="en-US" sz="2000" b="1" dirty="0" smtClean="0"/>
              <a:t>language</a:t>
            </a:r>
          </a:p>
          <a:p>
            <a:pPr lvl="2"/>
            <a:r>
              <a:rPr lang="en-US" sz="2000" dirty="0"/>
              <a:t>Y</a:t>
            </a:r>
            <a:r>
              <a:rPr lang="en-US" sz="2000" dirty="0" smtClean="0"/>
              <a:t>ou can run the program as soon as you make changes to the file</a:t>
            </a:r>
          </a:p>
          <a:p>
            <a:pPr lvl="2"/>
            <a:r>
              <a:rPr lang="en-US" sz="2000" dirty="0"/>
              <a:t>Y</a:t>
            </a:r>
            <a:r>
              <a:rPr lang="en-US" sz="2000" dirty="0" smtClean="0"/>
              <a:t>ou can run it in a interactive mode</a:t>
            </a:r>
          </a:p>
          <a:p>
            <a:pPr lvl="1"/>
            <a:endParaRPr lang="en-US" sz="2000" b="1" dirty="0" smtClean="0">
              <a:solidFill>
                <a:srgbClr val="FF0000"/>
              </a:solidFill>
            </a:endParaRPr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Object-oriented</a:t>
            </a:r>
            <a:r>
              <a:rPr lang="en-US" sz="2000" b="1" dirty="0" smtClean="0"/>
              <a:t> language</a:t>
            </a:r>
          </a:p>
          <a:p>
            <a:pPr lvl="2"/>
            <a:r>
              <a:rPr lang="en-US" sz="2000" dirty="0" smtClean="0"/>
              <a:t>Everything in the program is treated as an object</a:t>
            </a:r>
          </a:p>
          <a:p>
            <a:pPr lvl="2"/>
            <a:r>
              <a:rPr lang="en-US" sz="2000" dirty="0"/>
              <a:t>N</a:t>
            </a:r>
            <a:r>
              <a:rPr lang="en-US" sz="2000" dirty="0" smtClean="0"/>
              <a:t>o need to declare variables or to specify the type of a variable</a:t>
            </a:r>
            <a:endParaRPr lang="en-US" sz="2000" dirty="0"/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French key words</a:t>
            </a:r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Easy </a:t>
            </a:r>
            <a:r>
              <a:rPr lang="en-US" sz="2000" b="1" dirty="0"/>
              <a:t>to learn, easy to </a:t>
            </a:r>
            <a:r>
              <a:rPr lang="en-US" sz="2000" b="1" dirty="0" smtClean="0"/>
              <a:t>read</a:t>
            </a:r>
            <a:endParaRPr lang="en-US" sz="2000" b="1" dirty="0"/>
          </a:p>
          <a:p>
            <a:pPr marL="0" lvl="1" indent="0">
              <a:buNone/>
            </a:pPr>
            <a:r>
              <a:rPr lang="en-US" sz="2000" b="1" dirty="0" smtClean="0"/>
              <a:t> </a:t>
            </a:r>
            <a:endParaRPr lang="en-US" sz="2000" dirty="0" smtClean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11</a:t>
            </a:fld>
            <a:endParaRPr lang="fr-FR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9" t="13000" r="4271" b="6834"/>
          <a:stretch/>
        </p:blipFill>
        <p:spPr bwMode="auto">
          <a:xfrm>
            <a:off x="5664994" y="2134840"/>
            <a:ext cx="2576758" cy="187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18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white"/>
                </a:solidFill>
              </a:rPr>
              <a:t>Chap. </a:t>
            </a:r>
            <a:r>
              <a:rPr lang="fr-FR" dirty="0" smtClean="0">
                <a:solidFill>
                  <a:prstClr val="white"/>
                </a:solidFill>
              </a:rPr>
              <a:t>8: </a:t>
            </a:r>
            <a:r>
              <a:rPr lang="en-US" dirty="0" err="1"/>
              <a:t>Elasto</a:t>
            </a:r>
            <a:r>
              <a:rPr lang="en-US" dirty="0"/>
              <a:t>-plastic mechanical analysis</a:t>
            </a:r>
            <a:r>
              <a:rPr lang="en-US" sz="1600" dirty="0">
                <a:solidFill>
                  <a:prstClr val="white"/>
                </a:solidFill>
              </a:rPr>
              <a:t/>
            </a:r>
            <a:br>
              <a:rPr lang="en-US" sz="1600" dirty="0">
                <a:solidFill>
                  <a:prstClr val="white"/>
                </a:solidFill>
              </a:rPr>
            </a:br>
            <a:r>
              <a:rPr lang="en-US" sz="1600" dirty="0" smtClean="0">
                <a:solidFill>
                  <a:prstClr val="white"/>
                </a:solidFill>
              </a:rPr>
              <a:t>THERMAL </a:t>
            </a:r>
            <a:r>
              <a:rPr lang="en-US" sz="1600" dirty="0">
                <a:solidFill>
                  <a:prstClr val="white"/>
                </a:solidFill>
              </a:rPr>
              <a:t>LOADING, non uniform properties , PASAPAS 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110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Post-processing: stresses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LOOP ON EACH TIME 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STEP</a:t>
            </a:r>
            <a:endParaRPr lang="fr-FR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LISO2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'PAS'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10.E6 100.E6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N2   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DIME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(TAB2 . 'DEPLACEMENTS')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REPE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B1 N2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U_I      = TAB2 . 'DEPLACEMENTS' . (&amp;B1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1)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DEF_I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U_I 150.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S_I      = TAB2 . 'CONTRAINTES' . (&amp;B1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1)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S_I MOM2 DEF_I CSU LISO2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FIN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B1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DEF_8C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CSU U_I 150.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'VIOL'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1" y="3936255"/>
            <a:ext cx="2867838" cy="134312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344" y="4258116"/>
            <a:ext cx="2878302" cy="15180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726" y="4903035"/>
            <a:ext cx="2875978" cy="135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white"/>
                </a:solidFill>
              </a:rPr>
              <a:t>Chap. </a:t>
            </a:r>
            <a:r>
              <a:rPr lang="fr-FR" dirty="0" smtClean="0">
                <a:solidFill>
                  <a:prstClr val="white"/>
                </a:solidFill>
              </a:rPr>
              <a:t>8: </a:t>
            </a:r>
            <a:r>
              <a:rPr lang="en-US" dirty="0" err="1"/>
              <a:t>Elasto</a:t>
            </a:r>
            <a:r>
              <a:rPr lang="en-US" dirty="0"/>
              <a:t>-plastic mechanical analysis</a:t>
            </a:r>
            <a:r>
              <a:rPr lang="en-US" sz="1600" dirty="0">
                <a:solidFill>
                  <a:prstClr val="white"/>
                </a:solidFill>
              </a:rPr>
              <a:t/>
            </a:r>
            <a:br>
              <a:rPr lang="en-US" sz="1600" dirty="0">
                <a:solidFill>
                  <a:prstClr val="white"/>
                </a:solidFill>
              </a:rPr>
            </a:br>
            <a:r>
              <a:rPr lang="en-US" sz="1600" dirty="0" smtClean="0">
                <a:solidFill>
                  <a:prstClr val="white"/>
                </a:solidFill>
              </a:rPr>
              <a:t>THERMAL </a:t>
            </a:r>
            <a:r>
              <a:rPr lang="en-US" sz="1600" dirty="0">
                <a:solidFill>
                  <a:prstClr val="white"/>
                </a:solidFill>
              </a:rPr>
              <a:t>LOADING, non uniform properties , PASAPAS 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111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Post-processing: cumulated plastic strains </a:t>
            </a:r>
            <a:r>
              <a:rPr lang="en-US" sz="2000" b="1" dirty="0" smtClean="0">
                <a:sym typeface="Symbol" pitchFamily="18" charset="2"/>
                <a:hlinkClick r:id="rId2" action="ppaction://hlinksldjump"/>
              </a:rPr>
              <a:t>(link)</a:t>
            </a:r>
            <a:endParaRPr lang="en-US" sz="2000" b="1" dirty="0" smtClean="0"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LOOP ON EACH TIME STEP</a:t>
            </a:r>
            <a:endParaRPr lang="fr-FR" sz="12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VI       </a:t>
            </a:r>
            <a:r>
              <a:rPr lang="fr-FR" sz="12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TAB2 . 'VARIABLES_INTERNES' . (N2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sz="12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1)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EQ_MAX  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MAXI</a:t>
            </a:r>
            <a:r>
              <a:rPr lang="fr-FR" sz="12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EXCO</a:t>
            </a:r>
            <a:r>
              <a:rPr lang="fr-FR" sz="12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'EPSE' VI)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LISO3   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sz="12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'PAS'</a:t>
            </a:r>
            <a:r>
              <a:rPr lang="fr-FR" sz="12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(EQ_MAX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/</a:t>
            </a:r>
            <a:r>
              <a:rPr lang="fr-FR" sz="12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10.) EQ_MAX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REPE</a:t>
            </a:r>
            <a:r>
              <a:rPr lang="fr-FR" sz="12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B1 N2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U_I      = TAB2 . 'DEPLACEMENTS' . (&amp;B1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sz="12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1)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DEF_I   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sz="12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U_I 150.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V_I      = TAB2 . 'VARIABLES_INTERNES' . (&amp;B1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sz="12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1)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TRAC</a:t>
            </a:r>
            <a:r>
              <a:rPr lang="fr-FR" sz="12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V_I MOM2 DEF_I CSU LISO3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FIN</a:t>
            </a:r>
            <a:r>
              <a:rPr lang="fr-FR" sz="12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B1 ;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1" y="3716891"/>
            <a:ext cx="2895118" cy="148240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344" y="4204724"/>
            <a:ext cx="2878302" cy="151489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727" y="4898480"/>
            <a:ext cx="2875978" cy="134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112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marL="0" lvl="1" indent="0" defTabSz="1262063">
              <a:buNone/>
            </a:pPr>
            <a:r>
              <a:rPr lang="en-US" sz="1800" b="1" i="1" u="sng" dirty="0" smtClean="0">
                <a:solidFill>
                  <a:schemeClr val="tx1"/>
                </a:solidFill>
                <a:sym typeface="Symbol" pitchFamily="18" charset="2"/>
              </a:rPr>
              <a:t>Objective</a:t>
            </a:r>
            <a:r>
              <a:rPr lang="en-US" sz="1800" b="1" i="1" dirty="0" smtClean="0">
                <a:solidFill>
                  <a:schemeClr val="tx1"/>
                </a:solidFill>
                <a:sym typeface="Symbol" pitchFamily="18" charset="2"/>
              </a:rPr>
              <a:t>:	</a:t>
            </a:r>
            <a:r>
              <a:rPr lang="en-US" sz="1800" i="1" dirty="0" smtClean="0">
                <a:solidFill>
                  <a:schemeClr val="tx1"/>
                </a:solidFill>
                <a:sym typeface="Symbol" pitchFamily="18" charset="2"/>
              </a:rPr>
              <a:t>previous thermo-mechanical calculation</a:t>
            </a:r>
          </a:p>
          <a:p>
            <a:pPr marL="0" lvl="1" indent="0" defTabSz="1262063">
              <a:buNone/>
            </a:pPr>
            <a:r>
              <a:rPr lang="en-US" sz="1800" i="1" dirty="0" smtClean="0">
                <a:solidFill>
                  <a:schemeClr val="tx1"/>
                </a:solidFill>
                <a:sym typeface="Symbol" pitchFamily="18" charset="2"/>
              </a:rPr>
              <a:t>	+ conductivity </a:t>
            </a:r>
            <a:r>
              <a:rPr lang="en-US" sz="1800" i="1" dirty="0" smtClean="0">
                <a:solidFill>
                  <a:srgbClr val="FF0000"/>
                </a:solidFill>
                <a:sym typeface="Symbol" pitchFamily="18" charset="2"/>
              </a:rPr>
              <a:t>depending on temperature</a:t>
            </a:r>
          </a:p>
          <a:p>
            <a:pPr lvl="1" defTabSz="1262063">
              <a:buFont typeface="Arial" panose="020B0604020202020204" pitchFamily="34" charset="0"/>
              <a:buChar char="•"/>
            </a:pPr>
            <a:endParaRPr lang="en-US" sz="1800" i="1" dirty="0" smtClean="0">
              <a:sym typeface="Symbol" pitchFamily="18" charset="2"/>
            </a:endParaRPr>
          </a:p>
          <a:p>
            <a:pPr lvl="1" defTabSz="1262063">
              <a:buFont typeface="+mj-lt"/>
              <a:buAutoNum type="arabicPeriod"/>
            </a:pPr>
            <a:r>
              <a:rPr lang="en-US" sz="1800" i="1" dirty="0" smtClean="0">
                <a:sym typeface="Wingdings" panose="05000000000000000000" pitchFamily="2" charset="2"/>
              </a:rPr>
              <a:t>variable material property depending on the thermal unknown</a:t>
            </a:r>
          </a:p>
        </p:txBody>
      </p:sp>
      <p:sp>
        <p:nvSpPr>
          <p:cNvPr id="17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Chap. 9: </a:t>
            </a:r>
            <a:r>
              <a:rPr lang="en-US" dirty="0" err="1"/>
              <a:t>Elasto</a:t>
            </a:r>
            <a:r>
              <a:rPr lang="en-US" dirty="0"/>
              <a:t>-plastic mechanical analysis</a:t>
            </a:r>
            <a:r>
              <a:rPr lang="en-US" sz="1600" dirty="0">
                <a:solidFill>
                  <a:prstClr val="white"/>
                </a:solidFill>
              </a:rPr>
              <a:t/>
            </a:r>
            <a:br>
              <a:rPr lang="en-US" sz="1600" dirty="0">
                <a:solidFill>
                  <a:prstClr val="white"/>
                </a:solidFill>
              </a:rPr>
            </a:br>
            <a:r>
              <a:rPr lang="en-US" sz="1600" dirty="0" smtClean="0">
                <a:solidFill>
                  <a:prstClr val="white"/>
                </a:solidFill>
              </a:rPr>
              <a:t>THERMAL </a:t>
            </a:r>
            <a:r>
              <a:rPr lang="en-US" sz="1600" dirty="0">
                <a:solidFill>
                  <a:prstClr val="white"/>
                </a:solidFill>
              </a:rPr>
              <a:t>LOADING, </a:t>
            </a:r>
            <a:r>
              <a:rPr lang="en-US" sz="1600" dirty="0" smtClean="0">
                <a:solidFill>
                  <a:prstClr val="white"/>
                </a:solidFill>
              </a:rPr>
              <a:t>variable properties (</a:t>
            </a:r>
            <a:r>
              <a:rPr lang="en-US" sz="1600" dirty="0" err="1" smtClean="0">
                <a:solidFill>
                  <a:prstClr val="white"/>
                </a:solidFill>
              </a:rPr>
              <a:t>x,t</a:t>
            </a:r>
            <a:r>
              <a:rPr lang="en-US" sz="1600" dirty="0" smtClean="0">
                <a:solidFill>
                  <a:prstClr val="white"/>
                </a:solidFill>
              </a:rPr>
              <a:t>), PASAPAS</a:t>
            </a:r>
            <a:endParaRPr lang="fr-FR" sz="1600" dirty="0"/>
          </a:p>
        </p:txBody>
      </p:sp>
      <p:cxnSp>
        <p:nvCxnSpPr>
          <p:cNvPr id="22" name="Connecteur droit avec flèche 21"/>
          <p:cNvCxnSpPr/>
          <p:nvPr/>
        </p:nvCxnSpPr>
        <p:spPr>
          <a:xfrm rot="5400000" flipH="1" flipV="1">
            <a:off x="1277909" y="4852839"/>
            <a:ext cx="2458529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2524424" y="6064848"/>
            <a:ext cx="4201064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Box 33"/>
              <p:cNvSpPr txBox="1">
                <a:spLocks noChangeArrowheads="1"/>
              </p:cNvSpPr>
              <p:nvPr/>
            </p:nvSpPr>
            <p:spPr bwMode="auto">
              <a:xfrm>
                <a:off x="1951115" y="2879545"/>
                <a:ext cx="1029248" cy="693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508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fr-FR" sz="4000" i="1" baseline="-250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5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51115" y="2879545"/>
                <a:ext cx="1029248" cy="6937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 Box 33"/>
          <p:cNvSpPr txBox="1">
            <a:spLocks noChangeArrowheads="1"/>
          </p:cNvSpPr>
          <p:nvPr/>
        </p:nvSpPr>
        <p:spPr bwMode="auto">
          <a:xfrm>
            <a:off x="6611937" y="5811192"/>
            <a:ext cx="5504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i="1" dirty="0" smtClean="0">
                <a:solidFill>
                  <a:schemeClr val="tx1"/>
                </a:solidFill>
                <a:latin typeface="+mn-lt"/>
              </a:rPr>
              <a:t>T</a:t>
            </a:r>
            <a:endParaRPr lang="fr-FR" sz="28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xt Box 33"/>
          <p:cNvSpPr txBox="1">
            <a:spLocks noChangeArrowheads="1"/>
          </p:cNvSpPr>
          <p:nvPr/>
        </p:nvSpPr>
        <p:spPr bwMode="auto">
          <a:xfrm>
            <a:off x="505460" y="4971534"/>
            <a:ext cx="19602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i="1" dirty="0" smtClean="0">
                <a:solidFill>
                  <a:srgbClr val="FF0000"/>
                </a:solidFill>
                <a:latin typeface="+mn-lt"/>
              </a:rPr>
              <a:t>210 W.m</a:t>
            </a:r>
            <a:r>
              <a:rPr lang="fr-FR" i="1" baseline="30000" dirty="0" smtClean="0">
                <a:solidFill>
                  <a:srgbClr val="FF0000"/>
                </a:solidFill>
                <a:latin typeface="+mn-lt"/>
              </a:rPr>
              <a:t>-1</a:t>
            </a:r>
            <a:r>
              <a:rPr lang="fr-FR" i="1" dirty="0" smtClean="0">
                <a:solidFill>
                  <a:srgbClr val="FF0000"/>
                </a:solidFill>
                <a:latin typeface="+mn-lt"/>
              </a:rPr>
              <a:t>.K</a:t>
            </a:r>
            <a:r>
              <a:rPr lang="fr-FR" i="1" baseline="30000" dirty="0" smtClean="0">
                <a:solidFill>
                  <a:srgbClr val="FF0000"/>
                </a:solidFill>
                <a:latin typeface="+mn-lt"/>
              </a:rPr>
              <a:t>-1</a:t>
            </a:r>
            <a:endParaRPr lang="fr-FR" i="1" baseline="30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600709" y="4105866"/>
            <a:ext cx="17697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lvl="0" algn="ctr" eaLnBrk="1" hangingPunct="1">
              <a:spcBef>
                <a:spcPct val="50000"/>
              </a:spcBef>
            </a:pPr>
            <a:r>
              <a:rPr lang="fr-FR" i="1" dirty="0" smtClean="0">
                <a:solidFill>
                  <a:srgbClr val="FF0000"/>
                </a:solidFill>
                <a:latin typeface="+mn-lt"/>
              </a:rPr>
              <a:t>250 </a:t>
            </a:r>
            <a:r>
              <a:rPr lang="fr-FR" sz="1800" i="1" dirty="0" smtClean="0">
                <a:solidFill>
                  <a:srgbClr val="FF0000"/>
                </a:solidFill>
                <a:latin typeface="Arial"/>
              </a:rPr>
              <a:t>W.m</a:t>
            </a:r>
            <a:r>
              <a:rPr lang="fr-FR" sz="1800" i="1" baseline="30000" dirty="0" smtClean="0">
                <a:solidFill>
                  <a:srgbClr val="FF0000"/>
                </a:solidFill>
                <a:latin typeface="Arial"/>
              </a:rPr>
              <a:t>-1</a:t>
            </a:r>
            <a:r>
              <a:rPr lang="fr-FR" sz="1800" i="1" dirty="0" smtClean="0">
                <a:solidFill>
                  <a:srgbClr val="FF0000"/>
                </a:solidFill>
                <a:latin typeface="Arial"/>
              </a:rPr>
              <a:t>.K</a:t>
            </a:r>
            <a:r>
              <a:rPr lang="fr-FR" sz="1800" i="1" baseline="30000" dirty="0" smtClean="0">
                <a:solidFill>
                  <a:srgbClr val="FF0000"/>
                </a:solidFill>
                <a:latin typeface="Arial"/>
              </a:rPr>
              <a:t>-1</a:t>
            </a:r>
            <a:endParaRPr lang="fr-FR" sz="1800" i="1" baseline="300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1" name="Text Box 33"/>
          <p:cNvSpPr txBox="1">
            <a:spLocks noChangeArrowheads="1"/>
          </p:cNvSpPr>
          <p:nvPr/>
        </p:nvSpPr>
        <p:spPr bwMode="auto">
          <a:xfrm>
            <a:off x="1788829" y="6244024"/>
            <a:ext cx="14351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i="1" dirty="0" smtClean="0">
                <a:solidFill>
                  <a:srgbClr val="FF0000"/>
                </a:solidFill>
                <a:latin typeface="+mn-lt"/>
              </a:rPr>
              <a:t>50 °C</a:t>
            </a:r>
            <a:endParaRPr lang="fr-FR" i="1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5098665" y="6259214"/>
            <a:ext cx="14351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i="1" dirty="0" smtClean="0">
                <a:solidFill>
                  <a:srgbClr val="FF0000"/>
                </a:solidFill>
                <a:latin typeface="+mn-lt"/>
              </a:rPr>
              <a:t>200 °C</a:t>
            </a:r>
            <a:endParaRPr lang="fr-FR" i="1" baseline="-25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33" name="Connecteur droit 32"/>
          <p:cNvCxnSpPr/>
          <p:nvPr/>
        </p:nvCxnSpPr>
        <p:spPr>
          <a:xfrm flipH="1">
            <a:off x="2424113" y="4305921"/>
            <a:ext cx="3608388" cy="0"/>
          </a:xfrm>
          <a:prstGeom prst="line">
            <a:avLst/>
          </a:prstGeom>
          <a:ln w="19050">
            <a:solidFill>
              <a:srgbClr val="B2B2B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V="1">
            <a:off x="5854700" y="4105866"/>
            <a:ext cx="0" cy="2138159"/>
          </a:xfrm>
          <a:prstGeom prst="line">
            <a:avLst/>
          </a:prstGeom>
          <a:ln w="19050">
            <a:solidFill>
              <a:srgbClr val="B2B2B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flipV="1">
            <a:off x="2505799" y="4315990"/>
            <a:ext cx="3348901" cy="8538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3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white"/>
                </a:solidFill>
              </a:rPr>
              <a:t>Chap. </a:t>
            </a:r>
            <a:r>
              <a:rPr lang="fr-FR" dirty="0" smtClean="0">
                <a:solidFill>
                  <a:prstClr val="white"/>
                </a:solidFill>
              </a:rPr>
              <a:t>9: </a:t>
            </a:r>
            <a:r>
              <a:rPr lang="en-US" dirty="0" err="1"/>
              <a:t>Elasto</a:t>
            </a:r>
            <a:r>
              <a:rPr lang="en-US" dirty="0"/>
              <a:t>-plastic mechanical analysis</a:t>
            </a:r>
            <a:r>
              <a:rPr lang="en-US" sz="1600" dirty="0">
                <a:solidFill>
                  <a:prstClr val="white"/>
                </a:solidFill>
              </a:rPr>
              <a:t/>
            </a:r>
            <a:br>
              <a:rPr lang="en-US" sz="1600" dirty="0">
                <a:solidFill>
                  <a:prstClr val="white"/>
                </a:solidFill>
              </a:rPr>
            </a:br>
            <a:r>
              <a:rPr lang="en-US" sz="1600" dirty="0" smtClean="0">
                <a:solidFill>
                  <a:prstClr val="white"/>
                </a:solidFill>
              </a:rPr>
              <a:t>THERMAL </a:t>
            </a:r>
            <a:r>
              <a:rPr lang="en-US" sz="1600" dirty="0">
                <a:solidFill>
                  <a:prstClr val="white"/>
                </a:solidFill>
              </a:rPr>
              <a:t>LOADING, </a:t>
            </a:r>
            <a:r>
              <a:rPr lang="en-US" sz="1600" dirty="0" err="1">
                <a:solidFill>
                  <a:prstClr val="white"/>
                </a:solidFill>
              </a:rPr>
              <a:t>variAblE</a:t>
            </a:r>
            <a:r>
              <a:rPr lang="en-US" sz="1600" dirty="0">
                <a:solidFill>
                  <a:prstClr val="white"/>
                </a:solidFill>
              </a:rPr>
              <a:t> properties (</a:t>
            </a:r>
            <a:r>
              <a:rPr lang="en-US" sz="1600" dirty="0" err="1">
                <a:solidFill>
                  <a:prstClr val="white"/>
                </a:solidFill>
              </a:rPr>
              <a:t>x,t</a:t>
            </a:r>
            <a:r>
              <a:rPr lang="en-US" sz="1600" dirty="0">
                <a:solidFill>
                  <a:prstClr val="white"/>
                </a:solidFill>
              </a:rPr>
              <a:t>), PASAPAS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113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Updating of material properties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VARIATION OF CONDUCTIVITY AS A FUNCTION OF T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EVLAM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EVOL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'MANU'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'T' (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50. 200.) 'K' (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210. 250.) ;</a:t>
            </a:r>
          </a:p>
          <a:p>
            <a:pPr marL="0" lvl="1" indent="0">
              <a:lnSpc>
                <a:spcPct val="100000"/>
              </a:lnSpc>
              <a:buNone/>
            </a:pPr>
            <a:endParaRPr lang="en-US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UPDATING OF THE MATERIAL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MAT2 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MATE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MOT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'K'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EVLAM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CAPAMAT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'RHO'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RHOMAT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en-US" sz="2000" b="1" dirty="0" smtClean="0">
                <a:sym typeface="Symbol" pitchFamily="18" charset="2"/>
              </a:rPr>
              <a:t>PASAPAS call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</a:t>
            </a:r>
            <a:r>
              <a:rPr lang="fr-FR" i="1" dirty="0" err="1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It's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up to </a:t>
            </a:r>
            <a:r>
              <a:rPr lang="fr-FR" i="1" dirty="0" err="1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you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endParaRPr lang="fr-FR" i="1" dirty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6688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white"/>
                </a:solidFill>
              </a:rPr>
              <a:t>Chap. </a:t>
            </a:r>
            <a:r>
              <a:rPr lang="fr-FR" dirty="0" smtClean="0">
                <a:solidFill>
                  <a:prstClr val="white"/>
                </a:solidFill>
              </a:rPr>
              <a:t>9: </a:t>
            </a:r>
            <a:r>
              <a:rPr lang="en-US" dirty="0" err="1"/>
              <a:t>Elasto</a:t>
            </a:r>
            <a:r>
              <a:rPr lang="en-US" dirty="0"/>
              <a:t>-plastic mechanical analysis</a:t>
            </a:r>
            <a:r>
              <a:rPr lang="en-US" sz="1600" dirty="0">
                <a:solidFill>
                  <a:prstClr val="white"/>
                </a:solidFill>
              </a:rPr>
              <a:t/>
            </a:r>
            <a:br>
              <a:rPr lang="en-US" sz="1600" dirty="0">
                <a:solidFill>
                  <a:prstClr val="white"/>
                </a:solidFill>
              </a:rPr>
            </a:br>
            <a:r>
              <a:rPr lang="en-US" sz="1600" dirty="0" smtClean="0">
                <a:solidFill>
                  <a:prstClr val="white"/>
                </a:solidFill>
              </a:rPr>
              <a:t>THERMAL </a:t>
            </a:r>
            <a:r>
              <a:rPr lang="en-US" sz="1600" dirty="0">
                <a:solidFill>
                  <a:prstClr val="white"/>
                </a:solidFill>
              </a:rPr>
              <a:t>LOADING, </a:t>
            </a:r>
            <a:r>
              <a:rPr lang="en-US" sz="1600" dirty="0" smtClean="0">
                <a:solidFill>
                  <a:prstClr val="white"/>
                </a:solidFill>
              </a:rPr>
              <a:t>variable </a:t>
            </a:r>
            <a:r>
              <a:rPr lang="en-US" sz="1600" dirty="0">
                <a:solidFill>
                  <a:prstClr val="white"/>
                </a:solidFill>
              </a:rPr>
              <a:t>properties (</a:t>
            </a:r>
            <a:r>
              <a:rPr lang="en-US" sz="1600" dirty="0" err="1">
                <a:solidFill>
                  <a:prstClr val="white"/>
                </a:solidFill>
              </a:rPr>
              <a:t>x,t</a:t>
            </a:r>
            <a:r>
              <a:rPr lang="en-US" sz="1600" dirty="0">
                <a:solidFill>
                  <a:prstClr val="white"/>
                </a:solidFill>
              </a:rPr>
              <a:t>), PASAPAS</a:t>
            </a:r>
            <a:endParaRPr lang="fr-FR" sz="16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114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>
                <a:sym typeface="Symbol" pitchFamily="18" charset="2"/>
              </a:rPr>
              <a:t>Updating of material properties</a:t>
            </a:r>
          </a:p>
          <a:p>
            <a:pPr marL="0" lvl="1" indent="0">
              <a:buNone/>
            </a:pPr>
            <a:endParaRPr lang="en-US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VARIATION OF CONDUCTIVITY AS A FUNCTION OF T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EVLAM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EVOL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'MANU'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'T' (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50. 200.) 'K' (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210. 250.) ;</a:t>
            </a:r>
          </a:p>
          <a:p>
            <a:pPr marL="0" lvl="1" indent="0">
              <a:lnSpc>
                <a:spcPct val="100000"/>
              </a:lnSpc>
              <a:buNone/>
            </a:pPr>
            <a:endParaRPr lang="en-US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UPDATING OF THE MATERIAL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MAT2 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MATE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MOT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'K'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EVLAM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CAPAMAT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'RHO'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RHOMAT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PASAPAS call</a:t>
            </a:r>
            <a:endParaRPr lang="fr-FR" sz="2000" b="1" dirty="0"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                    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TABL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. 'MODELE'              = MOT 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MOC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MOR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MOM2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. 'CARACTERISTIQUES'    = MAT2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MAC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MAR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MAM2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. 'BLOCAGES_MECANIQUES' = BLMX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BLMY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. 'BLOCAGES_THERMIQUES' = BLT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. 'CHARGEMENT'          = CHAT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CHAM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. 'TEMPS_CALCULES'  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'PAS'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(0.02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TPSFIN)  (0.98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TPSFIN)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                                    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'PAS'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(0.001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TPSFIN) TPSFIN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TAB2 . 'CELSIUS'             = VRAI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PASAPAS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TAB2 ;</a:t>
            </a:r>
          </a:p>
        </p:txBody>
      </p:sp>
    </p:spTree>
    <p:extLst>
      <p:ext uri="{BB962C8B-B14F-4D97-AF65-F5344CB8AC3E}">
        <p14:creationId xmlns:p14="http://schemas.microsoft.com/office/powerpoint/2010/main" val="1974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115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Post processing: deformed mesh </a:t>
            </a:r>
          </a:p>
          <a:p>
            <a:pPr lvl="1"/>
            <a:endParaRPr lang="en-US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COMPARISON OF THE FINAL SHAPE WITH THOSE OF THE PREVIOUS CALCULATIONS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N2   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DIME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(TAB2 . 'DEPLACEMENTS') 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U9       = TAB2 . 'DEPLACEMENTS' . (N2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1) 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DEF_9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 U9 150. 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DEF_9C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CSU U9 150.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'BLEU'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(DEF_INIC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DEF_7C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DEF_8C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DEF_9C) 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>
                <a:solidFill>
                  <a:prstClr val="white"/>
                </a:solidFill>
              </a:rPr>
              <a:t>Chap. </a:t>
            </a:r>
            <a:r>
              <a:rPr lang="fr-FR" dirty="0" smtClean="0">
                <a:solidFill>
                  <a:prstClr val="white"/>
                </a:solidFill>
              </a:rPr>
              <a:t>9: </a:t>
            </a:r>
            <a:r>
              <a:rPr lang="en-US" dirty="0" err="1"/>
              <a:t>Elasto</a:t>
            </a:r>
            <a:r>
              <a:rPr lang="en-US" dirty="0"/>
              <a:t>-plastic mechanical analysis</a:t>
            </a:r>
            <a:r>
              <a:rPr lang="en-US" sz="1600" dirty="0">
                <a:solidFill>
                  <a:prstClr val="white"/>
                </a:solidFill>
              </a:rPr>
              <a:t/>
            </a:r>
            <a:br>
              <a:rPr lang="en-US" sz="1600" dirty="0">
                <a:solidFill>
                  <a:prstClr val="white"/>
                </a:solidFill>
              </a:rPr>
            </a:br>
            <a:r>
              <a:rPr lang="en-US" sz="1600" dirty="0" smtClean="0">
                <a:solidFill>
                  <a:prstClr val="white"/>
                </a:solidFill>
              </a:rPr>
              <a:t>THERMAL </a:t>
            </a:r>
            <a:r>
              <a:rPr lang="en-US" sz="1600" dirty="0">
                <a:solidFill>
                  <a:prstClr val="white"/>
                </a:solidFill>
              </a:rPr>
              <a:t>LOADING, </a:t>
            </a:r>
            <a:r>
              <a:rPr lang="en-US" sz="1600" dirty="0" smtClean="0">
                <a:solidFill>
                  <a:prstClr val="white"/>
                </a:solidFill>
              </a:rPr>
              <a:t>variable </a:t>
            </a:r>
            <a:r>
              <a:rPr lang="en-US" sz="1600" dirty="0">
                <a:solidFill>
                  <a:prstClr val="white"/>
                </a:solidFill>
              </a:rPr>
              <a:t>properties (</a:t>
            </a:r>
            <a:r>
              <a:rPr lang="en-US" sz="1600" dirty="0" err="1">
                <a:solidFill>
                  <a:prstClr val="white"/>
                </a:solidFill>
              </a:rPr>
              <a:t>x,t</a:t>
            </a:r>
            <a:r>
              <a:rPr lang="en-US" sz="1600" dirty="0">
                <a:solidFill>
                  <a:prstClr val="white"/>
                </a:solidFill>
              </a:rPr>
              <a:t>), PASAPAS</a:t>
            </a:r>
            <a:endParaRPr lang="fr-FR" sz="16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779" y="3429117"/>
            <a:ext cx="6538226" cy="311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116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Post processing: cumulated plastic strains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VI9      = TAB2 . 'VARIABLES_INTERNES' . (N2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1)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EQ_MAX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MAXI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EXCO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'EPSE' VI9)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LISO3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'PAS'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(EQ_MAX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/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10.) EQ_MAX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U9       = TAB2 . 'DEPLACEMENTS' . (N2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1)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DEF9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U9 150. ;</a:t>
            </a: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VI9 MOM2 DEF9 CSU LISO3 ;</a:t>
            </a: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>
                <a:solidFill>
                  <a:prstClr val="white"/>
                </a:solidFill>
              </a:rPr>
              <a:t>Chap. </a:t>
            </a:r>
            <a:r>
              <a:rPr lang="fr-FR" dirty="0" smtClean="0">
                <a:solidFill>
                  <a:prstClr val="white"/>
                </a:solidFill>
              </a:rPr>
              <a:t>9: </a:t>
            </a:r>
            <a:r>
              <a:rPr lang="en-US" dirty="0" err="1"/>
              <a:t>Elasto</a:t>
            </a:r>
            <a:r>
              <a:rPr lang="en-US" dirty="0"/>
              <a:t>-plastic mechanical analysis</a:t>
            </a:r>
            <a:r>
              <a:rPr lang="en-US" sz="1600" dirty="0">
                <a:solidFill>
                  <a:prstClr val="white"/>
                </a:solidFill>
              </a:rPr>
              <a:t/>
            </a:r>
            <a:br>
              <a:rPr lang="en-US" sz="1600" dirty="0">
                <a:solidFill>
                  <a:prstClr val="white"/>
                </a:solidFill>
              </a:rPr>
            </a:br>
            <a:r>
              <a:rPr lang="en-US" sz="1600" dirty="0" smtClean="0">
                <a:solidFill>
                  <a:prstClr val="white"/>
                </a:solidFill>
              </a:rPr>
              <a:t>THERMAL </a:t>
            </a:r>
            <a:r>
              <a:rPr lang="en-US" sz="1600" dirty="0">
                <a:solidFill>
                  <a:prstClr val="white"/>
                </a:solidFill>
              </a:rPr>
              <a:t>LOADING, </a:t>
            </a:r>
            <a:r>
              <a:rPr lang="en-US" sz="1600" dirty="0" smtClean="0">
                <a:solidFill>
                  <a:prstClr val="white"/>
                </a:solidFill>
              </a:rPr>
              <a:t>variable </a:t>
            </a:r>
            <a:r>
              <a:rPr lang="en-US" sz="1600" dirty="0">
                <a:solidFill>
                  <a:prstClr val="white"/>
                </a:solidFill>
              </a:rPr>
              <a:t>properties (</a:t>
            </a:r>
            <a:r>
              <a:rPr lang="en-US" sz="1600" dirty="0" err="1">
                <a:solidFill>
                  <a:prstClr val="white"/>
                </a:solidFill>
              </a:rPr>
              <a:t>x,t</a:t>
            </a:r>
            <a:r>
              <a:rPr lang="en-US" sz="1600" dirty="0">
                <a:solidFill>
                  <a:prstClr val="white"/>
                </a:solidFill>
              </a:rPr>
              <a:t>), PASAPAS</a:t>
            </a:r>
            <a:endParaRPr lang="fr-FR" sz="16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2001" y="2425457"/>
            <a:ext cx="6513304" cy="424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ADDENDA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804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74400" cy="4968552"/>
          </a:xfrm>
        </p:spPr>
        <p:txBody>
          <a:bodyPr/>
          <a:lstStyle/>
          <a:p>
            <a:pPr lvl="1"/>
            <a:r>
              <a:rPr lang="en-US" sz="2000" dirty="0" smtClean="0">
                <a:sym typeface="Symbol" pitchFamily="18" charset="2"/>
              </a:rPr>
              <a:t>The choice of the </a:t>
            </a:r>
            <a:r>
              <a:rPr lang="en-US" sz="2000" u="sng" dirty="0" smtClean="0">
                <a:sym typeface="Symbol" pitchFamily="18" charset="2"/>
              </a:rPr>
              <a:t>finite elements</a:t>
            </a:r>
            <a:r>
              <a:rPr lang="en-US" sz="2000" dirty="0" smtClean="0">
                <a:sym typeface="Symbol" pitchFamily="18" charset="2"/>
              </a:rPr>
              <a:t> is made in MODE</a:t>
            </a:r>
          </a:p>
          <a:p>
            <a:pPr lvl="2"/>
            <a:endParaRPr lang="en-US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MODP1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MODE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LIG1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'MECANIQUE' 'ELASTIQUE' | 'POUT' |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;</a:t>
            </a:r>
            <a:endParaRPr lang="en-US" dirty="0" smtClean="0">
              <a:solidFill>
                <a:srgbClr val="00B050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                                       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| 'TIMO' |</a:t>
            </a: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MODC1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MODE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SUR1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'MECANIQUE' 'ELASTIQUE' | 'DKT'  |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;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                                       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| 'COQ8' |</a:t>
            </a: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endParaRPr lang="en-US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endParaRPr lang="en-US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1"/>
            <a:r>
              <a:rPr lang="en-US" sz="2000" dirty="0" smtClean="0">
                <a:sym typeface="Symbol" pitchFamily="18" charset="2"/>
              </a:rPr>
              <a:t>You should give the </a:t>
            </a:r>
            <a:r>
              <a:rPr lang="en-US" sz="2000" u="sng" dirty="0" smtClean="0">
                <a:sym typeface="Symbol" pitchFamily="18" charset="2"/>
              </a:rPr>
              <a:t>geometrical characteristics</a:t>
            </a:r>
          </a:p>
          <a:p>
            <a:pPr lvl="2"/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MATP1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MATE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MODP1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'YOUN'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210.E9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'NU  '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0.3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                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'SECT'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1.E-2 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'INRY'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1.E-4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'INRZ' 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2.E-4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'TORS' 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3.E-4 ;</a:t>
            </a:r>
          </a:p>
          <a:p>
            <a:pPr lvl="2"/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MATC1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MATE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MODC1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'YOUN'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210.E9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'NU  '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0.3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                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'EPAI'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1.E-2 ;</a:t>
            </a:r>
          </a:p>
          <a:p>
            <a:pPr lvl="1"/>
            <a:endParaRPr lang="en-US" sz="2000" dirty="0" smtClean="0">
              <a:sym typeface="Symbol" pitchFamily="18" charset="2"/>
            </a:endParaRPr>
          </a:p>
          <a:p>
            <a:pPr lvl="1"/>
            <a:endParaRPr lang="en-US" sz="2000" dirty="0" smtClean="0">
              <a:sym typeface="Symbol" pitchFamily="18" charset="2"/>
            </a:endParaRPr>
          </a:p>
          <a:p>
            <a:pPr lvl="1"/>
            <a:r>
              <a:rPr lang="en-US" sz="2000" dirty="0" smtClean="0">
                <a:sym typeface="Symbol" pitchFamily="18" charset="2"/>
              </a:rPr>
              <a:t>Then you can prescribe </a:t>
            </a:r>
            <a:r>
              <a:rPr lang="en-US" sz="2000" dirty="0" err="1" smtClean="0">
                <a:sym typeface="Symbol" pitchFamily="18" charset="2"/>
              </a:rPr>
              <a:t>d.o.f</a:t>
            </a:r>
            <a:r>
              <a:rPr lang="en-US" sz="2000" dirty="0" smtClean="0">
                <a:sym typeface="Symbol" pitchFamily="18" charset="2"/>
              </a:rPr>
              <a:t>. for displacements and </a:t>
            </a:r>
            <a:r>
              <a:rPr lang="en-US" sz="2000" u="sng" dirty="0" smtClean="0">
                <a:sym typeface="Symbol" pitchFamily="18" charset="2"/>
              </a:rPr>
              <a:t>rotation</a:t>
            </a:r>
          </a:p>
          <a:p>
            <a:pPr lvl="2"/>
            <a:endParaRPr lang="en-US" dirty="0" smtClean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BL1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BLOQ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P1 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'UX' 'UY' 'UZ'  'RX' 'RY' 'RZ'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;</a:t>
            </a:r>
            <a:endParaRPr lang="en-US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118</a:t>
            </a:fld>
            <a:endParaRPr lang="fr-FR" dirty="0"/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 smtClean="0"/>
              <a:t>TRUSS, Beam, shell, joint … F.E.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5544000" y="1735200"/>
            <a:ext cx="1252800" cy="590400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5544000" y="2496840"/>
            <a:ext cx="1252800" cy="590400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3032400" y="4299600"/>
            <a:ext cx="5866800" cy="279600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3032400" y="5061240"/>
            <a:ext cx="1402800" cy="279600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4351200" y="6338532"/>
            <a:ext cx="1632000" cy="279600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7077600" y="1629902"/>
            <a:ext cx="1900800" cy="496800"/>
            <a:chOff x="7077600" y="1541276"/>
            <a:chExt cx="1832710" cy="755524"/>
          </a:xfrm>
        </p:grpSpPr>
        <p:cxnSp>
          <p:nvCxnSpPr>
            <p:cNvPr id="11" name="Connecteur droit 10"/>
            <p:cNvCxnSpPr/>
            <p:nvPr/>
          </p:nvCxnSpPr>
          <p:spPr>
            <a:xfrm flipV="1">
              <a:off x="7077600" y="2145032"/>
              <a:ext cx="366542" cy="151768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flipV="1">
              <a:off x="7444142" y="1993264"/>
              <a:ext cx="366542" cy="151768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flipV="1">
              <a:off x="7810684" y="1841496"/>
              <a:ext cx="366542" cy="151768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 flipV="1">
              <a:off x="8177226" y="1689728"/>
              <a:ext cx="366542" cy="151768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flipV="1">
              <a:off x="8543768" y="1541276"/>
              <a:ext cx="366542" cy="151768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e 16"/>
          <p:cNvGrpSpPr/>
          <p:nvPr/>
        </p:nvGrpSpPr>
        <p:grpSpPr>
          <a:xfrm>
            <a:off x="7072208" y="2485005"/>
            <a:ext cx="1854942" cy="706323"/>
            <a:chOff x="7072208" y="2485005"/>
            <a:chExt cx="1854942" cy="706323"/>
          </a:xfrm>
        </p:grpSpPr>
        <p:cxnSp>
          <p:nvCxnSpPr>
            <p:cNvPr id="18" name="Connecteur droit 17"/>
            <p:cNvCxnSpPr/>
            <p:nvPr/>
          </p:nvCxnSpPr>
          <p:spPr>
            <a:xfrm flipV="1">
              <a:off x="7783200" y="3091532"/>
              <a:ext cx="380160" cy="99796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8163360" y="2991736"/>
              <a:ext cx="380160" cy="99796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8543520" y="2891940"/>
              <a:ext cx="380160" cy="99796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7407360" y="2878439"/>
              <a:ext cx="380160" cy="99796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 flipV="1">
              <a:off x="7787520" y="2778643"/>
              <a:ext cx="380160" cy="99796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 flipV="1">
              <a:off x="8167680" y="2678847"/>
              <a:ext cx="380160" cy="99796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flipV="1">
              <a:off x="7074904" y="2687894"/>
              <a:ext cx="380160" cy="99796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 flipV="1">
              <a:off x="7455064" y="2588098"/>
              <a:ext cx="380160" cy="99796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flipV="1">
              <a:off x="7835224" y="2488302"/>
              <a:ext cx="380160" cy="99796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7072208" y="2785052"/>
              <a:ext cx="710992" cy="406276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>
              <a:off x="7452410" y="2686571"/>
              <a:ext cx="710992" cy="406276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7833170" y="2586676"/>
              <a:ext cx="710992" cy="406276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8216158" y="2485005"/>
              <a:ext cx="710992" cy="406276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3036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74400" cy="4968552"/>
          </a:xfrm>
        </p:spPr>
        <p:txBody>
          <a:bodyPr/>
          <a:lstStyle/>
          <a:p>
            <a:pPr lvl="1"/>
            <a:r>
              <a:rPr lang="en-US" sz="2000" dirty="0" smtClean="0">
                <a:sym typeface="Symbol" pitchFamily="18" charset="2"/>
              </a:rPr>
              <a:t>Example of </a:t>
            </a:r>
            <a:r>
              <a:rPr lang="en-US" sz="2000" dirty="0" smtClean="0">
                <a:sym typeface="Symbol" pitchFamily="18" charset="2"/>
              </a:rPr>
              <a:t>a </a:t>
            </a:r>
            <a:r>
              <a:rPr lang="en-US" sz="2000" dirty="0" smtClean="0">
                <a:sym typeface="Symbol" pitchFamily="18" charset="2"/>
              </a:rPr>
              <a:t>cylindrical </a:t>
            </a:r>
            <a:r>
              <a:rPr lang="en-US" sz="2000" dirty="0" smtClean="0">
                <a:sym typeface="Symbol" pitchFamily="18" charset="2"/>
              </a:rPr>
              <a:t>shell under </a:t>
            </a:r>
            <a:r>
              <a:rPr lang="en-US" sz="2000" dirty="0" smtClean="0">
                <a:sym typeface="Symbol" pitchFamily="18" charset="2"/>
              </a:rPr>
              <a:t>pressure (in 3D)</a:t>
            </a:r>
            <a:endParaRPr lang="en-US" sz="2000" dirty="0" smtClean="0">
              <a:sym typeface="Symbol" pitchFamily="18" charset="2"/>
            </a:endParaRPr>
          </a:p>
          <a:p>
            <a:pPr lvl="2"/>
            <a:endParaRPr lang="en-US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OPTI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'DIME'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3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'ELEM' </a:t>
            </a:r>
            <a:r>
              <a:rPr lang="en-US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'QUA4' 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;</a:t>
            </a:r>
          </a:p>
          <a:p>
            <a:pPr lvl="2"/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p1 = 4. 0. 0. ;</a:t>
            </a:r>
          </a:p>
          <a:p>
            <a:pPr lvl="2"/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lig1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CERC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45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'ROTA'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360. p1 (0. 0. 0.) (0. 0. 1.) ;</a:t>
            </a:r>
          </a:p>
          <a:p>
            <a:pPr lvl="2"/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ELIM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lig1 1.E-2 ;</a:t>
            </a:r>
          </a:p>
          <a:p>
            <a:pPr lvl="2"/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sur1 = lig1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TRAN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20 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(0. 0. 10.) ;</a:t>
            </a:r>
          </a:p>
          <a:p>
            <a:pPr lvl="2"/>
            <a:endParaRPr lang="en-US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MODE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sur1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'MECANIQUE' </a:t>
            </a:r>
            <a:r>
              <a:rPr lang="en-US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'COQ4' 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;</a:t>
            </a:r>
          </a:p>
          <a:p>
            <a:pPr lvl="2"/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MATE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'YOUN'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210.E9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'NU'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0.3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'EPAI'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0.3 ;</a:t>
            </a:r>
          </a:p>
          <a:p>
            <a:pPr lvl="2"/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rig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RIGI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ma ;</a:t>
            </a:r>
          </a:p>
          <a:p>
            <a:pPr lvl="2"/>
            <a:endParaRPr lang="en-US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bl1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BLOQ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'UX' 'UY' 'UZ' 'RX' 'RY' 'RZ' 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lig1 ;</a:t>
            </a:r>
          </a:p>
          <a:p>
            <a:pPr lvl="2"/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f1 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PRES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'COQU'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42.E5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'NORM'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ma ;</a:t>
            </a:r>
          </a:p>
          <a:p>
            <a:pPr lvl="2"/>
            <a:endParaRPr lang="en-US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u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RESO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(rig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ET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bl1) f1 ;</a:t>
            </a:r>
          </a:p>
          <a:p>
            <a:pPr lvl="2"/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def1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DEFO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sur1 u ;</a:t>
            </a:r>
          </a:p>
          <a:p>
            <a:pPr lvl="2"/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TRAC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'CACH'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def1 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;</a:t>
            </a:r>
            <a:endParaRPr lang="en-US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119</a:t>
            </a:fld>
            <a:endParaRPr lang="fr-FR" dirty="0"/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 smtClean="0"/>
              <a:t>Shell elements in 3D</a:t>
            </a:r>
            <a:endParaRPr lang="en-US" sz="1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595" y="2066924"/>
            <a:ext cx="2457494" cy="306541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560400" y="3304433"/>
            <a:ext cx="663938" cy="260298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4456768" y="3564731"/>
            <a:ext cx="1062969" cy="260298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3466168" y="4312443"/>
            <a:ext cx="1434445" cy="260298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1999318" y="4572741"/>
            <a:ext cx="2534582" cy="260298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517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Gibiane: syntax rules</a:t>
            </a:r>
            <a:endParaRPr lang="en-US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70752"/>
            <a:ext cx="8172464" cy="4968552"/>
          </a:xfrm>
        </p:spPr>
        <p:txBody>
          <a:bodyPr/>
          <a:lstStyle/>
          <a:p>
            <a:pPr lvl="1"/>
            <a:r>
              <a:rPr lang="en-US" sz="2000" b="1" dirty="0" smtClean="0"/>
              <a:t>Statements lines</a:t>
            </a:r>
          </a:p>
          <a:p>
            <a:pPr lvl="2"/>
            <a:r>
              <a:rPr lang="en-US" sz="2000" dirty="0" smtClean="0"/>
              <a:t>	</a:t>
            </a:r>
            <a:r>
              <a:rPr lang="en-US" sz="2000" dirty="0" smtClean="0">
                <a:solidFill>
                  <a:srgbClr val="FF0000"/>
                </a:solidFill>
              </a:rPr>
              <a:t>500 characters max per statement</a:t>
            </a:r>
          </a:p>
          <a:p>
            <a:pPr lvl="2"/>
            <a:r>
              <a:rPr lang="en-US" sz="2000" dirty="0" smtClean="0"/>
              <a:t>	A statement can be written on several lines</a:t>
            </a:r>
          </a:p>
          <a:p>
            <a:pPr lvl="2"/>
            <a:r>
              <a:rPr lang="en-US" sz="2000" dirty="0" smtClean="0"/>
              <a:t>	</a:t>
            </a:r>
            <a:r>
              <a:rPr lang="en-US" sz="2000" dirty="0" smtClean="0">
                <a:solidFill>
                  <a:srgbClr val="FF0000"/>
                </a:solidFill>
              </a:rPr>
              <a:t>End with a semicolon </a:t>
            </a:r>
            <a:r>
              <a:rPr lang="en-US" sz="2000" b="1" dirty="0" smtClean="0">
                <a:solidFill>
                  <a:srgbClr val="FF0000"/>
                </a:solidFill>
              </a:rPr>
              <a:t>;</a:t>
            </a:r>
          </a:p>
          <a:p>
            <a:pPr lvl="2"/>
            <a:r>
              <a:rPr lang="en-US" sz="2000" b="1" dirty="0" smtClean="0">
                <a:solidFill>
                  <a:srgbClr val="FF0000"/>
                </a:solidFill>
              </a:rPr>
              <a:t>	</a:t>
            </a:r>
            <a:r>
              <a:rPr lang="en-US" sz="2000" dirty="0" smtClean="0"/>
              <a:t>The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assignment operator </a:t>
            </a:r>
            <a:r>
              <a:rPr lang="en-US" sz="2000" dirty="0" smtClean="0"/>
              <a:t>is the equals sign</a:t>
            </a:r>
            <a:r>
              <a:rPr lang="en-US" sz="2000" b="1" dirty="0" smtClean="0"/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>
                <a:latin typeface="+mj-lt"/>
              </a:rPr>
              <a:t>Case insensitive</a:t>
            </a:r>
          </a:p>
          <a:p>
            <a:pPr marL="0" lvl="1" indent="0">
              <a:buNone/>
            </a:pP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TOTO = 3.14 ;</a:t>
            </a:r>
          </a:p>
          <a:p>
            <a:pPr lvl="2"/>
            <a:r>
              <a:rPr lang="en-US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A    = 2. 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en-US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tOTo</a:t>
            </a:r>
            <a:r>
              <a:rPr lang="en-US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;</a:t>
            </a:r>
            <a:r>
              <a:rPr lang="en-US" sz="2000" dirty="0" smtClean="0">
                <a:solidFill>
                  <a:srgbClr val="0070C0"/>
                </a:solidFill>
                <a:cs typeface="Consolas" panose="020B0609020204030204" pitchFamily="49" charset="0"/>
              </a:rPr>
              <a:t>	</a:t>
            </a:r>
            <a:r>
              <a:rPr lang="en-US" sz="2000" dirty="0" smtClean="0">
                <a:cs typeface="Consolas" panose="020B0609020204030204" pitchFamily="49" charset="0"/>
              </a:rPr>
              <a:t>variable 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A</a:t>
            </a:r>
            <a:r>
              <a:rPr lang="en-US" sz="2000" dirty="0" smtClean="0">
                <a:cs typeface="Consolas" panose="020B0609020204030204" pitchFamily="49" charset="0"/>
              </a:rPr>
              <a:t> has the value of 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6.28</a:t>
            </a:r>
          </a:p>
          <a:p>
            <a:pPr lvl="2"/>
            <a:endParaRPr lang="en-US" sz="2000" dirty="0" smtClean="0"/>
          </a:p>
          <a:p>
            <a:pPr lvl="2"/>
            <a:r>
              <a:rPr lang="en-US" sz="2000" dirty="0" smtClean="0"/>
              <a:t>	excepted characters strings 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</a:t>
            </a:r>
            <a:r>
              <a:rPr lang="en-US" sz="2000" dirty="0" err="1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blabla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</a:t>
            </a:r>
            <a:r>
              <a:rPr lang="en-US" sz="2000" dirty="0" smtClean="0">
                <a:cs typeface="Consolas" panose="020B0609020204030204" pitchFamily="49" charset="0"/>
              </a:rPr>
              <a:t> ≠ </a:t>
            </a:r>
            <a:r>
              <a:rPr lang="en-US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'BLABLA'</a:t>
            </a:r>
            <a:br>
              <a:rPr lang="en-US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000" dirty="0" smtClean="0">
                <a:cs typeface="Consolas" panose="020B0609020204030204" pitchFamily="49" charset="0"/>
              </a:rPr>
              <a:t>	enclosed by </a:t>
            </a:r>
            <a:r>
              <a:rPr lang="en-US" sz="2000" dirty="0" smtClean="0"/>
              <a:t>single quotes   </a:t>
            </a:r>
            <a:r>
              <a:rPr lang="en-US" sz="2000" dirty="0" smtClean="0">
                <a:solidFill>
                  <a:srgbClr val="FF0000"/>
                </a:solidFill>
                <a:cs typeface="Consolas" panose="020B0609020204030204" pitchFamily="49" charset="0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mot1 = 'Hello bro' ;</a:t>
            </a:r>
            <a:endParaRPr lang="en-US" sz="2000" b="1" dirty="0" smtClean="0">
              <a:solidFill>
                <a:srgbClr val="0070C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Program ends</a:t>
            </a:r>
          </a:p>
          <a:p>
            <a:pPr lvl="2"/>
            <a:r>
              <a:rPr lang="en-US" sz="2000" dirty="0" smtClean="0"/>
              <a:t>	with statement </a:t>
            </a:r>
            <a:r>
              <a:rPr lang="en-US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FIN ;</a:t>
            </a:r>
            <a:r>
              <a:rPr lang="en-US" sz="2000" dirty="0" smtClean="0"/>
              <a:t> 	</a:t>
            </a:r>
            <a:r>
              <a:rPr lang="en-US" sz="2000" dirty="0" smtClean="0">
                <a:sym typeface="Wingdings" panose="05000000000000000000" pitchFamily="2" charset="2"/>
              </a:rPr>
              <a:t> Cast3M stop</a:t>
            </a:r>
          </a:p>
          <a:p>
            <a:pPr lvl="2"/>
            <a:r>
              <a:rPr lang="en-US" sz="2000" dirty="0" smtClean="0">
                <a:sym typeface="Wingdings" panose="05000000000000000000" pitchFamily="2" charset="2"/>
              </a:rPr>
              <a:t>	empty line or EOF 	 interactive mode</a:t>
            </a:r>
          </a:p>
          <a:p>
            <a:pPr lvl="2"/>
            <a:endParaRPr lang="en-US" sz="2000" dirty="0" smtClean="0">
              <a:sym typeface="Wingdings" panose="05000000000000000000" pitchFamily="2" charset="2"/>
            </a:endParaRPr>
          </a:p>
          <a:p>
            <a:pPr lvl="1"/>
            <a:r>
              <a:rPr lang="en-US" sz="2000" dirty="0" smtClean="0"/>
              <a:t>A </a:t>
            </a:r>
            <a:r>
              <a:rPr lang="en-US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en-US" sz="2000" dirty="0" smtClean="0"/>
              <a:t> in the </a:t>
            </a:r>
            <a:r>
              <a:rPr lang="en-US" sz="2000" b="1" dirty="0" smtClean="0"/>
              <a:t>first column </a:t>
            </a:r>
            <a:r>
              <a:rPr lang="en-US" sz="2000" dirty="0" smtClean="0"/>
              <a:t>means that the rest of the line is a </a:t>
            </a:r>
            <a:r>
              <a:rPr lang="en-US" sz="2000" b="1" dirty="0" smtClean="0"/>
              <a:t>comment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Empty lines accepted </a:t>
            </a:r>
          </a:p>
          <a:p>
            <a:pPr marL="0" lvl="1" indent="0">
              <a:buNone/>
            </a:pPr>
            <a:endParaRPr lang="fr-FR" sz="2000" dirty="0" smtClean="0">
              <a:sym typeface="Wingdings" panose="05000000000000000000" pitchFamily="2" charset="2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608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74400" cy="4968552"/>
          </a:xfrm>
        </p:spPr>
        <p:txBody>
          <a:bodyPr/>
          <a:lstStyle/>
          <a:p>
            <a:pPr lvl="1"/>
            <a:r>
              <a:rPr lang="en-US" sz="2000" dirty="0" smtClean="0">
                <a:sym typeface="Symbol" pitchFamily="18" charset="2"/>
              </a:rPr>
              <a:t>The same case (in 2D axisymmetric)</a:t>
            </a:r>
          </a:p>
          <a:p>
            <a:pPr lvl="2"/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OPTI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'DIME'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2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'MODE' 'AXIS' 'ELEM' 'SEG2' 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;</a:t>
            </a:r>
          </a:p>
          <a:p>
            <a:pPr lvl="2"/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p1 = 4. 0. ;</a:t>
            </a:r>
          </a:p>
          <a:p>
            <a:pPr lvl="2"/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lig1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DROI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20 p1 (4. 10.) ;</a:t>
            </a:r>
          </a:p>
          <a:p>
            <a:pPr lvl="2"/>
            <a:endParaRPr lang="en-US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endParaRPr lang="en-US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endParaRPr lang="en-US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MODE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lig1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'MECANIQUE' 'COQ2' 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;</a:t>
            </a:r>
          </a:p>
          <a:p>
            <a:pPr lvl="2"/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MATE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'YOUN'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210.E9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'NU'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0.3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'EPAI'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0.3 ;</a:t>
            </a:r>
          </a:p>
          <a:p>
            <a:pPr lvl="2"/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rig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RIGI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ma ;</a:t>
            </a:r>
          </a:p>
          <a:p>
            <a:pPr lvl="2"/>
            <a:endParaRPr lang="en-US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bl1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BLOQ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'UR' 'UZ' 'RT' 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p1 ;</a:t>
            </a:r>
          </a:p>
          <a:p>
            <a:pPr lvl="2"/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f1 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PRES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'COQU'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-42.E5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'NORM'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;</a:t>
            </a:r>
          </a:p>
          <a:p>
            <a:pPr lvl="2"/>
            <a:endParaRPr lang="en-US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u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RESO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(rig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ET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bl1) f1 ;</a:t>
            </a:r>
          </a:p>
          <a:p>
            <a:pPr lvl="2"/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def1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DEFO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lig1 u ;</a:t>
            </a:r>
          </a:p>
          <a:p>
            <a:pPr lvl="2"/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TRAC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def1 ;</a:t>
            </a:r>
          </a:p>
          <a:p>
            <a:pPr lvl="2"/>
            <a:endParaRPr lang="en-US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120</a:t>
            </a:fld>
            <a:endParaRPr lang="fr-FR" dirty="0"/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 smtClean="0"/>
              <a:t>Shell elements in 2D</a:t>
            </a:r>
            <a:endParaRPr lang="en-US" sz="16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3738" y="1268760"/>
            <a:ext cx="672066" cy="45493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93323" y="1780381"/>
            <a:ext cx="1337607" cy="260298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574951" y="3310030"/>
            <a:ext cx="654150" cy="260298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4449148" y="3562708"/>
            <a:ext cx="1067732" cy="260298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003128" y="4316916"/>
            <a:ext cx="1425872" cy="260298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1999318" y="4577503"/>
            <a:ext cx="2328842" cy="260298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812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74400" cy="4968552"/>
          </a:xfrm>
        </p:spPr>
        <p:txBody>
          <a:bodyPr/>
          <a:lstStyle/>
          <a:p>
            <a:pPr lvl="1"/>
            <a:r>
              <a:rPr lang="en-US" sz="2000" dirty="0" smtClean="0">
                <a:sym typeface="Symbol" pitchFamily="18" charset="2"/>
              </a:rPr>
              <a:t>Example of steady state 2D axisymmetric conduction problem</a:t>
            </a:r>
          </a:p>
          <a:p>
            <a:pPr lvl="2"/>
            <a:endParaRPr lang="en-US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OPTI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'DIME'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2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'MODE' 'AXIS' 'ELEM' 'QUA8' 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;</a:t>
            </a:r>
            <a:endParaRPr lang="en-US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endParaRPr lang="en-US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p1 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= 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10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. 0. ;</a:t>
            </a:r>
          </a:p>
          <a:p>
            <a:pPr lvl="2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p2 = 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50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. 0. ;</a:t>
            </a:r>
          </a:p>
          <a:p>
            <a:pPr lvl="2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lig1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DROI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10 p1 p2 ;</a:t>
            </a:r>
          </a:p>
          <a:p>
            <a:pPr lvl="2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sur1 = lig1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TRAN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1 (0. 1.) ;</a:t>
            </a:r>
          </a:p>
          <a:p>
            <a:pPr lvl="2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cot1 = sur1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COTE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4 ;</a:t>
            </a:r>
          </a:p>
          <a:p>
            <a:pPr lvl="2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cot2 = sur1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COTE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2 ;</a:t>
            </a:r>
          </a:p>
          <a:p>
            <a:pPr lvl="2">
              <a:lnSpc>
                <a:spcPct val="100000"/>
              </a:lnSpc>
            </a:pPr>
            <a:endParaRPr lang="en-US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MODE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sur1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'THERMIQUE'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;</a:t>
            </a:r>
          </a:p>
          <a:p>
            <a:pPr lvl="2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MATE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'K'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42. ;</a:t>
            </a:r>
          </a:p>
          <a:p>
            <a:pPr lvl="2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con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COND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ma ;</a:t>
            </a:r>
          </a:p>
          <a:p>
            <a:pPr lvl="2">
              <a:lnSpc>
                <a:spcPct val="100000"/>
              </a:lnSpc>
            </a:pPr>
            <a:endParaRPr lang="en-US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bl1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BLOQ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'T'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cot1 ;</a:t>
            </a:r>
          </a:p>
          <a:p>
            <a:pPr lvl="2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bl2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BLOQ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'T'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cot2 ;</a:t>
            </a:r>
          </a:p>
          <a:p>
            <a:pPr lvl="2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f1 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DEPI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bl1 20. ;</a:t>
            </a:r>
          </a:p>
          <a:p>
            <a:pPr lvl="2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f2 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DEPI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bl2 500. ;</a:t>
            </a:r>
          </a:p>
          <a:p>
            <a:pPr lvl="2">
              <a:lnSpc>
                <a:spcPct val="100000"/>
              </a:lnSpc>
            </a:pPr>
            <a:endParaRPr lang="en-US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t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RESO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(con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ET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bl1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ET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bl2) (f1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ET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f2) ;</a:t>
            </a:r>
          </a:p>
          <a:p>
            <a:pPr lvl="2">
              <a:lnSpc>
                <a:spcPct val="100000"/>
              </a:lnSpc>
            </a:pP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TRAC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t sur1 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;</a:t>
            </a:r>
            <a:endParaRPr lang="en-US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evt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EVOL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'CHPO'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t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'T'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lig1 ;</a:t>
            </a:r>
          </a:p>
          <a:p>
            <a:pPr lvl="2">
              <a:lnSpc>
                <a:spcPct val="100000"/>
              </a:lnSpc>
            </a:pP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DESS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evt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;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121</a:t>
            </a:fld>
            <a:endParaRPr lang="fr-FR" dirty="0"/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 smtClean="0"/>
              <a:t>And some other options (1D, 2D AXIS, etc…)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2278380" y="1755680"/>
            <a:ext cx="1328420" cy="267206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428" y="4122166"/>
            <a:ext cx="3506623" cy="2267774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694" y="1939925"/>
            <a:ext cx="3095854" cy="201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1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74400" cy="4968552"/>
          </a:xfrm>
        </p:spPr>
        <p:txBody>
          <a:bodyPr/>
          <a:lstStyle/>
          <a:p>
            <a:pPr lvl="1"/>
            <a:r>
              <a:rPr lang="en-US" sz="2000" dirty="0" smtClean="0">
                <a:sym typeface="Symbol" pitchFamily="18" charset="2"/>
              </a:rPr>
              <a:t>The same case in 1D (cylindrical)</a:t>
            </a:r>
          </a:p>
          <a:p>
            <a:pPr lvl="2"/>
            <a:endParaRPr lang="en-US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OPTI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'DIME' 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1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'MODE' 'UNID' 'AXIS' 'ELEM' </a:t>
            </a:r>
            <a:r>
              <a:rPr lang="en-US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'SEG3'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;</a:t>
            </a:r>
            <a:endParaRPr lang="en-US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endParaRPr lang="en-US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p1 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POIN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10. ;</a:t>
            </a:r>
          </a:p>
          <a:p>
            <a:pPr lvl="2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p2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POIN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50. ;</a:t>
            </a:r>
          </a:p>
          <a:p>
            <a:pPr lvl="2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lig1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DROI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10 p1 p2 ;</a:t>
            </a:r>
          </a:p>
          <a:p>
            <a:pPr lvl="2">
              <a:lnSpc>
                <a:spcPct val="100000"/>
              </a:lnSpc>
            </a:pPr>
            <a:endParaRPr lang="en-US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endParaRPr lang="en-US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endParaRPr lang="en-US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endParaRPr lang="en-US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MODE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lig1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'THERMIQUE'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;</a:t>
            </a:r>
          </a:p>
          <a:p>
            <a:pPr lvl="2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MATE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'K'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42. ;</a:t>
            </a:r>
          </a:p>
          <a:p>
            <a:pPr lvl="2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con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COND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mo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ma ;</a:t>
            </a:r>
          </a:p>
          <a:p>
            <a:pPr lvl="2">
              <a:lnSpc>
                <a:spcPct val="100000"/>
              </a:lnSpc>
            </a:pPr>
            <a:endParaRPr lang="en-US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bl1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BLOQ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'T'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p1 ;</a:t>
            </a:r>
          </a:p>
          <a:p>
            <a:pPr lvl="2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bl2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BLOQ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'T'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p2 ;</a:t>
            </a:r>
          </a:p>
          <a:p>
            <a:pPr lvl="2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f1 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DEPI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bl1 20. ;</a:t>
            </a:r>
          </a:p>
          <a:p>
            <a:pPr lvl="2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f2 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DEPI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bl2 500. ;</a:t>
            </a:r>
          </a:p>
          <a:p>
            <a:pPr lvl="2">
              <a:lnSpc>
                <a:spcPct val="100000"/>
              </a:lnSpc>
            </a:pPr>
            <a:endParaRPr lang="en-US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t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RESO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(con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ET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bl1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ET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bl2) (f1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ET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f2) ;</a:t>
            </a:r>
          </a:p>
          <a:p>
            <a:pPr lvl="2">
              <a:lnSpc>
                <a:spcPct val="100000"/>
              </a:lnSpc>
            </a:pP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TRAC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t lig1 ;</a:t>
            </a:r>
          </a:p>
          <a:p>
            <a:pPr lvl="2">
              <a:lnSpc>
                <a:spcPct val="100000"/>
              </a:lnSpc>
            </a:pPr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evt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=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EVOL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'CHPO'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t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'T'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lig1 ;</a:t>
            </a:r>
          </a:p>
          <a:p>
            <a:pPr lvl="2">
              <a:lnSpc>
                <a:spcPct val="100000"/>
              </a:lnSpc>
            </a:pP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DESS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evt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;</a:t>
            </a:r>
            <a:endParaRPr lang="en-US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122</a:t>
            </a:fld>
            <a:endParaRPr lang="fr-FR" dirty="0"/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 smtClean="0"/>
              <a:t>And some other options (1D, 2D AXIS, etc…)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1423009" y="1755680"/>
            <a:ext cx="2868004" cy="267206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1391101" y="2189964"/>
            <a:ext cx="1063968" cy="457985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654" y="1924050"/>
            <a:ext cx="3127935" cy="20454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428" y="4122166"/>
            <a:ext cx="3506623" cy="226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2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123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Binary file: backup </a:t>
            </a:r>
            <a:r>
              <a:rPr lang="en-US" sz="2000" b="1" dirty="0">
                <a:sym typeface="Symbol" pitchFamily="18" charset="2"/>
              </a:rPr>
              <a:t>/ recovery</a:t>
            </a:r>
            <a:endParaRPr lang="en-US" sz="2000" b="1" dirty="0" smtClean="0">
              <a:sym typeface="Symbol" pitchFamily="18" charset="2"/>
            </a:endParaRPr>
          </a:p>
          <a:p>
            <a:pPr lvl="2"/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'SAUV' 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'foo' ;   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SAUV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lvl="2"/>
            <a:r>
              <a:rPr lang="en-US" sz="20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'REST' 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'foo' ;   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REST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lvl="2"/>
            <a:endParaRPr lang="en-US" sz="2000" b="1" dirty="0" smtClean="0"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en-US" sz="2000" dirty="0" smtClean="0">
                <a:sym typeface="Symbol" pitchFamily="18" charset="2"/>
              </a:rPr>
              <a:t>Also possible by a text file</a:t>
            </a:r>
          </a:p>
          <a:p>
            <a:pPr lvl="2"/>
            <a:endParaRPr lang="en-US" sz="2000" dirty="0">
              <a:sym typeface="Symbol" pitchFamily="18" charset="2"/>
            </a:endParaRPr>
          </a:p>
          <a:p>
            <a:pPr lvl="2"/>
            <a:endParaRPr lang="en-US" sz="2000" dirty="0" smtClean="0">
              <a:sym typeface="Symbol" pitchFamily="18" charset="2"/>
            </a:endParaRPr>
          </a:p>
          <a:p>
            <a:pPr lvl="1"/>
            <a:r>
              <a:rPr lang="fr-FR" sz="2000" b="1" dirty="0" err="1" smtClean="0">
                <a:sym typeface="Symbol" pitchFamily="18" charset="2"/>
              </a:rPr>
              <a:t>Run</a:t>
            </a:r>
            <a:r>
              <a:rPr lang="fr-FR" sz="2000" b="1" dirty="0" smtClean="0">
                <a:sym typeface="Symbol" pitchFamily="18" charset="2"/>
              </a:rPr>
              <a:t> an </a:t>
            </a:r>
            <a:r>
              <a:rPr lang="fr-FR" sz="2000" b="1" dirty="0" err="1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EXTE</a:t>
            </a:r>
            <a:r>
              <a:rPr lang="fr-FR" sz="2000" b="1" dirty="0" err="1" smtClean="0">
                <a:sym typeface="Symbol" pitchFamily="18" charset="2"/>
              </a:rPr>
              <a:t>rnal</a:t>
            </a:r>
            <a:r>
              <a:rPr lang="fr-FR" sz="2000" b="1" dirty="0" smtClean="0">
                <a:sym typeface="Symbol" pitchFamily="18" charset="2"/>
              </a:rPr>
              <a:t> command</a:t>
            </a:r>
            <a:endParaRPr lang="fr-FR" sz="2000" b="1" dirty="0">
              <a:sym typeface="Symbol" pitchFamily="18" charset="2"/>
            </a:endParaRPr>
          </a:p>
          <a:p>
            <a:pPr lvl="2"/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TAB1 = </a:t>
            </a:r>
            <a:r>
              <a:rPr lang="fr-FR" sz="20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EXTE </a:t>
            </a:r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</a:t>
            </a:r>
            <a:r>
              <a:rPr lang="fr-FR" sz="2000" dirty="0" err="1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grep</a:t>
            </a:r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–in </a:t>
            </a:r>
            <a:r>
              <a:rPr lang="fr-FR" sz="2000" dirty="0" err="1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mechanical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foo.dgibi</a:t>
            </a:r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 </a:t>
            </a:r>
            <a:r>
              <a:rPr lang="fr-FR" sz="20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'RC'</a:t>
            </a:r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;</a:t>
            </a:r>
          </a:p>
          <a:p>
            <a:pPr lvl="2"/>
            <a:r>
              <a:rPr lang="fr-FR" sz="2000" dirty="0">
                <a:sym typeface="Wingdings" panose="05000000000000000000" pitchFamily="2" charset="2"/>
              </a:rPr>
              <a:t> </a:t>
            </a:r>
            <a:r>
              <a:rPr lang="fr-FR" sz="2000" dirty="0">
                <a:sym typeface="Symbol" pitchFamily="18" charset="2"/>
              </a:rPr>
              <a:t>TAB1 </a:t>
            </a:r>
            <a:r>
              <a:rPr lang="fr-FR" sz="2000" dirty="0" smtClean="0">
                <a:sym typeface="Symbol" pitchFamily="18" charset="2"/>
              </a:rPr>
              <a:t>contents the output of the </a:t>
            </a:r>
            <a:r>
              <a:rPr lang="fr-FR" sz="2000" dirty="0" err="1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grep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smtClean="0">
                <a:sym typeface="Symbol" pitchFamily="18" charset="2"/>
              </a:rPr>
              <a:t>command</a:t>
            </a:r>
            <a:endParaRPr lang="fr-FR" sz="2000" dirty="0">
              <a:sym typeface="Symbol" pitchFamily="18" charset="2"/>
            </a:endParaRPr>
          </a:p>
          <a:p>
            <a:pPr lvl="1"/>
            <a:endParaRPr lang="fr-FR" sz="2000" b="1" dirty="0">
              <a:sym typeface="Symbol" pitchFamily="18" charset="2"/>
            </a:endParaRPr>
          </a:p>
          <a:p>
            <a:pPr lvl="1"/>
            <a:endParaRPr lang="fr-FR" sz="2000" b="1" dirty="0">
              <a:sym typeface="Symbol" pitchFamily="18" charset="2"/>
            </a:endParaRPr>
          </a:p>
          <a:p>
            <a:pPr lvl="1"/>
            <a:r>
              <a:rPr lang="fr-FR" sz="2000" b="1" dirty="0" smtClean="0">
                <a:sym typeface="Symbol" pitchFamily="18" charset="2"/>
              </a:rPr>
              <a:t>The </a:t>
            </a:r>
            <a:r>
              <a:rPr lang="fr-FR" sz="2000" b="1" dirty="0" err="1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ACQU</a:t>
            </a:r>
            <a:r>
              <a:rPr lang="fr-FR" sz="2000" b="1" dirty="0" err="1" smtClean="0">
                <a:cs typeface="Consolas" panose="020B0609020204030204" pitchFamily="49" charset="0"/>
                <a:sym typeface="Symbol" pitchFamily="18" charset="2"/>
              </a:rPr>
              <a:t>isition</a:t>
            </a:r>
            <a:r>
              <a:rPr lang="fr-FR" sz="2000" b="1" dirty="0" smtClean="0">
                <a:cs typeface="Consolas" panose="020B0609020204030204" pitchFamily="49" charset="0"/>
                <a:sym typeface="Symbol" pitchFamily="18" charset="2"/>
              </a:rPr>
              <a:t> command</a:t>
            </a:r>
            <a:endParaRPr lang="fr-FR" sz="2000" b="1" dirty="0"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fr-FR" sz="2000" dirty="0" smtClean="0">
                <a:sym typeface="Symbol" pitchFamily="18" charset="2"/>
              </a:rPr>
              <a:t>Read a texte file, line by line</a:t>
            </a:r>
            <a:endParaRPr lang="fr-FR" sz="2000" dirty="0">
              <a:sym typeface="Symbol" pitchFamily="18" charset="2"/>
            </a:endParaRPr>
          </a:p>
          <a:p>
            <a:pPr lvl="2"/>
            <a:r>
              <a:rPr lang="fr-FR" sz="20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'ACQU'</a:t>
            </a:r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'foo.txt</a:t>
            </a:r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;</a:t>
            </a:r>
          </a:p>
          <a:p>
            <a:pPr lvl="2"/>
            <a:r>
              <a:rPr lang="fr-FR" sz="20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ACQU</a:t>
            </a:r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N1*'ENTIER' A*'FLOTTANT' ;</a:t>
            </a:r>
          </a:p>
          <a:p>
            <a:pPr lvl="2"/>
            <a:r>
              <a:rPr lang="fr-FR" sz="20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ACQU</a:t>
            </a:r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N2*'ENTIER' L1*'LISTREEL' 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4 ;</a:t>
            </a:r>
            <a:endParaRPr lang="fr-FR" sz="2000" dirty="0"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 smtClean="0"/>
              <a:t>Reading / writing DATA</a:t>
            </a:r>
            <a:endParaRPr lang="en-US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6043778" y="5088639"/>
            <a:ext cx="2982664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u="sng" dirty="0" smtClean="0">
                <a:latin typeface="Consolas" panose="020B0609020204030204" pitchFamily="49" charset="0"/>
                <a:cs typeface="Consolas" panose="020B0609020204030204" pitchFamily="49" charset="0"/>
              </a:rPr>
              <a:t>foo.txt</a:t>
            </a:r>
          </a:p>
          <a:p>
            <a:endParaRPr lang="fr-FR" sz="1600" u="sng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fr-FR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1  3.14  X     Y     Z</a:t>
            </a:r>
          </a:p>
          <a:p>
            <a:r>
              <a:rPr lang="fr-FR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2  25.2  28.3  24.3  16.6</a:t>
            </a:r>
            <a:endParaRPr lang="fr-FR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6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124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172464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Writing in a text file</a:t>
            </a:r>
          </a:p>
          <a:p>
            <a:pPr marL="0" lvl="1" indent="0">
              <a:buNone/>
            </a:pPr>
            <a:r>
              <a:rPr lang="fr-FR" sz="2000" dirty="0">
                <a:sym typeface="Symbol" pitchFamily="18" charset="2"/>
              </a:rPr>
              <a:t>	</a:t>
            </a:r>
            <a:r>
              <a:rPr lang="fr-FR" sz="2000" dirty="0">
                <a:sym typeface="Wingdings" panose="05000000000000000000" pitchFamily="2" charset="2"/>
              </a:rPr>
              <a:t> </a:t>
            </a:r>
            <a:r>
              <a:rPr lang="fr-FR" sz="2000" dirty="0" err="1" smtClean="0">
                <a:sym typeface="Symbol" pitchFamily="18" charset="2"/>
              </a:rPr>
              <a:t>using</a:t>
            </a:r>
            <a:r>
              <a:rPr lang="fr-FR" sz="2000" dirty="0" smtClean="0">
                <a:sym typeface="Symbol" pitchFamily="18" charset="2"/>
              </a:rPr>
              <a:t> the 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sym typeface="Symbol" pitchFamily="18" charset="2"/>
              </a:rPr>
              <a:t>SORT</a:t>
            </a:r>
            <a:r>
              <a:rPr lang="fr-FR" sz="2000" dirty="0">
                <a:sym typeface="Symbol" pitchFamily="18" charset="2"/>
              </a:rPr>
              <a:t> </a:t>
            </a:r>
            <a:r>
              <a:rPr lang="fr-FR" sz="2000" dirty="0" smtClean="0">
                <a:sym typeface="Symbol" pitchFamily="18" charset="2"/>
              </a:rPr>
              <a:t>directive</a:t>
            </a:r>
            <a:endParaRPr lang="fr-FR" sz="2000" dirty="0">
              <a:solidFill>
                <a:srgbClr val="FF0000"/>
              </a:solidFill>
              <a:latin typeface="Consolas" panose="020B0609020204030204" pitchFamily="49" charset="0"/>
              <a:sym typeface="Symbol" pitchFamily="18" charset="2"/>
            </a:endParaRPr>
          </a:p>
          <a:p>
            <a:pPr lvl="2"/>
            <a:endParaRPr lang="fr-FR" sz="2000" dirty="0">
              <a:cs typeface="Consolas" panose="020B0609020204030204" pitchFamily="49" charset="0"/>
              <a:sym typeface="Symbol" pitchFamily="18" charset="2"/>
            </a:endParaRPr>
          </a:p>
          <a:p>
            <a:pPr lvl="2">
              <a:lnSpc>
                <a:spcPct val="100000"/>
              </a:lnSpc>
            </a:pP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'SORT'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'my_file.txt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 ;</a:t>
            </a:r>
          </a:p>
          <a:p>
            <a:pPr lvl="2">
              <a:lnSpc>
                <a:spcPct val="100000"/>
              </a:lnSpc>
            </a:pPr>
            <a:endParaRPr lang="fr-FR" sz="1400" dirty="0"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>
              <a:lnSpc>
                <a:spcPct val="100000"/>
              </a:lnSpc>
            </a:pP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SORT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'CHAI'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'I am writing a text file</a:t>
            </a: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!' 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lvl="2">
              <a:lnSpc>
                <a:spcPct val="100000"/>
              </a:lnSpc>
            </a:pP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SORT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'CHAI'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4 8 15 16 23 42 ;</a:t>
            </a:r>
          </a:p>
          <a:p>
            <a:pPr lvl="2">
              <a:lnSpc>
                <a:spcPct val="100000"/>
              </a:lnSpc>
            </a:pP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SORT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'CHAI'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 ' ;</a:t>
            </a:r>
          </a:p>
          <a:p>
            <a:pPr lvl="2">
              <a:lnSpc>
                <a:spcPct val="100000"/>
              </a:lnSpc>
            </a:pPr>
            <a:endParaRPr lang="fr-FR" sz="1400" dirty="0"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>
              <a:lnSpc>
                <a:spcPct val="100000"/>
              </a:lnSpc>
            </a:pP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SORT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'CHAI'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'#</a:t>
            </a:r>
            <a:r>
              <a:rPr lang="fr-FR" sz="1400" dirty="0" err="1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iteration</a:t>
            </a: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   </a:t>
            </a:r>
            <a:r>
              <a:rPr lang="fr-FR" sz="1400" dirty="0" err="1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Fibonacci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;</a:t>
            </a:r>
          </a:p>
          <a:p>
            <a:pPr lvl="2">
              <a:lnSpc>
                <a:spcPct val="100000"/>
              </a:lnSpc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FIBO1 = 0 ;</a:t>
            </a:r>
          </a:p>
          <a:p>
            <a:pPr lvl="2">
              <a:lnSpc>
                <a:spcPct val="100000"/>
              </a:lnSpc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FIBO2 = 1 ;</a:t>
            </a:r>
          </a:p>
          <a:p>
            <a:pPr lvl="2">
              <a:lnSpc>
                <a:spcPct val="100000"/>
              </a:lnSpc>
            </a:pP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SORT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'CHAI'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   FIBO1 ;</a:t>
            </a:r>
          </a:p>
          <a:p>
            <a:pPr lvl="2">
              <a:lnSpc>
                <a:spcPct val="100000"/>
              </a:lnSpc>
            </a:pP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SORT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'CHAI'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   FIBO2 ;</a:t>
            </a:r>
          </a:p>
          <a:p>
            <a:pPr lvl="2">
              <a:lnSpc>
                <a:spcPct val="100000"/>
              </a:lnSpc>
            </a:pP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REPE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B1 15 ;</a:t>
            </a:r>
          </a:p>
          <a:p>
            <a:pPr lvl="2">
              <a:lnSpc>
                <a:spcPct val="100000"/>
              </a:lnSpc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FIBO2B = FIBO2 ;</a:t>
            </a:r>
          </a:p>
          <a:p>
            <a:pPr lvl="2">
              <a:lnSpc>
                <a:spcPct val="100000"/>
              </a:lnSpc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FIBO2 = FIBO1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+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FIBO2 ;</a:t>
            </a:r>
          </a:p>
          <a:p>
            <a:pPr lvl="2">
              <a:lnSpc>
                <a:spcPct val="100000"/>
              </a:lnSpc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FIBO1 = FIBO2B ;</a:t>
            </a:r>
          </a:p>
          <a:p>
            <a:pPr lvl="2">
              <a:lnSpc>
                <a:spcPct val="100000"/>
              </a:lnSpc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SORT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'CHAI'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(&amp;B1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+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1)   FIBO2 ;</a:t>
            </a:r>
          </a:p>
          <a:p>
            <a:pPr lvl="2">
              <a:lnSpc>
                <a:spcPct val="100000"/>
              </a:lnSpc>
            </a:pP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FIN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B1 ;</a:t>
            </a:r>
          </a:p>
          <a:p>
            <a:pPr lvl="2">
              <a:lnSpc>
                <a:spcPct val="100000"/>
              </a:lnSpc>
            </a:pPr>
            <a:endParaRPr lang="fr-FR" sz="1400" dirty="0"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Reading / </a:t>
            </a:r>
            <a:r>
              <a:rPr lang="fr-FR" dirty="0" err="1" smtClean="0"/>
              <a:t>writing</a:t>
            </a:r>
            <a:r>
              <a:rPr lang="fr-FR" dirty="0" smtClean="0"/>
              <a:t> data</a:t>
            </a:r>
            <a:endParaRPr lang="fr-FR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5408838" y="2992635"/>
            <a:ext cx="3546795" cy="32778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900" u="sng" dirty="0" smtClean="0">
                <a:latin typeface="Consolas" panose="020B0609020204030204" pitchFamily="49" charset="0"/>
                <a:cs typeface="Consolas" panose="020B0609020204030204" pitchFamily="49" charset="0"/>
              </a:rPr>
              <a:t>foo.txt</a:t>
            </a:r>
          </a:p>
          <a:p>
            <a:endParaRPr lang="fr-FR" sz="9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I </a:t>
            </a:r>
            <a:r>
              <a:rPr lang="fr-FR" sz="9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am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9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writing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in a </a:t>
            </a:r>
            <a:r>
              <a:rPr lang="fr-FR" sz="9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text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file!</a:t>
            </a:r>
            <a:endParaRPr lang="fr-FR" sz="9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4       8      15      16      23      42</a:t>
            </a:r>
          </a:p>
          <a:p>
            <a:endParaRPr lang="fr-FR" sz="9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#</a:t>
            </a:r>
            <a:r>
              <a:rPr lang="fr-FR" sz="9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iteration</a:t>
            </a:r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  </a:t>
            </a:r>
            <a:r>
              <a:rPr lang="fr-FR" sz="900" dirty="0" err="1">
                <a:latin typeface="Consolas" panose="020B0609020204030204" pitchFamily="49" charset="0"/>
                <a:cs typeface="Consolas" panose="020B0609020204030204" pitchFamily="49" charset="0"/>
              </a:rPr>
              <a:t>Fibonacci</a:t>
            </a:r>
            <a:endParaRPr lang="fr-FR" sz="9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0              0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1              1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2              1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3              2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4              3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5              5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6              8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7             13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8             21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9             34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10             55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11             89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12            144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13            233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14            377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15            610</a:t>
            </a:r>
          </a:p>
          <a:p>
            <a:r>
              <a:rPr lang="fr-FR" sz="9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fr-FR" sz="900" dirty="0">
                <a:latin typeface="Consolas" panose="020B0609020204030204" pitchFamily="49" charset="0"/>
                <a:cs typeface="Consolas" panose="020B0609020204030204" pitchFamily="49" charset="0"/>
              </a:rPr>
              <a:t>16            987</a:t>
            </a:r>
            <a:endParaRPr lang="fr-FR" sz="9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37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125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172464" cy="4968552"/>
          </a:xfrm>
        </p:spPr>
        <p:txBody>
          <a:bodyPr/>
          <a:lstStyle/>
          <a:p>
            <a:pPr lvl="1"/>
            <a:r>
              <a:rPr lang="en-US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LIRE</a:t>
            </a:r>
            <a:r>
              <a:rPr lang="en-US" sz="2000" b="1" dirty="0" smtClean="0">
                <a:sym typeface="Symbol" pitchFamily="18" charset="2"/>
              </a:rPr>
              <a:t> / </a:t>
            </a:r>
            <a:r>
              <a:rPr lang="en-US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SORT</a:t>
            </a:r>
            <a:r>
              <a:rPr lang="en-US" sz="2000" b="1" dirty="0" smtClean="0">
                <a:sym typeface="Symbol" pitchFamily="18" charset="2"/>
              </a:rPr>
              <a:t>   reading / writing different file formats</a:t>
            </a:r>
          </a:p>
          <a:p>
            <a:pPr lvl="2"/>
            <a:endParaRPr lang="en-US" sz="2000" dirty="0" smtClean="0"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en-US" sz="2000" dirty="0" smtClean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Read/write </a:t>
            </a:r>
            <a:r>
              <a:rPr lang="en-US" sz="2000" u="sng" dirty="0" smtClean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tabular data</a:t>
            </a:r>
            <a:r>
              <a:rPr lang="en-US" sz="2000" dirty="0" smtClean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 (CSV or other)</a:t>
            </a:r>
          </a:p>
          <a:p>
            <a:pPr lvl="2"/>
            <a:r>
              <a:rPr lang="en-US" sz="2000" dirty="0" smtClean="0">
                <a:cs typeface="Consolas" panose="020B0609020204030204" pitchFamily="49" charset="0"/>
                <a:sym typeface="Symbol" pitchFamily="18" charset="2"/>
              </a:rPr>
              <a:t>concerned objects: lists, TABLE</a:t>
            </a:r>
          </a:p>
          <a:p>
            <a:pPr lvl="2"/>
            <a:r>
              <a:rPr lang="en-US" sz="2000" dirty="0" smtClean="0">
                <a:cs typeface="Consolas" panose="020B0609020204030204" pitchFamily="49" charset="0"/>
                <a:sym typeface="Symbol" pitchFamily="18" charset="2"/>
              </a:rPr>
              <a:t>used by text editors, spreadsheet (Excel)</a:t>
            </a:r>
          </a:p>
          <a:p>
            <a:pPr lvl="2"/>
            <a:endParaRPr lang="en-US" sz="2000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'SORT'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'foo.csv' ;</a:t>
            </a:r>
          </a:p>
          <a:p>
            <a:pPr lvl="2"/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SORT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'EXCE'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OBJECT1 ;</a:t>
            </a:r>
          </a:p>
          <a:p>
            <a:pPr lvl="2"/>
            <a:endParaRPr lang="en-US" sz="2000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= 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'LIRE' </a:t>
            </a:r>
            <a:r>
              <a:rPr lang="en-US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'CSV'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'foo.csv' ;</a:t>
            </a:r>
          </a:p>
          <a:p>
            <a:pPr lvl="2"/>
            <a:endParaRPr lang="en-US" sz="2000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/>
            <a:endParaRPr lang="en-US" sz="2000" dirty="0" smtClean="0">
              <a:sym typeface="Symbol" pitchFamily="18" charset="2"/>
            </a:endParaRPr>
          </a:p>
          <a:p>
            <a:pPr lvl="2"/>
            <a:r>
              <a:rPr lang="en-US" sz="2000" dirty="0" smtClean="0">
                <a:sym typeface="Symbol" pitchFamily="18" charset="2"/>
              </a:rPr>
              <a:t>The column separator can be changed:</a:t>
            </a:r>
          </a:p>
          <a:p>
            <a:pPr lvl="2"/>
            <a:r>
              <a:rPr lang="en-US" sz="2000" dirty="0" smtClean="0">
                <a:sym typeface="Symbol" pitchFamily="18" charset="2"/>
              </a:rPr>
              <a:t>	semicolon, comma, space, tab, slash</a:t>
            </a:r>
            <a:endParaRPr lang="en-US" sz="2000" dirty="0" smtClean="0"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/>
            <a:endParaRPr lang="en-US" sz="2000" dirty="0" smtClean="0">
              <a:sym typeface="Symbol" pitchFamily="18" charset="2"/>
            </a:endParaRP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 smtClean="0"/>
              <a:t>Reading / writing data</a:t>
            </a:r>
            <a:endParaRPr lang="en-US" sz="1600" dirty="0"/>
          </a:p>
        </p:txBody>
      </p:sp>
      <p:pic>
        <p:nvPicPr>
          <p:cNvPr id="4098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751" y="1821657"/>
            <a:ext cx="723106" cy="72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29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126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172464" cy="4968552"/>
          </a:xfrm>
        </p:spPr>
        <p:txBody>
          <a:bodyPr/>
          <a:lstStyle/>
          <a:p>
            <a:pPr lvl="1"/>
            <a:r>
              <a:rPr lang="en-US" sz="2000" b="1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LIRE</a:t>
            </a:r>
            <a:r>
              <a:rPr lang="en-US" sz="2000" b="1" dirty="0">
                <a:sym typeface="Symbol" pitchFamily="18" charset="2"/>
              </a:rPr>
              <a:t> / </a:t>
            </a:r>
            <a:r>
              <a:rPr lang="en-US" sz="2000" b="1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SORT</a:t>
            </a:r>
            <a:r>
              <a:rPr lang="en-US" sz="2000" b="1" dirty="0">
                <a:sym typeface="Symbol" pitchFamily="18" charset="2"/>
              </a:rPr>
              <a:t>   reading / writing different file formats</a:t>
            </a:r>
          </a:p>
          <a:p>
            <a:pPr lvl="2"/>
            <a:endParaRPr lang="fr-FR" sz="2000" dirty="0" smtClean="0"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fr-FR" sz="2000" dirty="0" smtClean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Read the </a:t>
            </a:r>
            <a:r>
              <a:rPr lang="fr-FR" sz="2000" u="sng" dirty="0" smtClean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UNV format</a:t>
            </a:r>
            <a:r>
              <a:rPr lang="fr-FR" sz="2000" dirty="0" smtClean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 (</a:t>
            </a:r>
            <a:r>
              <a:rPr lang="fr-FR" sz="2000" dirty="0" err="1" smtClean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text</a:t>
            </a:r>
            <a:r>
              <a:rPr lang="fr-FR" sz="2000" dirty="0" smtClean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 file)</a:t>
            </a:r>
          </a:p>
          <a:p>
            <a:pPr lvl="2"/>
            <a:r>
              <a:rPr lang="fr-FR" sz="2000" dirty="0" err="1" smtClean="0">
                <a:cs typeface="Consolas" panose="020B0609020204030204" pitchFamily="49" charset="0"/>
                <a:sym typeface="Symbol" pitchFamily="18" charset="2"/>
              </a:rPr>
              <a:t>concerned</a:t>
            </a:r>
            <a:r>
              <a:rPr lang="fr-FR" sz="2000" dirty="0" smtClean="0"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err="1" smtClean="0">
                <a:cs typeface="Consolas" panose="020B0609020204030204" pitchFamily="49" charset="0"/>
                <a:sym typeface="Symbol" pitchFamily="18" charset="2"/>
              </a:rPr>
              <a:t>objects</a:t>
            </a:r>
            <a:r>
              <a:rPr lang="fr-FR" sz="2000" dirty="0" smtClean="0">
                <a:cs typeface="Consolas" panose="020B0609020204030204" pitchFamily="49" charset="0"/>
                <a:sym typeface="Symbol" pitchFamily="18" charset="2"/>
              </a:rPr>
              <a:t>: MAILLAGE (</a:t>
            </a:r>
            <a:r>
              <a:rPr lang="fr-FR" sz="2000" dirty="0" err="1" smtClean="0">
                <a:cs typeface="Consolas" panose="020B0609020204030204" pitchFamily="49" charset="0"/>
                <a:sym typeface="Symbol" pitchFamily="18" charset="2"/>
              </a:rPr>
              <a:t>meshes</a:t>
            </a:r>
            <a:r>
              <a:rPr lang="fr-FR" sz="2000" dirty="0" smtClean="0">
                <a:cs typeface="Consolas" panose="020B0609020204030204" pitchFamily="49" charset="0"/>
                <a:sym typeface="Symbol" pitchFamily="18" charset="2"/>
              </a:rPr>
              <a:t>)</a:t>
            </a:r>
          </a:p>
          <a:p>
            <a:pPr lvl="2"/>
            <a:r>
              <a:rPr lang="fr-FR" sz="2000" dirty="0" err="1" smtClean="0">
                <a:cs typeface="Consolas" panose="020B0609020204030204" pitchFamily="49" charset="0"/>
                <a:sym typeface="Symbol" pitchFamily="18" charset="2"/>
              </a:rPr>
              <a:t>used</a:t>
            </a:r>
            <a:r>
              <a:rPr lang="fr-FR" sz="2000" dirty="0" smtClean="0">
                <a:cs typeface="Consolas" panose="020B0609020204030204" pitchFamily="49" charset="0"/>
                <a:sym typeface="Symbol" pitchFamily="18" charset="2"/>
              </a:rPr>
              <a:t> by </a:t>
            </a:r>
            <a:r>
              <a:rPr lang="fr-FR" sz="2000" dirty="0" err="1" smtClean="0">
                <a:cs typeface="Consolas" panose="020B0609020204030204" pitchFamily="49" charset="0"/>
                <a:sym typeface="Symbol" pitchFamily="18" charset="2"/>
              </a:rPr>
              <a:t>Gmsh</a:t>
            </a:r>
            <a:r>
              <a:rPr lang="fr-FR" sz="2000" dirty="0">
                <a:cs typeface="Consolas" panose="020B0609020204030204" pitchFamily="49" charset="0"/>
                <a:sym typeface="Symbol" pitchFamily="18" charset="2"/>
              </a:rPr>
              <a:t>, Salomé</a:t>
            </a:r>
            <a:r>
              <a:rPr lang="fr-FR" sz="2000" dirty="0" smtClean="0">
                <a:cs typeface="Consolas" panose="020B0609020204030204" pitchFamily="49" charset="0"/>
                <a:sym typeface="Symbol" pitchFamily="18" charset="2"/>
              </a:rPr>
              <a:t>, </a:t>
            </a:r>
            <a:r>
              <a:rPr lang="fr-FR" sz="2000" dirty="0" err="1" smtClean="0">
                <a:cs typeface="Consolas" panose="020B0609020204030204" pitchFamily="49" charset="0"/>
                <a:sym typeface="Symbol" pitchFamily="18" charset="2"/>
              </a:rPr>
              <a:t>HyperMesh</a:t>
            </a:r>
            <a:r>
              <a:rPr lang="fr-FR" sz="2000" dirty="0" smtClean="0">
                <a:cs typeface="Consolas" panose="020B0609020204030204" pitchFamily="49" charset="0"/>
                <a:sym typeface="Symbol" pitchFamily="18" charset="2"/>
              </a:rPr>
              <a:t>, …</a:t>
            </a:r>
          </a:p>
          <a:p>
            <a:pPr lvl="2"/>
            <a:endParaRPr lang="fr-FR" sz="2000" dirty="0" smtClean="0"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= 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LIRE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'UNV'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</a:t>
            </a:r>
            <a:r>
              <a:rPr lang="fr-FR" sz="2000" dirty="0" err="1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foo.unv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;</a:t>
            </a:r>
            <a:endParaRPr lang="fr-FR" sz="2000" dirty="0">
              <a:solidFill>
                <a:srgbClr val="00B050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endParaRPr lang="fr-FR" sz="2000" dirty="0">
              <a:sym typeface="Symbol" pitchFamily="18" charset="2"/>
            </a:endParaRP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 smtClean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Read/</a:t>
            </a:r>
            <a:r>
              <a:rPr lang="fr-FR" sz="2000" dirty="0" err="1" smtClean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wrtite</a:t>
            </a:r>
            <a:r>
              <a:rPr lang="fr-FR" sz="2000" dirty="0" smtClean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 the </a:t>
            </a:r>
            <a:r>
              <a:rPr lang="fr-FR" sz="2000" u="sng" dirty="0" smtClean="0">
                <a:solidFill>
                  <a:srgbClr val="0070C0"/>
                </a:solidFill>
                <a:sym typeface="Symbol" pitchFamily="18" charset="2"/>
              </a:rPr>
              <a:t>AVS format</a:t>
            </a:r>
            <a:r>
              <a:rPr lang="fr-FR" sz="2000" dirty="0" smtClean="0">
                <a:solidFill>
                  <a:srgbClr val="0070C0"/>
                </a:solidFill>
                <a:sym typeface="Symbol" pitchFamily="18" charset="2"/>
              </a:rPr>
              <a:t> (</a:t>
            </a:r>
            <a:r>
              <a:rPr lang="fr-FR" sz="2000" dirty="0" err="1" smtClean="0">
                <a:solidFill>
                  <a:srgbClr val="0070C0"/>
                </a:solidFill>
                <a:sym typeface="Symbol" pitchFamily="18" charset="2"/>
              </a:rPr>
              <a:t>text</a:t>
            </a:r>
            <a:r>
              <a:rPr lang="fr-FR" sz="2000" dirty="0" smtClean="0">
                <a:solidFill>
                  <a:srgbClr val="0070C0"/>
                </a:solidFill>
                <a:sym typeface="Symbol" pitchFamily="18" charset="2"/>
              </a:rPr>
              <a:t> file)</a:t>
            </a:r>
          </a:p>
          <a:p>
            <a:pPr lvl="2"/>
            <a:r>
              <a:rPr lang="fr-FR" sz="2000" dirty="0" err="1" smtClean="0">
                <a:sym typeface="Symbol" pitchFamily="18" charset="2"/>
              </a:rPr>
              <a:t>concerned</a:t>
            </a:r>
            <a:r>
              <a:rPr lang="fr-FR" sz="2000" dirty="0" smtClean="0">
                <a:sym typeface="Symbol" pitchFamily="18" charset="2"/>
              </a:rPr>
              <a:t> </a:t>
            </a:r>
            <a:r>
              <a:rPr lang="fr-FR" sz="2000" dirty="0" err="1" smtClean="0">
                <a:sym typeface="Symbol" pitchFamily="18" charset="2"/>
              </a:rPr>
              <a:t>objects</a:t>
            </a:r>
            <a:r>
              <a:rPr lang="fr-FR" sz="2000" dirty="0" smtClean="0">
                <a:sym typeface="Symbol" pitchFamily="18" charset="2"/>
              </a:rPr>
              <a:t>: </a:t>
            </a:r>
            <a:r>
              <a:rPr lang="fr-FR" sz="2000" dirty="0">
                <a:sym typeface="Symbol" pitchFamily="18" charset="2"/>
              </a:rPr>
              <a:t>MAILLAGE, CHPOINT, MCHAML</a:t>
            </a:r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 smtClean="0">
                <a:sym typeface="Symbol" pitchFamily="18" charset="2"/>
              </a:rPr>
              <a:t>.</a:t>
            </a:r>
            <a:r>
              <a:rPr lang="fr-FR" sz="2000" dirty="0" err="1" smtClean="0">
                <a:sym typeface="Symbol" pitchFamily="18" charset="2"/>
              </a:rPr>
              <a:t>inp</a:t>
            </a:r>
            <a:r>
              <a:rPr lang="fr-FR" sz="2000" dirty="0">
                <a:sym typeface="Symbol" pitchFamily="18" charset="2"/>
              </a:rPr>
              <a:t> extension </a:t>
            </a:r>
            <a:r>
              <a:rPr lang="fr-FR" sz="2000" dirty="0" err="1" smtClean="0">
                <a:sym typeface="Symbol" pitchFamily="18" charset="2"/>
              </a:rPr>
              <a:t>used</a:t>
            </a:r>
            <a:r>
              <a:rPr lang="fr-FR" sz="2000" dirty="0" smtClean="0">
                <a:sym typeface="Symbol" pitchFamily="18" charset="2"/>
              </a:rPr>
              <a:t> by </a:t>
            </a:r>
            <a:r>
              <a:rPr lang="fr-FR" sz="2000" dirty="0" err="1" smtClean="0">
                <a:sym typeface="Symbol" pitchFamily="18" charset="2"/>
              </a:rPr>
              <a:t>Abaqus</a:t>
            </a:r>
            <a:endParaRPr lang="fr-FR" sz="2000" dirty="0" smtClean="0">
              <a:sym typeface="Symbol" pitchFamily="18" charset="2"/>
            </a:endParaRPr>
          </a:p>
          <a:p>
            <a:pPr lvl="2"/>
            <a:endParaRPr lang="fr-FR" sz="2000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'SORT'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</a:t>
            </a:r>
            <a:r>
              <a:rPr lang="fr-FR" sz="2000" dirty="0" err="1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foo.inp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;</a:t>
            </a:r>
          </a:p>
          <a:p>
            <a:pPr lvl="2"/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SORT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'AVS'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OBJET1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'TEMPS'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12.3 ;</a:t>
            </a:r>
          </a:p>
          <a:p>
            <a:pPr lvl="2"/>
            <a:endParaRPr lang="fr-FR" sz="2000" dirty="0" smtClean="0"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fr-FR" sz="20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'LECT'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</a:t>
            </a:r>
            <a:r>
              <a:rPr lang="fr-FR" sz="2000" dirty="0" err="1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foo.inp</a:t>
            </a:r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;</a:t>
            </a:r>
          </a:p>
          <a:p>
            <a:pPr lvl="2"/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= 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LIRE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'AVS'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653" y="3993466"/>
            <a:ext cx="1257300" cy="4572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91" y="1911545"/>
            <a:ext cx="809625" cy="752475"/>
          </a:xfrm>
          <a:prstGeom prst="rect">
            <a:avLst/>
          </a:prstGeom>
        </p:spPr>
      </p:pic>
      <p:sp>
        <p:nvSpPr>
          <p:cNvPr id="9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 smtClean="0"/>
              <a:t>Reading / writing data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9823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127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172464" cy="4968552"/>
          </a:xfrm>
        </p:spPr>
        <p:txBody>
          <a:bodyPr/>
          <a:lstStyle/>
          <a:p>
            <a:pPr lvl="1"/>
            <a:r>
              <a:rPr lang="en-US" sz="2000" b="1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LIRE</a:t>
            </a:r>
            <a:r>
              <a:rPr lang="en-US" sz="2000" b="1" dirty="0">
                <a:sym typeface="Symbol" pitchFamily="18" charset="2"/>
              </a:rPr>
              <a:t> / </a:t>
            </a:r>
            <a:r>
              <a:rPr lang="en-US" sz="2000" b="1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SORT</a:t>
            </a:r>
            <a:r>
              <a:rPr lang="en-US" sz="2000" b="1" dirty="0">
                <a:sym typeface="Symbol" pitchFamily="18" charset="2"/>
              </a:rPr>
              <a:t>   reading / writing different file formats</a:t>
            </a:r>
          </a:p>
          <a:p>
            <a:pPr lvl="2"/>
            <a:endParaRPr lang="fr-FR" sz="2000" dirty="0" smtClean="0"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fr-FR" sz="2000" dirty="0" smtClean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Write the </a:t>
            </a:r>
            <a:r>
              <a:rPr lang="fr-FR" sz="2000" u="sng" dirty="0" smtClean="0">
                <a:solidFill>
                  <a:srgbClr val="0070C0"/>
                </a:solidFill>
                <a:sym typeface="Symbol" pitchFamily="18" charset="2"/>
              </a:rPr>
              <a:t>VTK format</a:t>
            </a:r>
          </a:p>
          <a:p>
            <a:pPr lvl="2"/>
            <a:r>
              <a:rPr lang="en-US" sz="2000" dirty="0" smtClean="0">
                <a:sym typeface="Symbol" pitchFamily="18" charset="2"/>
              </a:rPr>
              <a:t>concerned</a:t>
            </a:r>
            <a:r>
              <a:rPr lang="fr-FR" sz="2000" dirty="0" smtClean="0">
                <a:sym typeface="Symbol" pitchFamily="18" charset="2"/>
              </a:rPr>
              <a:t> </a:t>
            </a:r>
            <a:r>
              <a:rPr lang="fr-FR" sz="2000" dirty="0" err="1" smtClean="0">
                <a:sym typeface="Symbol" pitchFamily="18" charset="2"/>
              </a:rPr>
              <a:t>objects</a:t>
            </a:r>
            <a:r>
              <a:rPr lang="fr-FR" sz="2000" dirty="0" smtClean="0">
                <a:sym typeface="Symbol" pitchFamily="18" charset="2"/>
              </a:rPr>
              <a:t>: </a:t>
            </a:r>
            <a:r>
              <a:rPr lang="fr-FR" sz="2000" dirty="0">
                <a:sym typeface="Symbol" pitchFamily="18" charset="2"/>
              </a:rPr>
              <a:t>MAILLAGE, CHPOINT, </a:t>
            </a:r>
            <a:r>
              <a:rPr lang="fr-FR" sz="2000" dirty="0" smtClean="0">
                <a:sym typeface="Symbol" pitchFamily="18" charset="2"/>
              </a:rPr>
              <a:t>MCHAML</a:t>
            </a:r>
          </a:p>
          <a:p>
            <a:pPr lvl="2"/>
            <a:r>
              <a:rPr lang="fr-FR" sz="2000" dirty="0" err="1" smtClean="0">
                <a:sym typeface="Symbol" pitchFamily="18" charset="2"/>
              </a:rPr>
              <a:t>used</a:t>
            </a:r>
            <a:r>
              <a:rPr lang="fr-FR" sz="2000" dirty="0" smtClean="0">
                <a:sym typeface="Symbol" pitchFamily="18" charset="2"/>
              </a:rPr>
              <a:t> by </a:t>
            </a:r>
            <a:r>
              <a:rPr lang="fr-FR" sz="2000" dirty="0" err="1" smtClean="0">
                <a:sym typeface="Symbol" pitchFamily="18" charset="2"/>
              </a:rPr>
              <a:t>Paraview</a:t>
            </a:r>
            <a:endParaRPr lang="fr-FR" sz="2000" dirty="0" smtClean="0">
              <a:sym typeface="Symbol" pitchFamily="18" charset="2"/>
            </a:endParaRPr>
          </a:p>
          <a:p>
            <a:pPr lvl="2"/>
            <a:endParaRPr lang="en-US" sz="2000" dirty="0" smtClean="0">
              <a:sym typeface="Symbol" pitchFamily="18" charset="2"/>
            </a:endParaRPr>
          </a:p>
          <a:p>
            <a:pPr lvl="2"/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'SORT'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</a:t>
            </a:r>
            <a:r>
              <a:rPr lang="fr-FR" sz="2000" dirty="0" err="1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foo.vtk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;</a:t>
            </a:r>
          </a:p>
          <a:p>
            <a:pPr lvl="2"/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SORT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'VTK'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MAIL1 'SCREW'  MAIL2 'NUT'</a:t>
            </a:r>
          </a:p>
          <a:p>
            <a:pPr lvl="2"/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        DEP1 'DISPLACEMENTS' SIG1 'STRESSES' ;</a:t>
            </a:r>
            <a:endParaRPr lang="fr-FR" sz="2000" dirty="0"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/>
              <a:t>Reading / writing data</a:t>
            </a:r>
            <a:endParaRPr lang="fr-FR" sz="16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977" y="2388393"/>
            <a:ext cx="159067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1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128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172464" cy="4968552"/>
          </a:xfrm>
        </p:spPr>
        <p:txBody>
          <a:bodyPr/>
          <a:lstStyle/>
          <a:p>
            <a:pPr lvl="1"/>
            <a:r>
              <a:rPr lang="en-US" sz="2000" b="1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LIRE</a:t>
            </a:r>
            <a:r>
              <a:rPr lang="en-US" sz="2000" b="1" dirty="0">
                <a:sym typeface="Symbol" pitchFamily="18" charset="2"/>
              </a:rPr>
              <a:t> / </a:t>
            </a:r>
            <a:r>
              <a:rPr lang="en-US" sz="2000" b="1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SORT</a:t>
            </a:r>
            <a:r>
              <a:rPr lang="en-US" sz="2000" b="1" dirty="0">
                <a:sym typeface="Symbol" pitchFamily="18" charset="2"/>
              </a:rPr>
              <a:t>   reading / writing different file formats</a:t>
            </a:r>
          </a:p>
          <a:p>
            <a:pPr lvl="2"/>
            <a:endParaRPr lang="fr-FR" sz="2000" dirty="0" smtClean="0"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fr-FR" sz="2000" dirty="0" smtClean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Read/</a:t>
            </a:r>
            <a:r>
              <a:rPr lang="fr-FR" sz="2000" dirty="0" err="1" smtClean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write</a:t>
            </a:r>
            <a:r>
              <a:rPr lang="fr-FR" sz="2000" dirty="0" smtClean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 the </a:t>
            </a:r>
            <a:r>
              <a:rPr lang="fr-FR" sz="2000" u="sng" dirty="0" smtClean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MED format</a:t>
            </a:r>
          </a:p>
          <a:p>
            <a:pPr lvl="2"/>
            <a:r>
              <a:rPr lang="fr-FR" sz="2000" dirty="0" err="1" smtClean="0">
                <a:cs typeface="Consolas" panose="020B0609020204030204" pitchFamily="49" charset="0"/>
                <a:sym typeface="Symbol" pitchFamily="18" charset="2"/>
              </a:rPr>
              <a:t>concerned</a:t>
            </a:r>
            <a:r>
              <a:rPr lang="fr-FR" sz="2000" dirty="0" smtClean="0"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err="1" smtClean="0">
                <a:cs typeface="Consolas" panose="020B0609020204030204" pitchFamily="49" charset="0"/>
                <a:sym typeface="Symbol" pitchFamily="18" charset="2"/>
              </a:rPr>
              <a:t>objects</a:t>
            </a:r>
            <a:r>
              <a:rPr lang="fr-FR" sz="2000" dirty="0" smtClean="0">
                <a:cs typeface="Consolas" panose="020B0609020204030204" pitchFamily="49" charset="0"/>
                <a:sym typeface="Symbol" pitchFamily="18" charset="2"/>
              </a:rPr>
              <a:t>: </a:t>
            </a:r>
            <a:r>
              <a:rPr lang="fr-FR" sz="2000" dirty="0">
                <a:cs typeface="Consolas" panose="020B0609020204030204" pitchFamily="49" charset="0"/>
                <a:sym typeface="Symbol" pitchFamily="18" charset="2"/>
              </a:rPr>
              <a:t>MAILLAGE, </a:t>
            </a:r>
            <a:r>
              <a:rPr lang="fr-FR" sz="2000" dirty="0" smtClean="0">
                <a:cs typeface="Consolas" panose="020B0609020204030204" pitchFamily="49" charset="0"/>
                <a:sym typeface="Symbol" pitchFamily="18" charset="2"/>
              </a:rPr>
              <a:t>CHPOINT, TABLE (</a:t>
            </a:r>
            <a:r>
              <a:rPr lang="fr-FR" sz="2000" dirty="0" err="1" smtClean="0">
                <a:cs typeface="Consolas" panose="020B0609020204030204" pitchFamily="49" charset="0"/>
                <a:sym typeface="Symbol" pitchFamily="18" charset="2"/>
              </a:rPr>
              <a:t>from</a:t>
            </a:r>
            <a:r>
              <a:rPr lang="fr-FR" sz="2000" dirty="0" smtClean="0">
                <a:cs typeface="Consolas" panose="020B0609020204030204" pitchFamily="49" charset="0"/>
                <a:sym typeface="Symbol" pitchFamily="18" charset="2"/>
              </a:rPr>
              <a:t> PASAPAS)</a:t>
            </a:r>
          </a:p>
          <a:p>
            <a:pPr lvl="2"/>
            <a:r>
              <a:rPr lang="fr-FR" sz="2000" dirty="0" err="1" smtClean="0">
                <a:cs typeface="Consolas" panose="020B0609020204030204" pitchFamily="49" charset="0"/>
                <a:sym typeface="Symbol" pitchFamily="18" charset="2"/>
              </a:rPr>
              <a:t>used</a:t>
            </a:r>
            <a:r>
              <a:rPr lang="fr-FR" sz="2000" dirty="0" smtClean="0">
                <a:cs typeface="Consolas" panose="020B0609020204030204" pitchFamily="49" charset="0"/>
                <a:sym typeface="Symbol" pitchFamily="18" charset="2"/>
              </a:rPr>
              <a:t> by Salomé, </a:t>
            </a:r>
            <a:r>
              <a:rPr lang="fr-FR" sz="2000" dirty="0" err="1" smtClean="0">
                <a:cs typeface="Consolas" panose="020B0609020204030204" pitchFamily="49" charset="0"/>
                <a:sym typeface="Symbol" pitchFamily="18" charset="2"/>
              </a:rPr>
              <a:t>Europlexus</a:t>
            </a:r>
            <a:endParaRPr lang="fr-FR" sz="2000" dirty="0" smtClean="0">
              <a:cs typeface="Consolas" panose="020B0609020204030204" pitchFamily="49" charset="0"/>
              <a:sym typeface="Symbol" pitchFamily="18" charset="2"/>
            </a:endParaRPr>
          </a:p>
          <a:p>
            <a:pPr lvl="2"/>
            <a:endParaRPr lang="fr-FR" sz="2000" dirty="0" smtClean="0"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'SORT'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</a:t>
            </a:r>
            <a:r>
              <a:rPr lang="fr-FR" sz="2000" dirty="0" err="1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foo.med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;</a:t>
            </a:r>
          </a:p>
          <a:p>
            <a:pPr lvl="2"/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SORT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'MED'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OBJET1 ;</a:t>
            </a:r>
          </a:p>
          <a:p>
            <a:pPr lvl="2"/>
            <a:endParaRPr lang="fr-FR" sz="2000" dirty="0"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= 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LIRE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'MED'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</a:t>
            </a:r>
            <a:r>
              <a:rPr lang="fr-FR" sz="2000" dirty="0" err="1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foo.med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;</a:t>
            </a:r>
          </a:p>
          <a:p>
            <a:pPr lvl="2"/>
            <a:endParaRPr lang="fr-FR" sz="2000" dirty="0">
              <a:sym typeface="Symbol" pitchFamily="18" charset="2"/>
            </a:endParaRPr>
          </a:p>
          <a:p>
            <a:pPr lvl="2"/>
            <a:endParaRPr lang="fr-FR" sz="2000" dirty="0">
              <a:sym typeface="Symbol" pitchFamily="18" charset="2"/>
            </a:endParaRP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 smtClean="0">
                <a:solidFill>
                  <a:srgbClr val="0070C0"/>
                </a:solidFill>
                <a:cs typeface="Consolas" panose="020B0609020204030204" pitchFamily="49" charset="0"/>
                <a:sym typeface="Symbol" pitchFamily="18" charset="2"/>
              </a:rPr>
              <a:t>Read the </a:t>
            </a:r>
            <a:r>
              <a:rPr lang="fr-FR" sz="2000" u="sng" dirty="0" smtClean="0">
                <a:solidFill>
                  <a:srgbClr val="0070C0"/>
                </a:solidFill>
                <a:sym typeface="Symbol" pitchFamily="18" charset="2"/>
              </a:rPr>
              <a:t>FEM </a:t>
            </a:r>
            <a:r>
              <a:rPr lang="fr-FR" sz="2000" u="sng" dirty="0" err="1" smtClean="0">
                <a:solidFill>
                  <a:srgbClr val="0070C0"/>
                </a:solidFill>
                <a:sym typeface="Symbol" pitchFamily="18" charset="2"/>
              </a:rPr>
              <a:t>fomat</a:t>
            </a:r>
            <a:endParaRPr lang="fr-FR" sz="2000" u="sng" dirty="0" smtClean="0">
              <a:solidFill>
                <a:srgbClr val="0070C0"/>
              </a:solidFill>
              <a:sym typeface="Symbol" pitchFamily="18" charset="2"/>
            </a:endParaRPr>
          </a:p>
          <a:p>
            <a:pPr lvl="2"/>
            <a:r>
              <a:rPr lang="fr-FR" sz="2000" dirty="0" err="1" smtClean="0">
                <a:sym typeface="Symbol" pitchFamily="18" charset="2"/>
              </a:rPr>
              <a:t>concerned</a:t>
            </a:r>
            <a:r>
              <a:rPr lang="fr-FR" sz="2000" dirty="0" smtClean="0">
                <a:sym typeface="Symbol" pitchFamily="18" charset="2"/>
              </a:rPr>
              <a:t> </a:t>
            </a:r>
            <a:r>
              <a:rPr lang="fr-FR" sz="2000" dirty="0" err="1" smtClean="0">
                <a:sym typeface="Symbol" pitchFamily="18" charset="2"/>
              </a:rPr>
              <a:t>objetcs</a:t>
            </a:r>
            <a:r>
              <a:rPr lang="fr-FR" sz="2000" dirty="0" smtClean="0">
                <a:sym typeface="Symbol" pitchFamily="18" charset="2"/>
              </a:rPr>
              <a:t>: </a:t>
            </a:r>
            <a:r>
              <a:rPr lang="fr-FR" sz="2000" dirty="0">
                <a:sym typeface="Symbol" pitchFamily="18" charset="2"/>
              </a:rPr>
              <a:t>MAILLAGE</a:t>
            </a:r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 err="1" smtClean="0">
                <a:sym typeface="Symbol" pitchFamily="18" charset="2"/>
              </a:rPr>
              <a:t>used</a:t>
            </a:r>
            <a:r>
              <a:rPr lang="fr-FR" sz="2000" dirty="0" smtClean="0">
                <a:sym typeface="Symbol" pitchFamily="18" charset="2"/>
              </a:rPr>
              <a:t> by </a:t>
            </a:r>
            <a:r>
              <a:rPr lang="fr-FR" sz="2000" dirty="0" err="1" smtClean="0">
                <a:sym typeface="Symbol" pitchFamily="18" charset="2"/>
              </a:rPr>
              <a:t>HyperMesh</a:t>
            </a:r>
            <a:r>
              <a:rPr lang="fr-FR" sz="2000" dirty="0" smtClean="0">
                <a:sym typeface="Symbol" pitchFamily="18" charset="2"/>
              </a:rPr>
              <a:t> (</a:t>
            </a:r>
            <a:r>
              <a:rPr lang="fr-FR" sz="2000" dirty="0" err="1" smtClean="0">
                <a:sym typeface="Symbol" pitchFamily="18" charset="2"/>
              </a:rPr>
              <a:t>Altair</a:t>
            </a:r>
            <a:r>
              <a:rPr lang="fr-FR" sz="2000" dirty="0" smtClean="0">
                <a:sym typeface="Symbol" pitchFamily="18" charset="2"/>
              </a:rPr>
              <a:t>)</a:t>
            </a:r>
          </a:p>
          <a:p>
            <a:pPr lvl="2"/>
            <a:endParaRPr lang="fr-FR" sz="2000" dirty="0" smtClean="0"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= 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LIRE </a:t>
            </a:r>
            <a:r>
              <a:rPr lang="fr-FR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'FEM'</a:t>
            </a: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</a:t>
            </a:r>
            <a:r>
              <a:rPr lang="fr-FR" sz="2000" dirty="0" err="1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foo.fem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;</a:t>
            </a: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/>
              <a:t>Reading / writing data</a:t>
            </a:r>
            <a:endParaRPr lang="fr-FR" sz="16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039" y="2393950"/>
            <a:ext cx="2257425" cy="3429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263" y="4621399"/>
            <a:ext cx="942975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5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129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Concatenate all procedures in a text file</a:t>
            </a:r>
            <a:br>
              <a:rPr lang="en-US" sz="2000" b="1" dirty="0" smtClean="0">
                <a:sym typeface="Symbol" pitchFamily="18" charset="2"/>
              </a:rPr>
            </a:br>
            <a:r>
              <a:rPr lang="en-US" sz="2000" b="1" dirty="0" smtClean="0">
                <a:sym typeface="Symbol" pitchFamily="18" charset="2"/>
              </a:rPr>
              <a:t>with the .</a:t>
            </a:r>
            <a:r>
              <a:rPr lang="en-US" sz="2000" b="1" dirty="0" err="1" smtClean="0">
                <a:sym typeface="Symbol" pitchFamily="18" charset="2"/>
              </a:rPr>
              <a:t>procedur</a:t>
            </a:r>
            <a:r>
              <a:rPr lang="en-US" sz="2000" b="1" dirty="0" smtClean="0">
                <a:sym typeface="Symbol" pitchFamily="18" charset="2"/>
              </a:rPr>
              <a:t> extension</a:t>
            </a:r>
            <a:endParaRPr lang="en-US" sz="2000" dirty="0" smtClean="0"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/>
            <a:endParaRPr lang="en-US" sz="2000" b="1" dirty="0" smtClean="0">
              <a:sym typeface="Symbol" pitchFamily="18" charset="2"/>
            </a:endParaRPr>
          </a:p>
          <a:p>
            <a:pPr lvl="1"/>
            <a:r>
              <a:rPr lang="en-US" sz="2000" b="1" dirty="0" smtClean="0">
                <a:sym typeface="Symbol" pitchFamily="18" charset="2"/>
              </a:rPr>
              <a:t>Launch castem22 with the –u option</a:t>
            </a:r>
          </a:p>
          <a:p>
            <a:pPr lvl="2"/>
            <a:r>
              <a:rPr lang="en-US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castem22 –u</a:t>
            </a:r>
            <a:endParaRPr lang="en-US" sz="2000" b="1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/>
            <a:endParaRPr lang="en-US" sz="2000" dirty="0" smtClean="0">
              <a:sym typeface="Wingdings" panose="05000000000000000000" pitchFamily="2" charset="2"/>
            </a:endParaRPr>
          </a:p>
          <a:p>
            <a:pPr lvl="2"/>
            <a:r>
              <a:rPr lang="en-US" sz="2000" dirty="0" smtClean="0">
                <a:sym typeface="Wingdings" panose="05000000000000000000" pitchFamily="2" charset="2"/>
              </a:rPr>
              <a:t> Cast3M creates a file named </a:t>
            </a:r>
            <a:r>
              <a:rPr lang="en-US" sz="2000" dirty="0" smtClean="0">
                <a:solidFill>
                  <a:srgbClr val="00B050"/>
                </a:solidFill>
                <a:sym typeface="Wingdings" panose="05000000000000000000" pitchFamily="2" charset="2"/>
              </a:rPr>
              <a:t>UTILPROC</a:t>
            </a:r>
            <a:r>
              <a:rPr lang="en-US" sz="2000" dirty="0" smtClean="0">
                <a:sym typeface="Wingdings" panose="05000000000000000000" pitchFamily="2" charset="2"/>
              </a:rPr>
              <a:t> (direct access file)</a:t>
            </a:r>
            <a:endParaRPr lang="en-US" sz="2000" b="1" dirty="0" smtClean="0">
              <a:sym typeface="Symbol" pitchFamily="18" charset="2"/>
            </a:endParaRPr>
          </a:p>
          <a:p>
            <a:pPr lvl="1"/>
            <a:endParaRPr lang="en-US" sz="2000" b="1" dirty="0" smtClean="0">
              <a:sym typeface="Symbol" pitchFamily="18" charset="2"/>
            </a:endParaRPr>
          </a:p>
          <a:p>
            <a:pPr lvl="1"/>
            <a:endParaRPr lang="en-US" sz="2000" b="1" dirty="0" smtClean="0">
              <a:sym typeface="Symbol" pitchFamily="18" charset="2"/>
            </a:endParaRPr>
          </a:p>
          <a:p>
            <a:pPr lvl="1"/>
            <a:r>
              <a:rPr lang="en-US" sz="2000" b="1" dirty="0" smtClean="0">
                <a:sym typeface="Symbol" pitchFamily="18" charset="2"/>
              </a:rPr>
              <a:t>When Cast3M will be launched all procedures will be available</a:t>
            </a:r>
          </a:p>
          <a:p>
            <a:pPr lvl="2"/>
            <a:r>
              <a:rPr lang="en-US" sz="2000" dirty="0" smtClean="0">
                <a:sym typeface="Symbol" pitchFamily="18" charset="2"/>
              </a:rPr>
              <a:t>The </a:t>
            </a:r>
            <a:r>
              <a:rPr lang="en-US" sz="2000" dirty="0" smtClean="0">
                <a:solidFill>
                  <a:srgbClr val="00B050"/>
                </a:solidFill>
                <a:sym typeface="Symbol" pitchFamily="18" charset="2"/>
              </a:rPr>
              <a:t>UTILPROC</a:t>
            </a:r>
            <a:r>
              <a:rPr lang="en-US" sz="2000" dirty="0" smtClean="0">
                <a:sym typeface="Symbol" pitchFamily="18" charset="2"/>
              </a:rPr>
              <a:t> file must be present in the working directory</a:t>
            </a:r>
          </a:p>
          <a:p>
            <a:pPr lvl="2"/>
            <a:endParaRPr lang="fr-FR" sz="2000" dirty="0">
              <a:sym typeface="Symbol" pitchFamily="18" charset="2"/>
            </a:endParaRP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endParaRPr lang="en-US" sz="2000" dirty="0" smtClean="0">
              <a:sym typeface="Symbol" pitchFamily="18" charset="2"/>
            </a:endParaRPr>
          </a:p>
          <a:p>
            <a:pPr lvl="2"/>
            <a:r>
              <a:rPr lang="en-US" sz="2000" dirty="0" smtClean="0">
                <a:sym typeface="Symbol" pitchFamily="18" charset="2"/>
              </a:rPr>
              <a:t>Idem for notices (manual pages) (.notice extension files)</a:t>
            </a: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 smtClean="0"/>
              <a:t>Development</a:t>
            </a:r>
            <a:r>
              <a:rPr lang="fr-FR" dirty="0" smtClean="0"/>
              <a:t>: </a:t>
            </a:r>
            <a:r>
              <a:rPr lang="en-US" dirty="0" smtClean="0"/>
              <a:t>Gibiane procedures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0924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Gibiane: syntax rules</a:t>
            </a:r>
            <a:endParaRPr lang="en-US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No precedence in operators (from left to </a:t>
            </a:r>
            <a:r>
              <a:rPr lang="en-US" sz="2000" b="1" dirty="0" err="1" smtClean="0">
                <a:solidFill>
                  <a:srgbClr val="FF0000"/>
                </a:solidFill>
              </a:rPr>
              <a:t>rigth</a:t>
            </a:r>
            <a:r>
              <a:rPr lang="en-US" sz="2000" b="1" dirty="0" smtClean="0">
                <a:solidFill>
                  <a:srgbClr val="FF0000"/>
                </a:solidFill>
              </a:rPr>
              <a:t>)</a:t>
            </a:r>
          </a:p>
          <a:p>
            <a:pPr lvl="2"/>
            <a:r>
              <a:rPr lang="en-US" sz="2000" dirty="0" smtClean="0"/>
              <a:t>	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3   = 9</a:t>
            </a:r>
            <a:r>
              <a:rPr lang="en-US" sz="2000" dirty="0" smtClean="0"/>
              <a:t>	</a:t>
            </a:r>
            <a:r>
              <a:rPr lang="en-US" sz="2000" dirty="0" smtClean="0">
                <a:sym typeface="Wingdings" panose="05000000000000000000" pitchFamily="2" charset="2"/>
              </a:rPr>
              <a:t> use parentheses </a:t>
            </a:r>
          </a:p>
          <a:p>
            <a:pPr lvl="2"/>
            <a:r>
              <a:rPr lang="en-US" sz="2000" dirty="0" smtClean="0">
                <a:sym typeface="Wingdings" panose="05000000000000000000" pitchFamily="2" charset="2"/>
              </a:rPr>
              <a:t>	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1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+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(2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*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3) = 7</a:t>
            </a:r>
            <a:endParaRPr lang="en-US" sz="20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lvl="1" indent="0">
              <a:buNone/>
            </a:pPr>
            <a:endParaRPr lang="en-US" sz="2000" b="1" dirty="0" smtClean="0"/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Prohibitions</a:t>
            </a:r>
          </a:p>
          <a:p>
            <a:pPr lvl="2"/>
            <a:r>
              <a:rPr lang="en-US" sz="2000" dirty="0" smtClean="0"/>
              <a:t>	No </a:t>
            </a:r>
            <a:r>
              <a:rPr lang="en-US" sz="2000" dirty="0" smtClean="0">
                <a:solidFill>
                  <a:srgbClr val="FF0000"/>
                </a:solidFill>
              </a:rPr>
              <a:t>tab key</a:t>
            </a:r>
            <a:r>
              <a:rPr lang="en-US" sz="2000" dirty="0" smtClean="0"/>
              <a:t> </a:t>
            </a:r>
            <a:r>
              <a:rPr lang="en-US" sz="2000" dirty="0" smtClean="0">
                <a:sym typeface="Wingdings" panose="05000000000000000000" pitchFamily="2" charset="2"/>
              </a:rPr>
              <a:t> incomprehensible error message </a:t>
            </a:r>
          </a:p>
          <a:p>
            <a:pPr lvl="2"/>
            <a:r>
              <a:rPr lang="en-US" sz="2000" dirty="0" smtClean="0">
                <a:sym typeface="Wingdings" panose="05000000000000000000" pitchFamily="2" charset="2"/>
              </a:rPr>
              <a:t>	No </a:t>
            </a:r>
            <a:r>
              <a:rPr 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double quotes  </a:t>
            </a:r>
            <a:r>
              <a:rPr lang="en-US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"</a:t>
            </a:r>
            <a:endParaRPr lang="en-US" sz="2000" b="1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>
                <a:solidFill>
                  <a:srgbClr val="00B050"/>
                </a:solidFill>
              </a:rPr>
              <a:t>Guidelines</a:t>
            </a:r>
          </a:p>
          <a:p>
            <a:pPr lvl="2"/>
            <a:r>
              <a:rPr lang="en-US" sz="2000" b="1" dirty="0" smtClean="0"/>
              <a:t>	</a:t>
            </a:r>
            <a:r>
              <a:rPr lang="en-US" sz="2000" dirty="0" smtClean="0"/>
              <a:t>No </a:t>
            </a:r>
            <a:r>
              <a:rPr lang="en-US" sz="2000" dirty="0" smtClean="0">
                <a:solidFill>
                  <a:srgbClr val="00B050"/>
                </a:solidFill>
              </a:rPr>
              <a:t>special characters </a:t>
            </a:r>
            <a:r>
              <a:rPr lang="en-US" sz="2000" dirty="0" smtClean="0"/>
              <a:t>(é, ç, ~, œ …)</a:t>
            </a:r>
          </a:p>
          <a:p>
            <a:pPr lvl="2"/>
            <a:r>
              <a:rPr lang="en-US" sz="2000" dirty="0" smtClean="0"/>
              <a:t>	Use line </a:t>
            </a:r>
            <a:r>
              <a:rPr lang="en-US" sz="2000" dirty="0" smtClean="0">
                <a:solidFill>
                  <a:srgbClr val="00B050"/>
                </a:solidFill>
              </a:rPr>
              <a:t>indentation</a:t>
            </a:r>
            <a:r>
              <a:rPr lang="en-US" sz="2000" dirty="0" smtClean="0"/>
              <a:t> (with spaces)</a:t>
            </a:r>
          </a:p>
          <a:p>
            <a:pPr lvl="2"/>
            <a:r>
              <a:rPr lang="en-US" sz="2000" dirty="0" smtClean="0"/>
              <a:t>	Adjust the </a:t>
            </a:r>
            <a:r>
              <a:rPr lang="en-US" sz="2000" dirty="0" smtClean="0">
                <a:solidFill>
                  <a:srgbClr val="00B050"/>
                </a:solidFill>
              </a:rPr>
              <a:t>text editor</a:t>
            </a:r>
          </a:p>
          <a:p>
            <a:pPr lvl="2"/>
            <a:r>
              <a:rPr lang="en-US" sz="2000" dirty="0" smtClean="0"/>
              <a:t>	</a:t>
            </a:r>
            <a:r>
              <a:rPr lang="en-US" sz="2000" dirty="0"/>
              <a:t>	</a:t>
            </a:r>
            <a:r>
              <a:rPr lang="en-US" sz="2000" dirty="0" smtClean="0"/>
              <a:t>syntax </a:t>
            </a:r>
            <a:r>
              <a:rPr lang="en-US" sz="2000" dirty="0"/>
              <a:t>highlighting, </a:t>
            </a:r>
            <a:r>
              <a:rPr lang="en-US" sz="2000" dirty="0" smtClean="0"/>
              <a:t>switch tabulations</a:t>
            </a:r>
            <a:r>
              <a:rPr lang="en-US" sz="2000" dirty="0"/>
              <a:t> </a:t>
            </a:r>
            <a:r>
              <a:rPr lang="en-US" sz="2000" dirty="0" smtClean="0"/>
              <a:t>by spaces,…</a:t>
            </a:r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Common </a:t>
            </a:r>
            <a:r>
              <a:rPr lang="en-US" sz="2000" b="1" dirty="0" smtClean="0">
                <a:solidFill>
                  <a:srgbClr val="0070C0"/>
                </a:solidFill>
              </a:rPr>
              <a:t>errors</a:t>
            </a:r>
            <a:endParaRPr lang="en-US" sz="2000" b="1" dirty="0" smtClean="0"/>
          </a:p>
          <a:p>
            <a:pPr lvl="2"/>
            <a:r>
              <a:rPr lang="en-US" sz="2000" dirty="0" smtClean="0"/>
              <a:t>	</a:t>
            </a:r>
            <a:r>
              <a:rPr lang="en-US" sz="2000" dirty="0" smtClean="0">
                <a:solidFill>
                  <a:srgbClr val="0070C0"/>
                </a:solidFill>
              </a:rPr>
              <a:t>Semicolon </a:t>
            </a:r>
            <a:r>
              <a:rPr lang="en-US" sz="2000" b="1" dirty="0" smtClean="0">
                <a:solidFill>
                  <a:srgbClr val="0070C0"/>
                </a:solidFill>
              </a:rPr>
              <a:t>;</a:t>
            </a:r>
            <a:r>
              <a:rPr lang="en-US" sz="2000" dirty="0" smtClean="0">
                <a:solidFill>
                  <a:srgbClr val="0070C0"/>
                </a:solidFill>
              </a:rPr>
              <a:t> forgotten </a:t>
            </a:r>
            <a:r>
              <a:rPr lang="en-US" sz="2000" dirty="0" smtClean="0"/>
              <a:t>at the end of the statement</a:t>
            </a:r>
          </a:p>
          <a:p>
            <a:pPr lvl="2"/>
            <a:r>
              <a:rPr lang="en-US" sz="2000" dirty="0" smtClean="0">
                <a:sym typeface="Wingdings" panose="05000000000000000000" pitchFamily="2" charset="2"/>
              </a:rPr>
              <a:t>					 </a:t>
            </a:r>
            <a:r>
              <a:rPr lang="en-US" sz="2000" dirty="0" smtClean="0"/>
              <a:t>the statement is not ended</a:t>
            </a:r>
          </a:p>
          <a:p>
            <a:pPr lvl="2"/>
            <a:r>
              <a:rPr lang="en-US" sz="2000" dirty="0" smtClean="0"/>
              <a:t>	</a:t>
            </a:r>
            <a:r>
              <a:rPr lang="en-US" sz="2000" dirty="0" smtClean="0">
                <a:solidFill>
                  <a:srgbClr val="0070C0"/>
                </a:solidFill>
              </a:rPr>
              <a:t>Single quote </a:t>
            </a:r>
            <a:r>
              <a:rPr lang="en-US" sz="2000" b="1" dirty="0" smtClean="0">
                <a:solidFill>
                  <a:srgbClr val="0070C0"/>
                </a:solidFill>
              </a:rPr>
              <a:t>’</a:t>
            </a:r>
            <a:r>
              <a:rPr lang="en-US" sz="2000" dirty="0" smtClean="0">
                <a:solidFill>
                  <a:srgbClr val="0070C0"/>
                </a:solidFill>
              </a:rPr>
              <a:t> forgotten </a:t>
            </a:r>
            <a:r>
              <a:rPr lang="en-US" sz="2000" dirty="0" smtClean="0"/>
              <a:t>at the end of a string</a:t>
            </a:r>
            <a:br>
              <a:rPr lang="en-US" sz="2000" dirty="0" smtClean="0"/>
            </a:br>
            <a:r>
              <a:rPr lang="en-US" sz="2000" dirty="0" smtClean="0"/>
              <a:t>					</a:t>
            </a:r>
            <a:r>
              <a:rPr lang="en-US" sz="2000" dirty="0" smtClean="0">
                <a:sym typeface="Wingdings" panose="05000000000000000000" pitchFamily="2" charset="2"/>
              </a:rPr>
              <a:t> the string is not ended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787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Development: </a:t>
            </a:r>
            <a:r>
              <a:rPr lang="en-US" dirty="0" err="1" smtClean="0"/>
              <a:t>Esope</a:t>
            </a:r>
            <a:r>
              <a:rPr lang="en-US" dirty="0" smtClean="0"/>
              <a:t> sources</a:t>
            </a:r>
            <a:endParaRPr lang="en-US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US" sz="2000" dirty="0" smtClean="0"/>
              <a:t>The user can </a:t>
            </a:r>
            <a:r>
              <a:rPr lang="en-US" sz="2000" dirty="0" smtClean="0">
                <a:solidFill>
                  <a:srgbClr val="00B050"/>
                </a:solidFill>
              </a:rPr>
              <a:t>modify/correct/add</a:t>
            </a:r>
            <a:r>
              <a:rPr lang="en-US" sz="2000" dirty="0" smtClean="0"/>
              <a:t> the source code of</a:t>
            </a:r>
          </a:p>
          <a:p>
            <a:pPr marL="0" lvl="1" indent="0">
              <a:buNone/>
            </a:pPr>
            <a:r>
              <a:rPr lang="en-US" sz="2000" dirty="0" smtClean="0"/>
              <a:t>operators and directives</a:t>
            </a:r>
            <a:endParaRPr lang="en-US" sz="2000" dirty="0"/>
          </a:p>
          <a:p>
            <a:pPr lvl="1"/>
            <a:endParaRPr lang="fr-FR" sz="2000" b="1" dirty="0" smtClean="0"/>
          </a:p>
          <a:p>
            <a:pPr lvl="1"/>
            <a:r>
              <a:rPr lang="en-US" sz="2000" b="1" dirty="0" smtClean="0"/>
              <a:t>Compilation of </a:t>
            </a:r>
            <a:r>
              <a:rPr lang="en-US" sz="2000" b="1" dirty="0" err="1" smtClean="0"/>
              <a:t>Esope</a:t>
            </a:r>
            <a:r>
              <a:rPr lang="en-US" sz="2000" b="1" dirty="0" smtClean="0"/>
              <a:t> source files</a:t>
            </a:r>
          </a:p>
          <a:p>
            <a:pPr lvl="2"/>
            <a:r>
              <a:rPr lang="fr-FR" sz="18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compilcast22</a:t>
            </a:r>
            <a:r>
              <a:rPr lang="fr-FR" sz="18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fr-FR" sz="1800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toto.eso</a:t>
            </a:r>
            <a:endParaRPr lang="fr-FR" sz="18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/>
            <a:r>
              <a:rPr lang="fr-FR" sz="18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compilcast22 </a:t>
            </a:r>
            <a:r>
              <a:rPr lang="fr-FR" sz="18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tata.eso</a:t>
            </a:r>
            <a:endParaRPr lang="fr-FR" sz="18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/>
            <a:r>
              <a:rPr lang="fr-FR" sz="1800" dirty="0" smtClean="0">
                <a:solidFill>
                  <a:schemeClr val="tx1"/>
                </a:solidFill>
                <a:latin typeface="Consolas" panose="020B0609020204030204" pitchFamily="49" charset="0"/>
              </a:rPr>
              <a:t>...</a:t>
            </a:r>
            <a:endParaRPr lang="fr-FR" sz="1800" dirty="0"/>
          </a:p>
          <a:p>
            <a:pPr lvl="2"/>
            <a:endParaRPr lang="fr-FR" sz="1800" dirty="0"/>
          </a:p>
          <a:p>
            <a:pPr lvl="1"/>
            <a:endParaRPr lang="fr-FR" sz="2000" b="1" dirty="0"/>
          </a:p>
          <a:p>
            <a:pPr lvl="1"/>
            <a:r>
              <a:rPr lang="en-US" sz="2000" b="1" dirty="0" smtClean="0"/>
              <a:t>Linking</a:t>
            </a:r>
          </a:p>
          <a:p>
            <a:pPr lvl="2"/>
            <a:r>
              <a:rPr lang="en-US" sz="18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essaicast22</a:t>
            </a:r>
            <a:endParaRPr lang="en-US" sz="18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/>
            <a:r>
              <a:rPr lang="en-US" sz="1800" dirty="0" smtClean="0">
                <a:sym typeface="Wingdings" panose="05000000000000000000" pitchFamily="2" charset="2"/>
              </a:rPr>
              <a:t> </a:t>
            </a:r>
            <a:r>
              <a:rPr lang="en-US" sz="1800" dirty="0" smtClean="0"/>
              <a:t>creation of a binary executable file : </a:t>
            </a:r>
            <a:r>
              <a:rPr lang="en-US" sz="1800" b="1" dirty="0" smtClean="0">
                <a:solidFill>
                  <a:srgbClr val="00B050"/>
                </a:solidFill>
              </a:rPr>
              <a:t>cast_64_22</a:t>
            </a:r>
          </a:p>
          <a:p>
            <a:pPr lvl="2"/>
            <a:r>
              <a:rPr lang="en-US" sz="1800" dirty="0" smtClean="0">
                <a:sym typeface="Wingdings" panose="05000000000000000000" pitchFamily="2" charset="2"/>
              </a:rPr>
              <a:t> </a:t>
            </a:r>
            <a:r>
              <a:rPr lang="en-US" sz="1800" dirty="0" smtClean="0"/>
              <a:t>local version of Cast3M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i="1" dirty="0" smtClean="0"/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Can be launched as usual</a:t>
            </a:r>
          </a:p>
          <a:p>
            <a:pPr lvl="2"/>
            <a:r>
              <a:rPr lang="en-US" sz="18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castem22  </a:t>
            </a:r>
            <a:r>
              <a:rPr lang="en-US" sz="1800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mon_fichier.dgibi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534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131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Peruse documentation regularly</a:t>
            </a:r>
          </a:p>
          <a:p>
            <a:pPr lvl="2"/>
            <a:r>
              <a:rPr lang="en-US" sz="2000" dirty="0" smtClean="0">
                <a:sym typeface="Symbol" pitchFamily="18" charset="2"/>
              </a:rPr>
              <a:t>~70 instructions reviewed during this course</a:t>
            </a:r>
          </a:p>
          <a:p>
            <a:pPr lvl="2"/>
            <a:r>
              <a:rPr lang="en-US" sz="2000" dirty="0" smtClean="0">
                <a:sym typeface="Symbol" pitchFamily="18" charset="2"/>
              </a:rPr>
              <a:t>Around 1400 available instructions!</a:t>
            </a:r>
          </a:p>
          <a:p>
            <a:pPr marL="0" lvl="1" indent="0">
              <a:buNone/>
            </a:pPr>
            <a:endParaRPr lang="en-US" sz="2000" b="1" dirty="0" smtClean="0">
              <a:sym typeface="Symbol" pitchFamily="18" charset="2"/>
            </a:endParaRPr>
          </a:p>
          <a:p>
            <a:pPr lvl="1"/>
            <a:endParaRPr lang="en-US" sz="2000" b="1" dirty="0" smtClean="0">
              <a:sym typeface="Symbol" pitchFamily="18" charset="2"/>
            </a:endParaRPr>
          </a:p>
          <a:p>
            <a:pPr lvl="1"/>
            <a:r>
              <a:rPr lang="en-US" sz="2000" b="1" dirty="0" smtClean="0">
                <a:sym typeface="Symbol" pitchFamily="18" charset="2"/>
              </a:rPr>
              <a:t>Subscription to the Cast3M mailing list (see the Cast3M web site)</a:t>
            </a:r>
          </a:p>
          <a:p>
            <a:pPr lvl="2"/>
            <a:r>
              <a:rPr lang="en-US" sz="2000" dirty="0" smtClean="0">
                <a:sym typeface="Symbol" pitchFamily="18" charset="2"/>
              </a:rPr>
              <a:t>Send an e-mail at </a:t>
            </a:r>
            <a:r>
              <a:rPr lang="fr-FR" sz="2000" dirty="0" smtClean="0">
                <a:hlinkClick r:id="rId2"/>
              </a:rPr>
              <a:t>sympa@u</a:t>
            </a:r>
            <a:r>
              <a:rPr lang="fr-FR" sz="2000" dirty="0" smtClean="0">
                <a:hlinkClick r:id="rId3"/>
              </a:rPr>
              <a:t>montpellier.fr</a:t>
            </a:r>
            <a:r>
              <a:rPr lang="en-US" sz="2000" dirty="0" smtClean="0"/>
              <a:t> with in the message frame:</a:t>
            </a:r>
          </a:p>
          <a:p>
            <a:pPr lvl="2"/>
            <a:r>
              <a:rPr lang="en-US" sz="2000" i="1" dirty="0" smtClean="0"/>
              <a:t>	SUB   cast3m-util   </a:t>
            </a:r>
            <a:r>
              <a:rPr lang="en-US" sz="2000" i="1" dirty="0" err="1" smtClean="0"/>
              <a:t>your_name</a:t>
            </a:r>
            <a:r>
              <a:rPr lang="en-US" sz="2000" i="1" dirty="0" smtClean="0"/>
              <a:t>   </a:t>
            </a:r>
            <a:r>
              <a:rPr lang="en-US" sz="2000" i="1" dirty="0" err="1" smtClean="0"/>
              <a:t>your_firstname</a:t>
            </a:r>
            <a:endParaRPr lang="en-US" sz="2000" i="1" dirty="0" smtClean="0"/>
          </a:p>
          <a:p>
            <a:pPr lvl="2"/>
            <a:endParaRPr lang="en-US" sz="2000" dirty="0" smtClean="0"/>
          </a:p>
          <a:p>
            <a:pPr lvl="2"/>
            <a:r>
              <a:rPr lang="en-US" sz="2000" dirty="0" smtClean="0"/>
              <a:t>and nothing more! (no object, no signature, …)</a:t>
            </a:r>
          </a:p>
          <a:p>
            <a:pPr lvl="2"/>
            <a:endParaRPr lang="en-US" sz="2000" dirty="0" smtClean="0"/>
          </a:p>
          <a:p>
            <a:pPr lvl="2"/>
            <a:endParaRPr lang="en-US" sz="2000" dirty="0"/>
          </a:p>
          <a:p>
            <a:pPr lvl="2"/>
            <a:endParaRPr lang="en-US" sz="2000" dirty="0" smtClean="0"/>
          </a:p>
          <a:p>
            <a:pPr lvl="1"/>
            <a:r>
              <a:rPr lang="en-US" sz="2000" b="1" dirty="0" smtClean="0">
                <a:sym typeface="Symbol" pitchFamily="18" charset="2"/>
              </a:rPr>
              <a:t>Club Cast3M: annual users seminar</a:t>
            </a:r>
          </a:p>
          <a:p>
            <a:pPr lvl="2"/>
            <a:r>
              <a:rPr lang="en-US" sz="2000" dirty="0" smtClean="0">
                <a:sym typeface="Symbol" pitchFamily="18" charset="2"/>
              </a:rPr>
              <a:t>Each year in November in the south of Paris</a:t>
            </a:r>
          </a:p>
          <a:p>
            <a:pPr lvl="2"/>
            <a:r>
              <a:rPr lang="en-US" sz="2000" dirty="0" smtClean="0">
                <a:sym typeface="Symbol" pitchFamily="18" charset="2"/>
              </a:rPr>
              <a:t>Presentation of studies performed with Cast3M, developments in the next release</a:t>
            </a:r>
          </a:p>
          <a:p>
            <a:pPr lvl="2"/>
            <a:r>
              <a:rPr lang="en-US" sz="2000" dirty="0" smtClean="0">
                <a:sym typeface="Symbol" pitchFamily="18" charset="2"/>
              </a:rPr>
              <a:t>Free registration!</a:t>
            </a:r>
          </a:p>
          <a:p>
            <a:pPr lvl="1"/>
            <a:endParaRPr lang="fr-FR" sz="2000" b="1" dirty="0">
              <a:sym typeface="Symbol" pitchFamily="18" charset="2"/>
            </a:endParaRP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 smtClean="0"/>
              <a:t>And to complete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2784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132</a:t>
            </a:fld>
            <a:endParaRPr lang="fr-FR" dirty="0"/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 smtClean="0"/>
              <a:t>Plane linear THERMAL ELASTICITY</a:t>
            </a:r>
            <a:br>
              <a:rPr lang="en-US" dirty="0" smtClean="0"/>
            </a:br>
            <a:r>
              <a:rPr lang="en-US" dirty="0" smtClean="0"/>
              <a:t>(1) equations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4"/>
              <p:cNvSpPr txBox="1">
                <a:spLocks noChangeArrowheads="1"/>
              </p:cNvSpPr>
              <p:nvPr/>
            </p:nvSpPr>
            <p:spPr bwMode="auto">
              <a:xfrm>
                <a:off x="241386" y="1245582"/>
                <a:ext cx="8818794" cy="4669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508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4213225" algn="l"/>
                  </a:tabLst>
                </a:pPr>
                <a:r>
                  <a:rPr kumimoji="0" lang="en-US" sz="2000" b="0" i="0" u="none" strike="noStrike" kern="0" cap="none" spc="0" normalizeH="0" baseline="0" dirty="0" smtClean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+mn-lt"/>
                  </a:rPr>
                  <a:t>Total strains </a:t>
                </a:r>
                <a:r>
                  <a:rPr kumimoji="0" lang="en-US" sz="1600" b="0" i="0" u="none" strike="noStrike" kern="0" cap="none" spc="0" normalizeH="0" baseline="0" dirty="0" smtClean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+mn-lt"/>
                  </a:rPr>
                  <a:t>(linear)</a:t>
                </a:r>
                <a:r>
                  <a:rPr kumimoji="0" lang="en-US" sz="1200" b="0" i="0" u="none" strike="noStrike" kern="0" cap="none" spc="0" normalizeH="0" baseline="0" dirty="0" smtClean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+mn-lt"/>
                  </a:rPr>
                  <a:t>	</a:t>
                </a:r>
                <a14:m>
                  <m:oMath xmlns:m="http://schemas.openxmlformats.org/officeDocument/2006/math">
                    <m:r>
                      <a:rPr lang="fr-FR" sz="1800" b="1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𝜺</m:t>
                    </m:r>
                    <m:r>
                      <a:rPr lang="fr-FR" sz="1800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sz="18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fr-FR" sz="1800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fr-FR" sz="1800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fr-FR" sz="18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1800" b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𝐠</m:t>
                        </m:r>
                        <m:r>
                          <a:rPr lang="fr-FR" sz="1800" b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𝐫𝐚𝐝</m:t>
                        </m:r>
                        <m:d>
                          <m:dPr>
                            <m:ctrlPr>
                              <a:rPr lang="fr-FR" sz="18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8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𝑢</m:t>
                            </m:r>
                          </m:e>
                        </m:d>
                        <m:r>
                          <a:rPr lang="fr-FR" sz="1800" b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fr-FR" sz="1800" b="1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fr-FR" sz="1800" b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𝐠</m:t>
                            </m:r>
                            <m:r>
                              <a:rPr lang="fr-FR" sz="1800" b="1">
                                <a:solidFill>
                                  <a:srgbClr val="000618"/>
                                </a:solidFill>
                                <a:latin typeface="Cambria Math"/>
                                <a:ea typeface="Cambria Math"/>
                              </a:rPr>
                              <m:t>𝐫𝐚𝐝</m:t>
                            </m:r>
                          </m:e>
                          <m:sup>
                            <m:r>
                              <a:rPr lang="fr-FR" sz="1800" b="1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𝑻</m:t>
                            </m:r>
                          </m:sup>
                        </m:sSup>
                        <m:d>
                          <m:dPr>
                            <m:ctrlPr>
                              <a:rPr lang="fr-FR" sz="18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8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𝑢</m:t>
                            </m:r>
                          </m:e>
                        </m:d>
                      </m:e>
                    </m:d>
                  </m:oMath>
                </a14:m>
                <a:r>
                  <a:rPr lang="fr-FR" kern="0" dirty="0">
                    <a:solidFill>
                      <a:srgbClr val="666666"/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sz="1400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𝜀</m:t>
                        </m:r>
                      </m:e>
                      <m:sub>
                        <m: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𝑖𝑗</m:t>
                        </m:r>
                      </m:sub>
                    </m:sSub>
                    <m:r>
                      <a:rPr lang="fr-FR" sz="1400" i="1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fr-FR" sz="1400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fr-FR" sz="1400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fr-FR" sz="14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r-FR" sz="14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fr-FR" sz="14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sz="14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r>
                          <a:rPr lang="fr-FR" sz="1400" b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+</m:t>
                        </m:r>
                        <m:f>
                          <m:fPr>
                            <m:ctrlP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fr-FR" sz="14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r-FR" sz="14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fr-FR" sz="14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sz="14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fr-FR" sz="1800" dirty="0">
                  <a:solidFill>
                    <a:srgbClr val="000618"/>
                  </a:solidFill>
                  <a:ea typeface="Cambria Math"/>
                </a:endParaRPr>
              </a:p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4213225" algn="l"/>
                  </a:tabLst>
                </a:pPr>
                <a:r>
                  <a:rPr lang="en-US" kern="0" dirty="0" smtClean="0">
                    <a:solidFill>
                      <a:srgbClr val="666666"/>
                    </a:solidFill>
                    <a:latin typeface="+mn-lt"/>
                  </a:rPr>
                  <a:t>Strains partition 	</a:t>
                </a:r>
                <a14:m>
                  <m:oMath xmlns:m="http://schemas.openxmlformats.org/officeDocument/2006/math">
                    <m:r>
                      <a:rPr lang="fr-FR" sz="1800" b="1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𝜺</m:t>
                    </m:r>
                    <m:r>
                      <a:rPr lang="fr-FR" sz="1800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fr-FR" sz="18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fr-FR" sz="1800" b="1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𝜺</m:t>
                        </m:r>
                      </m:e>
                      <m:sup>
                        <m:r>
                          <a:rPr lang="fr-FR" sz="1800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𝑒</m:t>
                        </m:r>
                      </m:sup>
                    </m:sSup>
                  </m:oMath>
                </a14:m>
                <a:r>
                  <a:rPr lang="fr-FR" sz="1800" dirty="0">
                    <a:solidFill>
                      <a:srgbClr val="000618"/>
                    </a:solidFill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8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fr-FR" sz="1800" b="1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𝜺</m:t>
                        </m:r>
                      </m:e>
                      <m:sup>
                        <m:r>
                          <a:rPr lang="fr-FR" sz="1800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𝑡h</m:t>
                        </m:r>
                      </m:sup>
                    </m:sSup>
                  </m:oMath>
                </a14:m>
                <a:endParaRPr lang="fr-FR" sz="1800" dirty="0">
                  <a:solidFill>
                    <a:srgbClr val="000618"/>
                  </a:solidFill>
                </a:endParaRPr>
              </a:p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4213225" algn="l"/>
                  </a:tabLst>
                </a:pPr>
                <a:r>
                  <a:rPr lang="en-US" kern="0" dirty="0" smtClean="0">
                    <a:solidFill>
                      <a:srgbClr val="666666"/>
                    </a:solidFill>
                    <a:latin typeface="+mn-lt"/>
                  </a:rPr>
                  <a:t>Thermal strains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8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fr-FR" sz="1800" b="1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𝜺</m:t>
                        </m:r>
                      </m:e>
                      <m:sup>
                        <m:r>
                          <a:rPr lang="fr-FR" sz="1800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𝑡h</m:t>
                        </m:r>
                      </m:sup>
                    </m:sSup>
                    <m:r>
                      <a:rPr lang="fr-FR" sz="1800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fr-FR" sz="1800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𝛼</m:t>
                    </m:r>
                    <m:r>
                      <a:rPr lang="fr-FR" sz="1800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a:rPr lang="fr-FR" sz="1800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𝑇</m:t>
                    </m:r>
                    <m:r>
                      <a:rPr lang="fr-FR" sz="1800" i="1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r>
                      <a:rPr lang="fr-FR" sz="1800" b="1" i="1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</m:oMath>
                </a14:m>
                <a:endParaRPr lang="fr-FR" sz="1800" b="1" dirty="0">
                  <a:solidFill>
                    <a:srgbClr val="000618"/>
                  </a:solidFill>
                </a:endParaRPr>
              </a:p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4213225" algn="l"/>
                  </a:tabLst>
                </a:pPr>
                <a:r>
                  <a:rPr lang="en-US" kern="0" dirty="0" smtClean="0">
                    <a:solidFill>
                      <a:srgbClr val="666666"/>
                    </a:solidFill>
                    <a:latin typeface="+mn-lt"/>
                  </a:rPr>
                  <a:t>Elasticity	</a:t>
                </a:r>
                <a14:m>
                  <m:oMath xmlns:m="http://schemas.openxmlformats.org/officeDocument/2006/math">
                    <m:r>
                      <a:rPr lang="fr-FR" sz="1800" b="1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𝝈</m:t>
                    </m:r>
                    <m:r>
                      <a:rPr lang="fr-FR" sz="1800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nor/>
                      </m:rPr>
                      <a:rPr lang="fr-FR" sz="1800" b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C</m:t>
                    </m:r>
                    <m:r>
                      <m:rPr>
                        <m:nor/>
                      </m:rPr>
                      <a:rPr lang="fr-FR" sz="1800" b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 :</m:t>
                    </m:r>
                    <m:r>
                      <a:rPr lang="fr-FR" sz="1800" i="1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sSup>
                      <m:sSupPr>
                        <m:ctrlPr>
                          <a:rPr lang="fr-FR" sz="18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fr-FR" sz="1800" b="1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𝜺</m:t>
                        </m:r>
                      </m:e>
                      <m:sup>
                        <m:r>
                          <a:rPr lang="fr-FR" sz="1800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𝑒</m:t>
                        </m:r>
                      </m:sup>
                    </m:sSup>
                    <m:r>
                      <a:rPr lang="fr-FR" sz="1800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nor/>
                      </m:rPr>
                      <a:rPr lang="fr-FR" sz="1800" b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C</m:t>
                    </m:r>
                    <m:r>
                      <m:rPr>
                        <m:nor/>
                      </m:rPr>
                      <a:rPr lang="fr-FR" sz="1800" b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 : </m:t>
                    </m:r>
                    <m:d>
                      <m:dPr>
                        <m:ctrlPr>
                          <a:rPr lang="fr-FR" sz="18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1800" b="1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𝜺</m:t>
                        </m:r>
                        <m:r>
                          <a:rPr lang="fr-FR" sz="1800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fr-FR" sz="18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fr-FR" sz="1800" b="1" i="1">
                                <a:solidFill>
                                  <a:srgbClr val="000618"/>
                                </a:solidFill>
                                <a:latin typeface="Cambria Math"/>
                                <a:ea typeface="Cambria Math"/>
                              </a:rPr>
                              <m:t>𝜺</m:t>
                            </m:r>
                          </m:e>
                          <m:sup>
                            <m:r>
                              <a:rPr lang="fr-FR" sz="1800" i="1">
                                <a:solidFill>
                                  <a:srgbClr val="000618"/>
                                </a:solidFill>
                                <a:latin typeface="Cambria Math"/>
                                <a:ea typeface="Cambria Math"/>
                              </a:rPr>
                              <m:t>𝑡h</m:t>
                            </m:r>
                          </m:sup>
                        </m:sSup>
                      </m:e>
                    </m:d>
                  </m:oMath>
                </a14:m>
                <a:endParaRPr lang="fr-FR" sz="2400" kern="0" dirty="0">
                  <a:solidFill>
                    <a:srgbClr val="666666"/>
                  </a:solidFill>
                </a:endParaRPr>
              </a:p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4213225" algn="l"/>
                  </a:tabLst>
                </a:pPr>
                <a:endParaRPr lang="en-US" kern="0" dirty="0" smtClean="0">
                  <a:solidFill>
                    <a:srgbClr val="666666"/>
                  </a:solidFill>
                  <a:latin typeface="+mn-lt"/>
                </a:endParaRPr>
              </a:p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987425" algn="l"/>
                    <a:tab pos="1611313" algn="l"/>
                    <a:tab pos="4840288" algn="l"/>
                    <a:tab pos="5384800" algn="l"/>
                  </a:tabLst>
                </a:pPr>
                <a:r>
                  <a:rPr lang="en-US" kern="0" dirty="0" smtClean="0">
                    <a:solidFill>
                      <a:srgbClr val="666666"/>
                    </a:solidFill>
                    <a:latin typeface="+mn-lt"/>
                  </a:rPr>
                  <a:t>with:	</a:t>
                </a:r>
                <a14:m>
                  <m:oMath xmlns:m="http://schemas.openxmlformats.org/officeDocument/2006/math">
                    <m:r>
                      <a:rPr lang="fr-FR" sz="1800" b="0" i="1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𝑢</m:t>
                    </m:r>
                  </m:oMath>
                </a14:m>
                <a:r>
                  <a:rPr lang="en-US" kern="0" dirty="0" smtClean="0">
                    <a:solidFill>
                      <a:srgbClr val="666666"/>
                    </a:solidFill>
                    <a:latin typeface="+mn-lt"/>
                  </a:rPr>
                  <a:t>	displacement</a:t>
                </a:r>
                <a:r>
                  <a:rPr lang="en-US" sz="1800" kern="0" dirty="0">
                    <a:solidFill>
                      <a:srgbClr val="666666"/>
                    </a:solidFill>
                    <a:latin typeface="Arial"/>
                  </a:rPr>
                  <a:t/>
                </a:r>
                <a:br>
                  <a:rPr lang="en-US" sz="1800" kern="0" dirty="0">
                    <a:solidFill>
                      <a:srgbClr val="666666"/>
                    </a:solidFill>
                    <a:latin typeface="Arial"/>
                  </a:rPr>
                </a:br>
                <a:r>
                  <a:rPr lang="en-US" sz="1800" kern="0" dirty="0" smtClean="0">
                    <a:solidFill>
                      <a:srgbClr val="666666"/>
                    </a:solidFill>
                    <a:latin typeface="Arial"/>
                  </a:rPr>
                  <a:t>	</a:t>
                </a:r>
                <a14:m>
                  <m:oMath xmlns:m="http://schemas.openxmlformats.org/officeDocument/2006/math">
                    <m:r>
                      <a:rPr lang="fr-FR" sz="1800" b="1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𝜺</m:t>
                    </m:r>
                  </m:oMath>
                </a14:m>
                <a:r>
                  <a:rPr lang="en-US" kern="0" dirty="0" smtClean="0">
                    <a:solidFill>
                      <a:srgbClr val="666666"/>
                    </a:solidFill>
                    <a:latin typeface="+mn-lt"/>
                  </a:rPr>
                  <a:t>	total strain</a:t>
                </a:r>
                <a:r>
                  <a:rPr lang="en-US" sz="1800" kern="0" dirty="0">
                    <a:solidFill>
                      <a:srgbClr val="666666"/>
                    </a:solidFill>
                    <a:latin typeface="Arial"/>
                  </a:rPr>
                  <a:t>	</a:t>
                </a:r>
                <a14:m>
                  <m:oMath xmlns:m="http://schemas.openxmlformats.org/officeDocument/2006/math">
                    <m:r>
                      <a:rPr lang="fr-FR" sz="1800" b="1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𝝈</m:t>
                    </m:r>
                  </m:oMath>
                </a14:m>
                <a:r>
                  <a:rPr lang="en-US" kern="0" dirty="0">
                    <a:solidFill>
                      <a:srgbClr val="666666"/>
                    </a:solidFill>
                    <a:latin typeface="Arial"/>
                  </a:rPr>
                  <a:t>	</a:t>
                </a:r>
                <a:r>
                  <a:rPr lang="en-US" kern="0" dirty="0" smtClean="0">
                    <a:solidFill>
                      <a:srgbClr val="666666"/>
                    </a:solidFill>
                    <a:latin typeface="Arial"/>
                  </a:rPr>
                  <a:t>stress</a:t>
                </a:r>
                <a:r>
                  <a:rPr lang="en-US" kern="0" dirty="0">
                    <a:solidFill>
                      <a:srgbClr val="666666"/>
                    </a:solidFill>
                    <a:latin typeface="Arial"/>
                  </a:rPr>
                  <a:t/>
                </a:r>
                <a:br>
                  <a:rPr lang="en-US" kern="0" dirty="0">
                    <a:solidFill>
                      <a:srgbClr val="666666"/>
                    </a:solidFill>
                    <a:latin typeface="Arial"/>
                  </a:rPr>
                </a:br>
                <a:r>
                  <a:rPr lang="en-US" sz="1800" kern="0" dirty="0" smtClean="0">
                    <a:solidFill>
                      <a:srgbClr val="666666"/>
                    </a:solidFill>
                    <a:latin typeface="Arial"/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8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fr-FR" sz="1800" b="1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𝜺</m:t>
                        </m:r>
                      </m:e>
                      <m:sup>
                        <m:r>
                          <a:rPr lang="fr-FR" sz="1800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𝑒</m:t>
                        </m:r>
                      </m:sup>
                    </m:sSup>
                  </m:oMath>
                </a14:m>
                <a:r>
                  <a:rPr lang="en-US" kern="0" dirty="0" smtClean="0">
                    <a:solidFill>
                      <a:srgbClr val="666666"/>
                    </a:solidFill>
                    <a:latin typeface="+mn-lt"/>
                  </a:rPr>
                  <a:t>	</a:t>
                </a:r>
                <a:r>
                  <a:rPr lang="en-US" kern="0" dirty="0" smtClean="0">
                    <a:solidFill>
                      <a:srgbClr val="666666"/>
                    </a:solidFill>
                    <a:latin typeface="Arial"/>
                  </a:rPr>
                  <a:t>elastic strain </a:t>
                </a:r>
                <a:r>
                  <a:rPr lang="en-US" kern="0" dirty="0" smtClean="0">
                    <a:solidFill>
                      <a:srgbClr val="666666"/>
                    </a:solidFill>
                    <a:latin typeface="+mn-lt"/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8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fr-FR" sz="1800" b="1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𝜺</m:t>
                        </m:r>
                      </m:e>
                      <m:sup>
                        <m:r>
                          <a:rPr lang="fr-FR" sz="1800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kern="0" dirty="0" smtClean="0">
                    <a:solidFill>
                      <a:srgbClr val="666666"/>
                    </a:solidFill>
                    <a:latin typeface="+mn-lt"/>
                  </a:rPr>
                  <a:t>	</a:t>
                </a:r>
                <a:r>
                  <a:rPr lang="en-US" kern="0" dirty="0" smtClean="0">
                    <a:solidFill>
                      <a:srgbClr val="666666"/>
                    </a:solidFill>
                    <a:latin typeface="Arial"/>
                  </a:rPr>
                  <a:t>thermal strain</a:t>
                </a:r>
                <a:r>
                  <a:rPr lang="en-US" kern="0" dirty="0" smtClean="0">
                    <a:solidFill>
                      <a:srgbClr val="666666"/>
                    </a:solidFill>
                    <a:latin typeface="+mn-lt"/>
                  </a:rPr>
                  <a:t/>
                </a:r>
                <a:br>
                  <a:rPr lang="en-US" kern="0" dirty="0" smtClean="0">
                    <a:solidFill>
                      <a:srgbClr val="666666"/>
                    </a:solidFill>
                    <a:latin typeface="+mn-lt"/>
                  </a:rPr>
                </a:br>
                <a:r>
                  <a:rPr lang="fr-FR" sz="1800" kern="0" dirty="0">
                    <a:solidFill>
                      <a:srgbClr val="666666"/>
                    </a:solidFill>
                    <a:latin typeface="Arial"/>
                  </a:rPr>
                  <a:t>	</a:t>
                </a:r>
                <a14:m>
                  <m:oMath xmlns:m="http://schemas.openxmlformats.org/officeDocument/2006/math">
                    <m:r>
                      <a:rPr lang="fr-FR" sz="1800" b="1" i="1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</m:oMath>
                </a14:m>
                <a:r>
                  <a:rPr lang="fr-FR" kern="0" dirty="0">
                    <a:solidFill>
                      <a:srgbClr val="666666"/>
                    </a:solidFill>
                    <a:latin typeface="Arial"/>
                  </a:rPr>
                  <a:t>	</a:t>
                </a:r>
                <a:r>
                  <a:rPr lang="en-US" kern="0" dirty="0" smtClean="0">
                    <a:solidFill>
                      <a:srgbClr val="666666"/>
                    </a:solidFill>
                    <a:latin typeface="Arial"/>
                  </a:rPr>
                  <a:t>identity tensor</a:t>
                </a:r>
                <a:r>
                  <a:rPr lang="fr-FR" kern="0" dirty="0">
                    <a:solidFill>
                      <a:srgbClr val="666666"/>
                    </a:solidFill>
                    <a:latin typeface="Arial"/>
                  </a:rPr>
                  <a:t/>
                </a:r>
                <a:br>
                  <a:rPr lang="fr-FR" kern="0" dirty="0">
                    <a:solidFill>
                      <a:srgbClr val="666666"/>
                    </a:solidFill>
                    <a:latin typeface="Arial"/>
                  </a:rPr>
                </a:br>
                <a:r>
                  <a:rPr lang="en-US" sz="1800" b="1" dirty="0" smtClean="0">
                    <a:solidFill>
                      <a:srgbClr val="000618"/>
                    </a:solidFill>
                    <a:ea typeface="Cambria Math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 b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C</m:t>
                    </m:r>
                    <m:r>
                      <a:rPr lang="en-US" sz="1800" b="1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kern="0" dirty="0">
                    <a:solidFill>
                      <a:srgbClr val="666666"/>
                    </a:solidFill>
                    <a:latin typeface="Arial"/>
                  </a:rPr>
                  <a:t>	</a:t>
                </a:r>
                <a:r>
                  <a:rPr lang="en-US" kern="0" dirty="0" smtClean="0">
                    <a:solidFill>
                      <a:srgbClr val="666666"/>
                    </a:solidFill>
                    <a:latin typeface="Arial"/>
                  </a:rPr>
                  <a:t>stiffness tensor </a:t>
                </a:r>
                <a:r>
                  <a:rPr lang="fr-FR" kern="0" dirty="0" smtClean="0">
                    <a:solidFill>
                      <a:srgbClr val="666666"/>
                    </a:solidFill>
                    <a:latin typeface="Arial"/>
                  </a:rPr>
                  <a:t>(4</a:t>
                </a:r>
                <a:r>
                  <a:rPr lang="fr-FR" kern="0" baseline="30000" dirty="0" smtClean="0">
                    <a:solidFill>
                      <a:srgbClr val="666666"/>
                    </a:solidFill>
                    <a:latin typeface="Arial"/>
                  </a:rPr>
                  <a:t>th</a:t>
                </a:r>
                <a:r>
                  <a:rPr lang="fr-FR" kern="0" dirty="0" smtClean="0">
                    <a:solidFill>
                      <a:srgbClr val="666666"/>
                    </a:solidFill>
                    <a:latin typeface="Arial"/>
                  </a:rPr>
                  <a:t> </a:t>
                </a:r>
                <a:r>
                  <a:rPr lang="fr-FR" kern="0" dirty="0" err="1">
                    <a:solidFill>
                      <a:srgbClr val="666666"/>
                    </a:solidFill>
                    <a:latin typeface="Arial"/>
                  </a:rPr>
                  <a:t>order</a:t>
                </a:r>
                <a:r>
                  <a:rPr lang="fr-FR" kern="0" dirty="0">
                    <a:solidFill>
                      <a:srgbClr val="666666"/>
                    </a:solidFill>
                    <a:latin typeface="Arial"/>
                  </a:rPr>
                  <a:t>)</a:t>
                </a:r>
                <a:r>
                  <a:rPr lang="en-US" kern="0" dirty="0" smtClean="0">
                    <a:solidFill>
                      <a:srgbClr val="666666"/>
                    </a:solidFill>
                    <a:latin typeface="Arial"/>
                  </a:rPr>
                  <a:t/>
                </a:r>
                <a:br>
                  <a:rPr lang="en-US" kern="0" dirty="0" smtClean="0">
                    <a:solidFill>
                      <a:srgbClr val="666666"/>
                    </a:solidFill>
                    <a:latin typeface="Arial"/>
                  </a:rPr>
                </a:br>
                <a:r>
                  <a:rPr lang="en-US" kern="0" dirty="0" smtClean="0">
                    <a:solidFill>
                      <a:srgbClr val="666666"/>
                    </a:solidFill>
                    <a:latin typeface="+mn-lt"/>
                  </a:rPr>
                  <a:t>	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𝛼</m:t>
                    </m:r>
                  </m:oMath>
                </a14:m>
                <a:r>
                  <a:rPr lang="en-US" kern="0" dirty="0" smtClean="0">
                    <a:solidFill>
                      <a:srgbClr val="666666"/>
                    </a:solidFill>
                    <a:latin typeface="+mn-lt"/>
                  </a:rPr>
                  <a:t>	thermal expansion</a:t>
                </a:r>
                <a:br>
                  <a:rPr lang="en-US" kern="0" dirty="0" smtClean="0">
                    <a:solidFill>
                      <a:srgbClr val="666666"/>
                    </a:solidFill>
                    <a:latin typeface="+mn-lt"/>
                  </a:rPr>
                </a:br>
                <a:r>
                  <a:rPr lang="en-US" kern="0" dirty="0" smtClean="0">
                    <a:solidFill>
                      <a:srgbClr val="666666"/>
                    </a:solidFill>
                    <a:latin typeface="+mn-lt"/>
                  </a:rPr>
                  <a:t>	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1800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𝑇</m:t>
                    </m:r>
                    <m:r>
                      <a:rPr lang="en-US" sz="1800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kern="0" dirty="0" smtClean="0">
                    <a:solidFill>
                      <a:srgbClr val="666666"/>
                    </a:solidFill>
                    <a:latin typeface="+mn-lt"/>
                  </a:rPr>
                  <a:t>	temperature increment</a:t>
                </a:r>
              </a:p>
            </p:txBody>
          </p:sp>
        </mc:Choice>
        <mc:Fallback xmlns="">
          <p:sp>
            <p:nvSpPr>
              <p:cNvPr id="2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386" y="1245582"/>
                <a:ext cx="8818794" cy="4669483"/>
              </a:xfrm>
              <a:prstGeom prst="rect">
                <a:avLst/>
              </a:prstGeom>
              <a:blipFill>
                <a:blip r:embed="rId2"/>
                <a:stretch>
                  <a:fillRect l="-761" b="-14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299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133</a:t>
            </a:fld>
            <a:endParaRPr lang="fr-FR" dirty="0"/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/>
              <a:t>Plane linear THERMAL ELASTICITY</a:t>
            </a:r>
            <a:br>
              <a:rPr lang="en-US" dirty="0"/>
            </a:br>
            <a:r>
              <a:rPr lang="en-US" dirty="0" smtClean="0"/>
              <a:t>(2) plane stresses</a:t>
            </a:r>
            <a:endParaRPr lang="fr-FR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4"/>
              <p:cNvSpPr txBox="1">
                <a:spLocks noChangeArrowheads="1"/>
              </p:cNvSpPr>
              <p:nvPr/>
            </p:nvSpPr>
            <p:spPr bwMode="auto">
              <a:xfrm>
                <a:off x="241386" y="1245582"/>
                <a:ext cx="8818794" cy="48478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508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9pPr>
              </a:lstStyle>
              <a:p>
                <a:pPr lvl="0"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4213225" algn="l"/>
                  </a:tabLst>
                </a:pPr>
                <a:r>
                  <a:rPr lang="en-US" kern="0" dirty="0" smtClean="0">
                    <a:solidFill>
                      <a:srgbClr val="666666"/>
                    </a:solidFill>
                    <a:latin typeface="+mn-lt"/>
                  </a:rPr>
                  <a:t>Plane strains hypothesis:</a:t>
                </a:r>
              </a:p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987425" algn="l"/>
                    <a:tab pos="1611313" algn="l"/>
                    <a:tab pos="4840288" algn="l"/>
                    <a:tab pos="53848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1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𝝈</m:t>
                      </m:r>
                      <m:r>
                        <a:rPr lang="fr-FR" sz="1800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8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8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fr-FR" sz="18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fr-FR" sz="18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18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sz="18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fr-FR" sz="1800" b="1" i="1" smtClean="0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r>
                        <a:rPr lang="fr-FR" sz="1800" b="1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𝜺</m:t>
                      </m:r>
                      <m:r>
                        <a:rPr lang="fr-FR" sz="1800" i="1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kern="0" dirty="0" smtClean="0">
                  <a:solidFill>
                    <a:srgbClr val="666666"/>
                  </a:solidFill>
                  <a:latin typeface="+mn-lt"/>
                </a:endParaRPr>
              </a:p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987425" algn="l"/>
                    <a:tab pos="1611313" algn="l"/>
                    <a:tab pos="4840288" algn="l"/>
                    <a:tab pos="5384800" algn="l"/>
                  </a:tabLst>
                </a:pPr>
                <a:r>
                  <a:rPr lang="en-US" kern="0" dirty="0" smtClean="0">
                    <a:solidFill>
                      <a:srgbClr val="666666"/>
                    </a:solidFill>
                    <a:latin typeface="+mn-lt"/>
                  </a:rPr>
                  <a:t>Vector notation:</a:t>
                </a:r>
              </a:p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987425" algn="l"/>
                    <a:tab pos="1611313" algn="l"/>
                    <a:tab pos="4840288" algn="l"/>
                    <a:tab pos="53848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</m:d>
                      <m:r>
                        <a:rPr lang="fr-FR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fr-FR" i="1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        </m:t>
                      </m:r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fr-FR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2</m:t>
                                    </m:r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kern="0" dirty="0" smtClean="0">
                  <a:solidFill>
                    <a:srgbClr val="666666"/>
                  </a:solidFill>
                  <a:latin typeface="+mn-lt"/>
                </a:endParaRPr>
              </a:p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987425" algn="l"/>
                    <a:tab pos="1611313" algn="l"/>
                    <a:tab pos="4840288" algn="l"/>
                    <a:tab pos="5384800" algn="l"/>
                  </a:tabLst>
                </a:pPr>
                <a:r>
                  <a:rPr lang="en-US" kern="0" dirty="0" smtClean="0">
                    <a:solidFill>
                      <a:srgbClr val="666666"/>
                    </a:solidFill>
                    <a:latin typeface="+mn-lt"/>
                  </a:rPr>
                  <a:t>Hooke's law:</a:t>
                </a:r>
              </a:p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987425" algn="l"/>
                    <a:tab pos="1611313" algn="l"/>
                    <a:tab pos="4840288" algn="l"/>
                    <a:tab pos="53848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sz="18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8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fr-FR" sz="1800" i="1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limLow>
                        <m:limLowPr>
                          <m:ctrlPr>
                            <a:rPr lang="fr-FR" sz="18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sz="18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groupChrPr>
                            <m:e>
                              <m:f>
                                <m:fPr>
                                  <m:ctrlPr>
                                    <a:rPr lang="fr-FR" sz="1800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fr-FR" sz="1800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fr-FR" sz="1800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fr-FR" sz="1800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800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p>
                                      <m:r>
                                        <a:rPr lang="fr-FR" sz="1800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800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fr-FR" sz="1800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fr-FR" sz="1800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fr-FR" sz="1800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e>
                                        <m:r>
                                          <a:rPr lang="fr-FR" sz="1800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fr-FR" sz="1800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  <m:e>
                                        <m:r>
                                          <a:rPr lang="fr-FR" sz="1800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fr-FR" sz="1800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fr-FR" sz="1800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fr-FR" sz="1800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f>
                                          <m:fPr>
                                            <m:ctrlPr>
                                              <a:rPr lang="fr-FR" sz="1800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fr-FR" sz="1800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1−</m:t>
                                            </m:r>
                                            <m:r>
                                              <a:rPr lang="fr-FR" sz="1800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𝜈</m:t>
                                            </m:r>
                                          </m:num>
                                          <m:den>
                                            <m:r>
                                              <a:rPr lang="fr-FR" sz="1800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</m:e>
                                    </m:mr>
                                  </m:m>
                                </m:e>
                              </m:d>
                            </m:e>
                          </m:groupChr>
                        </m:e>
                        <m:lim>
                          <m:d>
                            <m:dPr>
                              <m:begChr m:val="["/>
                              <m:endChr m:val="]"/>
                              <m:ctrlPr>
                                <a:rPr lang="fr-FR" sz="1800" b="1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sz="1800" b="1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𝑪</m:t>
                              </m:r>
                            </m:e>
                          </m:d>
                        </m:lim>
                      </m:limLow>
                      <m:d>
                        <m:dPr>
                          <m:begChr m:val="{"/>
                          <m:endChr m:val="}"/>
                          <m:ctrlPr>
                            <a:rPr lang="fr-FR" sz="18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8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2</m:t>
                                    </m:r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fr-FR" sz="18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800" kern="0" dirty="0" smtClean="0">
                  <a:solidFill>
                    <a:srgbClr val="666666"/>
                  </a:solidFill>
                  <a:latin typeface="+mn-lt"/>
                </a:endParaRPr>
              </a:p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987425" algn="l"/>
                    <a:tab pos="1611313" algn="l"/>
                    <a:tab pos="4840288" algn="l"/>
                    <a:tab pos="53848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lang="fr-FR" i="1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b="1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𝑪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</m:oMath>
                  </m:oMathPara>
                </a14:m>
                <a:endParaRPr lang="fr-FR" sz="2400" kern="0" dirty="0">
                  <a:solidFill>
                    <a:srgbClr val="666666"/>
                  </a:solidFill>
                </a:endParaRPr>
              </a:p>
            </p:txBody>
          </p:sp>
        </mc:Choice>
        <mc:Fallback xmlns="">
          <p:sp>
            <p:nvSpPr>
              <p:cNvPr id="2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386" y="1245582"/>
                <a:ext cx="8818794" cy="4847866"/>
              </a:xfrm>
              <a:prstGeom prst="rect">
                <a:avLst/>
              </a:prstGeom>
              <a:blipFill>
                <a:blip r:embed="rId2"/>
                <a:stretch>
                  <a:fillRect l="-761" t="-50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584973" y="3165888"/>
                <a:ext cx="234230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kern="0" dirty="0" smtClean="0">
                    <a:solidFill>
                      <a:srgbClr val="666666"/>
                    </a:solidFill>
                  </a:rPr>
                  <a:t>with: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33</m:t>
                        </m:r>
                      </m:sub>
                    </m:sSub>
                    <m:r>
                      <a:rPr lang="fr-FR" sz="1400" i="1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1400" i="1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d>
                      <m:dPr>
                        <m:ctrlP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  <m: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22</m:t>
                            </m:r>
                          </m:sub>
                        </m:sSub>
                      </m:e>
                    </m:d>
                  </m:oMath>
                </a14:m>
                <a:endParaRPr lang="en-US" sz="1400" kern="0" dirty="0" smtClean="0">
                  <a:solidFill>
                    <a:srgbClr val="666666"/>
                  </a:solidFill>
                </a:endParaRPr>
              </a:p>
              <a:p>
                <a:r>
                  <a:rPr lang="en-US" sz="1400" kern="0" dirty="0" smtClean="0">
                    <a:solidFill>
                      <a:srgbClr val="666666"/>
                    </a:solidFill>
                  </a:rPr>
                  <a:t>3 independent components</a:t>
                </a:r>
                <a:endParaRPr lang="en-US" sz="1400" kern="0" dirty="0">
                  <a:solidFill>
                    <a:srgbClr val="666666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4973" y="3165888"/>
                <a:ext cx="2342308" cy="523220"/>
              </a:xfrm>
              <a:prstGeom prst="rect">
                <a:avLst/>
              </a:prstGeom>
              <a:blipFill>
                <a:blip r:embed="rId3"/>
                <a:stretch>
                  <a:fillRect l="-781" t="-1163" b="-116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830040" y="5681100"/>
                <a:ext cx="19139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𝑪</m:t>
                        </m:r>
                      </m:e>
                    </m:d>
                  </m:oMath>
                </a14:m>
                <a:r>
                  <a:rPr lang="en-US" kern="0" dirty="0" smtClean="0">
                    <a:solidFill>
                      <a:srgbClr val="666666"/>
                    </a:solidFill>
                  </a:rPr>
                  <a:t> Hooke matrix</a:t>
                </a:r>
                <a:endParaRPr lang="en-US" kern="0" dirty="0">
                  <a:solidFill>
                    <a:srgbClr val="666666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0040" y="5681100"/>
                <a:ext cx="1913985" cy="369332"/>
              </a:xfrm>
              <a:prstGeom prst="rect">
                <a:avLst/>
              </a:prstGeom>
              <a:blipFill>
                <a:blip r:embed="rId4"/>
                <a:stretch>
                  <a:fillRect t="-9836" r="-2548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012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en-US" dirty="0" smtClean="0"/>
              <a:t>PAGE </a:t>
            </a:r>
            <a:fld id="{AEFB9B6D-867A-40B8-ACB0-35CC9F272C9C}" type="slidenum">
              <a:rPr lang="en-US" smtClean="0"/>
              <a:pPr algn="ctr"/>
              <a:t>134</a:t>
            </a:fld>
            <a:endParaRPr lang="en-US" dirty="0"/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/>
              <a:t>Plane linear THERMAL ELASTICITY</a:t>
            </a:r>
            <a:br>
              <a:rPr lang="en-US" dirty="0"/>
            </a:br>
            <a:r>
              <a:rPr lang="en-US" dirty="0" smtClean="0"/>
              <a:t>(3) finite elements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4"/>
              <p:cNvSpPr txBox="1">
                <a:spLocks noChangeArrowheads="1"/>
              </p:cNvSpPr>
              <p:nvPr/>
            </p:nvSpPr>
            <p:spPr bwMode="auto">
              <a:xfrm>
                <a:off x="241386" y="1245582"/>
                <a:ext cx="8818794" cy="4016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508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9pPr>
              </a:lstStyle>
              <a:p>
                <a:pPr lvl="0"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4213225" algn="l"/>
                  </a:tabLst>
                </a:pPr>
                <a:r>
                  <a:rPr lang="en-US" kern="0" dirty="0" smtClean="0">
                    <a:solidFill>
                      <a:srgbClr val="666666"/>
                    </a:solidFill>
                    <a:latin typeface="+mn-lt"/>
                  </a:rPr>
                  <a:t>Interpolation of primal unknowns:</a:t>
                </a:r>
              </a:p>
              <a:p>
                <a:pPr lvl="0"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4213225" algn="l"/>
                  </a:tabLst>
                </a:pPr>
                <a:endParaRPr lang="en-US" kern="0" dirty="0" smtClean="0">
                  <a:solidFill>
                    <a:srgbClr val="666666"/>
                  </a:solidFill>
                  <a:latin typeface="+mn-lt"/>
                </a:endParaRPr>
              </a:p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4213225" algn="l"/>
                  </a:tabLst>
                </a:pPr>
                <a:r>
                  <a:rPr lang="en-US" sz="1400" kern="0" dirty="0" smtClean="0">
                    <a:solidFill>
                      <a:srgbClr val="666666"/>
                    </a:solidFill>
                    <a:latin typeface="+mn-lt"/>
                  </a:rPr>
                  <a:t>at each point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(</m:t>
                    </m:r>
                    <m:r>
                      <a:rPr lang="en-US" sz="1400" i="1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𝑥</m:t>
                    </m:r>
                    <m:r>
                      <a:rPr lang="en-US" sz="1400" i="1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r>
                      <a:rPr lang="en-US" sz="1400" i="1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𝑦</m:t>
                    </m:r>
                    <m:r>
                      <a:rPr lang="en-US" sz="1400" i="1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)</m:t>
                    </m:r>
                  </m:oMath>
                </a14:m>
                <a:r>
                  <a:rPr lang="en-US" sz="1400" kern="0" dirty="0" smtClean="0">
                    <a:solidFill>
                      <a:srgbClr val="666666"/>
                    </a:solidFill>
                    <a:latin typeface="+mn-lt"/>
                  </a:rPr>
                  <a:t> in the element</a:t>
                </a:r>
                <a:br>
                  <a:rPr lang="en-US" sz="1400" kern="0" dirty="0" smtClean="0">
                    <a:solidFill>
                      <a:srgbClr val="666666"/>
                    </a:solidFill>
                    <a:latin typeface="+mn-lt"/>
                  </a:rPr>
                </a:b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𝑞</m:t>
                        </m:r>
                      </m:e>
                    </m:d>
                  </m:oMath>
                </a14:m>
                <a:r>
                  <a:rPr lang="en-US" sz="1400" kern="0" dirty="0" smtClean="0">
                    <a:solidFill>
                      <a:srgbClr val="666666"/>
                    </a:solidFill>
                  </a:rPr>
                  <a:t> are the displacements of the element nodes</a:t>
                </a:r>
                <a:endParaRPr lang="en-US" sz="1400" dirty="0"/>
              </a:p>
              <a:p>
                <a:pPr lvl="0" eaLnBrk="1" fontAlgn="base" hangingPunct="1">
                  <a:spcBef>
                    <a:spcPct val="50000"/>
                  </a:spcBef>
                  <a:spcAft>
                    <a:spcPct val="0"/>
                  </a:spcAft>
                  <a:tabLst>
                    <a:tab pos="4213225" algn="l"/>
                  </a:tabLst>
                </a:pPr>
                <a:r>
                  <a:rPr lang="en-US" kern="0" dirty="0" smtClean="0">
                    <a:solidFill>
                      <a:srgbClr val="666666"/>
                    </a:solidFill>
                    <a:latin typeface="Arial"/>
                  </a:rPr>
                  <a:t/>
                </a:r>
                <a:br>
                  <a:rPr lang="en-US" kern="0" dirty="0" smtClean="0">
                    <a:solidFill>
                      <a:srgbClr val="666666"/>
                    </a:solidFill>
                    <a:latin typeface="Arial"/>
                  </a:rPr>
                </a:br>
                <a:r>
                  <a:rPr lang="en-US" kern="0" dirty="0" smtClean="0">
                    <a:solidFill>
                      <a:srgbClr val="666666"/>
                    </a:solidFill>
                    <a:latin typeface="Arial"/>
                  </a:rPr>
                  <a:t>Case of a TRI3 element (6 </a:t>
                </a:r>
                <a:r>
                  <a:rPr lang="en-US" kern="0" dirty="0" err="1" smtClean="0">
                    <a:solidFill>
                      <a:srgbClr val="666666"/>
                    </a:solidFill>
                    <a:latin typeface="Arial"/>
                  </a:rPr>
                  <a:t>dof</a:t>
                </a:r>
                <a:r>
                  <a:rPr lang="en-US" kern="0" dirty="0" smtClean="0">
                    <a:solidFill>
                      <a:srgbClr val="666666"/>
                    </a:solidFill>
                    <a:latin typeface="Arial"/>
                  </a:rPr>
                  <a:t>):</a:t>
                </a:r>
                <a:br>
                  <a:rPr lang="en-US" kern="0" dirty="0" smtClean="0">
                    <a:solidFill>
                      <a:srgbClr val="666666"/>
                    </a:solidFill>
                    <a:latin typeface="Arial"/>
                  </a:rPr>
                </a:br>
                <a:r>
                  <a:rPr lang="en-US" kern="0" dirty="0" smtClean="0">
                    <a:solidFill>
                      <a:srgbClr val="666666"/>
                    </a:solidFill>
                    <a:latin typeface="Arial"/>
                  </a:rPr>
                  <a:t/>
                </a:r>
                <a:br>
                  <a:rPr lang="en-US" kern="0" dirty="0" smtClean="0">
                    <a:solidFill>
                      <a:srgbClr val="666666"/>
                    </a:solidFill>
                    <a:latin typeface="Arial"/>
                  </a:rPr>
                </a:br>
                <a:r>
                  <a:rPr lang="en-US" kern="0" dirty="0" smtClean="0">
                    <a:solidFill>
                      <a:srgbClr val="666666"/>
                    </a:solidFill>
                    <a:latin typeface="Arial"/>
                  </a:rPr>
                  <a:t/>
                </a:r>
                <a:br>
                  <a:rPr lang="en-US" kern="0" dirty="0" smtClean="0">
                    <a:solidFill>
                      <a:srgbClr val="666666"/>
                    </a:solidFill>
                    <a:latin typeface="Arial"/>
                  </a:rPr>
                </a:br>
                <a:r>
                  <a:rPr lang="en-US" kern="0" dirty="0" smtClean="0">
                    <a:solidFill>
                      <a:srgbClr val="666666"/>
                    </a:solidFill>
                    <a:latin typeface="Arial"/>
                  </a:rPr>
                  <a:t/>
                </a:r>
                <a:br>
                  <a:rPr lang="en-US" kern="0" dirty="0" smtClean="0">
                    <a:solidFill>
                      <a:srgbClr val="666666"/>
                    </a:solidFill>
                    <a:latin typeface="Arial"/>
                  </a:rPr>
                </a:br>
                <a:r>
                  <a:rPr lang="en-US" kern="0" dirty="0" smtClean="0">
                    <a:solidFill>
                      <a:srgbClr val="666666"/>
                    </a:solidFill>
                    <a:latin typeface="Arial"/>
                  </a:rPr>
                  <a:t/>
                </a:r>
                <a:br>
                  <a:rPr lang="en-US" kern="0" dirty="0" smtClean="0">
                    <a:solidFill>
                      <a:srgbClr val="666666"/>
                    </a:solidFill>
                    <a:latin typeface="Arial"/>
                  </a:rPr>
                </a:br>
                <a:r>
                  <a:rPr lang="en-US" kern="0" dirty="0" smtClean="0">
                    <a:solidFill>
                      <a:srgbClr val="666666"/>
                    </a:solidFill>
                    <a:latin typeface="Arial"/>
                  </a:rPr>
                  <a:t/>
                </a:r>
                <a:br>
                  <a:rPr lang="en-US" kern="0" dirty="0" smtClean="0">
                    <a:solidFill>
                      <a:srgbClr val="666666"/>
                    </a:solidFill>
                    <a:latin typeface="Arial"/>
                  </a:rPr>
                </a:br>
                <a:r>
                  <a:rPr lang="en-US" kern="0" dirty="0" smtClean="0">
                    <a:solidFill>
                      <a:srgbClr val="666666"/>
                    </a:solidFill>
                    <a:latin typeface="Arial"/>
                  </a:rPr>
                  <a:t>Strains (linearized):</a:t>
                </a:r>
                <a:endParaRPr lang="en-US" kern="0" dirty="0">
                  <a:solidFill>
                    <a:srgbClr val="666666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2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1386" y="1245582"/>
                <a:ext cx="8818794" cy="4016484"/>
              </a:xfrm>
              <a:prstGeom prst="rect">
                <a:avLst/>
              </a:prstGeom>
              <a:blipFill rotWithShape="0">
                <a:blip r:embed="rId2"/>
                <a:stretch>
                  <a:fillRect l="-761" t="-607" b="-182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riangle isocèle 4"/>
          <p:cNvSpPr/>
          <p:nvPr/>
        </p:nvSpPr>
        <p:spPr>
          <a:xfrm>
            <a:off x="6052971" y="1333559"/>
            <a:ext cx="2536031" cy="1114425"/>
          </a:xfrm>
          <a:prstGeom prst="triangle">
            <a:avLst>
              <a:gd name="adj" fmla="val 22676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508606" y="2201427"/>
                <a:ext cx="615297" cy="5806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140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14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4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𝐴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14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14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𝐴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606" y="2201427"/>
                <a:ext cx="615297" cy="58067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Ellipse 13"/>
          <p:cNvSpPr/>
          <p:nvPr/>
        </p:nvSpPr>
        <p:spPr>
          <a:xfrm>
            <a:off x="6016395" y="2411408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Ellipse 15"/>
          <p:cNvSpPr/>
          <p:nvPr/>
        </p:nvSpPr>
        <p:spPr>
          <a:xfrm>
            <a:off x="6595039" y="1296983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Ellipse 16"/>
          <p:cNvSpPr/>
          <p:nvPr/>
        </p:nvSpPr>
        <p:spPr>
          <a:xfrm>
            <a:off x="8535757" y="2406646"/>
            <a:ext cx="73152" cy="731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820142" y="993329"/>
                <a:ext cx="614014" cy="5729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140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14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𝐵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14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𝐵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0142" y="993329"/>
                <a:ext cx="614014" cy="572914"/>
              </a:xfrm>
              <a:prstGeom prst="rect">
                <a:avLst/>
              </a:prstGeom>
              <a:blipFill rotWithShape="0">
                <a:blip r:embed="rId4"/>
                <a:stretch>
                  <a:fillRect b="-10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8535757" y="2201427"/>
                <a:ext cx="608243" cy="5818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140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14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𝐶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14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1400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𝐶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5757" y="2201427"/>
                <a:ext cx="608243" cy="58189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6076693" y="2140420"/>
            <a:ext cx="3048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kern="0" dirty="0" smtClean="0"/>
              <a:t>A</a:t>
            </a:r>
            <a:endParaRPr lang="en-US" sz="1400" i="1" dirty="0"/>
          </a:p>
        </p:txBody>
      </p:sp>
      <p:sp>
        <p:nvSpPr>
          <p:cNvPr id="21" name="Rectangle 20"/>
          <p:cNvSpPr/>
          <p:nvPr/>
        </p:nvSpPr>
        <p:spPr>
          <a:xfrm>
            <a:off x="6498914" y="1370135"/>
            <a:ext cx="3048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kern="0" dirty="0" smtClean="0"/>
              <a:t>B</a:t>
            </a:r>
            <a:endParaRPr lang="en-US" sz="1400" i="1" dirty="0"/>
          </a:p>
        </p:txBody>
      </p:sp>
      <p:sp>
        <p:nvSpPr>
          <p:cNvPr id="22" name="Rectangle 21"/>
          <p:cNvSpPr/>
          <p:nvPr/>
        </p:nvSpPr>
        <p:spPr>
          <a:xfrm>
            <a:off x="8045704" y="2199444"/>
            <a:ext cx="314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kern="0" dirty="0" smtClean="0"/>
              <a:t>C</a:t>
            </a:r>
            <a:endParaRPr lang="en-US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050328" y="1706105"/>
                <a:ext cx="21596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0328" y="1706105"/>
                <a:ext cx="2159694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80375" y="2913744"/>
                <a:ext cx="5867760" cy="20319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𝐴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𝐴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)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𝐵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𝐵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)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𝐶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𝐶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𝐴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eqArrPr>
                                  <m:e>
                                    <m:sSubSup>
                                      <m:sSubSupPr>
                                        <m:ctrlP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𝐴</m:t>
                                        </m:r>
                                      </m:sup>
                                    </m:sSubSup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𝐵</m:t>
                                        </m:r>
                                      </m:sup>
                                    </m:sSubSup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𝐵</m:t>
                                        </m:r>
                                      </m:sup>
                                    </m:sSubSup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𝐶</m:t>
                                        </m:r>
                                      </m:sup>
                                    </m:sSubSup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𝐶</m:t>
                                        </m:r>
                                      </m:sup>
                                    </m:sSubSup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375" y="2913744"/>
                <a:ext cx="5867760" cy="203196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74892" y="5262066"/>
                <a:ext cx="5169428" cy="15267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𝐴</m:t>
                                    </m:r>
                                    <m: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𝐴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smtClean="0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𝐴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𝐴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𝐵</m:t>
                                    </m:r>
                                    <m: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𝐵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𝐵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𝐵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𝐶</m:t>
                                    </m:r>
                                    <m: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𝐶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𝐶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𝐶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rgbClr val="000618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/>
                <a:r>
                  <a:rPr lang="en-US" i="1" dirty="0" smtClean="0">
                    <a:solidFill>
                      <a:srgbClr val="000618"/>
                    </a:solidFill>
                    <a:latin typeface="Cambria Math" panose="02040503050406030204" pitchFamily="18" charset="0"/>
                    <a:ea typeface="Cambria Math"/>
                  </a:rPr>
                  <a:t/>
                </a:r>
                <a:br>
                  <a:rPr lang="en-US" i="1" dirty="0" smtClean="0">
                    <a:solidFill>
                      <a:srgbClr val="000618"/>
                    </a:solidFill>
                    <a:latin typeface="Cambria Math" panose="02040503050406030204" pitchFamily="18" charset="0"/>
                    <a:ea typeface="Cambria Math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i="1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892" y="5262066"/>
                <a:ext cx="5169428" cy="1526700"/>
              </a:xfrm>
              <a:prstGeom prst="rect">
                <a:avLst/>
              </a:prstGeom>
              <a:blipFill rotWithShape="0">
                <a:blip r:embed="rId8"/>
                <a:stretch>
                  <a:fillRect b="-27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6651360" y="5467792"/>
                <a:ext cx="1750800" cy="4864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kern="0" dirty="0" smtClean="0">
                    <a:solidFill>
                      <a:srgbClr val="666666"/>
                    </a:solidFill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𝐴</m:t>
                        </m:r>
                        <m:r>
                          <a:rPr lang="en-US" sz="16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sz="1600" i="1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16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16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𝐴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(</m:t>
                        </m:r>
                        <m:r>
                          <a:rPr lang="en-US" sz="16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  <m:r>
                          <a:rPr lang="en-US" sz="16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)</m:t>
                        </m:r>
                      </m:num>
                      <m:den>
                        <m:r>
                          <a:rPr lang="en-US" sz="16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1360" y="5467792"/>
                <a:ext cx="1750800" cy="486480"/>
              </a:xfrm>
              <a:prstGeom prst="rect">
                <a:avLst/>
              </a:prstGeom>
              <a:blipFill rotWithShape="0">
                <a:blip r:embed="rId9"/>
                <a:stretch>
                  <a:fillRect l="-10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648898" y="6361329"/>
                <a:ext cx="276037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40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𝐵</m:t>
                        </m:r>
                        <m:r>
                          <a:rPr lang="en-US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(</m:t>
                        </m:r>
                        <m:r>
                          <a:rPr lang="en-US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  <m:r>
                          <a:rPr lang="en-US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)</m:t>
                        </m:r>
                      </m:e>
                    </m:d>
                    <m:r>
                      <a:rPr lang="en-US" sz="1400" b="0" i="1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US" sz="1400" kern="0" dirty="0" smtClean="0">
                    <a:solidFill>
                      <a:srgbClr val="666666"/>
                    </a:solidFill>
                  </a:rPr>
                  <a:t>discrete gradient operator</a:t>
                </a:r>
                <a:endParaRPr lang="en-US" sz="1400" kern="0" dirty="0">
                  <a:solidFill>
                    <a:srgbClr val="666666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898" y="6361329"/>
                <a:ext cx="2760371" cy="307777"/>
              </a:xfrm>
              <a:prstGeom prst="rect">
                <a:avLst/>
              </a:prstGeom>
              <a:blipFill rotWithShape="0">
                <a:blip r:embed="rId10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342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en-US" dirty="0" smtClean="0"/>
              <a:t>PAGE </a:t>
            </a:r>
            <a:fld id="{AEFB9B6D-867A-40B8-ACB0-35CC9F272C9C}" type="slidenum">
              <a:rPr lang="en-US" smtClean="0"/>
              <a:pPr algn="ctr"/>
              <a:t>135</a:t>
            </a:fld>
            <a:endParaRPr lang="en-US" dirty="0"/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/>
              <a:t>Plane linear THERMAL </a:t>
            </a:r>
            <a:r>
              <a:rPr lang="en-US" dirty="0" smtClean="0"/>
              <a:t>ELASTICITY</a:t>
            </a:r>
            <a:br>
              <a:rPr lang="en-US" dirty="0" smtClean="0"/>
            </a:br>
            <a:r>
              <a:rPr lang="en-US" dirty="0" smtClean="0"/>
              <a:t>(4) stiffness matrix</a:t>
            </a:r>
            <a:endParaRPr lang="en-US" sz="1600" dirty="0"/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241386" y="1245582"/>
            <a:ext cx="8818794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r>
              <a:rPr lang="en-US" kern="0" dirty="0" smtClean="0">
                <a:solidFill>
                  <a:srgbClr val="666666"/>
                </a:solidFill>
                <a:latin typeface="+mn-lt"/>
              </a:rPr>
              <a:t>Elementary elastic energy:</a:t>
            </a:r>
          </a:p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endParaRPr lang="en-US" kern="0" dirty="0" smtClean="0">
              <a:solidFill>
                <a:srgbClr val="666666"/>
              </a:solidFill>
              <a:latin typeface="Arial"/>
            </a:endParaRPr>
          </a:p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endParaRPr lang="en-US" kern="0" dirty="0" smtClean="0">
              <a:solidFill>
                <a:srgbClr val="666666"/>
              </a:solidFill>
              <a:latin typeface="Arial"/>
            </a:endParaRPr>
          </a:p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endParaRPr lang="en-US" kern="0" dirty="0" smtClean="0">
              <a:solidFill>
                <a:srgbClr val="666666"/>
              </a:solidFill>
              <a:latin typeface="Arial"/>
            </a:endParaRPr>
          </a:p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r>
              <a:rPr lang="en-US" kern="0" dirty="0" smtClean="0">
                <a:solidFill>
                  <a:srgbClr val="666666"/>
                </a:solidFill>
                <a:latin typeface="Arial"/>
              </a:rPr>
              <a:t/>
            </a:r>
            <a:br>
              <a:rPr lang="en-US" kern="0" dirty="0" smtClean="0">
                <a:solidFill>
                  <a:srgbClr val="666666"/>
                </a:solidFill>
                <a:latin typeface="Arial"/>
              </a:rPr>
            </a:br>
            <a:endParaRPr lang="en-US" kern="0" dirty="0" smtClean="0">
              <a:solidFill>
                <a:srgbClr val="666666"/>
              </a:solidFill>
              <a:latin typeface="Arial"/>
            </a:endParaRPr>
          </a:p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r>
              <a:rPr lang="en-US" kern="0" dirty="0" smtClean="0">
                <a:solidFill>
                  <a:srgbClr val="666666"/>
                </a:solidFill>
                <a:latin typeface="Arial"/>
              </a:rPr>
              <a:t/>
            </a:r>
            <a:br>
              <a:rPr lang="en-US" kern="0" dirty="0" smtClean="0">
                <a:solidFill>
                  <a:srgbClr val="666666"/>
                </a:solidFill>
                <a:latin typeface="Arial"/>
              </a:rPr>
            </a:br>
            <a:r>
              <a:rPr lang="en-US" kern="0" dirty="0" smtClean="0">
                <a:solidFill>
                  <a:srgbClr val="666666"/>
                </a:solidFill>
                <a:latin typeface="Arial"/>
              </a:rPr>
              <a:t/>
            </a:r>
            <a:br>
              <a:rPr lang="en-US" kern="0" dirty="0" smtClean="0">
                <a:solidFill>
                  <a:srgbClr val="666666"/>
                </a:solidFill>
                <a:latin typeface="Arial"/>
              </a:rPr>
            </a:br>
            <a:endParaRPr lang="en-US" kern="0" dirty="0" smtClean="0">
              <a:solidFill>
                <a:srgbClr val="666666"/>
              </a:solidFill>
              <a:latin typeface="Arial"/>
            </a:endParaRPr>
          </a:p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r>
              <a:rPr lang="en-US" kern="0" dirty="0" smtClean="0">
                <a:solidFill>
                  <a:srgbClr val="666666"/>
                </a:solidFill>
                <a:latin typeface="Arial"/>
              </a:rPr>
              <a:t>Assembly:</a:t>
            </a:r>
            <a:endParaRPr lang="en-US" kern="0" dirty="0">
              <a:solidFill>
                <a:srgbClr val="666666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92965" y="1548936"/>
                <a:ext cx="2278636" cy="773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𝑑𝑒𝑓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trlP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fr-FR" b="1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  <m:r>
                            <a:rPr lang="fr-FR" b="1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</m:t>
                          </m:r>
                          <m:r>
                            <a:rPr lang="fr-FR" b="1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𝜺</m:t>
                          </m:r>
                          <m:r>
                            <a:rPr lang="fr-FR" b="1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965" y="1548936"/>
                <a:ext cx="2278636" cy="7736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97059" y="2298270"/>
                <a:ext cx="2060116" cy="773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trlP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  <m:sup/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059" y="2298270"/>
                <a:ext cx="2060116" cy="7736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797059" y="3047604"/>
                <a:ext cx="3139321" cy="773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trlP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𝑞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𝐶</m:t>
                              </m:r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𝐵</m:t>
                              </m:r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059" y="3047604"/>
                <a:ext cx="3139321" cy="77361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797059" y="3796937"/>
                <a:ext cx="3393493" cy="10388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𝑇</m:t>
                          </m:r>
                        </m:sup>
                      </m:sSup>
                      <m:limLow>
                        <m:limLowPr>
                          <m:ctrlPr>
                            <a:rPr lang="en-US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groupChr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 smtClean="0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trlPr>
                                        <a:rPr lang="en-US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naryPr>
                                    <m: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sub>
                                    <m:sup/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["/>
                                              <m:endChr m:val="]"/>
                                              <m:ctrlPr>
                                                <a:rPr lang="en-US" i="1">
                                                  <a:solidFill>
                                                    <a:srgbClr val="00061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000618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  <m:t>𝐵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𝐶</m:t>
                                          </m:r>
                                        </m:e>
                                      </m:d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𝐵</m:t>
                                          </m:r>
                                        </m:e>
                                      </m:d>
                                      <m:r>
                                        <a:rPr lang="en-US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𝑑𝑉</m:t>
                                      </m:r>
                                    </m:e>
                                  </m:nary>
                                </m:e>
                              </m:d>
                            </m:e>
                          </m:groupChr>
                        </m:e>
                        <m:lim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lim>
                      </m:limLow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059" y="3796937"/>
                <a:ext cx="3393493" cy="103887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5360519" y="3954223"/>
                <a:ext cx="3425938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𝑉</m:t>
                        </m:r>
                      </m:e>
                      <m:sub>
                        <m:r>
                          <a:rPr lang="en-US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400" kern="0" dirty="0" smtClean="0">
                    <a:solidFill>
                      <a:srgbClr val="666666"/>
                    </a:solidFill>
                  </a:rPr>
                  <a:t> finite element "volume"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40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en-US" sz="1400" b="0" i="1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US" sz="1400" kern="0" dirty="0" smtClean="0">
                    <a:solidFill>
                      <a:srgbClr val="666666"/>
                    </a:solidFill>
                  </a:rPr>
                  <a:t>elementary stiffness matrix</a:t>
                </a:r>
                <a:br>
                  <a:rPr lang="en-US" sz="1400" kern="0" dirty="0" smtClean="0">
                    <a:solidFill>
                      <a:srgbClr val="666666"/>
                    </a:solidFill>
                  </a:rPr>
                </a:br>
                <a:r>
                  <a:rPr lang="en-US" sz="1400" kern="0" dirty="0" smtClean="0">
                    <a:solidFill>
                      <a:srgbClr val="666666"/>
                    </a:solidFill>
                  </a:rPr>
                  <a:t>       (obtained by numerical computation)</a:t>
                </a:r>
                <a:endParaRPr lang="en-US" sz="1400" kern="0" dirty="0">
                  <a:solidFill>
                    <a:srgbClr val="666666"/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0519" y="3954223"/>
                <a:ext cx="3425938" cy="738664"/>
              </a:xfrm>
              <a:prstGeom prst="rect">
                <a:avLst/>
              </a:prstGeom>
              <a:blipFill rotWithShape="0">
                <a:blip r:embed="rId6"/>
                <a:stretch>
                  <a:fillRect t="-1653" b="-74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262818" y="5299562"/>
                <a:ext cx="4339841" cy="764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𝑑𝑒𝑓</m:t>
                          </m:r>
                        </m:sub>
                      </m:sSub>
                      <m:r>
                        <a:rPr lang="en-US" i="1" smtClean="0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𝑄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𝑇</m:t>
                          </m:r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𝑄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𝑇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𝐾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18" y="5299562"/>
                <a:ext cx="4339841" cy="76450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5360519" y="5183072"/>
                <a:ext cx="3444404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40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𝑄</m:t>
                        </m:r>
                      </m:e>
                    </m:d>
                  </m:oMath>
                </a14:m>
                <a:r>
                  <a:rPr lang="en-US" sz="1400" kern="0" dirty="0" smtClean="0">
                    <a:solidFill>
                      <a:srgbClr val="666666"/>
                    </a:solidFill>
                  </a:rPr>
                  <a:t> nodes displacements (global mesh)</a:t>
                </a:r>
              </a:p>
              <a:p>
                <a:r>
                  <a:rPr lang="en-US" sz="1400" kern="0" dirty="0" smtClean="0">
                    <a:solidFill>
                      <a:srgbClr val="666666"/>
                    </a:solidFill>
                  </a:rPr>
                  <a:t>The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𝑒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400" kern="0" dirty="0" smtClean="0">
                    <a:solidFill>
                      <a:srgbClr val="666666"/>
                    </a:solidFill>
                  </a:rPr>
                  <a:t> matrices are extended on all </a:t>
                </a:r>
                <a:r>
                  <a:rPr lang="en-US" sz="1400" kern="0" dirty="0" err="1" smtClean="0">
                    <a:solidFill>
                      <a:srgbClr val="666666"/>
                    </a:solidFill>
                  </a:rPr>
                  <a:t>dof</a:t>
                </a:r>
                <a:r>
                  <a:rPr lang="en-US" sz="1400" kern="0" dirty="0">
                    <a:solidFill>
                      <a:srgbClr val="666666"/>
                    </a:solidFill>
                  </a:rPr>
                  <a:t/>
                </a:r>
                <a:br>
                  <a:rPr lang="en-US" sz="1400" kern="0" dirty="0">
                    <a:solidFill>
                      <a:srgbClr val="666666"/>
                    </a:solidFill>
                  </a:rPr>
                </a:br>
                <a:r>
                  <a:rPr lang="en-US" sz="1400" kern="0" dirty="0" smtClean="0">
                    <a:solidFill>
                      <a:srgbClr val="666666"/>
                    </a:solidFill>
                  </a:rPr>
                  <a:t>with null items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40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1400" b="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𝐾</m:t>
                        </m:r>
                      </m:e>
                    </m:d>
                    <m:r>
                      <a:rPr lang="en-US" sz="1400" b="0" i="1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US" sz="1400" kern="0" dirty="0" smtClean="0">
                    <a:solidFill>
                      <a:srgbClr val="666666"/>
                    </a:solidFill>
                  </a:rPr>
                  <a:t>assembly stiffness matrix</a:t>
                </a:r>
                <a:endParaRPr lang="en-US" sz="1400" kern="0" dirty="0">
                  <a:solidFill>
                    <a:srgbClr val="666666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0519" y="5183072"/>
                <a:ext cx="3444404" cy="954107"/>
              </a:xfrm>
              <a:prstGeom prst="rect">
                <a:avLst/>
              </a:prstGeom>
              <a:blipFill rotWithShape="0">
                <a:blip r:embed="rId8"/>
                <a:stretch>
                  <a:fillRect l="-531" t="-1274" b="-57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720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136</a:t>
            </a:fld>
            <a:endParaRPr lang="fr-FR" dirty="0"/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/>
              <a:t>Plane linear THERMAL ELASTICITY</a:t>
            </a:r>
            <a:br>
              <a:rPr lang="en-US" dirty="0"/>
            </a:br>
            <a:r>
              <a:rPr lang="en-US" dirty="0" smtClean="0"/>
              <a:t>(5) principle of virtual work</a:t>
            </a:r>
            <a:endParaRPr lang="en-US" sz="1600" dirty="0"/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241386" y="1245582"/>
            <a:ext cx="881879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r>
              <a:rPr lang="en-US" kern="0" dirty="0" smtClean="0">
                <a:solidFill>
                  <a:srgbClr val="666666"/>
                </a:solidFill>
                <a:latin typeface="+mn-lt"/>
              </a:rPr>
              <a:t>Principle of virtual work:</a:t>
            </a:r>
          </a:p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endParaRPr lang="en-US" kern="0" dirty="0" smtClean="0">
              <a:solidFill>
                <a:srgbClr val="666666"/>
              </a:solidFill>
              <a:latin typeface="Arial"/>
            </a:endParaRPr>
          </a:p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endParaRPr lang="en-US" kern="0" dirty="0" smtClean="0">
              <a:solidFill>
                <a:srgbClr val="666666"/>
              </a:solidFill>
              <a:latin typeface="Arial"/>
            </a:endParaRPr>
          </a:p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endParaRPr lang="en-US" kern="0" dirty="0" smtClean="0">
              <a:solidFill>
                <a:srgbClr val="666666"/>
              </a:solidFill>
              <a:latin typeface="Arial"/>
            </a:endParaRPr>
          </a:p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endParaRPr lang="en-US" kern="0" dirty="0" smtClean="0">
              <a:solidFill>
                <a:srgbClr val="666666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41328" y="1718610"/>
                <a:ext cx="6951775" cy="40675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fr-FR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fr-FR" b="1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  <m:r>
                            <a:rPr lang="fr-FR" b="1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</m:t>
                          </m:r>
                          <m:r>
                            <a:rPr lang="fr-FR" b="1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𝜹</m:t>
                          </m:r>
                          <m:sSup>
                            <m:sSupPr>
                              <m:ctrlPr>
                                <a:rPr lang="fr-FR" b="1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1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p>
                              <m:r>
                                <a:rPr lang="fr-FR" b="1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fr-FR" b="1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fr-FR" b="0" i="1" smtClean="0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𝑣</m:t>
                              </m:r>
                            </m:sub>
                          </m:sSub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sSup>
                            <m:sSup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fr-FR" i="1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𝑠</m:t>
                              </m:r>
                            </m:sub>
                          </m:sSub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sSup>
                            <m:sSup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fr-FR" dirty="0" smtClean="0">
                  <a:solidFill>
                    <a:srgbClr val="000618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  <m:sup/>
                        <m:e>
                          <m:sSup>
                            <m:sSupPr>
                              <m:ctrlPr>
                                <a:rPr lang="fr-FR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p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fr-FR" i="1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  <m:sup/>
                        <m:e>
                          <m:sSup>
                            <m:sSupPr>
                              <m:ctrlPr>
                                <a:rPr lang="fr-FR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p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𝑣</m:t>
                                  </m:r>
                                </m:sub>
                              </m:sSub>
                            </m:e>
                          </m:d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fr-FR" i="1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  <m:sup/>
                        <m:e>
                          <m:sSup>
                            <m:sSupPr>
                              <m:ctrlPr>
                                <a:rPr lang="fr-FR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p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fr-FR" dirty="0" smtClean="0">
                  <a:solidFill>
                    <a:srgbClr val="000618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𝑇</m:t>
                          </m:r>
                        </m:sup>
                      </m:sSup>
                      <m:nary>
                        <m:nary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  <m:sup/>
                        <m:e>
                          <m:sSup>
                            <m:sSupPr>
                              <m:ctrlPr>
                                <a:rPr lang="fr-FR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fr-FR" i="1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𝑇</m:t>
                          </m:r>
                        </m:sup>
                      </m:sSup>
                      <m:d>
                        <m:dPr>
                          <m:ctrlPr>
                            <a:rPr lang="fr-FR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nary>
                            <m:nary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𝑒</m:t>
                                  </m:r>
                                </m:sub>
                              </m:sSub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b="0" i="1" smtClean="0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𝑁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𝑇</m:t>
                                  </m:r>
                                </m:sup>
                              </m:sSup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𝑣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𝑑𝑉</m:t>
                              </m:r>
                            </m:e>
                          </m:nary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𝑒</m:t>
                                  </m:r>
                                </m:sub>
                              </m:sSub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𝑁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𝑇</m:t>
                                  </m:r>
                                </m:sup>
                              </m:sSup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𝑑𝑆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fr-FR" dirty="0" smtClean="0">
                  <a:solidFill>
                    <a:srgbClr val="000618"/>
                  </a:solidFill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fr-FR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𝑒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𝐵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𝐶</m:t>
                                      </m:r>
                                    </m:e>
                                  </m:d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𝐵</m:t>
                                      </m:r>
                                    </m:e>
                                  </m:d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𝑑𝑉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d>
                            <m:dPr>
                              <m:begChr m:val="["/>
                              <m:endChr m:val="]"/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lim>
                      </m:limLow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fr-FR" i="1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fr-FR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𝑒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𝑁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𝑑𝑉</m:t>
                                  </m:r>
                                </m:e>
                              </m:nary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𝑒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𝑁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fr-FR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𝑑𝑆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d>
                            <m:dPr>
                              <m:begChr m:val="{"/>
                              <m:endChr m:val="}"/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lim>
                      </m:limLow>
                    </m:oMath>
                  </m:oMathPara>
                </a14:m>
                <a:endParaRPr lang="fr-FR" dirty="0" smtClean="0">
                  <a:solidFill>
                    <a:srgbClr val="000618"/>
                  </a:solidFill>
                  <a:ea typeface="Cambria Math" panose="02040503050406030204" pitchFamily="18" charset="0"/>
                </a:endParaRPr>
              </a:p>
              <a:p>
                <a:endParaRPr lang="fr-FR" dirty="0" smtClean="0">
                  <a:solidFill>
                    <a:srgbClr val="000618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28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80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sz="2800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sz="2800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sz="28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sz="28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fr-FR" sz="2800" i="1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28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8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fr-FR" sz="28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sz="28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sz="2800" dirty="0">
                  <a:solidFill>
                    <a:srgbClr val="000618"/>
                  </a:solidFill>
                  <a:ea typeface="Cambria Math" panose="02040503050406030204" pitchFamily="18" charset="0"/>
                </a:endParaRPr>
              </a:p>
              <a:p>
                <a:endParaRPr lang="fr-FR" dirty="0">
                  <a:solidFill>
                    <a:srgbClr val="000618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28" y="1718610"/>
                <a:ext cx="6951775" cy="40675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6502947" y="1245582"/>
                <a:ext cx="238212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𝑓</m:t>
                        </m:r>
                      </m:e>
                      <m:sub>
                        <m: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1400" kern="0" dirty="0" smtClean="0">
                    <a:solidFill>
                      <a:srgbClr val="666666"/>
                    </a:solidFill>
                  </a:rPr>
                  <a:t> prescribed volume forces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𝑓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400" kern="0" dirty="0" smtClean="0">
                    <a:solidFill>
                      <a:srgbClr val="666666"/>
                    </a:solidFill>
                  </a:rPr>
                  <a:t> prescribed surface forces</a:t>
                </a:r>
                <a:endParaRPr lang="en-US" sz="1400" kern="0" dirty="0">
                  <a:solidFill>
                    <a:srgbClr val="666666"/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947" y="1245582"/>
                <a:ext cx="2382127" cy="523220"/>
              </a:xfrm>
              <a:prstGeom prst="rect">
                <a:avLst/>
              </a:prstGeom>
              <a:blipFill>
                <a:blip r:embed="rId3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307188" y="5066316"/>
                <a:ext cx="236949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40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𝑒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400" kern="0" dirty="0" smtClean="0">
                    <a:solidFill>
                      <a:srgbClr val="666666"/>
                    </a:solidFill>
                  </a:rPr>
                  <a:t> nodal equivalent forces</a:t>
                </a:r>
                <a:endParaRPr lang="en-US" sz="1400" kern="0" dirty="0">
                  <a:solidFill>
                    <a:srgbClr val="666666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7188" y="5066316"/>
                <a:ext cx="2369495" cy="307777"/>
              </a:xfrm>
              <a:prstGeom prst="rect">
                <a:avLst/>
              </a:prstGeom>
              <a:blipFill rotWithShape="0">
                <a:blip r:embed="rId4"/>
                <a:stretch>
                  <a:fillRect t="-3922" r="-258" b="-196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271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en-US" dirty="0" smtClean="0"/>
              <a:t>PAGE </a:t>
            </a:r>
            <a:fld id="{AEFB9B6D-867A-40B8-ACB0-35CC9F272C9C}" type="slidenum">
              <a:rPr lang="en-US" smtClean="0"/>
              <a:pPr algn="ctr"/>
              <a:t>137</a:t>
            </a:fld>
            <a:endParaRPr lang="en-US" dirty="0"/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/>
              <a:t>Plane linear THERMAL ELASTICITY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smtClean="0"/>
              <a:t>6) thermal load</a:t>
            </a:r>
            <a:endParaRPr lang="en-US" sz="1600" dirty="0"/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241386" y="1245582"/>
            <a:ext cx="881879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r>
              <a:rPr lang="en-US" kern="0" dirty="0" smtClean="0">
                <a:solidFill>
                  <a:srgbClr val="666666"/>
                </a:solidFill>
                <a:latin typeface="+mn-lt"/>
              </a:rPr>
              <a:t>We add a second member item:</a:t>
            </a:r>
          </a:p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endParaRPr lang="en-US" kern="0" dirty="0" smtClean="0">
              <a:solidFill>
                <a:srgbClr val="666666"/>
              </a:solidFill>
              <a:latin typeface="Arial"/>
            </a:endParaRPr>
          </a:p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endParaRPr lang="en-US" kern="0" dirty="0" smtClean="0">
              <a:solidFill>
                <a:srgbClr val="666666"/>
              </a:solidFill>
              <a:latin typeface="Arial"/>
            </a:endParaRPr>
          </a:p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endParaRPr lang="en-US" kern="0" dirty="0" smtClean="0">
              <a:solidFill>
                <a:srgbClr val="666666"/>
              </a:solidFill>
              <a:latin typeface="Arial"/>
            </a:endParaRPr>
          </a:p>
          <a:p>
            <a:pPr lvl="0" eaLnBrk="1" fontAlgn="base" hangingPunct="1">
              <a:spcBef>
                <a:spcPct val="50000"/>
              </a:spcBef>
              <a:spcAft>
                <a:spcPct val="0"/>
              </a:spcAft>
              <a:tabLst>
                <a:tab pos="4213225" algn="l"/>
              </a:tabLst>
            </a:pPr>
            <a:endParaRPr lang="en-US" kern="0" dirty="0" smtClean="0">
              <a:solidFill>
                <a:srgbClr val="666666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169990" y="1678015"/>
                <a:ext cx="4966488" cy="3110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  <m:sup/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en-US" i="1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i="1" dirty="0" smtClean="0">
                  <a:solidFill>
                    <a:srgbClr val="000618"/>
                  </a:solidFill>
                  <a:latin typeface="Cambria Math" panose="02040503050406030204" pitchFamily="18" charset="0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𝐶</m:t>
                              </m:r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𝑡h</m:t>
                                  </m:r>
                                </m:sup>
                              </m:sSup>
                            </m:e>
                          </m:d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en-US" i="1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i="1" dirty="0" smtClean="0">
                  <a:solidFill>
                    <a:srgbClr val="000618"/>
                  </a:solidFill>
                  <a:latin typeface="Cambria Math" panose="02040503050406030204" pitchFamily="18" charset="0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𝐶</m:t>
                              </m:r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en-US" i="1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limLow>
                        <m:limLowPr>
                          <m:ctrlP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𝑒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𝐵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𝐶</m:t>
                                      </m:r>
                                    </m:e>
                                  </m:d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𝑡h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𝑑𝑉</m:t>
                                  </m:r>
                                </m:e>
                              </m:nary>
                              <m:r>
                                <m:rPr>
                                  <m:nor/>
                                </m:r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 </m:t>
                              </m:r>
                            </m:e>
                          </m:groupChr>
                        </m:e>
                        <m:lim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𝑡h</m:t>
                                  </m:r>
                                </m:sub>
                              </m:sSub>
                            </m:e>
                          </m:d>
                        </m:lim>
                      </m:limLow>
                    </m:oMath>
                  </m:oMathPara>
                </a14:m>
                <a:endParaRPr lang="en-US" i="1" dirty="0" smtClean="0">
                  <a:solidFill>
                    <a:srgbClr val="000618"/>
                  </a:solidFill>
                  <a:latin typeface="Cambria Math" panose="02040503050406030204" pitchFamily="18" charset="0"/>
                  <a:ea typeface="Cambria Math"/>
                </a:endParaRPr>
              </a:p>
              <a:p>
                <a:endParaRPr lang="en-US" i="1" dirty="0" smtClean="0">
                  <a:solidFill>
                    <a:srgbClr val="000618"/>
                  </a:solidFill>
                  <a:latin typeface="Cambria Math" panose="02040503050406030204" pitchFamily="18" charset="0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sz="28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061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8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𝑡h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 smtClean="0">
                  <a:solidFill>
                    <a:srgbClr val="000618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990" y="1678015"/>
                <a:ext cx="4966488" cy="311021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292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388488" cy="4968552"/>
              </a:xfrm>
            </p:spPr>
            <p:txBody>
              <a:bodyPr/>
              <a:lstStyle/>
              <a:p>
                <a:pPr lvl="1"/>
                <a:r>
                  <a:rPr lang="en-US" sz="2000" dirty="0" smtClean="0">
                    <a:sym typeface="Symbol" pitchFamily="18" charset="2"/>
                  </a:rPr>
                  <a:t>Mechanics deals with the following constrained problem:</a:t>
                </a:r>
              </a:p>
              <a:p>
                <a:pPr lvl="1"/>
                <a:endParaRPr lang="en-US" sz="2000" dirty="0" smtClean="0">
                  <a:sym typeface="Symbol" pitchFamily="18" charset="2"/>
                </a:endParaRPr>
              </a:p>
              <a:p>
                <a:pPr lvl="1"/>
                <a:endParaRPr lang="en-US" sz="2000" dirty="0" smtClean="0">
                  <a:sym typeface="Symbol" pitchFamily="18" charset="2"/>
                </a:endParaRPr>
              </a:p>
              <a:p>
                <a:pPr lvl="1"/>
                <a:endParaRPr lang="en-US" sz="2000" dirty="0">
                  <a:sym typeface="Symbol" pitchFamily="18" charset="2"/>
                </a:endParaRPr>
              </a:p>
              <a:p>
                <a:pPr lvl="1"/>
                <a:endParaRPr lang="en-US" sz="2000" dirty="0" smtClean="0">
                  <a:sym typeface="Symbol" pitchFamily="18" charset="2"/>
                </a:endParaRPr>
              </a:p>
              <a:p>
                <a:pPr lvl="1"/>
                <a:r>
                  <a:rPr lang="en-US" sz="2000" dirty="0" smtClean="0">
                    <a:sym typeface="Symbol" pitchFamily="18" charset="2"/>
                  </a:rPr>
                  <a:t>We have to minimize the following function:</a:t>
                </a:r>
              </a:p>
              <a:p>
                <a:pPr lvl="1"/>
                <a:endParaRPr lang="en-US" sz="2000" dirty="0" smtClean="0">
                  <a:sym typeface="Symbol" pitchFamily="18" charset="2"/>
                </a:endParaRPr>
              </a:p>
              <a:p>
                <a:pPr lvl="1"/>
                <a:endParaRPr lang="en-US" sz="2000" dirty="0" smtClean="0">
                  <a:sym typeface="Symbol" pitchFamily="18" charset="2"/>
                </a:endParaRPr>
              </a:p>
              <a:p>
                <a:pPr lvl="2"/>
                <a:endParaRPr lang="en-US" sz="2000" dirty="0" smtClean="0">
                  <a:sym typeface="Symbol" pitchFamily="18" charset="2"/>
                </a:endParaRPr>
              </a:p>
              <a:p>
                <a:pPr lvl="2"/>
                <a:r>
                  <a:rPr lang="en-US" sz="2000" dirty="0" smtClean="0">
                    <a:sym typeface="Symbol" pitchFamily="18" charset="2"/>
                  </a:rPr>
                  <a:t>with the constrain: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2000" b="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𝑏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sz="20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𝑄</m:t>
                        </m:r>
                      </m:e>
                    </m:d>
                    <m:r>
                      <a:rPr lang="en-US" sz="2000" b="0" i="1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−</m:t>
                    </m:r>
                    <m:d>
                      <m:dPr>
                        <m:begChr m:val="{"/>
                        <m:endChr m:val="}"/>
                        <m:ctrlPr>
                          <a:rPr lang="en-US" sz="20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0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0</m:t>
                        </m:r>
                      </m:e>
                    </m:d>
                  </m:oMath>
                </a14:m>
                <a:endParaRPr lang="en-US" sz="2000" dirty="0">
                  <a:solidFill>
                    <a:srgbClr val="000618"/>
                  </a:solidFill>
                  <a:ea typeface="Cambria Math"/>
                </a:endParaRPr>
              </a:p>
              <a:p>
                <a:pPr lvl="1"/>
                <a:endParaRPr lang="en-US" sz="2000" dirty="0" smtClean="0">
                  <a:sym typeface="Symbol" pitchFamily="18" charset="2"/>
                </a:endParaRPr>
              </a:p>
              <a:p>
                <a:pPr lvl="1"/>
                <a:endParaRPr lang="en-US" sz="2000" dirty="0">
                  <a:sym typeface="Symbol" pitchFamily="18" charset="2"/>
                </a:endParaRPr>
              </a:p>
              <a:p>
                <a:pPr lvl="1"/>
                <a:r>
                  <a:rPr lang="en-US" sz="2000" dirty="0" smtClean="0">
                    <a:sym typeface="Symbol" pitchFamily="18" charset="2"/>
                  </a:rPr>
                  <a:t>The Lagrange theorem introduces new unknowns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0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200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sz="2000" dirty="0" smtClean="0">
                    <a:sym typeface="Symbol" pitchFamily="18" charset="2"/>
                  </a:rPr>
                  <a:t> so that:</a:t>
                </a:r>
              </a:p>
              <a:p>
                <a:pPr lvl="1"/>
                <a:endParaRPr lang="en-US" sz="2000" dirty="0" smtClean="0">
                  <a:sym typeface="Symbol" pitchFamily="18" charset="2"/>
                </a:endParaRPr>
              </a:p>
              <a:p>
                <a:pPr lvl="1"/>
                <a:endParaRPr lang="en-US" sz="2000" dirty="0" smtClean="0">
                  <a:sym typeface="Symbol" pitchFamily="18" charset="2"/>
                </a:endParaRPr>
              </a:p>
              <a:p>
                <a:pPr lvl="2"/>
                <a:endParaRPr lang="en-US" sz="2000" dirty="0" smtClean="0">
                  <a:sym typeface="Symbol" pitchFamily="18" charset="2"/>
                </a:endParaRPr>
              </a:p>
              <a:p>
                <a:pPr lvl="2"/>
                <a:endParaRPr lang="en-US" sz="2000" dirty="0" smtClean="0">
                  <a:sym typeface="Symbol" pitchFamily="18" charset="2"/>
                </a:endParaRPr>
              </a:p>
              <a:p>
                <a:pPr lvl="1"/>
                <a:r>
                  <a:rPr lang="en-US" sz="2000" dirty="0" smtClean="0">
                    <a:sym typeface="Symbol" pitchFamily="18" charset="2"/>
                  </a:rPr>
                  <a:t>We have to solve the following linear system:</a:t>
                </a:r>
              </a:p>
            </p:txBody>
          </p:sp>
        </mc:Choice>
        <mc:Fallback xmlns="">
          <p:sp>
            <p:nvSpPr>
              <p:cNvPr id="12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388488" cy="4968552"/>
              </a:xfrm>
              <a:blipFill rotWithShape="0">
                <a:blip r:embed="rId2"/>
                <a:stretch>
                  <a:fillRect t="-25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138</a:t>
            </a:fld>
            <a:endParaRPr lang="fr-FR" dirty="0"/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 smtClean="0"/>
              <a:t>Stiffness and Lagrange multipliers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324353" y="1538476"/>
                <a:ext cx="186281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40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1400" b="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sz="1400" kern="0" dirty="0" smtClean="0">
                    <a:solidFill>
                      <a:srgbClr val="666666"/>
                    </a:solidFill>
                  </a:rPr>
                  <a:t> constraints matrix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4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400" kern="0" dirty="0" smtClean="0">
                    <a:solidFill>
                      <a:srgbClr val="666666"/>
                    </a:solidFill>
                  </a:rPr>
                  <a:t> imposed values</a:t>
                </a:r>
                <a:endParaRPr lang="en-US" sz="1400" kern="0" dirty="0">
                  <a:solidFill>
                    <a:srgbClr val="666666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353" y="1538476"/>
                <a:ext cx="1862818" cy="523220"/>
              </a:xfrm>
              <a:prstGeom prst="rect">
                <a:avLst/>
              </a:prstGeom>
              <a:blipFill rotWithShape="0">
                <a:blip r:embed="rId3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583182" y="1610816"/>
                <a:ext cx="1903342" cy="778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fr-FR" sz="200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sz="20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eqArr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2000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𝐾</m:t>
                                  </m:r>
                                </m:e>
                              </m:d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000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</m:d>
                              <m:r>
                                <a:rPr lang="fr-FR" sz="2000" i="1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=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000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𝐹</m:t>
                                  </m:r>
                                </m:e>
                              </m:d>
                            </m: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2000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b="0" i="1" smtClean="0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𝑏</m:t>
                                  </m:r>
                                </m:e>
                              </m:d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000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</m:d>
                              <m:r>
                                <a:rPr lang="fr-FR" sz="2000" i="1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=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2000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2000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000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fr-FR" sz="2000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fr-FR" sz="2000" dirty="0">
                  <a:solidFill>
                    <a:srgbClr val="000618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3182" y="1610816"/>
                <a:ext cx="1903342" cy="77886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29496" y="2787561"/>
                <a:ext cx="4030462" cy="6685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2000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𝑓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e>
                      </m:d>
                      <m:r>
                        <a:rPr lang="fr-FR" sz="2000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fr-FR" sz="20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r-FR" sz="2000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fr-FR" sz="2000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fr-FR" sz="20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sz="20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𝑄</m:t>
                              </m:r>
                            </m:e>
                          </m:d>
                        </m:e>
                        <m:sup>
                          <m:r>
                            <a:rPr lang="fr-FR" sz="2000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</m:sup>
                      </m:sSup>
                      <m:r>
                        <a:rPr lang="fr-FR" sz="2000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20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𝐾</m:t>
                          </m:r>
                        </m:e>
                      </m:d>
                      <m:r>
                        <a:rPr lang="fr-FR" sz="2000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𝑄</m:t>
                          </m:r>
                        </m:e>
                      </m:d>
                      <m:r>
                        <a:rPr lang="fr-FR" sz="2000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fr-FR" sz="20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sz="20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𝑄</m:t>
                              </m:r>
                            </m:e>
                          </m:d>
                        </m:e>
                        <m:sup>
                          <m:r>
                            <a:rPr lang="fr-FR" sz="2000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</m:sup>
                      </m:sSup>
                      <m:r>
                        <a:rPr lang="fr-FR" sz="2000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𝐹</m:t>
                          </m:r>
                        </m:e>
                      </m:d>
                    </m:oMath>
                  </m:oMathPara>
                </a14:m>
                <a:endParaRPr lang="fr-FR" sz="2000" dirty="0">
                  <a:solidFill>
                    <a:srgbClr val="000618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9496" y="2787561"/>
                <a:ext cx="4030462" cy="66851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925405" y="4662028"/>
                <a:ext cx="321889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200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𝐾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fr-FR" sz="20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𝑄</m:t>
                        </m:r>
                      </m:e>
                    </m:d>
                    <m:r>
                      <a:rPr lang="fr-FR" sz="2000" b="0" i="1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−</m:t>
                    </m:r>
                    <m:d>
                      <m:dPr>
                        <m:begChr m:val="{"/>
                        <m:endChr m:val="}"/>
                        <m:ctrlPr>
                          <a:rPr lang="fr-FR" sz="20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𝐹</m:t>
                        </m:r>
                      </m:e>
                    </m:d>
                  </m:oMath>
                </a14:m>
                <a:r>
                  <a:rPr lang="fr-FR" sz="2000" dirty="0" smtClean="0"/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2000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2000" b="0" i="1" smtClean="0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fr-FR" sz="2000" b="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𝑇</m:t>
                        </m:r>
                      </m:sup>
                    </m:sSup>
                    <m:d>
                      <m:dPr>
                        <m:begChr m:val="{"/>
                        <m:endChr m:val="}"/>
                        <m:ctrlPr>
                          <a:rPr lang="fr-FR" sz="20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200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fr-FR" sz="2000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sz="2000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2000" b="0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fr-FR" sz="20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5405" y="4662028"/>
                <a:ext cx="3218895" cy="400110"/>
              </a:xfrm>
              <a:prstGeom prst="rect">
                <a:avLst/>
              </a:prstGeom>
              <a:blipFill rotWithShape="0">
                <a:blip r:embed="rId6"/>
                <a:stretch>
                  <a:fillRect t="-7692" b="-292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869749" y="5912030"/>
                <a:ext cx="3353290" cy="655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2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200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20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fr-FR" sz="20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𝐾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fr-FR" sz="20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000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fr-FR" sz="2000" i="1">
                                        <a:solidFill>
                                          <a:srgbClr val="000618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fr-FR" sz="2000" b="0" i="1" smtClean="0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fr-FR" sz="20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20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20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𝑄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20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mr>
                          </m:m>
                        </m:e>
                      </m:d>
                      <m:r>
                        <a:rPr lang="fr-FR" sz="2000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2000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2000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𝐹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sz="20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sz="2000" dirty="0"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749" y="5912030"/>
                <a:ext cx="3353290" cy="65575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233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99193" y="1272801"/>
            <a:ext cx="8388488" cy="4968552"/>
          </a:xfrm>
        </p:spPr>
        <p:txBody>
          <a:bodyPr/>
          <a:lstStyle/>
          <a:p>
            <a:pPr lvl="1"/>
            <a:r>
              <a:rPr lang="en-US" sz="2000" dirty="0" smtClean="0">
                <a:sym typeface="Symbol" pitchFamily="18" charset="2"/>
              </a:rPr>
              <a:t>Example: one bar element</a:t>
            </a:r>
          </a:p>
          <a:p>
            <a:pPr lvl="1"/>
            <a:endParaRPr lang="en-US" sz="2000" dirty="0" smtClean="0">
              <a:sym typeface="Symbol" pitchFamily="18" charset="2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139</a:t>
            </a:fld>
            <a:endParaRPr lang="fr-FR" dirty="0"/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 smtClean="0"/>
              <a:t>Stiffness </a:t>
            </a:r>
            <a:r>
              <a:rPr lang="en-US" dirty="0" err="1" smtClean="0"/>
              <a:t>anD</a:t>
            </a:r>
            <a:r>
              <a:rPr lang="en-US" dirty="0" smtClean="0"/>
              <a:t> Lagrange multipliers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194808" y="1642662"/>
            <a:ext cx="449162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OPTI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'DIME'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2 </a:t>
            </a:r>
            <a:r>
              <a:rPr lang="en-US" sz="12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'ELEM' 'SEG2'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en-US" sz="12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* Mesh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p1 = 0. 0. ;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p2 = 3. 0. ;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l1 = </a:t>
            </a:r>
            <a:r>
              <a:rPr lang="en-US" sz="12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DROI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1 p1 p2 ;</a:t>
            </a:r>
          </a:p>
          <a:p>
            <a:endParaRPr lang="en-US" sz="12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* Model and properties</a:t>
            </a:r>
          </a:p>
          <a:p>
            <a:r>
              <a:rPr lang="en-US" sz="12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mo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2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MODE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l1 </a:t>
            </a:r>
            <a:r>
              <a:rPr lang="en-US" sz="12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'MECANIQUE' 'BARR' 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ma = </a:t>
            </a:r>
            <a:r>
              <a:rPr lang="en-US" sz="12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MATE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mo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'YOUN'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210.E9 </a:t>
            </a:r>
            <a:r>
              <a:rPr lang="en-US" sz="12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'NU'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0.3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        </a:t>
            </a:r>
            <a:r>
              <a:rPr lang="en-US" sz="12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'SECT'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1.E-2 ;</a:t>
            </a:r>
          </a:p>
          <a:p>
            <a:endParaRPr lang="en-US" sz="12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* Main stiffness matrix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rig1 = </a:t>
            </a:r>
            <a:r>
              <a:rPr lang="en-US" sz="12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RIGI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mo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ma ;</a:t>
            </a:r>
          </a:p>
          <a:p>
            <a:r>
              <a:rPr lang="en-US" sz="12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LIST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rig1 ;</a:t>
            </a:r>
          </a:p>
          <a:p>
            <a:endParaRPr lang="en-US" sz="12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* Constraint matrix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bl1 = </a:t>
            </a:r>
            <a:r>
              <a:rPr lang="en-US" sz="12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BLOQ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'UX'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p1 ;</a:t>
            </a:r>
          </a:p>
          <a:p>
            <a:r>
              <a:rPr lang="en-US" sz="12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LIST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bl1 ;</a:t>
            </a:r>
          </a:p>
          <a:p>
            <a:endParaRPr lang="en-US" sz="12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* Second member</a:t>
            </a:r>
          </a:p>
          <a:p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f1 = </a:t>
            </a:r>
            <a:r>
              <a:rPr lang="en-US" sz="12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DEPI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bl1 1.2 ;</a:t>
            </a:r>
          </a:p>
          <a:p>
            <a:r>
              <a:rPr lang="en-US" sz="12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LIST</a:t>
            </a:r>
            <a:r>
              <a:rPr lang="en-US" sz="12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f1 ;</a:t>
            </a:r>
          </a:p>
          <a:p>
            <a:endParaRPr lang="en-US" sz="12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sz="12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sz="12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fr-FR" sz="1200" b="1" dirty="0">
                <a:cs typeface="Consolas" panose="020B0609020204030204" pitchFamily="49" charset="0"/>
                <a:hlinkClick r:id="rId2" action="ppaction://hlinksldjump"/>
              </a:rPr>
              <a:t>lien 1</a:t>
            </a:r>
            <a:r>
              <a:rPr lang="fr-FR" sz="1200" b="1" dirty="0">
                <a:cs typeface="Consolas" panose="020B0609020204030204" pitchFamily="49" charset="0"/>
              </a:rPr>
              <a:t>	</a:t>
            </a:r>
            <a:r>
              <a:rPr lang="fr-FR" sz="1200" b="1" dirty="0">
                <a:cs typeface="Consolas" panose="020B0609020204030204" pitchFamily="49" charset="0"/>
                <a:hlinkClick r:id="rId3" action="ppaction://hlinksldjump"/>
              </a:rPr>
              <a:t>lien </a:t>
            </a:r>
            <a:r>
              <a:rPr lang="fr-FR" sz="1200" b="1" dirty="0" smtClean="0">
                <a:cs typeface="Consolas" panose="020B0609020204030204" pitchFamily="49" charset="0"/>
                <a:hlinkClick r:id="rId3" action="ppaction://hlinksldjump"/>
              </a:rPr>
              <a:t>2</a:t>
            </a:r>
            <a:endParaRPr lang="fr-FR" sz="1200" b="1" dirty="0">
              <a:cs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117214" y="2529739"/>
                <a:ext cx="5110310" cy="11507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0" dirty="0" smtClean="0">
                    <a:solidFill>
                      <a:srgbClr val="000618"/>
                    </a:solidFill>
                    <a:latin typeface="Consolas" panose="020B0609020204030204" pitchFamily="49" charset="0"/>
                    <a:ea typeface="Cambria Math"/>
                    <a:cs typeface="Consolas" panose="020B0609020204030204" pitchFamily="49" charset="0"/>
                  </a:rPr>
                  <a:t>rig1</a:t>
                </a:r>
                <a14:m>
                  <m:oMath xmlns:m="http://schemas.openxmlformats.org/officeDocument/2006/math">
                    <m:r>
                      <a:rPr lang="fr-FR" b="0" i="0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fr-FR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i="1" smtClean="0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FR" i="1" smtClean="0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 </m:t>
                                    </m:r>
                                    <m: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  </m:t>
                                    </m:r>
                                    <m: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𝑘</m:t>
                                    </m:r>
                                  </m:e>
                                  <m:e>
                                    <m: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   0</m:t>
                                    </m:r>
                                  </m:e>
                                  <m:e>
                                    <m: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FR" i="1" smtClean="0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−</m:t>
                                    </m:r>
                                    <m: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𝑘</m:t>
                                    </m:r>
                                  </m:e>
                                  <m:e>
                                    <m: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   0</m:t>
                                    </m:r>
                                  </m:e>
                                  <m:e>
                                    <m: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−</m:t>
                                    </m:r>
                                    <m: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𝑘</m:t>
                                    </m:r>
                                  </m:e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   </m:t>
                                    </m:r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 </m:t>
                                    </m:r>
                                    <m: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  </m:t>
                                    </m:r>
                                    <m: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𝑘</m:t>
                                    </m:r>
                                  </m:e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fr-FR" b="0" i="1" smtClean="0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   </m:t>
                                    </m:r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fr-FR" i="1">
                                        <a:solidFill>
                                          <a:srgbClr val="000618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  <m:r>
                      <a:rPr lang="fr-FR" b="0" i="0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          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𝑈𝑋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𝑈𝑌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𝑈𝑋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𝑈𝑌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r>
                  <a:rPr lang="fr-FR" dirty="0" smtClean="0"/>
                  <a:t>        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𝐹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𝐹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𝐹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𝐹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214" y="2529739"/>
                <a:ext cx="5110310" cy="1150764"/>
              </a:xfrm>
              <a:prstGeom prst="rect">
                <a:avLst/>
              </a:prstGeom>
              <a:blipFill rotWithShape="0">
                <a:blip r:embed="rId4"/>
                <a:stretch>
                  <a:fillRect l="-9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 rot="18000000">
            <a:off x="6747654" y="1593193"/>
            <a:ext cx="17219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ym typeface="Symbol" pitchFamily="18" charset="2"/>
              </a:rPr>
              <a:t>primal unknowns</a:t>
            </a:r>
            <a:endParaRPr lang="en-US" sz="1600" i="1" dirty="0"/>
          </a:p>
        </p:txBody>
      </p:sp>
      <p:sp>
        <p:nvSpPr>
          <p:cNvPr id="19" name="Rectangle 18"/>
          <p:cNvSpPr/>
          <p:nvPr/>
        </p:nvSpPr>
        <p:spPr>
          <a:xfrm rot="18000000">
            <a:off x="5419305" y="1975675"/>
            <a:ext cx="960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ym typeface="Symbol" pitchFamily="18" charset="2"/>
              </a:rPr>
              <a:t>matrices</a:t>
            </a:r>
            <a:endParaRPr lang="en-US" sz="1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228672" y="3716774"/>
                <a:ext cx="3998852" cy="6030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0" dirty="0" smtClean="0">
                    <a:solidFill>
                      <a:srgbClr val="000618"/>
                    </a:solidFill>
                    <a:latin typeface="Consolas" panose="020B0609020204030204" pitchFamily="49" charset="0"/>
                    <a:ea typeface="Cambria Math"/>
                    <a:cs typeface="Consolas" panose="020B0609020204030204" pitchFamily="49" charset="0"/>
                  </a:rPr>
                  <a:t> bl1</a:t>
                </a:r>
                <a14:m>
                  <m:oMath xmlns:m="http://schemas.openxmlformats.org/officeDocument/2006/math">
                    <m:r>
                      <a:rPr lang="fr-FR" b="0" i="0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fr-FR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fr-FR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fr-FR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FR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fr-FR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r>
                      <a:rPr lang="fr-FR" b="0" i="0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         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FR" i="1" smtClean="0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fr-FR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𝐿𝑋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𝑈𝑋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fr-FR" b="0" i="1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          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fr-FR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𝐹</m:t>
                                  </m:r>
                                  <m:r>
                                    <a:rPr lang="fr-FR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𝐿𝑋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𝐹</m:t>
                                  </m:r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8672" y="3716774"/>
                <a:ext cx="3998852" cy="60305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658542" y="4359753"/>
                <a:ext cx="6784358" cy="14267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0" dirty="0" smtClean="0">
                    <a:solidFill>
                      <a:srgbClr val="000618"/>
                    </a:solidFill>
                    <a:latin typeface="Consolas" panose="020B0609020204030204" pitchFamily="49" charset="0"/>
                    <a:ea typeface="Cambria Math"/>
                    <a:cs typeface="Consolas" panose="020B0609020204030204" pitchFamily="49" charset="0"/>
                  </a:rPr>
                  <a:t>rig1 </a:t>
                </a:r>
                <a:r>
                  <a:rPr lang="fr-FR" b="0" dirty="0" smtClean="0">
                    <a:solidFill>
                      <a:srgbClr val="FF0000"/>
                    </a:solidFill>
                    <a:latin typeface="Consolas" panose="020B0609020204030204" pitchFamily="49" charset="0"/>
                    <a:ea typeface="Cambria Math"/>
                    <a:cs typeface="Consolas" panose="020B0609020204030204" pitchFamily="49" charset="0"/>
                  </a:rPr>
                  <a:t>ET</a:t>
                </a:r>
                <a:r>
                  <a:rPr lang="fr-FR" b="0" dirty="0" smtClean="0">
                    <a:solidFill>
                      <a:srgbClr val="000618"/>
                    </a:solidFill>
                    <a:latin typeface="Consolas" panose="020B0609020204030204" pitchFamily="49" charset="0"/>
                    <a:ea typeface="Cambria Math"/>
                    <a:cs typeface="Consolas" panose="020B0609020204030204" pitchFamily="49" charset="0"/>
                  </a:rPr>
                  <a:t> bl1</a:t>
                </a:r>
                <a14:m>
                  <m:oMath xmlns:m="http://schemas.openxmlformats.org/officeDocument/2006/math">
                    <m:r>
                      <a:rPr lang="fr-FR" b="0" i="0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fr-FR" i="1" smtClean="0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eqArr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𝑘</m:t>
                                        </m:r>
                                        <m:r>
                                          <a:rPr lang="fr-FR" b="0" i="1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+0</m:t>
                                        </m:r>
                                      </m:e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𝑘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fr-FR" b="0" i="1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0       </m:t>
                                        </m:r>
                                      </m:e>
                                      <m:e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 </m:t>
                                        </m:r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    0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 </m:t>
                                        </m:r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 −</m:t>
                                        </m:r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𝑘</m:t>
                                        </m:r>
                                      </m:e>
                                      <m:e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   </m:t>
                                        </m:r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    </m:t>
                                        </m:r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𝑘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0       </m:t>
                                        </m:r>
                                      </m:e>
                                      <m:e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 </m:t>
                                        </m:r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    0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fr-FR" b="0" i="1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1</m:t>
                                        </m:r>
                                        <m:r>
                                          <a:rPr lang="fr-FR" b="0" i="1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       </m:t>
                                        </m:r>
                                      </m:e>
                                      <m:e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 </m:t>
                                        </m:r>
                                        <m: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fr-FR" b="0" i="1" smtClean="0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    0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fr-FR" i="1">
                                            <a:solidFill>
                                              <a:srgbClr val="000618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fr-FR" i="1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eqArr>
                      </m:e>
                    </m:d>
                    <m:r>
                      <a:rPr lang="fr-FR" b="0" i="0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          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𝑈𝑋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𝑈𝑌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𝑈𝑋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𝑈𝑌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𝐿𝑋</m:t>
                                </m:r>
                              </m:e>
                              <m:sub>
                                <m:r>
                                  <a:rPr lang="fr-FR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3</m:t>
                                </m:r>
                              </m:sub>
                            </m:sSub>
                          </m:e>
                        </m:eqArr>
                      </m:e>
                    </m:d>
                    <m:r>
                      <a:rPr lang="fr-FR" b="0" i="1" smtClean="0">
                        <a:solidFill>
                          <a:srgbClr val="000618"/>
                        </a:solidFill>
                        <a:latin typeface="Cambria Math" panose="02040503050406030204" pitchFamily="18" charset="0"/>
                        <a:ea typeface="Cambria Math"/>
                      </a:rPr>
                      <m:t>          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𝐹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𝐹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𝐹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𝐹</m:t>
                                </m:r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0618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𝐹</m:t>
                                </m:r>
                                <m:r>
                                  <a:rPr lang="fr-FR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𝐿𝑋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3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542" y="4359753"/>
                <a:ext cx="6784358" cy="1426737"/>
              </a:xfrm>
              <a:prstGeom prst="rect">
                <a:avLst/>
              </a:prstGeom>
              <a:blipFill rotWithShape="0">
                <a:blip r:embed="rId6"/>
                <a:stretch>
                  <a:fillRect l="-7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 rot="18000000">
            <a:off x="7861199" y="1579829"/>
            <a:ext cx="15504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ym typeface="Symbol" pitchFamily="18" charset="2"/>
              </a:rPr>
              <a:t>dual unknowns</a:t>
            </a:r>
            <a:endParaRPr lang="en-US" sz="1600" i="1" dirty="0"/>
          </a:p>
        </p:txBody>
      </p:sp>
      <p:cxnSp>
        <p:nvCxnSpPr>
          <p:cNvPr id="34" name="Connecteur droit avec flèche 33"/>
          <p:cNvCxnSpPr>
            <a:endCxn id="15" idx="1"/>
          </p:cNvCxnSpPr>
          <p:nvPr/>
        </p:nvCxnSpPr>
        <p:spPr>
          <a:xfrm flipV="1">
            <a:off x="1938527" y="3105121"/>
            <a:ext cx="2178687" cy="1075024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>
            <a:endCxn id="20" idx="1"/>
          </p:cNvCxnSpPr>
          <p:nvPr/>
        </p:nvCxnSpPr>
        <p:spPr>
          <a:xfrm flipV="1">
            <a:off x="2011680" y="4018299"/>
            <a:ext cx="3216992" cy="875571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5866598" y="6373500"/>
                <a:ext cx="13655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𝐹𝐿𝑋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3</m:t>
                          </m:r>
                        </m:sub>
                      </m:sSub>
                      <m:r>
                        <a:rPr lang="fr-FR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=1,2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598" y="6373500"/>
                <a:ext cx="1365502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Connecteur droit 50"/>
          <p:cNvCxnSpPr/>
          <p:nvPr/>
        </p:nvCxnSpPr>
        <p:spPr>
          <a:xfrm>
            <a:off x="4476902" y="5479085"/>
            <a:ext cx="2195467" cy="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>
            <a:off x="7381855" y="5479085"/>
            <a:ext cx="423883" cy="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>
            <a:off x="8471038" y="5479085"/>
            <a:ext cx="554851" cy="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/>
        </p:nvCxnSpPr>
        <p:spPr>
          <a:xfrm flipV="1">
            <a:off x="6424612" y="4456084"/>
            <a:ext cx="0" cy="1249391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1135380" y="5844540"/>
            <a:ext cx="4731218" cy="713626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77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Gibiane: syntax example</a:t>
            </a:r>
            <a:endParaRPr lang="en-US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172464" cy="3595848"/>
          </a:xfrm>
        </p:spPr>
        <p:txBody>
          <a:bodyPr numCol="2"/>
          <a:lstStyle/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Not good!</a:t>
            </a:r>
          </a:p>
          <a:p>
            <a:pPr lvl="2">
              <a:lnSpc>
                <a:spcPct val="100000"/>
              </a:lnSpc>
            </a:pPr>
            <a:endParaRPr lang="fr-FR" sz="1100" b="1" dirty="0" smtClean="0">
              <a:latin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fr-FR" sz="1100" b="1" dirty="0" smtClean="0">
                <a:latin typeface="Consolas" panose="020B0609020204030204" pitchFamily="49" charset="0"/>
                <a:sym typeface="Wingdings" panose="05000000000000000000" pitchFamily="2" charset="2"/>
              </a:rPr>
              <a:t>N 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= 7 </a:t>
            </a:r>
            <a:r>
              <a:rPr lang="fr-FR" sz="1100" b="1" dirty="0" smtClean="0">
                <a:latin typeface="Consolas" panose="020B0609020204030204" pitchFamily="49" charset="0"/>
                <a:sym typeface="Wingdings" panose="05000000000000000000" pitchFamily="2" charset="2"/>
              </a:rPr>
              <a:t>; F 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= 1 </a:t>
            </a:r>
            <a:r>
              <a:rPr lang="fr-FR" sz="1100" b="1" dirty="0" smtClean="0">
                <a:latin typeface="Consolas" panose="020B0609020204030204" pitchFamily="49" charset="0"/>
                <a:sym typeface="Wingdings" panose="05000000000000000000" pitchFamily="2" charset="2"/>
              </a:rPr>
              <a:t>;i=1;</a:t>
            </a:r>
            <a:endParaRPr lang="fr-FR" sz="1100" b="1" dirty="0">
              <a:latin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REPETER </a:t>
            </a:r>
            <a:r>
              <a:rPr lang="fr-FR" sz="1100" b="1" dirty="0" smtClean="0">
                <a:latin typeface="Consolas" panose="020B0609020204030204" pitchFamily="49" charset="0"/>
                <a:sym typeface="Wingdings" panose="05000000000000000000" pitchFamily="2" charset="2"/>
              </a:rPr>
              <a:t>boucle1;</a:t>
            </a:r>
            <a:endParaRPr lang="fr-FR" sz="1100" b="1" dirty="0">
              <a:latin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fr-FR" sz="1100" b="1" dirty="0" err="1" smtClean="0">
                <a:latin typeface="Consolas" panose="020B0609020204030204" pitchFamily="49" charset="0"/>
                <a:sym typeface="Wingdings" panose="05000000000000000000" pitchFamily="2" charset="2"/>
              </a:rPr>
              <a:t>sI</a:t>
            </a:r>
            <a:r>
              <a:rPr lang="fr-FR" sz="1100" b="1" dirty="0" smtClean="0">
                <a:latin typeface="Consolas" panose="020B0609020204030204" pitchFamily="49" charset="0"/>
                <a:sym typeface="Wingdings" panose="05000000000000000000" pitchFamily="2" charset="2"/>
              </a:rPr>
              <a:t> (i &lt;</a:t>
            </a:r>
            <a:r>
              <a:rPr lang="fr-FR" sz="1100" b="1" dirty="0" err="1" smtClean="0">
                <a:latin typeface="Consolas" panose="020B0609020204030204" pitchFamily="49" charset="0"/>
                <a:sym typeface="Wingdings" panose="05000000000000000000" pitchFamily="2" charset="2"/>
              </a:rPr>
              <a:t>eg</a:t>
            </a:r>
            <a:r>
              <a:rPr lang="fr-FR" sz="1100" b="1" dirty="0" smtClean="0"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N) ;</a:t>
            </a:r>
          </a:p>
          <a:p>
            <a:pPr lvl="2">
              <a:lnSpc>
                <a:spcPct val="100000"/>
              </a:lnSpc>
            </a:pPr>
            <a:r>
              <a:rPr lang="fr-FR" sz="1100" b="1" dirty="0" smtClean="0">
                <a:latin typeface="Consolas" panose="020B0609020204030204" pitchFamily="49" charset="0"/>
                <a:sym typeface="Wingdings" panose="05000000000000000000" pitchFamily="2" charset="2"/>
              </a:rPr>
              <a:t>f 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= F * I </a:t>
            </a:r>
            <a:r>
              <a:rPr lang="fr-FR" sz="1100" b="1" dirty="0" smtClean="0">
                <a:latin typeface="Consolas" panose="020B0609020204030204" pitchFamily="49" charset="0"/>
                <a:sym typeface="Wingdings" panose="05000000000000000000" pitchFamily="2" charset="2"/>
              </a:rPr>
              <a:t>;I=i+1;</a:t>
            </a:r>
            <a:endParaRPr lang="fr-FR" sz="1100" b="1" dirty="0">
              <a:latin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fr-FR" sz="1100" b="1" dirty="0" err="1" smtClean="0">
                <a:latin typeface="Consolas" panose="020B0609020204030204" pitchFamily="49" charset="0"/>
                <a:sym typeface="Wingdings" panose="05000000000000000000" pitchFamily="2" charset="2"/>
              </a:rPr>
              <a:t>SINON;quitter</a:t>
            </a:r>
            <a:r>
              <a:rPr lang="fr-FR" sz="1100" b="1" dirty="0" smtClean="0"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BOUCLE1 </a:t>
            </a:r>
            <a:r>
              <a:rPr lang="fr-FR" sz="1100" b="1" dirty="0" smtClean="0">
                <a:latin typeface="Consolas" panose="020B0609020204030204" pitchFamily="49" charset="0"/>
                <a:sym typeface="Wingdings" panose="05000000000000000000" pitchFamily="2" charset="2"/>
              </a:rPr>
              <a:t>;</a:t>
            </a:r>
          </a:p>
          <a:p>
            <a:pPr lvl="2">
              <a:lnSpc>
                <a:spcPct val="100000"/>
              </a:lnSpc>
            </a:pPr>
            <a:r>
              <a:rPr lang="fr-FR" sz="1100" b="1" dirty="0" err="1" smtClean="0">
                <a:latin typeface="Consolas" panose="020B0609020204030204" pitchFamily="49" charset="0"/>
                <a:sym typeface="Wingdings" panose="05000000000000000000" pitchFamily="2" charset="2"/>
              </a:rPr>
              <a:t>finsi</a:t>
            </a:r>
            <a:r>
              <a:rPr lang="fr-FR" sz="1100" b="1" dirty="0" smtClean="0">
                <a:latin typeface="Consolas" panose="020B0609020204030204" pitchFamily="49" charset="0"/>
                <a:sym typeface="Wingdings" panose="05000000000000000000" pitchFamily="2" charset="2"/>
              </a:rPr>
              <a:t>;</a:t>
            </a:r>
            <a:endParaRPr lang="fr-FR" sz="1100" b="1" dirty="0">
              <a:latin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fr-FR" sz="1100" b="1" dirty="0" smtClean="0">
                <a:latin typeface="Consolas" panose="020B0609020204030204" pitchFamily="49" charset="0"/>
                <a:sym typeface="Wingdings" panose="05000000000000000000" pitchFamily="2" charset="2"/>
              </a:rPr>
              <a:t>FIN BOUCLE1;</a:t>
            </a:r>
            <a:endParaRPr lang="fr-FR" sz="1100" b="1" dirty="0">
              <a:latin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fr-FR" sz="1100" b="1" dirty="0" smtClean="0">
                <a:latin typeface="Consolas" panose="020B0609020204030204" pitchFamily="49" charset="0"/>
                <a:sym typeface="Wingdings" panose="05000000000000000000" pitchFamily="2" charset="2"/>
              </a:rPr>
              <a:t>message 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F </a:t>
            </a:r>
            <a:r>
              <a:rPr lang="fr-FR" sz="1100" b="1" dirty="0" smtClean="0">
                <a:latin typeface="Consolas" panose="020B0609020204030204" pitchFamily="49" charset="0"/>
                <a:sym typeface="Wingdings" panose="05000000000000000000" pitchFamily="2" charset="2"/>
              </a:rPr>
              <a:t>;FIN 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;</a:t>
            </a:r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sz="2000" b="1" dirty="0"/>
          </a:p>
          <a:p>
            <a:pPr lvl="1"/>
            <a:endParaRPr lang="en-US" sz="2000" b="1" dirty="0" smtClean="0"/>
          </a:p>
          <a:p>
            <a:pPr lvl="1"/>
            <a:endParaRPr lang="en-US" sz="2000" b="1" dirty="0"/>
          </a:p>
          <a:p>
            <a:pPr lvl="1"/>
            <a:endParaRPr lang="en-US" sz="2000" b="1" dirty="0" smtClean="0"/>
          </a:p>
          <a:p>
            <a:pPr lvl="1"/>
            <a:endParaRPr lang="en-US" sz="2000" b="1" dirty="0"/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>
                <a:solidFill>
                  <a:srgbClr val="00B050"/>
                </a:solidFill>
              </a:rPr>
              <a:t>Good!</a:t>
            </a:r>
          </a:p>
          <a:p>
            <a:pPr lvl="2">
              <a:lnSpc>
                <a:spcPct val="100000"/>
              </a:lnSpc>
            </a:pPr>
            <a:endParaRPr lang="fr-FR" sz="1100" b="1" dirty="0" smtClean="0">
              <a:latin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fr-FR" sz="1100" b="1" dirty="0" smtClean="0">
                <a:latin typeface="Consolas" panose="020B0609020204030204" pitchFamily="49" charset="0"/>
                <a:sym typeface="Wingdings" panose="05000000000000000000" pitchFamily="2" charset="2"/>
              </a:rPr>
              <a:t>** Initialisation d’un entier N</a:t>
            </a:r>
          </a:p>
          <a:p>
            <a:pPr lvl="2">
              <a:lnSpc>
                <a:spcPct val="100000"/>
              </a:lnSpc>
            </a:pPr>
            <a:r>
              <a:rPr lang="fr-FR" sz="1100" b="1" dirty="0" smtClean="0">
                <a:latin typeface="Consolas" panose="020B0609020204030204" pitchFamily="49" charset="0"/>
                <a:sym typeface="Wingdings" panose="05000000000000000000" pitchFamily="2" charset="2"/>
              </a:rPr>
              <a:t>N 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= 7 ;</a:t>
            </a:r>
          </a:p>
          <a:p>
            <a:pPr lvl="2">
              <a:lnSpc>
                <a:spcPct val="100000"/>
              </a:lnSpc>
            </a:pPr>
            <a:endParaRPr lang="fr-FR" sz="1100" b="1" dirty="0">
              <a:latin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** Calcul de la factorielle du nombre entier N</a:t>
            </a:r>
          </a:p>
          <a:p>
            <a:pPr lvl="2">
              <a:lnSpc>
                <a:spcPct val="100000"/>
              </a:lnSpc>
            </a:pP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F = 1 ;</a:t>
            </a:r>
          </a:p>
          <a:p>
            <a:pPr lvl="2">
              <a:lnSpc>
                <a:spcPct val="100000"/>
              </a:lnSpc>
            </a:pP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I = 1 ;</a:t>
            </a:r>
          </a:p>
          <a:p>
            <a:pPr lvl="2">
              <a:lnSpc>
                <a:spcPct val="100000"/>
              </a:lnSpc>
            </a:pPr>
            <a:r>
              <a:rPr lang="fr-FR" sz="1100" b="1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REPETER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BOUCLE1 ;</a:t>
            </a:r>
          </a:p>
          <a:p>
            <a:pPr lvl="2">
              <a:lnSpc>
                <a:spcPct val="100000"/>
              </a:lnSpc>
            </a:pP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 </a:t>
            </a:r>
            <a:r>
              <a:rPr lang="fr-FR" sz="1100" b="1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SI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(I </a:t>
            </a:r>
            <a:r>
              <a:rPr lang="fr-FR" sz="1100" b="1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&lt;EG 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N) ;</a:t>
            </a:r>
          </a:p>
          <a:p>
            <a:pPr lvl="2">
              <a:lnSpc>
                <a:spcPct val="100000"/>
              </a:lnSpc>
            </a:pP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   F = F </a:t>
            </a:r>
            <a:r>
              <a:rPr lang="fr-FR" sz="1100" b="1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*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I ;</a:t>
            </a:r>
          </a:p>
          <a:p>
            <a:pPr lvl="2">
              <a:lnSpc>
                <a:spcPct val="100000"/>
              </a:lnSpc>
            </a:pP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   I = I </a:t>
            </a:r>
            <a:r>
              <a:rPr lang="fr-FR" sz="1100" b="1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+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1 ;</a:t>
            </a:r>
          </a:p>
          <a:p>
            <a:pPr lvl="2">
              <a:lnSpc>
                <a:spcPct val="100000"/>
              </a:lnSpc>
            </a:pP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 </a:t>
            </a:r>
            <a:r>
              <a:rPr lang="fr-FR" sz="1100" b="1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SINON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;</a:t>
            </a:r>
          </a:p>
          <a:p>
            <a:pPr lvl="2">
              <a:lnSpc>
                <a:spcPct val="100000"/>
              </a:lnSpc>
            </a:pP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   </a:t>
            </a:r>
            <a:r>
              <a:rPr lang="fr-FR" sz="1100" b="1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QUITTER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BOUCLE1 ;</a:t>
            </a:r>
          </a:p>
          <a:p>
            <a:pPr lvl="2">
              <a:lnSpc>
                <a:spcPct val="100000"/>
              </a:lnSpc>
            </a:pP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 </a:t>
            </a:r>
            <a:r>
              <a:rPr lang="fr-FR" sz="1100" b="1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FINSI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;</a:t>
            </a:r>
          </a:p>
          <a:p>
            <a:pPr lvl="2">
              <a:lnSpc>
                <a:spcPct val="100000"/>
              </a:lnSpc>
            </a:pPr>
            <a:r>
              <a:rPr lang="fr-FR" sz="1100" b="1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FIN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    BOUCLE1 ;</a:t>
            </a:r>
          </a:p>
          <a:p>
            <a:pPr lvl="2">
              <a:lnSpc>
                <a:spcPct val="100000"/>
              </a:lnSpc>
            </a:pPr>
            <a:endParaRPr lang="fr-FR" sz="1100" b="1" dirty="0">
              <a:latin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** Affichage du </a:t>
            </a:r>
            <a:r>
              <a:rPr lang="fr-FR" sz="1100" b="1" dirty="0" err="1">
                <a:latin typeface="Consolas" panose="020B0609020204030204" pitchFamily="49" charset="0"/>
                <a:sym typeface="Wingdings" panose="05000000000000000000" pitchFamily="2" charset="2"/>
              </a:rPr>
              <a:t>resultat</a:t>
            </a:r>
            <a:endParaRPr lang="fr-FR" sz="1100" b="1" dirty="0">
              <a:latin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fr-FR" sz="1100" b="1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MESSAGE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F ;</a:t>
            </a:r>
          </a:p>
          <a:p>
            <a:pPr lvl="2">
              <a:lnSpc>
                <a:spcPct val="100000"/>
              </a:lnSpc>
            </a:pPr>
            <a:endParaRPr lang="fr-FR" sz="1100" b="1" dirty="0">
              <a:latin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fr-FR" sz="1100" b="1" dirty="0">
                <a:solidFill>
                  <a:srgbClr val="FF0000"/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FIN</a:t>
            </a:r>
            <a:r>
              <a:rPr lang="fr-FR" sz="1100" b="1" dirty="0"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fr-FR" sz="1100" b="1" dirty="0" smtClean="0">
                <a:latin typeface="Consolas" panose="020B0609020204030204" pitchFamily="49" charset="0"/>
                <a:sym typeface="Wingdings" panose="05000000000000000000" pitchFamily="2" charset="2"/>
              </a:rPr>
              <a:t>;</a:t>
            </a:r>
            <a:endParaRPr lang="fr-FR" sz="1100" b="1" dirty="0">
              <a:latin typeface="Consolas" panose="020B0609020204030204" pitchFamily="49" charset="0"/>
              <a:sym typeface="Wingdings" panose="05000000000000000000" pitchFamily="2" charset="2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359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dirty="0" smtClean="0">
                <a:sym typeface="Symbol" pitchFamily="18" charset="2"/>
              </a:rPr>
              <a:t>Definition</a:t>
            </a:r>
          </a:p>
          <a:p>
            <a:pPr lvl="1"/>
            <a:endParaRPr lang="en-US" sz="2000" dirty="0" smtClean="0">
              <a:sym typeface="Symbol" pitchFamily="18" charset="2"/>
            </a:endParaRPr>
          </a:p>
          <a:p>
            <a:pPr lvl="1"/>
            <a:endParaRPr lang="en-US" sz="2000" dirty="0" smtClean="0">
              <a:sym typeface="Symbol" pitchFamily="18" charset="2"/>
            </a:endParaRPr>
          </a:p>
          <a:p>
            <a:pPr lvl="1"/>
            <a:endParaRPr lang="en-US" sz="2000" dirty="0" smtClean="0">
              <a:sym typeface="Symbol" pitchFamily="18" charset="2"/>
            </a:endParaRPr>
          </a:p>
          <a:p>
            <a:pPr lvl="1"/>
            <a:endParaRPr lang="en-US" sz="2000" dirty="0" smtClean="0">
              <a:sym typeface="Symbol" pitchFamily="18" charset="2"/>
            </a:endParaRPr>
          </a:p>
          <a:p>
            <a:pPr lvl="1"/>
            <a:endParaRPr lang="en-US" sz="2000" dirty="0" smtClean="0">
              <a:sym typeface="Symbol" pitchFamily="18" charset="2"/>
            </a:endParaRPr>
          </a:p>
          <a:p>
            <a:pPr lvl="1"/>
            <a:endParaRPr lang="en-US" sz="2000" dirty="0" smtClean="0">
              <a:sym typeface="Symbol" pitchFamily="18" charset="2"/>
            </a:endParaRPr>
          </a:p>
          <a:p>
            <a:pPr lvl="1"/>
            <a:r>
              <a:rPr lang="en-US" sz="2000" dirty="0" smtClean="0">
                <a:sym typeface="Symbol" pitchFamily="18" charset="2"/>
              </a:rPr>
              <a:t>Meaning</a:t>
            </a:r>
          </a:p>
          <a:p>
            <a:pPr lvl="1"/>
            <a:endParaRPr lang="en-US" sz="2000" dirty="0" smtClean="0">
              <a:sym typeface="Symbol" pitchFamily="18" charset="2"/>
            </a:endParaRPr>
          </a:p>
          <a:p>
            <a:pPr lvl="2" algn="ctr"/>
            <a:r>
              <a:rPr lang="en-US" sz="2000" i="1" dirty="0" smtClean="0">
                <a:sym typeface="Symbol" pitchFamily="18" charset="2"/>
              </a:rPr>
              <a:t>Measure of the </a:t>
            </a:r>
            <a:r>
              <a:rPr lang="en-US" sz="2000" b="1" i="1" dirty="0" smtClean="0">
                <a:solidFill>
                  <a:srgbClr val="00B0F0"/>
                </a:solidFill>
                <a:sym typeface="Symbol" pitchFamily="18" charset="2"/>
              </a:rPr>
              <a:t>length of the flow trajectory </a:t>
            </a:r>
            <a:r>
              <a:rPr lang="en-US" sz="2000" i="1" dirty="0" smtClean="0">
                <a:sym typeface="Symbol" pitchFamily="18" charset="2"/>
              </a:rPr>
              <a:t>in the plastic strain space</a:t>
            </a:r>
          </a:p>
          <a:p>
            <a:pPr lvl="2"/>
            <a:endParaRPr lang="fr-FR" sz="2000" i="1" dirty="0">
              <a:sym typeface="Symbol" pitchFamily="18" charset="2"/>
            </a:endParaRPr>
          </a:p>
          <a:p>
            <a:pPr lvl="2"/>
            <a:endParaRPr lang="fr-FR" sz="2000" i="1" dirty="0" smtClean="0">
              <a:sym typeface="Symbol" pitchFamily="18" charset="2"/>
            </a:endParaRPr>
          </a:p>
          <a:p>
            <a:pPr lvl="2"/>
            <a:endParaRPr lang="fr-FR" sz="2000" i="1" dirty="0">
              <a:sym typeface="Symbol" pitchFamily="18" charset="2"/>
            </a:endParaRPr>
          </a:p>
          <a:p>
            <a:pPr lvl="2"/>
            <a:endParaRPr lang="fr-FR" sz="2000" i="1" dirty="0" smtClean="0">
              <a:sym typeface="Symbol" pitchFamily="18" charset="2"/>
            </a:endParaRPr>
          </a:p>
          <a:p>
            <a:pPr lvl="2"/>
            <a:endParaRPr lang="fr-FR" sz="2000" i="1" dirty="0" smtClean="0">
              <a:sym typeface="Symbol" pitchFamily="18" charset="2"/>
            </a:endParaRPr>
          </a:p>
          <a:p>
            <a:pPr lvl="2"/>
            <a:endParaRPr lang="fr-FR" sz="2000" i="1" dirty="0">
              <a:sym typeface="Symbol" pitchFamily="18" charset="2"/>
            </a:endParaRPr>
          </a:p>
          <a:p>
            <a:pPr marL="0" lvl="1" indent="0" defTabSz="1262063">
              <a:buNone/>
            </a:pPr>
            <a:r>
              <a:rPr lang="fr-FR" sz="2000" b="1" dirty="0" smtClean="0">
                <a:solidFill>
                  <a:srgbClr val="00B050"/>
                </a:solidFill>
                <a:sym typeface="Wingdings"/>
                <a:hlinkClick r:id="rId2" action="ppaction://hlinksldjump"/>
              </a:rPr>
              <a:t>(</a:t>
            </a:r>
            <a:r>
              <a:rPr lang="fr-FR" sz="2000" b="1" dirty="0" err="1" smtClean="0">
                <a:solidFill>
                  <a:srgbClr val="00B050"/>
                </a:solidFill>
                <a:sym typeface="Wingdings"/>
                <a:hlinkClick r:id="rId2" action="ppaction://hlinksldjump"/>
              </a:rPr>
              <a:t>link</a:t>
            </a:r>
            <a:r>
              <a:rPr lang="fr-FR" sz="2000" b="1" dirty="0" smtClean="0">
                <a:solidFill>
                  <a:srgbClr val="00B050"/>
                </a:solidFill>
                <a:sym typeface="Wingdings"/>
                <a:hlinkClick r:id="rId2" action="ppaction://hlinksldjump"/>
              </a:rPr>
              <a:t>)</a:t>
            </a:r>
            <a:endParaRPr lang="fr-FR" sz="2000" i="1" dirty="0" smtClean="0">
              <a:sym typeface="Symbol" pitchFamily="18" charset="2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140</a:t>
            </a:fld>
            <a:endParaRPr lang="fr-FR" dirty="0"/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 smtClean="0"/>
              <a:t>Accumulated </a:t>
            </a:r>
            <a:r>
              <a:rPr lang="en-US" dirty="0"/>
              <a:t>plastic strain</a:t>
            </a:r>
            <a:endParaRPr lang="en-US" sz="1600" dirty="0"/>
          </a:p>
        </p:txBody>
      </p:sp>
      <p:cxnSp>
        <p:nvCxnSpPr>
          <p:cNvPr id="8" name="Connecteur droit avec flèche 7"/>
          <p:cNvCxnSpPr/>
          <p:nvPr/>
        </p:nvCxnSpPr>
        <p:spPr>
          <a:xfrm rot="5400000" flipH="1" flipV="1">
            <a:off x="5586834" y="5100623"/>
            <a:ext cx="113006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6140677" y="5656128"/>
            <a:ext cx="912022" cy="38338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rot="10800000" flipV="1">
            <a:off x="5445353" y="5656127"/>
            <a:ext cx="704853" cy="45481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endCxn id="17" idx="3"/>
          </p:cNvCxnSpPr>
          <p:nvPr/>
        </p:nvCxnSpPr>
        <p:spPr>
          <a:xfrm flipH="1" flipV="1">
            <a:off x="4917939" y="5471461"/>
            <a:ext cx="1233928" cy="185570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6143059" y="4075158"/>
            <a:ext cx="1277392" cy="1580973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orme libre 22"/>
          <p:cNvSpPr/>
          <p:nvPr/>
        </p:nvSpPr>
        <p:spPr>
          <a:xfrm>
            <a:off x="4959885" y="4075158"/>
            <a:ext cx="2460566" cy="1405614"/>
          </a:xfrm>
          <a:custGeom>
            <a:avLst/>
            <a:gdLst>
              <a:gd name="connsiteX0" fmla="*/ 0 w 2679700"/>
              <a:gd name="connsiteY0" fmla="*/ 835025 h 835025"/>
              <a:gd name="connsiteX1" fmla="*/ 450850 w 2679700"/>
              <a:gd name="connsiteY1" fmla="*/ 34925 h 835025"/>
              <a:gd name="connsiteX2" fmla="*/ 1492250 w 2679700"/>
              <a:gd name="connsiteY2" fmla="*/ 625475 h 835025"/>
              <a:gd name="connsiteX3" fmla="*/ 2679700 w 2679700"/>
              <a:gd name="connsiteY3" fmla="*/ 123825 h 835025"/>
              <a:gd name="connsiteX0" fmla="*/ 0 w 2679700"/>
              <a:gd name="connsiteY0" fmla="*/ 826558 h 1000125"/>
              <a:gd name="connsiteX1" fmla="*/ 450850 w 2679700"/>
              <a:gd name="connsiteY1" fmla="*/ 26458 h 1000125"/>
              <a:gd name="connsiteX2" fmla="*/ 1403350 w 2679700"/>
              <a:gd name="connsiteY2" fmla="*/ 985308 h 1000125"/>
              <a:gd name="connsiteX3" fmla="*/ 2679700 w 2679700"/>
              <a:gd name="connsiteY3" fmla="*/ 115358 h 1000125"/>
              <a:gd name="connsiteX0" fmla="*/ 0 w 2679700"/>
              <a:gd name="connsiteY0" fmla="*/ 711200 h 985308"/>
              <a:gd name="connsiteX1" fmla="*/ 704850 w 2679700"/>
              <a:gd name="connsiteY1" fmla="*/ 692150 h 985308"/>
              <a:gd name="connsiteX2" fmla="*/ 1403350 w 2679700"/>
              <a:gd name="connsiteY2" fmla="*/ 869950 h 985308"/>
              <a:gd name="connsiteX3" fmla="*/ 2679700 w 2679700"/>
              <a:gd name="connsiteY3" fmla="*/ 0 h 985308"/>
              <a:gd name="connsiteX0" fmla="*/ 0 w 2679700"/>
              <a:gd name="connsiteY0" fmla="*/ 711200 h 985308"/>
              <a:gd name="connsiteX1" fmla="*/ 704850 w 2679700"/>
              <a:gd name="connsiteY1" fmla="*/ 692150 h 985308"/>
              <a:gd name="connsiteX2" fmla="*/ 1403350 w 2679700"/>
              <a:gd name="connsiteY2" fmla="*/ 869950 h 985308"/>
              <a:gd name="connsiteX3" fmla="*/ 2679700 w 2679700"/>
              <a:gd name="connsiteY3" fmla="*/ 0 h 985308"/>
              <a:gd name="connsiteX0" fmla="*/ 0 w 2679700"/>
              <a:gd name="connsiteY0" fmla="*/ 711200 h 1151995"/>
              <a:gd name="connsiteX1" fmla="*/ 704850 w 2679700"/>
              <a:gd name="connsiteY1" fmla="*/ 692150 h 1151995"/>
              <a:gd name="connsiteX2" fmla="*/ 1336675 w 2679700"/>
              <a:gd name="connsiteY2" fmla="*/ 1036637 h 1151995"/>
              <a:gd name="connsiteX3" fmla="*/ 2679700 w 2679700"/>
              <a:gd name="connsiteY3" fmla="*/ 0 h 1151995"/>
              <a:gd name="connsiteX0" fmla="*/ 0 w 2679700"/>
              <a:gd name="connsiteY0" fmla="*/ 711200 h 1151995"/>
              <a:gd name="connsiteX1" fmla="*/ 704850 w 2679700"/>
              <a:gd name="connsiteY1" fmla="*/ 692150 h 1151995"/>
              <a:gd name="connsiteX2" fmla="*/ 1336675 w 2679700"/>
              <a:gd name="connsiteY2" fmla="*/ 1036637 h 1151995"/>
              <a:gd name="connsiteX3" fmla="*/ 2679700 w 2679700"/>
              <a:gd name="connsiteY3" fmla="*/ 0 h 1151995"/>
              <a:gd name="connsiteX0" fmla="*/ 0 w 2679700"/>
              <a:gd name="connsiteY0" fmla="*/ 711200 h 1151995"/>
              <a:gd name="connsiteX1" fmla="*/ 704850 w 2679700"/>
              <a:gd name="connsiteY1" fmla="*/ 692150 h 1151995"/>
              <a:gd name="connsiteX2" fmla="*/ 1336675 w 2679700"/>
              <a:gd name="connsiteY2" fmla="*/ 1036637 h 1151995"/>
              <a:gd name="connsiteX3" fmla="*/ 2679700 w 2679700"/>
              <a:gd name="connsiteY3" fmla="*/ 0 h 1151995"/>
              <a:gd name="connsiteX0" fmla="*/ 0 w 2716698"/>
              <a:gd name="connsiteY0" fmla="*/ 1345466 h 1345466"/>
              <a:gd name="connsiteX1" fmla="*/ 741848 w 2716698"/>
              <a:gd name="connsiteY1" fmla="*/ 692150 h 1345466"/>
              <a:gd name="connsiteX2" fmla="*/ 1373673 w 2716698"/>
              <a:gd name="connsiteY2" fmla="*/ 1036637 h 1345466"/>
              <a:gd name="connsiteX3" fmla="*/ 2716698 w 2716698"/>
              <a:gd name="connsiteY3" fmla="*/ 0 h 1345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6698" h="1345466">
                <a:moveTo>
                  <a:pt x="0" y="1345466"/>
                </a:moveTo>
                <a:cubicBezTo>
                  <a:pt x="101071" y="962878"/>
                  <a:pt x="512903" y="743622"/>
                  <a:pt x="741848" y="692150"/>
                </a:cubicBezTo>
                <a:cubicBezTo>
                  <a:pt x="970794" y="640679"/>
                  <a:pt x="1044531" y="1151995"/>
                  <a:pt x="1373673" y="1036637"/>
                </a:cubicBezTo>
                <a:cubicBezTo>
                  <a:pt x="1702815" y="921279"/>
                  <a:pt x="2308710" y="258233"/>
                  <a:pt x="2716698" y="0"/>
                </a:cubicBezTo>
              </a:path>
            </a:pathLst>
          </a:cu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786450" y="1823974"/>
                <a:ext cx="1911421" cy="7117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𝑝</m:t>
                      </m:r>
                      <m:d>
                        <m:dPr>
                          <m:ctrlP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fr-FR" b="0" i="1" smtClean="0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15"/>
                            </m:rP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sup>
                        <m:e>
                          <m:acc>
                            <m:accPr>
                              <m:chr m:val="̇"/>
                              <m:ctrlP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e>
                          </m:acc>
                          <m:d>
                            <m:d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</m:e>
                          </m:d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</m:nary>
                    </m:oMath>
                  </m:oMathPara>
                </a14:m>
                <a:endParaRPr lang="fr-FR" dirty="0">
                  <a:solidFill>
                    <a:srgbClr val="000618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450" y="1823974"/>
                <a:ext cx="1911421" cy="71173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301648" y="1724491"/>
                <a:ext cx="3118803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fr-FR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</m:acc>
                      <m:r>
                        <a:rPr lang="fr-FR" b="0" i="1" smtClean="0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den>
                          </m:f>
                          <m:sSup>
                            <m:sSupPr>
                              <m:ctrlP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fr-FR" b="0" i="1" smtClean="0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̿"/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</m:acc>
                                </m:e>
                              </m:acc>
                            </m:e>
                            <m:sup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p>
                          </m:sSup>
                          <m: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:</m:t>
                          </m:r>
                          <m:sSup>
                            <m:sSup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̿"/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</m:acc>
                                </m:e>
                              </m:acc>
                            </m:e>
                            <m:sup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p>
                          </m:sSup>
                        </m:e>
                      </m:rad>
                      <m:r>
                        <a:rPr lang="fr-FR" b="0" i="1" smtClean="0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den>
                          </m:f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fr-FR" i="1" smtClean="0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fr-FR" i="1" smtClean="0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fr-FR" b="0" i="1" smtClean="0">
                                      <a:solidFill>
                                        <a:srgbClr val="000618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fr-FR" b="0" i="1" smtClean="0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i="1">
                                          <a:solidFill>
                                            <a:srgbClr val="000618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fr-FR" i="1">
                                      <a:solidFill>
                                        <a:srgbClr val="000618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𝑖𝑗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fr-FR" dirty="0">
                  <a:solidFill>
                    <a:srgbClr val="000618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1648" y="1724491"/>
                <a:ext cx="3118803" cy="9106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938635" y="5883537"/>
                <a:ext cx="6312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p>
                          </m:sSup>
                        </m:e>
                        <m:sub>
                          <m: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𝐼𝐼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8635" y="5883537"/>
                <a:ext cx="631263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079355" y="6053439"/>
                <a:ext cx="5655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p>
                          </m:sSup>
                        </m:e>
                        <m:sub>
                          <m: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𝐼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355" y="6053439"/>
                <a:ext cx="565539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115430" y="4275717"/>
                <a:ext cx="6969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fr-FR" i="1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p>
                          </m:sSup>
                        </m:e>
                        <m:sub>
                          <m: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𝐼𝐼𝐼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430" y="4275717"/>
                <a:ext cx="696986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037698" y="5286795"/>
                <a:ext cx="8802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rgbClr val="92D050"/>
                              </a:solidFill>
                              <a:latin typeface="Cambria Math"/>
                              <a:ea typeface="Cambria Math"/>
                            </a:rPr>
                            <m:t>𝜺</m:t>
                          </m:r>
                        </m:e>
                        <m:sup>
                          <m:r>
                            <a:rPr lang="fr-FR" b="1" i="1">
                              <a:solidFill>
                                <a:srgbClr val="92D050"/>
                              </a:solidFill>
                              <a:latin typeface="Cambria Math"/>
                              <a:ea typeface="Cambria Math"/>
                            </a:rPr>
                            <m:t>𝒑</m:t>
                          </m:r>
                        </m:sup>
                      </m:sSup>
                      <m:r>
                        <a:rPr lang="fr-FR" b="1" i="1" smtClean="0">
                          <a:solidFill>
                            <a:srgbClr val="92D050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fr-FR" b="1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rgbClr val="92D050"/>
                              </a:solidFill>
                              <a:latin typeface="Cambria Math"/>
                              <a:ea typeface="Cambria Math"/>
                            </a:rPr>
                            <m:t>𝒕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rgbClr val="92D050"/>
                              </a:solidFill>
                              <a:latin typeface="Cambria Math"/>
                              <a:ea typeface="Cambria Math"/>
                            </a:rPr>
                            <m:t>𝟏</m:t>
                          </m:r>
                        </m:sub>
                      </m:sSub>
                      <m:r>
                        <a:rPr lang="fr-FR" b="1" i="1" smtClean="0">
                          <a:solidFill>
                            <a:srgbClr val="92D050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fr-FR" b="1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698" y="5286795"/>
                <a:ext cx="880241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504174" y="3890492"/>
                <a:ext cx="8802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𝜺</m:t>
                          </m:r>
                        </m:e>
                        <m:sup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𝒑</m:t>
                          </m:r>
                        </m:sup>
                      </m:sSup>
                      <m:r>
                        <a:rPr lang="fr-FR" b="1" i="1" smtClean="0">
                          <a:solidFill>
                            <a:srgbClr val="00B050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fr-FR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𝒕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𝟐</m:t>
                          </m:r>
                        </m:sub>
                      </m:sSub>
                      <m:r>
                        <a:rPr lang="fr-FR" b="1" i="1" smtClean="0">
                          <a:solidFill>
                            <a:srgbClr val="00B050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fr-FR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4174" y="3890492"/>
                <a:ext cx="880241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299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Description of Gibiane objects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22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142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dirty="0" smtClean="0">
                <a:sym typeface="Symbol" pitchFamily="18" charset="2"/>
              </a:rPr>
              <a:t>General objects</a:t>
            </a:r>
          </a:p>
          <a:p>
            <a:pPr lvl="2"/>
            <a:endParaRPr lang="en-US" sz="2000" dirty="0" smtClean="0">
              <a:sym typeface="Symbol" pitchFamily="18" charset="2"/>
            </a:endParaRPr>
          </a:p>
          <a:p>
            <a:pPr lvl="2"/>
            <a:r>
              <a:rPr lang="en-US" sz="2000" dirty="0" smtClean="0">
                <a:sym typeface="Symbol" pitchFamily="18" charset="2"/>
              </a:rPr>
              <a:t>	</a:t>
            </a:r>
            <a:r>
              <a:rPr lang="en-US" sz="2000" b="1" dirty="0" smtClean="0">
                <a:sym typeface="Symbol" pitchFamily="18" charset="2"/>
              </a:rPr>
              <a:t>ENTIER</a:t>
            </a:r>
            <a:r>
              <a:rPr lang="en-US" sz="2000" dirty="0" smtClean="0">
                <a:sym typeface="Symbol" pitchFamily="18" charset="2"/>
              </a:rPr>
              <a:t>	Integer</a:t>
            </a:r>
          </a:p>
          <a:p>
            <a:pPr lvl="2"/>
            <a:endParaRPr lang="en-US" sz="2000" dirty="0" smtClean="0">
              <a:sym typeface="Symbol" pitchFamily="18" charset="2"/>
            </a:endParaRPr>
          </a:p>
          <a:p>
            <a:pPr lvl="2"/>
            <a:r>
              <a:rPr lang="en-US" sz="2000" dirty="0" smtClean="0">
                <a:sym typeface="Symbol" pitchFamily="18" charset="2"/>
              </a:rPr>
              <a:t>	</a:t>
            </a:r>
            <a:r>
              <a:rPr lang="en-US" sz="2000" b="1" dirty="0" smtClean="0">
                <a:sym typeface="Symbol" pitchFamily="18" charset="2"/>
              </a:rPr>
              <a:t>FLOTTANT</a:t>
            </a:r>
            <a:r>
              <a:rPr lang="en-US" sz="2000" dirty="0" smtClean="0">
                <a:sym typeface="Symbol" pitchFamily="18" charset="2"/>
              </a:rPr>
              <a:t>	Real</a:t>
            </a:r>
          </a:p>
          <a:p>
            <a:pPr lvl="2"/>
            <a:endParaRPr lang="en-US" sz="2000" dirty="0" smtClean="0">
              <a:sym typeface="Symbol" pitchFamily="18" charset="2"/>
            </a:endParaRPr>
          </a:p>
          <a:p>
            <a:pPr lvl="2"/>
            <a:r>
              <a:rPr lang="en-US" sz="2000" dirty="0" smtClean="0">
                <a:sym typeface="Symbol" pitchFamily="18" charset="2"/>
              </a:rPr>
              <a:t>	</a:t>
            </a:r>
            <a:r>
              <a:rPr lang="en-US" sz="2000" b="1" dirty="0" smtClean="0">
                <a:sym typeface="Symbol" pitchFamily="18" charset="2"/>
              </a:rPr>
              <a:t>MOT</a:t>
            </a:r>
            <a:r>
              <a:rPr lang="en-US" sz="2000" dirty="0" smtClean="0">
                <a:sym typeface="Symbol" pitchFamily="18" charset="2"/>
              </a:rPr>
              <a:t>		Characters string</a:t>
            </a:r>
          </a:p>
          <a:p>
            <a:pPr lvl="2"/>
            <a:endParaRPr lang="en-US" sz="2000" dirty="0" smtClean="0">
              <a:sym typeface="Symbol" pitchFamily="18" charset="2"/>
            </a:endParaRPr>
          </a:p>
          <a:p>
            <a:pPr lvl="2"/>
            <a:r>
              <a:rPr lang="en-US" sz="2000" dirty="0" smtClean="0">
                <a:sym typeface="Symbol" pitchFamily="18" charset="2"/>
              </a:rPr>
              <a:t>	</a:t>
            </a:r>
            <a:r>
              <a:rPr lang="en-US" sz="2000" b="1" dirty="0" smtClean="0">
                <a:sym typeface="Symbol" pitchFamily="18" charset="2"/>
              </a:rPr>
              <a:t>LOGIQUE</a:t>
            </a:r>
            <a:r>
              <a:rPr lang="en-US" sz="2000" dirty="0" smtClean="0">
                <a:sym typeface="Symbol" pitchFamily="18" charset="2"/>
              </a:rPr>
              <a:t>	Boolean (TRUE and FALSE)</a:t>
            </a:r>
          </a:p>
          <a:p>
            <a:pPr lvl="2"/>
            <a:endParaRPr lang="en-US" sz="2000" dirty="0" smtClean="0">
              <a:sym typeface="Symbol" pitchFamily="18" charset="2"/>
            </a:endParaRPr>
          </a:p>
          <a:p>
            <a:pPr lvl="2"/>
            <a:r>
              <a:rPr lang="en-US" sz="2000" dirty="0" smtClean="0">
                <a:sym typeface="Symbol" pitchFamily="18" charset="2"/>
              </a:rPr>
              <a:t>	</a:t>
            </a:r>
            <a:r>
              <a:rPr lang="en-US" sz="2000" b="1" dirty="0" smtClean="0">
                <a:sym typeface="Symbol" pitchFamily="18" charset="2"/>
              </a:rPr>
              <a:t>LISTENTI</a:t>
            </a:r>
            <a:r>
              <a:rPr lang="en-US" sz="2000" dirty="0" smtClean="0">
                <a:sym typeface="Symbol" pitchFamily="18" charset="2"/>
              </a:rPr>
              <a:t>	List of integers </a:t>
            </a:r>
          </a:p>
          <a:p>
            <a:pPr lvl="2"/>
            <a:endParaRPr lang="en-US" sz="2000" dirty="0" smtClean="0">
              <a:sym typeface="Symbol" pitchFamily="18" charset="2"/>
            </a:endParaRPr>
          </a:p>
          <a:p>
            <a:pPr lvl="2"/>
            <a:r>
              <a:rPr lang="en-US" sz="2000" dirty="0" smtClean="0">
                <a:sym typeface="Symbol" pitchFamily="18" charset="2"/>
              </a:rPr>
              <a:t>	</a:t>
            </a:r>
            <a:r>
              <a:rPr lang="en-US" sz="2000" b="1" dirty="0" smtClean="0">
                <a:sym typeface="Symbol" pitchFamily="18" charset="2"/>
              </a:rPr>
              <a:t>LISTREEL</a:t>
            </a:r>
            <a:r>
              <a:rPr lang="en-US" sz="2000" dirty="0" smtClean="0">
                <a:sym typeface="Symbol" pitchFamily="18" charset="2"/>
              </a:rPr>
              <a:t> 	List of reals</a:t>
            </a:r>
          </a:p>
          <a:p>
            <a:pPr lvl="2"/>
            <a:endParaRPr lang="en-US" sz="2000" dirty="0" smtClean="0">
              <a:sym typeface="Symbol" pitchFamily="18" charset="2"/>
            </a:endParaRPr>
          </a:p>
          <a:p>
            <a:pPr lvl="2"/>
            <a:r>
              <a:rPr lang="en-US" sz="2000" dirty="0" smtClean="0">
                <a:sym typeface="Symbol" pitchFamily="18" charset="2"/>
              </a:rPr>
              <a:t>	</a:t>
            </a:r>
            <a:r>
              <a:rPr lang="en-US" sz="2000" b="1" dirty="0" smtClean="0">
                <a:sym typeface="Symbol" pitchFamily="18" charset="2"/>
              </a:rPr>
              <a:t>LISTMOT</a:t>
            </a:r>
            <a:r>
              <a:rPr lang="en-US" sz="2000" dirty="0" smtClean="0">
                <a:sym typeface="Symbol" pitchFamily="18" charset="2"/>
              </a:rPr>
              <a:t> 	List of word (restricted to 4 digits)</a:t>
            </a:r>
          </a:p>
          <a:p>
            <a:pPr lvl="2"/>
            <a:endParaRPr lang="en-US" sz="2000" dirty="0" smtClean="0">
              <a:sym typeface="Symbol" pitchFamily="18" charset="2"/>
            </a:endParaRPr>
          </a:p>
          <a:p>
            <a:pPr lvl="2"/>
            <a:r>
              <a:rPr lang="en-US" sz="2000" dirty="0" smtClean="0">
                <a:sym typeface="Symbol" pitchFamily="18" charset="2"/>
              </a:rPr>
              <a:t>	</a:t>
            </a:r>
            <a:r>
              <a:rPr lang="en-US" sz="2000" b="1" dirty="0" smtClean="0">
                <a:sym typeface="Symbol" pitchFamily="18" charset="2"/>
              </a:rPr>
              <a:t>TABLE</a:t>
            </a:r>
            <a:r>
              <a:rPr lang="en-US" sz="2000" dirty="0" smtClean="0">
                <a:sym typeface="Symbol" pitchFamily="18" charset="2"/>
              </a:rPr>
              <a:t>		Set of objects of various types characterized by 				an index of various types</a:t>
            </a:r>
          </a:p>
          <a:p>
            <a:pPr lvl="2"/>
            <a:endParaRPr lang="en-US" sz="2000" dirty="0" smtClean="0">
              <a:sym typeface="Symbol" pitchFamily="18" charset="2"/>
            </a:endParaRPr>
          </a:p>
          <a:p>
            <a:pPr lvl="2"/>
            <a:r>
              <a:rPr lang="en-US" sz="2000" dirty="0" smtClean="0">
                <a:sym typeface="Symbol" pitchFamily="18" charset="2"/>
              </a:rPr>
              <a:t>	</a:t>
            </a:r>
            <a:r>
              <a:rPr lang="en-US" sz="2000" b="1" dirty="0" smtClean="0">
                <a:sym typeface="Symbol" pitchFamily="18" charset="2"/>
              </a:rPr>
              <a:t>EVOLUTIO</a:t>
            </a:r>
            <a:r>
              <a:rPr lang="en-US" sz="2000" dirty="0" smtClean="0">
                <a:sym typeface="Symbol" pitchFamily="18" charset="2"/>
              </a:rPr>
              <a:t>	Representation of a function,</a:t>
            </a:r>
            <a:br>
              <a:rPr lang="en-US" sz="2000" dirty="0" smtClean="0">
                <a:sym typeface="Symbol" pitchFamily="18" charset="2"/>
              </a:rPr>
            </a:br>
            <a:r>
              <a:rPr lang="en-US" sz="2000" dirty="0" smtClean="0">
                <a:sym typeface="Symbol" pitchFamily="18" charset="2"/>
              </a:rPr>
              <a:t>			couple of lists (x ; f(x))</a:t>
            </a:r>
            <a:endParaRPr lang="en-US" sz="2000" dirty="0">
              <a:sym typeface="Symbol" pitchFamily="18" charset="2"/>
            </a:endParaRP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 smtClean="0"/>
              <a:t>objects Description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7299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143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510850" cy="4968552"/>
          </a:xfrm>
        </p:spPr>
        <p:txBody>
          <a:bodyPr/>
          <a:lstStyle/>
          <a:p>
            <a:pPr lvl="1"/>
            <a:r>
              <a:rPr lang="en-US" sz="2000" dirty="0" smtClean="0">
                <a:sym typeface="Symbol" pitchFamily="18" charset="2"/>
              </a:rPr>
              <a:t>Objects for meshing</a:t>
            </a:r>
          </a:p>
          <a:p>
            <a:pPr lvl="2"/>
            <a:endParaRPr lang="en-US" sz="2000" dirty="0" smtClean="0">
              <a:sym typeface="Symbol" pitchFamily="18" charset="2"/>
            </a:endParaRPr>
          </a:p>
          <a:p>
            <a:pPr lvl="2"/>
            <a:r>
              <a:rPr lang="en-US" sz="2000" dirty="0" smtClean="0">
                <a:sym typeface="Symbol" pitchFamily="18" charset="2"/>
              </a:rPr>
              <a:t>	</a:t>
            </a:r>
            <a:r>
              <a:rPr lang="en-US" sz="2000" b="1" dirty="0" smtClean="0">
                <a:sym typeface="Symbol" pitchFamily="18" charset="2"/>
              </a:rPr>
              <a:t>POINT</a:t>
            </a:r>
            <a:r>
              <a:rPr lang="en-US" sz="2000" dirty="0" smtClean="0">
                <a:sym typeface="Symbol" pitchFamily="18" charset="2"/>
              </a:rPr>
              <a:t>		Coordinates of a point of the space + density</a:t>
            </a:r>
          </a:p>
          <a:p>
            <a:pPr lvl="2"/>
            <a:endParaRPr lang="en-US" sz="2000" dirty="0" smtClean="0">
              <a:sym typeface="Symbol" pitchFamily="18" charset="2"/>
            </a:endParaRPr>
          </a:p>
          <a:p>
            <a:pPr lvl="2"/>
            <a:r>
              <a:rPr lang="en-US" sz="2000" dirty="0" smtClean="0">
                <a:sym typeface="Symbol" pitchFamily="18" charset="2"/>
              </a:rPr>
              <a:t>	</a:t>
            </a:r>
            <a:r>
              <a:rPr lang="en-US" sz="2000" b="1" dirty="0" smtClean="0">
                <a:sym typeface="Symbol" pitchFamily="18" charset="2"/>
              </a:rPr>
              <a:t>MAILLAGE</a:t>
            </a:r>
            <a:r>
              <a:rPr lang="en-US" sz="2000" dirty="0" smtClean="0">
                <a:sym typeface="Symbol" pitchFamily="18" charset="2"/>
              </a:rPr>
              <a:t>	Region of the discretized space</a:t>
            </a:r>
          </a:p>
          <a:p>
            <a:pPr lvl="1"/>
            <a:endParaRPr lang="en-US" sz="2000" dirty="0" smtClean="0">
              <a:sym typeface="Symbol" pitchFamily="18" charset="2"/>
            </a:endParaRPr>
          </a:p>
          <a:p>
            <a:pPr lvl="1"/>
            <a:endParaRPr lang="en-US" sz="2000" dirty="0" smtClean="0">
              <a:sym typeface="Symbol" pitchFamily="18" charset="2"/>
            </a:endParaRPr>
          </a:p>
          <a:p>
            <a:pPr lvl="1"/>
            <a:r>
              <a:rPr lang="en-US" sz="2000" dirty="0" smtClean="0">
                <a:sym typeface="Symbol" pitchFamily="18" charset="2"/>
              </a:rPr>
              <a:t>Objects for calculation</a:t>
            </a:r>
          </a:p>
          <a:p>
            <a:pPr lvl="2"/>
            <a:endParaRPr lang="en-US" sz="2000" dirty="0" smtClean="0">
              <a:sym typeface="Symbol" pitchFamily="18" charset="2"/>
            </a:endParaRPr>
          </a:p>
          <a:p>
            <a:pPr lvl="2"/>
            <a:r>
              <a:rPr lang="en-US" sz="2000" dirty="0" smtClean="0">
                <a:sym typeface="Symbol" pitchFamily="18" charset="2"/>
              </a:rPr>
              <a:t>	</a:t>
            </a:r>
            <a:r>
              <a:rPr lang="en-US" sz="2000" b="1" dirty="0" smtClean="0">
                <a:sym typeface="Symbol" pitchFamily="18" charset="2"/>
              </a:rPr>
              <a:t>CHPOINT</a:t>
            </a:r>
            <a:r>
              <a:rPr lang="en-US" sz="2000" dirty="0" smtClean="0">
                <a:sym typeface="Symbol" pitchFamily="18" charset="2"/>
              </a:rPr>
              <a:t>	Any data type defined at the mesh nodes  				(floating, Boolean, fields, …)</a:t>
            </a:r>
          </a:p>
          <a:p>
            <a:pPr lvl="2"/>
            <a:endParaRPr lang="en-US" sz="2000" dirty="0" smtClean="0">
              <a:sym typeface="Symbol" pitchFamily="18" charset="2"/>
            </a:endParaRPr>
          </a:p>
          <a:p>
            <a:pPr lvl="2"/>
            <a:r>
              <a:rPr lang="en-US" sz="2000" dirty="0" smtClean="0">
                <a:sym typeface="Symbol" pitchFamily="18" charset="2"/>
              </a:rPr>
              <a:t>	</a:t>
            </a:r>
            <a:r>
              <a:rPr lang="en-US" sz="2000" b="1" dirty="0" smtClean="0">
                <a:sym typeface="Symbol" pitchFamily="18" charset="2"/>
              </a:rPr>
              <a:t>MMODEL</a:t>
            </a:r>
            <a:r>
              <a:rPr lang="en-US" sz="2000" dirty="0" smtClean="0">
                <a:sym typeface="Symbol" pitchFamily="18" charset="2"/>
              </a:rPr>
              <a:t>	Association of a type of finite element 					and a material behavior with a mesh</a:t>
            </a:r>
            <a:br>
              <a:rPr lang="en-US" sz="2000" dirty="0" smtClean="0">
                <a:sym typeface="Symbol" pitchFamily="18" charset="2"/>
              </a:rPr>
            </a:br>
            <a:r>
              <a:rPr lang="en-US" sz="2000" dirty="0" smtClean="0">
                <a:sym typeface="Symbol" pitchFamily="18" charset="2"/>
              </a:rPr>
              <a:t>			Defines the primal / dual unknowns</a:t>
            </a:r>
            <a:br>
              <a:rPr lang="en-US" sz="2000" dirty="0" smtClean="0">
                <a:sym typeface="Symbol" pitchFamily="18" charset="2"/>
              </a:rPr>
            </a:br>
            <a:r>
              <a:rPr lang="en-US" sz="2000" dirty="0" smtClean="0">
                <a:sym typeface="Symbol" pitchFamily="18" charset="2"/>
              </a:rPr>
              <a:t>			</a:t>
            </a:r>
            <a:r>
              <a:rPr lang="en-US" sz="2000" i="1" dirty="0" smtClean="0">
                <a:sym typeface="Symbol" pitchFamily="18" charset="2"/>
              </a:rPr>
              <a:t>ex: displacements / forces</a:t>
            </a:r>
          </a:p>
          <a:p>
            <a:pPr lvl="2"/>
            <a:r>
              <a:rPr lang="en-US" sz="2000" i="1" dirty="0">
                <a:sym typeface="Symbol" pitchFamily="18" charset="2"/>
              </a:rPr>
              <a:t>	</a:t>
            </a:r>
            <a:r>
              <a:rPr lang="en-US" sz="2000" i="1" dirty="0" smtClean="0">
                <a:sym typeface="Symbol" pitchFamily="18" charset="2"/>
              </a:rPr>
              <a:t>		      temperature / heat flux</a:t>
            </a: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/>
              <a:t>objects Description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7328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144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dirty="0" smtClean="0">
                <a:sym typeface="Symbol" pitchFamily="18" charset="2"/>
              </a:rPr>
              <a:t>Objects for calculation (continuation)</a:t>
            </a:r>
          </a:p>
          <a:p>
            <a:pPr lvl="2"/>
            <a:endParaRPr lang="en-US" sz="2000" dirty="0" smtClean="0">
              <a:sym typeface="Symbol" pitchFamily="18" charset="2"/>
            </a:endParaRPr>
          </a:p>
          <a:p>
            <a:pPr lvl="2"/>
            <a:r>
              <a:rPr lang="en-US" sz="2000" dirty="0" smtClean="0">
                <a:sym typeface="Symbol" pitchFamily="18" charset="2"/>
              </a:rPr>
              <a:t>	</a:t>
            </a:r>
            <a:r>
              <a:rPr lang="en-US" sz="2000" b="1" dirty="0" smtClean="0">
                <a:sym typeface="Symbol" pitchFamily="18" charset="2"/>
              </a:rPr>
              <a:t>MCHAML</a:t>
            </a:r>
            <a:r>
              <a:rPr lang="en-US" sz="2000" dirty="0" smtClean="0">
                <a:sym typeface="Symbol" pitchFamily="18" charset="2"/>
              </a:rPr>
              <a:t>	Any data type defined inside the mesh elements 				(floating, Boolean, fields, …). </a:t>
            </a:r>
          </a:p>
          <a:p>
            <a:pPr lvl="2"/>
            <a:r>
              <a:rPr lang="en-US" sz="2000" dirty="0" smtClean="0">
                <a:sym typeface="Symbol" pitchFamily="18" charset="2"/>
              </a:rPr>
              <a:t>			Various supports </a:t>
            </a:r>
            <a:br>
              <a:rPr lang="en-US" sz="2000" dirty="0" smtClean="0">
                <a:sym typeface="Symbol" pitchFamily="18" charset="2"/>
              </a:rPr>
            </a:br>
            <a:r>
              <a:rPr lang="en-US" sz="2000" dirty="0" smtClean="0">
                <a:sym typeface="Symbol" pitchFamily="18" charset="2"/>
              </a:rPr>
              <a:t>			(Gauss points, center of gravity, nodes, …)</a:t>
            </a:r>
          </a:p>
          <a:p>
            <a:pPr lvl="2"/>
            <a:endParaRPr lang="en-US" sz="2000" dirty="0" smtClean="0">
              <a:sym typeface="Symbol" pitchFamily="18" charset="2"/>
            </a:endParaRPr>
          </a:p>
          <a:p>
            <a:pPr lvl="2"/>
            <a:r>
              <a:rPr lang="en-US" sz="2000" dirty="0" smtClean="0">
                <a:sym typeface="Symbol" pitchFamily="18" charset="2"/>
              </a:rPr>
              <a:t>	</a:t>
            </a:r>
            <a:r>
              <a:rPr lang="en-US" sz="2000" b="1" dirty="0" smtClean="0">
                <a:sym typeface="Symbol" pitchFamily="18" charset="2"/>
              </a:rPr>
              <a:t>RIGIDITE</a:t>
            </a:r>
            <a:r>
              <a:rPr lang="en-US" sz="2000" dirty="0" smtClean="0">
                <a:sym typeface="Symbol" pitchFamily="18" charset="2"/>
              </a:rPr>
              <a:t>	Stiffness, mass, conductivity matrix, …</a:t>
            </a:r>
            <a:br>
              <a:rPr lang="en-US" sz="2000" dirty="0" smtClean="0">
                <a:sym typeface="Symbol" pitchFamily="18" charset="2"/>
              </a:rPr>
            </a:br>
            <a:r>
              <a:rPr lang="en-US" sz="2000" dirty="0" smtClean="0">
                <a:sym typeface="Symbol" pitchFamily="18" charset="2"/>
              </a:rPr>
              <a:t>			Coupling the physical unknowns</a:t>
            </a:r>
          </a:p>
          <a:p>
            <a:pPr lvl="2"/>
            <a:endParaRPr lang="en-US" sz="2000" dirty="0" smtClean="0">
              <a:sym typeface="Symbol" pitchFamily="18" charset="2"/>
            </a:endParaRPr>
          </a:p>
          <a:p>
            <a:pPr lvl="2"/>
            <a:r>
              <a:rPr lang="en-US" sz="2000" dirty="0" smtClean="0">
                <a:sym typeface="Symbol" pitchFamily="18" charset="2"/>
              </a:rPr>
              <a:t>	</a:t>
            </a:r>
            <a:r>
              <a:rPr lang="en-US" sz="2000" b="1" dirty="0" smtClean="0">
                <a:sym typeface="Symbol" pitchFamily="18" charset="2"/>
              </a:rPr>
              <a:t>CHARGEME</a:t>
            </a:r>
            <a:r>
              <a:rPr lang="en-US" sz="2000" dirty="0" smtClean="0">
                <a:sym typeface="Symbol" pitchFamily="18" charset="2"/>
              </a:rPr>
              <a:t>	 Loading </a:t>
            </a:r>
            <a:r>
              <a:rPr lang="en-US" sz="2000" dirty="0" err="1" smtClean="0">
                <a:sym typeface="Symbol" pitchFamily="18" charset="2"/>
              </a:rPr>
              <a:t>spatio</a:t>
            </a:r>
            <a:r>
              <a:rPr lang="en-US" sz="2000" dirty="0" smtClean="0">
                <a:sym typeface="Symbol" pitchFamily="18" charset="2"/>
              </a:rPr>
              <a:t>-temporal description</a:t>
            </a:r>
          </a:p>
          <a:p>
            <a:pPr lvl="1"/>
            <a:endParaRPr lang="en-US" sz="2000" dirty="0" smtClean="0">
              <a:sym typeface="Symbol" pitchFamily="18" charset="2"/>
            </a:endParaRPr>
          </a:p>
          <a:p>
            <a:pPr lvl="1"/>
            <a:endParaRPr lang="en-US" sz="2000" dirty="0" smtClean="0">
              <a:sym typeface="Symbol" pitchFamily="18" charset="2"/>
            </a:endParaRPr>
          </a:p>
          <a:p>
            <a:pPr lvl="1"/>
            <a:r>
              <a:rPr lang="en-US" sz="2000" dirty="0" smtClean="0">
                <a:sym typeface="Symbol" pitchFamily="18" charset="2"/>
              </a:rPr>
              <a:t>Objects for post processing</a:t>
            </a:r>
          </a:p>
          <a:p>
            <a:pPr lvl="2"/>
            <a:endParaRPr lang="en-US" sz="2000" dirty="0" smtClean="0">
              <a:sym typeface="Symbol" pitchFamily="18" charset="2"/>
            </a:endParaRPr>
          </a:p>
          <a:p>
            <a:pPr lvl="2"/>
            <a:r>
              <a:rPr lang="en-US" sz="2000" dirty="0" smtClean="0">
                <a:sym typeface="Symbol" pitchFamily="18" charset="2"/>
              </a:rPr>
              <a:t>	</a:t>
            </a:r>
            <a:r>
              <a:rPr lang="en-US" sz="2000" b="1" dirty="0" smtClean="0">
                <a:sym typeface="Symbol" pitchFamily="18" charset="2"/>
              </a:rPr>
              <a:t>VECTEUR</a:t>
            </a:r>
            <a:r>
              <a:rPr lang="en-US" sz="2000" dirty="0" smtClean="0">
                <a:sym typeface="Symbol" pitchFamily="18" charset="2"/>
              </a:rPr>
              <a:t>	To visualize multi component fields</a:t>
            </a:r>
          </a:p>
          <a:p>
            <a:pPr lvl="2"/>
            <a:endParaRPr lang="en-US" sz="2000" dirty="0" smtClean="0">
              <a:sym typeface="Symbol" pitchFamily="18" charset="2"/>
            </a:endParaRPr>
          </a:p>
          <a:p>
            <a:pPr lvl="2"/>
            <a:r>
              <a:rPr lang="en-US" sz="2000" dirty="0" smtClean="0">
                <a:sym typeface="Symbol" pitchFamily="18" charset="2"/>
              </a:rPr>
              <a:t>	</a:t>
            </a:r>
            <a:r>
              <a:rPr lang="en-US" sz="2000" b="1" dirty="0" smtClean="0">
                <a:sym typeface="Symbol" pitchFamily="18" charset="2"/>
              </a:rPr>
              <a:t>DEFORMEE</a:t>
            </a:r>
            <a:r>
              <a:rPr lang="en-US" sz="2000" dirty="0" smtClean="0">
                <a:sym typeface="Symbol" pitchFamily="18" charset="2"/>
              </a:rPr>
              <a:t>	To visualize a deformed mesh</a:t>
            </a: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/>
              <a:t>objects Description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9618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DEN/DANS</a:t>
            </a:r>
            <a:br>
              <a:rPr lang="fr-FR" dirty="0" smtClean="0"/>
            </a:br>
            <a:r>
              <a:rPr lang="fr-FR" dirty="0" smtClean="0"/>
              <a:t>DM2S</a:t>
            </a:r>
            <a:br>
              <a:rPr lang="fr-FR" dirty="0" smtClean="0"/>
            </a:br>
            <a:r>
              <a:rPr lang="fr-FR" dirty="0" smtClean="0"/>
              <a:t>SEMT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François DI PAOLA</a:t>
            </a:r>
          </a:p>
          <a:p>
            <a:r>
              <a:rPr lang="fr-FR" dirty="0" smtClean="0"/>
              <a:t>Commissariat </a:t>
            </a:r>
            <a:r>
              <a:rPr lang="fr-FR" smtClean="0"/>
              <a:t>à l'énergie </a:t>
            </a:r>
            <a:r>
              <a:rPr lang="fr-FR" dirty="0" smtClean="0"/>
              <a:t>atomique et aux énergies alternatives</a:t>
            </a:r>
          </a:p>
          <a:p>
            <a:r>
              <a:rPr lang="fr-FR" dirty="0" smtClean="0"/>
              <a:t>Centre de Saclay</a:t>
            </a:r>
            <a:r>
              <a:rPr lang="fr-FR" sz="950" b="1" dirty="0" smtClean="0"/>
              <a:t> </a:t>
            </a:r>
            <a:r>
              <a:rPr lang="fr-FR" sz="950" b="1" dirty="0" smtClean="0">
                <a:solidFill>
                  <a:schemeClr val="bg2"/>
                </a:solidFill>
              </a:rPr>
              <a:t>| </a:t>
            </a:r>
            <a:r>
              <a:rPr lang="fr-FR" dirty="0" smtClean="0"/>
              <a:t>91191 Gif-sur-Yvette Cedex</a:t>
            </a:r>
          </a:p>
          <a:p>
            <a:endParaRPr lang="fr-FR" dirty="0" smtClean="0"/>
          </a:p>
          <a:p>
            <a:pPr lvl="1"/>
            <a:r>
              <a:rPr lang="fr-FR" dirty="0" smtClean="0"/>
              <a:t>Etablissement public à caractère industriel et commercial </a:t>
            </a:r>
            <a:r>
              <a:rPr lang="fr-FR" sz="800" b="1" dirty="0" smtClean="0">
                <a:solidFill>
                  <a:schemeClr val="bg2"/>
                </a:solidFill>
              </a:rPr>
              <a:t>|</a:t>
            </a:r>
            <a:r>
              <a:rPr lang="fr-FR" dirty="0" smtClean="0"/>
              <a:t> R.C.S Paris B 775 685 019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Gibiane: objects</a:t>
            </a:r>
            <a:endParaRPr lang="en-US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b="1" dirty="0" smtClean="0"/>
              <a:t>Definition</a:t>
            </a:r>
            <a:endParaRPr lang="en-US" sz="2000" dirty="0" smtClean="0"/>
          </a:p>
          <a:p>
            <a:pPr lvl="2"/>
            <a:r>
              <a:rPr lang="en-US" sz="2000" dirty="0" smtClean="0"/>
              <a:t>Any </a:t>
            </a:r>
            <a:r>
              <a:rPr lang="en-US" sz="2000" b="1" dirty="0" smtClean="0"/>
              <a:t>data/result</a:t>
            </a:r>
            <a:r>
              <a:rPr lang="en-US" sz="2000" dirty="0" smtClean="0"/>
              <a:t> with a defined </a:t>
            </a:r>
            <a:r>
              <a:rPr lang="en-US" sz="2000" dirty="0" smtClean="0">
                <a:solidFill>
                  <a:srgbClr val="FF0000"/>
                </a:solidFill>
              </a:rPr>
              <a:t>type</a:t>
            </a:r>
            <a:r>
              <a:rPr lang="en-US" sz="2000" dirty="0" smtClean="0"/>
              <a:t> (possibly a sub-type) and </a:t>
            </a:r>
            <a:r>
              <a:rPr lang="en-US" sz="2000" dirty="0" smtClean="0">
                <a:solidFill>
                  <a:srgbClr val="FF0000"/>
                </a:solidFill>
              </a:rPr>
              <a:t>name</a:t>
            </a:r>
          </a:p>
          <a:p>
            <a:pPr marL="0" lvl="1" indent="0">
              <a:buNone/>
            </a:pPr>
            <a:r>
              <a:rPr lang="en-US" sz="2000" dirty="0"/>
              <a:t> </a:t>
            </a:r>
            <a:endParaRPr lang="en-US" sz="2000" dirty="0" smtClean="0"/>
          </a:p>
          <a:p>
            <a:pPr marL="0" lvl="1" indent="0">
              <a:buNone/>
            </a:pPr>
            <a:endParaRPr lang="en-US" sz="2000" b="1" dirty="0" smtClean="0"/>
          </a:p>
          <a:p>
            <a:pPr lvl="1"/>
            <a:r>
              <a:rPr lang="en-US" sz="2000" b="1" dirty="0" smtClean="0"/>
              <a:t>Objects Names </a:t>
            </a:r>
            <a:r>
              <a:rPr lang="en-US" dirty="0" smtClean="0"/>
              <a:t>  </a:t>
            </a:r>
          </a:p>
          <a:p>
            <a:pPr lvl="2"/>
            <a:r>
              <a:rPr lang="en-US" sz="2000" dirty="0" smtClean="0"/>
              <a:t>User Defined</a:t>
            </a:r>
          </a:p>
          <a:p>
            <a:pPr lvl="2"/>
            <a:r>
              <a:rPr lang="en-US" sz="2000" dirty="0" smtClean="0"/>
              <a:t>Limited to </a:t>
            </a:r>
            <a:r>
              <a:rPr lang="en-US" sz="2000" dirty="0" smtClean="0">
                <a:solidFill>
                  <a:srgbClr val="FF0000"/>
                </a:solidFill>
              </a:rPr>
              <a:t>8</a:t>
            </a:r>
            <a:r>
              <a:rPr lang="en-US" sz="2000" dirty="0" smtClean="0"/>
              <a:t> characters chosen in: </a:t>
            </a:r>
          </a:p>
          <a:p>
            <a:pPr lvl="2"/>
            <a:r>
              <a:rPr lang="en-US" sz="2000" dirty="0" smtClean="0"/>
              <a:t>	letters a to z or  A to Z, digits (0 to 9) and underscore ( _ ) </a:t>
            </a:r>
          </a:p>
          <a:p>
            <a:pPr lvl="2"/>
            <a:r>
              <a:rPr lang="en-US" sz="2000" dirty="0" smtClean="0">
                <a:solidFill>
                  <a:srgbClr val="FF0000"/>
                </a:solidFill>
              </a:rPr>
              <a:t>Traps</a:t>
            </a:r>
          </a:p>
          <a:p>
            <a:pPr lvl="2"/>
            <a:r>
              <a:rPr lang="en-US" sz="2000" dirty="0" smtClean="0"/>
              <a:t>	more than 8 characters: additional characters ignored</a:t>
            </a:r>
          </a:p>
          <a:p>
            <a:pPr lvl="2"/>
            <a:r>
              <a:rPr lang="en-US" sz="2000" dirty="0" smtClean="0"/>
              <a:t>	dash sign – </a:t>
            </a:r>
            <a:r>
              <a:rPr lang="en-US" sz="2000" dirty="0" smtClean="0">
                <a:sym typeface="Wingdings" panose="05000000000000000000" pitchFamily="2" charset="2"/>
              </a:rPr>
              <a:t> not allowed</a:t>
            </a:r>
          </a:p>
          <a:p>
            <a:pPr lvl="2"/>
            <a:r>
              <a:rPr lang="en-US" sz="2000" dirty="0" smtClean="0"/>
              <a:t>	letters with accents: é, è </a:t>
            </a:r>
            <a:r>
              <a:rPr lang="en-US" sz="2000" dirty="0" smtClean="0">
                <a:sym typeface="Wingdings" panose="05000000000000000000" pitchFamily="2" charset="2"/>
              </a:rPr>
              <a:t> not allowed</a:t>
            </a:r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Objects types</a:t>
            </a:r>
          </a:p>
          <a:p>
            <a:pPr lvl="2"/>
            <a:r>
              <a:rPr lang="en-US" sz="2000" dirty="0" smtClean="0"/>
              <a:t>There are more than 40 types of objects </a:t>
            </a:r>
          </a:p>
          <a:p>
            <a:pPr lvl="2"/>
            <a:r>
              <a:rPr lang="en-US" sz="2000" dirty="0" smtClean="0"/>
              <a:t>A detailed list of the most often used objects is given at the end of the presentation</a:t>
            </a:r>
            <a:r>
              <a:rPr lang="en-US" sz="2000" b="1" dirty="0" smtClean="0"/>
              <a:t> </a:t>
            </a:r>
            <a:r>
              <a:rPr lang="en-US" sz="2000" b="1" dirty="0" smtClean="0">
                <a:hlinkClick r:id="rId2" action="ppaction://hlinksldjump"/>
              </a:rPr>
              <a:t>(link)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174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Gibiane: objects</a:t>
            </a:r>
            <a:endParaRPr lang="en-US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b="1" dirty="0" smtClean="0">
                <a:sym typeface="Wingdings" panose="05000000000000000000" pitchFamily="2" charset="2"/>
              </a:rPr>
              <a:t>Examples (non exhaustive)</a:t>
            </a:r>
          </a:p>
          <a:p>
            <a:pPr lvl="1"/>
            <a:endParaRPr lang="en-US" sz="2000" b="1" dirty="0" smtClean="0">
              <a:sym typeface="Wingdings" panose="05000000000000000000" pitchFamily="2" charset="2"/>
            </a:endParaRPr>
          </a:p>
          <a:p>
            <a:pPr marL="771525" lvl="3" indent="0">
              <a:buNone/>
            </a:pPr>
            <a:r>
              <a:rPr lang="en-US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OBJ1 = 3 ;</a:t>
            </a:r>
            <a:r>
              <a:rPr lang="en-US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	</a:t>
            </a:r>
            <a:r>
              <a:rPr lang="en-US" sz="2000" dirty="0" smtClean="0">
                <a:sym typeface="Wingdings" panose="05000000000000000000" pitchFamily="2" charset="2"/>
              </a:rPr>
              <a:t>		  type: ENTIER (integer)</a:t>
            </a:r>
          </a:p>
          <a:p>
            <a:pPr marL="771525" lvl="3" indent="0">
              <a:buNone/>
            </a:pPr>
            <a:r>
              <a:rPr lang="en-US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OBJ2 = 3.14 ;</a:t>
            </a:r>
            <a:r>
              <a:rPr lang="en-US" sz="2000" dirty="0" smtClean="0">
                <a:sym typeface="Wingdings" panose="05000000000000000000" pitchFamily="2" charset="2"/>
              </a:rPr>
              <a:t>			  type: FLOTTANT (floating)</a:t>
            </a:r>
          </a:p>
          <a:p>
            <a:pPr marL="771525" lvl="3" indent="0">
              <a:buNone/>
            </a:pPr>
            <a:r>
              <a:rPr lang="en-US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OBJ3 = 'How are you?' ;	 </a:t>
            </a:r>
            <a:r>
              <a:rPr lang="en-US" sz="2000" dirty="0" smtClean="0">
                <a:sym typeface="Wingdings" panose="05000000000000000000" pitchFamily="2" charset="2"/>
              </a:rPr>
              <a:t>type: MOT (string)</a:t>
            </a:r>
          </a:p>
          <a:p>
            <a:pPr marL="771525" lvl="3" indent="0">
              <a:buNone/>
            </a:pPr>
            <a:r>
              <a:rPr lang="en-US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OBJ4 = VRAI ;</a:t>
            </a:r>
            <a:r>
              <a:rPr lang="en-US" sz="2000" dirty="0" smtClean="0">
                <a:sym typeface="Wingdings" panose="05000000000000000000" pitchFamily="2" charset="2"/>
              </a:rPr>
              <a:t>			  type: LOGIQUE (logical)</a:t>
            </a:r>
          </a:p>
          <a:p>
            <a:pPr marL="771525" lvl="3" indent="0">
              <a:buNone/>
            </a:pPr>
            <a:endParaRPr lang="en-US" sz="20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marL="771525" lvl="3" indent="0">
              <a:buNone/>
            </a:pPr>
            <a:r>
              <a:rPr lang="en-US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poin1 = 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POIN</a:t>
            </a:r>
            <a:r>
              <a:rPr lang="en-US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0. 0. ;</a:t>
            </a:r>
            <a:r>
              <a:rPr lang="en-US" sz="2000" dirty="0" smtClean="0">
                <a:sym typeface="Wingdings" panose="05000000000000000000" pitchFamily="2" charset="2"/>
              </a:rPr>
              <a:t>		  type: POINT </a:t>
            </a:r>
          </a:p>
          <a:p>
            <a:pPr marL="771525" lvl="3" indent="0">
              <a:buNone/>
            </a:pPr>
            <a:r>
              <a:rPr lang="en-US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poin2 = 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POIN</a:t>
            </a:r>
            <a:r>
              <a:rPr lang="en-US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1. 3. ;</a:t>
            </a:r>
            <a:r>
              <a:rPr lang="en-US" sz="2000" dirty="0" smtClean="0">
                <a:sym typeface="Wingdings" panose="05000000000000000000" pitchFamily="2" charset="2"/>
              </a:rPr>
              <a:t>		  type: POINT</a:t>
            </a:r>
          </a:p>
          <a:p>
            <a:pPr marL="771525" lvl="3" indent="0">
              <a:buNone/>
            </a:pPr>
            <a:r>
              <a:rPr lang="en-US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OBJ5 = 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DROI </a:t>
            </a:r>
            <a:r>
              <a:rPr lang="en-US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8 poin1 poin2 ;</a:t>
            </a:r>
            <a:r>
              <a:rPr lang="en-US" sz="2000" dirty="0" smtClean="0">
                <a:sym typeface="Wingdings" panose="05000000000000000000" pitchFamily="2" charset="2"/>
              </a:rPr>
              <a:t>	  type: MAILLAGE (mesh)</a:t>
            </a:r>
          </a:p>
          <a:p>
            <a:pPr marL="771525" lvl="3" indent="0">
              <a:buNone/>
            </a:pPr>
            <a:endParaRPr lang="fr-FR" sz="2000" dirty="0">
              <a:sym typeface="Wingdings" panose="05000000000000000000" pitchFamily="2" charset="2"/>
            </a:endParaRPr>
          </a:p>
          <a:p>
            <a:pPr marL="771525" lvl="3" indent="0">
              <a:buNone/>
            </a:pPr>
            <a:r>
              <a:rPr lang="fr-FR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LIST </a:t>
            </a:r>
            <a:r>
              <a:rPr lang="fr-FR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OBJ5 ;</a:t>
            </a:r>
          </a:p>
          <a:p>
            <a:pPr marL="771525" lvl="3" indent="0">
              <a:buNone/>
            </a:pP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MAILLAGE 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3520406 : 8 </a:t>
            </a: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élément(S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) de type SEG2</a:t>
            </a:r>
          </a:p>
          <a:p>
            <a:pPr marL="771525" lvl="3" indent="0">
              <a:buNone/>
            </a:pP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0 sous-référence(s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)</a:t>
            </a:r>
          </a:p>
          <a:p>
            <a:pPr marL="771525" lvl="3" indent="0">
              <a:buNone/>
            </a:pP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1ère 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ligne  </a:t>
            </a: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numéro élément 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: </a:t>
            </a: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2ème 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couleur : </a:t>
            </a: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3ème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... </a:t>
            </a:r>
            <a:r>
              <a:rPr lang="fr-FR" sz="1400" dirty="0" err="1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noeud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(s)</a:t>
            </a:r>
          </a:p>
          <a:p>
            <a:pPr marL="771525" lvl="3" indent="0">
              <a:buNone/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          1       2       3       4       5       6       7       8</a:t>
            </a:r>
          </a:p>
          <a:p>
            <a:pPr marL="771525" lvl="3" indent="0">
              <a:buNone/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       DEFA    </a:t>
            </a:r>
            <a:r>
              <a:rPr lang="fr-FR" sz="1400" dirty="0" err="1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DEFA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  </a:t>
            </a:r>
            <a:r>
              <a:rPr lang="fr-FR" sz="1400" dirty="0" err="1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DEFA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  </a:t>
            </a:r>
            <a:r>
              <a:rPr lang="fr-FR" sz="1400" dirty="0" err="1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DEFA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  </a:t>
            </a:r>
            <a:r>
              <a:rPr lang="fr-FR" sz="1400" dirty="0" err="1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DEFA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  </a:t>
            </a:r>
            <a:r>
              <a:rPr lang="fr-FR" sz="1400" dirty="0" err="1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DEFA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  </a:t>
            </a:r>
            <a:r>
              <a:rPr lang="fr-FR" sz="1400" dirty="0" err="1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DEFA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  </a:t>
            </a:r>
            <a:r>
              <a:rPr lang="fr-FR" sz="1400" dirty="0" err="1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DEFA</a:t>
            </a:r>
            <a:endParaRPr lang="fr-FR" sz="1400" dirty="0"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marL="771525" lvl="3" indent="0">
              <a:buNone/>
            </a:pPr>
            <a:r>
              <a:rPr lang="fr-FR" sz="14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          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1       3       4       5       6       7       8       9</a:t>
            </a:r>
          </a:p>
          <a:p>
            <a:pPr marL="771525" lvl="3" indent="0">
              <a:buNone/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          3       4       5       6       7       8       9       2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381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Gibiane: operators</a:t>
            </a:r>
            <a:endParaRPr lang="en-US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b="1" dirty="0" smtClean="0"/>
              <a:t>Definition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lvl="2"/>
            <a:r>
              <a:rPr lang="en-US" sz="2000" dirty="0" smtClean="0"/>
              <a:t>Any </a:t>
            </a:r>
            <a:r>
              <a:rPr lang="en-US" sz="2000" b="1" dirty="0" smtClean="0"/>
              <a:t>processing </a:t>
            </a:r>
            <a:r>
              <a:rPr lang="en-US" sz="2000" dirty="0" smtClean="0"/>
              <a:t>with a </a:t>
            </a:r>
            <a:r>
              <a:rPr lang="en-US" sz="2000" dirty="0" smtClean="0">
                <a:solidFill>
                  <a:srgbClr val="FF0000"/>
                </a:solidFill>
              </a:rPr>
              <a:t>name</a:t>
            </a:r>
            <a:r>
              <a:rPr lang="en-US" sz="2000" dirty="0" smtClean="0"/>
              <a:t> (</a:t>
            </a:r>
            <a:r>
              <a:rPr lang="en-US" sz="2000" dirty="0" err="1" smtClean="0"/>
              <a:t>Gibiane</a:t>
            </a:r>
            <a:r>
              <a:rPr lang="en-US" sz="2000" dirty="0" smtClean="0"/>
              <a:t> </a:t>
            </a:r>
            <a:r>
              <a:rPr lang="en-US" sz="2000" dirty="0"/>
              <a:t>instruction) </a:t>
            </a:r>
            <a:r>
              <a:rPr lang="en-US" sz="2000" dirty="0" smtClean="0"/>
              <a:t>that creates </a:t>
            </a:r>
            <a:r>
              <a:rPr lang="en-US" sz="2000" b="1" dirty="0" smtClean="0"/>
              <a:t>new object(s) </a:t>
            </a:r>
            <a:r>
              <a:rPr lang="en-US" sz="2000" dirty="0" smtClean="0"/>
              <a:t>from pre-existing object(s)</a:t>
            </a:r>
          </a:p>
          <a:p>
            <a:pPr lvl="2"/>
            <a:endParaRPr lang="en-US" sz="2000" dirty="0" smtClean="0"/>
          </a:p>
          <a:p>
            <a:pPr lvl="2"/>
            <a:endParaRPr lang="en-US" sz="2000" dirty="0" smtClean="0"/>
          </a:p>
          <a:p>
            <a:pPr lvl="1"/>
            <a:r>
              <a:rPr lang="en-US" sz="2000" b="1" dirty="0" smtClean="0"/>
              <a:t>Operators Names</a:t>
            </a:r>
          </a:p>
          <a:p>
            <a:pPr lvl="2"/>
            <a:r>
              <a:rPr lang="en-US" sz="2000" dirty="0" smtClean="0"/>
              <a:t>Pre-defined</a:t>
            </a:r>
          </a:p>
          <a:p>
            <a:pPr lvl="2"/>
            <a:r>
              <a:rPr lang="en-US" sz="2000" dirty="0" smtClean="0"/>
              <a:t>These are </a:t>
            </a:r>
            <a:r>
              <a:rPr lang="en-US" sz="2000" dirty="0" err="1" smtClean="0"/>
              <a:t>Gibiane</a:t>
            </a:r>
            <a:r>
              <a:rPr lang="en-US" sz="2000" dirty="0" smtClean="0"/>
              <a:t> instructions</a:t>
            </a:r>
          </a:p>
          <a:p>
            <a:pPr lvl="2"/>
            <a:r>
              <a:rPr lang="en-US" sz="2000" dirty="0"/>
              <a:t>Case </a:t>
            </a:r>
            <a:r>
              <a:rPr lang="en-US" sz="2000" dirty="0" smtClean="0"/>
              <a:t>insensitive </a:t>
            </a:r>
          </a:p>
          <a:p>
            <a:pPr lvl="2"/>
            <a:r>
              <a:rPr lang="en-US" sz="2000" dirty="0" smtClean="0"/>
              <a:t>Only the </a:t>
            </a:r>
            <a:r>
              <a:rPr lang="en-US" sz="2000" dirty="0" smtClean="0">
                <a:solidFill>
                  <a:srgbClr val="FF0000"/>
                </a:solidFill>
              </a:rPr>
              <a:t>four first characters </a:t>
            </a:r>
            <a:r>
              <a:rPr lang="en-US" sz="2000" dirty="0" smtClean="0"/>
              <a:t>are necessary and taken into account (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DROITE = DROI</a:t>
            </a:r>
            <a:r>
              <a:rPr lang="en-US" sz="2000" dirty="0" smtClean="0"/>
              <a:t>)</a:t>
            </a:r>
          </a:p>
          <a:p>
            <a:pPr lvl="2"/>
            <a:r>
              <a:rPr lang="en-US" sz="2000" dirty="0" smtClean="0"/>
              <a:t>Excepted abbreviations </a:t>
            </a:r>
          </a:p>
          <a:p>
            <a:pPr lvl="2"/>
            <a:r>
              <a:rPr lang="en-US" sz="2000" dirty="0" smtClean="0"/>
              <a:t>	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DROI</a:t>
            </a:r>
            <a:r>
              <a:rPr lang="en-US" sz="2000" dirty="0" smtClean="0"/>
              <a:t>	</a:t>
            </a:r>
            <a:r>
              <a:rPr lang="en-US" sz="2000" dirty="0" smtClean="0">
                <a:sym typeface="Wingdings" panose="05000000000000000000" pitchFamily="2" charset="2"/>
              </a:rPr>
              <a:t> 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</a:t>
            </a:r>
            <a:r>
              <a:rPr lang="en-US" sz="2000" dirty="0" smtClean="0"/>
              <a:t> (or 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</a:t>
            </a:r>
            <a:r>
              <a:rPr lang="en-US" sz="2000" dirty="0" smtClean="0"/>
              <a:t>)</a:t>
            </a:r>
          </a:p>
          <a:p>
            <a:pPr lvl="2"/>
            <a:r>
              <a:rPr lang="en-US" sz="2000" dirty="0" smtClean="0"/>
              <a:t>	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CERC</a:t>
            </a:r>
            <a:r>
              <a:rPr lang="en-US" sz="2000" dirty="0" smtClean="0"/>
              <a:t>	</a:t>
            </a:r>
            <a:r>
              <a:rPr lang="en-US" sz="2000" dirty="0" smtClean="0">
                <a:sym typeface="Wingdings" panose="05000000000000000000" pitchFamily="2" charset="2"/>
              </a:rPr>
              <a:t> 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en-US" sz="2000" dirty="0" smtClean="0"/>
              <a:t> (or 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751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Gibiane: operators</a:t>
            </a:r>
            <a:endParaRPr lang="en-US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b="1" dirty="0" smtClean="0"/>
              <a:t>Examples of operator call</a:t>
            </a:r>
            <a:endParaRPr lang="en-US" sz="2000" dirty="0" smtClean="0"/>
          </a:p>
          <a:p>
            <a:pPr lvl="2"/>
            <a:endParaRPr lang="en-US" sz="2000" dirty="0" smtClean="0"/>
          </a:p>
          <a:p>
            <a:pPr lvl="2"/>
            <a:r>
              <a:rPr lang="en-US" sz="2000" dirty="0" smtClean="0"/>
              <a:t>Common cases (single object on the left of the equals sign)</a:t>
            </a:r>
          </a:p>
          <a:p>
            <a:pPr lvl="2"/>
            <a:r>
              <a:rPr lang="en-US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obj1 = 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OPER</a:t>
            </a:r>
            <a:r>
              <a:rPr lang="en-US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obj2 ;</a:t>
            </a:r>
          </a:p>
          <a:p>
            <a:pPr lvl="2"/>
            <a:r>
              <a:rPr lang="en-US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obj3 = 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OPER </a:t>
            </a:r>
            <a:r>
              <a:rPr lang="en-US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obj4 obj5 ; </a:t>
            </a:r>
          </a:p>
          <a:p>
            <a:pPr lvl="2"/>
            <a:r>
              <a:rPr lang="en-US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obj6 = obj7 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OPER </a:t>
            </a:r>
            <a:r>
              <a:rPr lang="en-US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obj8 obj9 ;</a:t>
            </a:r>
          </a:p>
          <a:p>
            <a:pPr lvl="2"/>
            <a:endParaRPr lang="en-US" sz="2000" dirty="0" smtClean="0"/>
          </a:p>
          <a:p>
            <a:pPr lvl="2"/>
            <a:endParaRPr lang="en-US" sz="2000" dirty="0" smtClean="0"/>
          </a:p>
          <a:p>
            <a:pPr lvl="2"/>
            <a:r>
              <a:rPr lang="en-US" sz="2000" dirty="0" smtClean="0"/>
              <a:t>Unusual cases (multiple objects on the left of the equals sign)</a:t>
            </a:r>
          </a:p>
          <a:p>
            <a:pPr lvl="2"/>
            <a:r>
              <a:rPr lang="en-US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obj1 obj2 obj3 = 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OPER </a:t>
            </a:r>
            <a:r>
              <a:rPr lang="en-US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obj4 obj5 ; </a:t>
            </a:r>
          </a:p>
          <a:p>
            <a:pPr lvl="2"/>
            <a:endParaRPr lang="en-US" sz="2000" dirty="0" smtClean="0"/>
          </a:p>
          <a:p>
            <a:pPr lvl="2"/>
            <a:endParaRPr lang="en-US" sz="2000" dirty="0" smtClean="0"/>
          </a:p>
          <a:p>
            <a:pPr lvl="2"/>
            <a:r>
              <a:rPr lang="en-US" sz="2000" dirty="0" smtClean="0"/>
              <a:t>The </a:t>
            </a:r>
            <a:r>
              <a:rPr lang="en-US" sz="2000" b="1" dirty="0" smtClean="0">
                <a:solidFill>
                  <a:srgbClr val="FF0000"/>
                </a:solidFill>
              </a:rPr>
              <a:t>"no name" </a:t>
            </a:r>
            <a:r>
              <a:rPr lang="en-US" sz="2000" dirty="0" smtClean="0"/>
              <a:t>operator: POINTS creation </a:t>
            </a:r>
          </a:p>
          <a:p>
            <a:pPr lvl="2"/>
            <a:r>
              <a:rPr lang="en-US" sz="2000" dirty="0" smtClean="0"/>
              <a:t>	in 2 dimensions 	</a:t>
            </a:r>
            <a:r>
              <a:rPr lang="en-US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Point1 = 0. 0. ;</a:t>
            </a:r>
          </a:p>
          <a:p>
            <a:pPr lvl="2"/>
            <a:endParaRPr lang="en-US" sz="2000" dirty="0" smtClean="0"/>
          </a:p>
          <a:p>
            <a:pPr lvl="2"/>
            <a:r>
              <a:rPr lang="en-US" sz="2000" dirty="0" smtClean="0"/>
              <a:t>	in 3 dimensions 	</a:t>
            </a:r>
            <a:r>
              <a:rPr lang="en-US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Point1 = 0. 0. 0. ;</a:t>
            </a:r>
            <a:endParaRPr lang="en-US" sz="2000" dirty="0">
              <a:solidFill>
                <a:srgbClr val="0070C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470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Gibiane: operators</a:t>
            </a:r>
            <a:endParaRPr lang="en-US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360831" cy="4968552"/>
          </a:xfrm>
        </p:spPr>
        <p:txBody>
          <a:bodyPr/>
          <a:lstStyle/>
          <a:p>
            <a:pPr lvl="1"/>
            <a:r>
              <a:rPr lang="en-US" sz="2000" b="1" dirty="0" smtClean="0"/>
              <a:t>Arguments order</a:t>
            </a:r>
          </a:p>
          <a:p>
            <a:pPr lvl="2"/>
            <a:r>
              <a:rPr lang="en-US" sz="2000" dirty="0" smtClean="0">
                <a:solidFill>
                  <a:srgbClr val="00B050"/>
                </a:solidFill>
              </a:rPr>
              <a:t>do not matters </a:t>
            </a:r>
            <a:r>
              <a:rPr lang="en-US" sz="2000" dirty="0" smtClean="0"/>
              <a:t>if arguments have </a:t>
            </a:r>
            <a:r>
              <a:rPr lang="en-US" sz="2000" dirty="0" smtClean="0">
                <a:solidFill>
                  <a:srgbClr val="00B050"/>
                </a:solidFill>
              </a:rPr>
              <a:t>different types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			(with a few exceptions pointed in the manual)</a:t>
            </a:r>
          </a:p>
          <a:p>
            <a:pPr lvl="2"/>
            <a:endParaRPr lang="en-US" sz="2000" dirty="0" smtClean="0"/>
          </a:p>
          <a:p>
            <a:pPr lvl="2"/>
            <a:r>
              <a:rPr lang="en-US" sz="2000" dirty="0" smtClean="0">
                <a:solidFill>
                  <a:srgbClr val="FF0000"/>
                </a:solidFill>
              </a:rPr>
              <a:t>matters </a:t>
            </a:r>
            <a:r>
              <a:rPr lang="en-US" sz="2000" dirty="0" smtClean="0"/>
              <a:t>if </a:t>
            </a:r>
            <a:r>
              <a:rPr lang="en-US" sz="2000" dirty="0" smtClean="0">
                <a:solidFill>
                  <a:srgbClr val="FF0000"/>
                </a:solidFill>
              </a:rPr>
              <a:t>same</a:t>
            </a:r>
            <a:r>
              <a:rPr lang="en-US" sz="2000" dirty="0" smtClean="0"/>
              <a:t> type arguments</a:t>
            </a:r>
          </a:p>
          <a:p>
            <a:pPr marL="0" lvl="1" indent="0">
              <a:buNone/>
            </a:pPr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Overwriting an object</a:t>
            </a:r>
          </a:p>
          <a:p>
            <a:pPr lvl="2"/>
            <a:r>
              <a:rPr lang="en-US" sz="2000" dirty="0" smtClean="0"/>
              <a:t>Always possible, the overwritten object does not exists any longer</a:t>
            </a:r>
          </a:p>
          <a:p>
            <a:pPr lvl="2"/>
            <a:r>
              <a:rPr lang="en-US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A = ‘Hello' ;</a:t>
            </a:r>
            <a:r>
              <a:rPr lang="en-US" sz="2000" dirty="0" smtClean="0">
                <a:cs typeface="Consolas" panose="020B0609020204030204" pitchFamily="49" charset="0"/>
              </a:rPr>
              <a:t>	   </a:t>
            </a:r>
            <a:r>
              <a:rPr lang="en-US" sz="2000" dirty="0" smtClean="0">
                <a:cs typeface="Consolas" panose="020B0609020204030204" pitchFamily="49" charset="0"/>
                <a:sym typeface="Wingdings" panose="05000000000000000000" pitchFamily="2" charset="2"/>
              </a:rPr>
              <a:t> 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A</a:t>
            </a:r>
            <a:r>
              <a:rPr lang="en-US" sz="2000" dirty="0" smtClean="0">
                <a:cs typeface="Consolas" panose="020B0609020204030204" pitchFamily="49" charset="0"/>
                <a:sym typeface="Wingdings" panose="05000000000000000000" pitchFamily="2" charset="2"/>
              </a:rPr>
              <a:t> has type MOT</a:t>
            </a:r>
            <a:endParaRPr lang="en-US" sz="2000" dirty="0" smtClean="0">
              <a:solidFill>
                <a:srgbClr val="0070C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/>
            <a:r>
              <a:rPr lang="en-US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B = 28 ;</a:t>
            </a:r>
          </a:p>
          <a:p>
            <a:pPr lvl="2"/>
            <a:r>
              <a:rPr lang="en-US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C = 3 ;</a:t>
            </a:r>
          </a:p>
          <a:p>
            <a:pPr lvl="2"/>
            <a:r>
              <a:rPr lang="en-US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A = B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**</a:t>
            </a:r>
            <a:r>
              <a:rPr lang="en-US" sz="2000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 ;</a:t>
            </a:r>
            <a:r>
              <a:rPr lang="en-US" sz="2000" dirty="0" smtClean="0">
                <a:cs typeface="Consolas" panose="020B0609020204030204" pitchFamily="49" charset="0"/>
              </a:rPr>
              <a:t>	   </a:t>
            </a:r>
            <a:r>
              <a:rPr lang="en-US" sz="2000" dirty="0" smtClean="0">
                <a:cs typeface="Consolas" panose="020B0609020204030204" pitchFamily="49" charset="0"/>
                <a:sym typeface="Wingdings" panose="05000000000000000000" pitchFamily="2" charset="2"/>
              </a:rPr>
              <a:t> 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A</a:t>
            </a:r>
            <a:r>
              <a:rPr lang="en-US" sz="2000" dirty="0" smtClean="0">
                <a:cs typeface="Consolas" panose="020B0609020204030204" pitchFamily="49" charset="0"/>
                <a:sym typeface="Wingdings" panose="05000000000000000000" pitchFamily="2" charset="2"/>
              </a:rPr>
              <a:t> has type ENTIER, its value is 21952</a:t>
            </a:r>
            <a:endParaRPr lang="en-US" sz="2000" dirty="0" smtClean="0">
              <a:cs typeface="Consolas" panose="020B0609020204030204" pitchFamily="49" charset="0"/>
            </a:endParaRPr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Traps</a:t>
            </a:r>
          </a:p>
          <a:p>
            <a:pPr lvl="2"/>
            <a:r>
              <a:rPr lang="en-US" sz="2000" dirty="0" smtClean="0"/>
              <a:t>Object name = operator name </a:t>
            </a:r>
            <a:r>
              <a:rPr lang="en-US" sz="2000" dirty="0" smtClean="0">
                <a:sym typeface="Wingdings" panose="05000000000000000000" pitchFamily="2" charset="2"/>
              </a:rPr>
              <a:t>	operator cannot be called</a:t>
            </a:r>
            <a:br>
              <a:rPr lang="en-US" sz="2000" dirty="0" smtClean="0">
                <a:sym typeface="Wingdings" panose="05000000000000000000" pitchFamily="2" charset="2"/>
              </a:rPr>
            </a:br>
            <a:r>
              <a:rPr lang="en-US" sz="2000" dirty="0" smtClean="0">
                <a:sym typeface="Wingdings" panose="05000000000000000000" pitchFamily="2" charset="2"/>
              </a:rPr>
              <a:t>					excepted if you call it with quotes</a:t>
            </a:r>
            <a:br>
              <a:rPr lang="en-US" sz="2000" dirty="0" smtClean="0">
                <a:sym typeface="Wingdings" panose="05000000000000000000" pitchFamily="2" charset="2"/>
              </a:rPr>
            </a:br>
            <a:r>
              <a:rPr lang="en-US" sz="2000" dirty="0" smtClean="0">
                <a:sym typeface="Wingdings" panose="05000000000000000000" pitchFamily="2" charset="2"/>
              </a:rPr>
              <a:t>					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A </a:t>
            </a:r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'OPER' </a:t>
            </a:r>
            <a:r>
              <a:rPr lang="fr-FR" sz="2000" dirty="0">
                <a:latin typeface="Consolas" panose="020B0609020204030204" pitchFamily="49" charset="0"/>
                <a:cs typeface="Consolas" panose="020B0609020204030204" pitchFamily="49" charset="0"/>
              </a:rPr>
              <a:t>B C </a:t>
            </a:r>
            <a:r>
              <a:rPr lang="fr-FR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lvl="2"/>
            <a:r>
              <a:rPr lang="fr-FR" sz="2000" dirty="0">
                <a:cs typeface="Consolas" panose="020B0609020204030204" pitchFamily="49" charset="0"/>
              </a:rPr>
              <a:t>	</a:t>
            </a:r>
            <a:r>
              <a:rPr lang="fr-FR" sz="2000" dirty="0" smtClean="0">
                <a:cs typeface="Consolas" panose="020B0609020204030204" pitchFamily="49" charset="0"/>
              </a:rPr>
              <a:t>				in </a:t>
            </a:r>
            <a:r>
              <a:rPr lang="fr-FR" sz="2000" dirty="0" err="1" smtClean="0">
                <a:cs typeface="Consolas" panose="020B0609020204030204" pitchFamily="49" charset="0"/>
              </a:rPr>
              <a:t>upper</a:t>
            </a:r>
            <a:r>
              <a:rPr lang="fr-FR" sz="2000" dirty="0" smtClean="0">
                <a:cs typeface="Consolas" panose="020B0609020204030204" pitchFamily="49" charset="0"/>
              </a:rPr>
              <a:t> case</a:t>
            </a:r>
            <a:r>
              <a:rPr lang="en-US" sz="2000" dirty="0"/>
              <a:t>!</a:t>
            </a:r>
            <a:endParaRPr lang="en-US" sz="2000" dirty="0" smtClean="0"/>
          </a:p>
          <a:p>
            <a:pPr lvl="2"/>
            <a:r>
              <a:rPr lang="en-US" sz="2000" dirty="0" smtClean="0"/>
              <a:t>Objet name 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en-US" sz="2000" dirty="0" smtClean="0"/>
              <a:t>, 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C</a:t>
            </a:r>
            <a:r>
              <a:rPr lang="en-US" sz="2000" dirty="0" smtClean="0"/>
              <a:t>, 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d</a:t>
            </a:r>
            <a:r>
              <a:rPr lang="en-US" sz="2000" dirty="0" smtClean="0"/>
              <a:t> or 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D</a:t>
            </a:r>
            <a:r>
              <a:rPr lang="en-US" sz="2000" dirty="0" smtClean="0"/>
              <a:t> !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448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en-US" sz="2400" b="1" dirty="0" smtClean="0"/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en-US" sz="2400" b="1" dirty="0" smtClean="0"/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r>
              <a:rPr lang="en-US" sz="2400" b="1" dirty="0" smtClean="0"/>
              <a:t>Introduction to Cast3M</a:t>
            </a:r>
          </a:p>
          <a:p>
            <a:pPr marL="0" lvl="1">
              <a:lnSpc>
                <a:spcPts val="2000"/>
              </a:lnSpc>
              <a:tabLst/>
            </a:pPr>
            <a:endParaRPr lang="en-US" sz="2400" dirty="0" smtClean="0"/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en-US" sz="2400" dirty="0" smtClean="0"/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r>
              <a:rPr lang="en-US" sz="2400" b="1" dirty="0" err="1" smtClean="0"/>
              <a:t>Gibiane</a:t>
            </a:r>
            <a:r>
              <a:rPr lang="en-US" sz="2400" b="1" dirty="0" smtClean="0"/>
              <a:t> language</a:t>
            </a:r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en-US" sz="2400" dirty="0" smtClean="0"/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en-US" sz="2400" dirty="0" smtClean="0"/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r>
              <a:rPr lang="en-US" sz="2400" b="1" dirty="0" smtClean="0"/>
              <a:t>Tutorial class</a:t>
            </a:r>
            <a:br>
              <a:rPr lang="en-US" sz="2400" b="1" dirty="0" smtClean="0"/>
            </a:br>
            <a:r>
              <a:rPr lang="en-US" sz="2400" dirty="0" smtClean="0"/>
              <a:t>thermo-mechanical </a:t>
            </a:r>
            <a:r>
              <a:rPr lang="en-US" sz="2400" dirty="0"/>
              <a:t>behavior </a:t>
            </a:r>
            <a:r>
              <a:rPr lang="en-US" sz="2400" dirty="0" smtClean="0"/>
              <a:t>of a structure</a:t>
            </a:r>
            <a:br>
              <a:rPr lang="en-US" sz="2400" dirty="0" smtClean="0"/>
            </a:br>
            <a:r>
              <a:rPr lang="en-US" sz="2400" dirty="0" smtClean="0"/>
              <a:t>with a circular cavity</a:t>
            </a:r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en-US" sz="2400" dirty="0" smtClean="0"/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en-US" sz="2400" dirty="0" smtClean="0"/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r>
              <a:rPr lang="en-US" sz="2400" b="1" dirty="0" smtClean="0"/>
              <a:t>Complements</a:t>
            </a:r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en-US" sz="2400" b="1" dirty="0" smtClean="0"/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endParaRPr lang="en-US" sz="2400" b="1" dirty="0" smtClean="0"/>
          </a:p>
          <a:p>
            <a:pPr marL="360363" lvl="1" indent="-360363">
              <a:lnSpc>
                <a:spcPts val="2000"/>
              </a:lnSpc>
              <a:buBlip>
                <a:blip r:embed="rId2"/>
              </a:buBlip>
              <a:tabLst/>
            </a:pPr>
            <a:r>
              <a:rPr lang="en-US" sz="2400" b="1" dirty="0" smtClean="0"/>
              <a:t>Objects in </a:t>
            </a:r>
            <a:r>
              <a:rPr lang="en-US" sz="2400" b="1" dirty="0" err="1" smtClean="0"/>
              <a:t>Gibiane</a:t>
            </a:r>
            <a:endParaRPr lang="en-US" sz="2400" b="1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</a:t>
            </a:fld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Gibiane: directives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b="1" dirty="0" smtClean="0"/>
              <a:t>Definition</a:t>
            </a:r>
            <a:endParaRPr lang="en-US" sz="2000" dirty="0" smtClean="0"/>
          </a:p>
          <a:p>
            <a:pPr lvl="2"/>
            <a:r>
              <a:rPr lang="en-US" sz="2000" dirty="0" smtClean="0"/>
              <a:t>Statement without assignment operator =</a:t>
            </a:r>
          </a:p>
          <a:p>
            <a:pPr lvl="2"/>
            <a:r>
              <a:rPr lang="en-US" sz="2000" dirty="0" smtClean="0"/>
              <a:t>Does not create a new object</a:t>
            </a:r>
          </a:p>
          <a:p>
            <a:pPr marL="0" lvl="1" indent="0">
              <a:buNone/>
            </a:pPr>
            <a:endParaRPr lang="en-US" sz="2000" b="1" dirty="0" smtClean="0"/>
          </a:p>
          <a:p>
            <a:pPr lvl="1"/>
            <a:r>
              <a:rPr lang="en-US" sz="2000" b="1" dirty="0" smtClean="0">
                <a:sym typeface="Wingdings" panose="05000000000000000000" pitchFamily="2" charset="2"/>
              </a:rPr>
              <a:t>Examples</a:t>
            </a:r>
          </a:p>
          <a:p>
            <a:pPr lvl="2"/>
            <a:endParaRPr lang="en-US" sz="2000" dirty="0" smtClean="0">
              <a:sym typeface="Wingdings" panose="05000000000000000000" pitchFamily="2" charset="2"/>
            </a:endParaRPr>
          </a:p>
          <a:p>
            <a:pPr lvl="2"/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OPTI  </a:t>
            </a:r>
            <a:r>
              <a:rPr lang="en-US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'DIME'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3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</a:t>
            </a:r>
            <a:r>
              <a:rPr lang="en-US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'ELEM'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'CUB8' ;</a:t>
            </a:r>
          </a:p>
          <a:p>
            <a:pPr lvl="2"/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OPTI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 </a:t>
            </a:r>
            <a:r>
              <a:rPr lang="en-US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'TITR'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'Meshing of the structure' ;</a:t>
            </a:r>
          </a:p>
          <a:p>
            <a:pPr lvl="2"/>
            <a:endParaRPr lang="en-US" sz="2000" dirty="0" smtClean="0"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DEPL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mail1 </a:t>
            </a:r>
            <a:r>
              <a:rPr lang="en-US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'PLUS'</a:t>
            </a:r>
            <a:r>
              <a:rPr lang="en-US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(</a:t>
            </a:r>
            <a:r>
              <a:rPr lang="fr-FR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28.  -0.3  20.03</a:t>
            </a:r>
            <a:r>
              <a:rPr lang="en-US" sz="20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) ;</a:t>
            </a:r>
          </a:p>
          <a:p>
            <a:pPr lvl="2"/>
            <a:endParaRPr lang="en-US" sz="2000" dirty="0" smtClean="0">
              <a:sym typeface="Wingdings" panose="05000000000000000000" pitchFamily="2" charset="2"/>
            </a:endParaRPr>
          </a:p>
          <a:p>
            <a:pPr lvl="2"/>
            <a:endParaRPr lang="en-US" sz="2000" dirty="0" smtClean="0">
              <a:sym typeface="Wingdings" panose="05000000000000000000" pitchFamily="2" charset="2"/>
            </a:endParaRPr>
          </a:p>
          <a:p>
            <a:pPr lvl="2"/>
            <a:r>
              <a:rPr lang="en-US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OPTI </a:t>
            </a:r>
            <a:r>
              <a:rPr lang="en-US" sz="2000" dirty="0" smtClean="0">
                <a:sym typeface="Wingdings" panose="05000000000000000000" pitchFamily="2" charset="2"/>
              </a:rPr>
              <a:t>is often the first statement of a Gibiane program</a:t>
            </a:r>
          </a:p>
          <a:p>
            <a:pPr lvl="2"/>
            <a:r>
              <a:rPr lang="en-US" sz="2000" dirty="0" smtClean="0">
                <a:sym typeface="Wingdings" panose="05000000000000000000" pitchFamily="2" charset="2"/>
              </a:rPr>
              <a:t>It defines Cast3M </a:t>
            </a:r>
            <a:r>
              <a:rPr 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general options</a:t>
            </a:r>
            <a:endParaRPr lang="en-US" sz="2000" dirty="0" smtClean="0">
              <a:sym typeface="Wingdings" panose="05000000000000000000" pitchFamily="2" charset="2"/>
            </a:endParaRPr>
          </a:p>
          <a:p>
            <a:pPr lvl="2"/>
            <a:endParaRPr lang="en-US" sz="2000" dirty="0" smtClean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lvl="2"/>
            <a:r>
              <a:rPr lang="en-US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Examples:</a:t>
            </a:r>
          </a:p>
          <a:p>
            <a:pPr marL="771525" lvl="3" indent="0">
              <a:buNone/>
            </a:pP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space dimension (1 to 3), elements type, mesh size,</a:t>
            </a:r>
            <a:b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</a:b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output file name, axial symmetry hypothesis, and others…</a:t>
            </a:r>
            <a:endParaRPr lang="en-US" sz="2000" dirty="0" smtClean="0">
              <a:solidFill>
                <a:srgbClr val="0070C0"/>
              </a:solidFill>
              <a:sym typeface="Wingdings" panose="05000000000000000000" pitchFamily="2" charset="2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93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Gibiane: </a:t>
            </a:r>
            <a:r>
              <a:rPr lang="fr-FR" dirty="0" err="1" smtClean="0"/>
              <a:t>procedures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b="1" dirty="0" smtClean="0"/>
              <a:t>Definition</a:t>
            </a:r>
          </a:p>
          <a:p>
            <a:pPr lvl="2"/>
            <a:r>
              <a:rPr lang="en-US" sz="2000" dirty="0" smtClean="0"/>
              <a:t>Set of Gibiane statements having a name with input and output arguments</a:t>
            </a:r>
          </a:p>
          <a:p>
            <a:pPr lvl="2"/>
            <a:r>
              <a:rPr lang="en-US" sz="2000" dirty="0" smtClean="0"/>
              <a:t>Similar to Fortran subroutine or a C function</a:t>
            </a:r>
          </a:p>
          <a:p>
            <a:pPr lvl="2"/>
            <a:endParaRPr lang="en-US" sz="2000" dirty="0" smtClean="0"/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Procedures names</a:t>
            </a:r>
          </a:p>
          <a:p>
            <a:pPr lvl="2"/>
            <a:r>
              <a:rPr lang="en-US" sz="2000" dirty="0" smtClean="0"/>
              <a:t>As other objects </a:t>
            </a:r>
            <a:r>
              <a:rPr lang="en-US" dirty="0" smtClean="0"/>
              <a:t>(a procedure is an object with PROCEDUR type)</a:t>
            </a:r>
            <a:endParaRPr lang="en-US" sz="2000" dirty="0" smtClean="0"/>
          </a:p>
          <a:p>
            <a:pPr lvl="2"/>
            <a:endParaRPr lang="en-US" sz="2000" dirty="0" smtClean="0">
              <a:cs typeface="Consolas" panose="020B0609020204030204" pitchFamily="49" charset="0"/>
            </a:endParaRPr>
          </a:p>
          <a:p>
            <a:pPr marL="0" lvl="1" indent="0">
              <a:buNone/>
            </a:pPr>
            <a:endParaRPr lang="en-US" sz="2000" b="1" dirty="0" smtClean="0"/>
          </a:p>
          <a:p>
            <a:pPr lvl="1"/>
            <a:r>
              <a:rPr lang="en-US" sz="2000" b="1" dirty="0" smtClean="0"/>
              <a:t>Declaration</a:t>
            </a:r>
          </a:p>
          <a:p>
            <a:pPr lvl="2"/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DEBP  </a:t>
            </a:r>
            <a:r>
              <a:rPr lang="fr-FR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my_proc</a:t>
            </a:r>
            <a:r>
              <a:rPr lang="fr-FR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arg_e1*entier  arg_e2*flottant  ...  </a:t>
            </a:r>
            <a:r>
              <a:rPr lang="fr-FR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arg_en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</a:t>
            </a:r>
            <a:r>
              <a:rPr lang="fr-FR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mchaml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lvl="2"/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fr-FR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statement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1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lvl="2"/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fr-FR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statement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2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lvl="2"/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...</a:t>
            </a:r>
          </a:p>
          <a:p>
            <a:pPr lvl="2"/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fr-FR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statement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 ;</a:t>
            </a:r>
          </a:p>
          <a:p>
            <a:pPr lvl="2"/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FINP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arg_s1  arg_s2  ...  </a:t>
            </a:r>
            <a:r>
              <a:rPr lang="fr-FR" dirty="0" err="1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arg_sm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294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Gibiane: procedures</a:t>
            </a:r>
            <a:endParaRPr lang="en-US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/>
              <a:t>Calling</a:t>
            </a:r>
          </a:p>
          <a:p>
            <a:pPr lvl="2"/>
            <a:r>
              <a:rPr lang="en-US" sz="2000" dirty="0" smtClean="0"/>
              <a:t>As an operator or directive</a:t>
            </a:r>
          </a:p>
          <a:p>
            <a:pPr lvl="2"/>
            <a:endParaRPr lang="en-US" sz="2000" dirty="0" smtClean="0"/>
          </a:p>
          <a:p>
            <a:pPr lvl="2"/>
            <a:r>
              <a:rPr lang="en-US" sz="2000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obj1 obj2 ... </a:t>
            </a:r>
            <a:r>
              <a:rPr lang="en-US" sz="2000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objm</a:t>
            </a:r>
            <a:r>
              <a:rPr lang="en-US" sz="2000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 = </a:t>
            </a:r>
            <a:r>
              <a:rPr lang="en-US" sz="2000" b="1" dirty="0" err="1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my_proc</a:t>
            </a:r>
            <a:r>
              <a:rPr lang="en-US" sz="2000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 ent1 flot2 ... </a:t>
            </a:r>
            <a:r>
              <a:rPr lang="en-US" sz="2000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champn</a:t>
            </a:r>
            <a:r>
              <a:rPr lang="en-US" sz="2000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 ;</a:t>
            </a:r>
          </a:p>
          <a:p>
            <a:pPr lvl="2"/>
            <a:endParaRPr lang="en-US" sz="2000" dirty="0" smtClean="0"/>
          </a:p>
          <a:p>
            <a:pPr lvl="2"/>
            <a:endParaRPr lang="en-US" sz="2000" dirty="0" smtClean="0"/>
          </a:p>
          <a:p>
            <a:pPr lvl="1"/>
            <a:r>
              <a:rPr lang="en-US" sz="2000" b="1" dirty="0" smtClean="0"/>
              <a:t>Pre-existing procedures in Cast3M</a:t>
            </a:r>
          </a:p>
          <a:p>
            <a:pPr lvl="2"/>
            <a:r>
              <a:rPr lang="en-US" sz="2000" dirty="0" smtClean="0"/>
              <a:t>List in: </a:t>
            </a:r>
            <a:r>
              <a:rPr lang="en-US" sz="2000" dirty="0" smtClean="0">
                <a:solidFill>
                  <a:srgbClr val="FF0000"/>
                </a:solidFill>
                <a:sym typeface="Symbol" pitchFamily="18" charset="2"/>
                <a:hlinkClick r:id="rId2"/>
              </a:rPr>
              <a:t>http://www-cast3m.cea.fr/index.php?page=notices</a:t>
            </a:r>
            <a:endParaRPr lang="en-US" sz="2000" dirty="0" smtClean="0"/>
          </a:p>
          <a:p>
            <a:pPr lvl="2"/>
            <a:endParaRPr lang="en-US" sz="2000" dirty="0" smtClean="0"/>
          </a:p>
          <a:p>
            <a:pPr lvl="2"/>
            <a:r>
              <a:rPr lang="en-US" sz="2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PASAPAS</a:t>
            </a:r>
            <a:r>
              <a:rPr lang="en-US" sz="2000" dirty="0" smtClean="0"/>
              <a:t>	</a:t>
            </a:r>
            <a:r>
              <a:rPr lang="en-US" sz="2000" dirty="0" smtClean="0">
                <a:sym typeface="Wingdings" panose="05000000000000000000" pitchFamily="2" charset="2"/>
              </a:rPr>
              <a:t> </a:t>
            </a:r>
            <a:r>
              <a:rPr lang="en-US" sz="2000" dirty="0" smtClean="0">
                <a:sym typeface="Symbol" pitchFamily="18" charset="2"/>
              </a:rPr>
              <a:t>non-linear calculations</a:t>
            </a:r>
          </a:p>
          <a:p>
            <a:pPr lvl="2"/>
            <a:r>
              <a:rPr lang="en-US" sz="2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  <a:sym typeface="Symbol" pitchFamily="18" charset="2"/>
              </a:rPr>
              <a:t>FLAMBAGE</a:t>
            </a:r>
            <a:r>
              <a:rPr lang="en-US" sz="2000" dirty="0" smtClean="0">
                <a:sym typeface="Symbol" pitchFamily="18" charset="2"/>
              </a:rPr>
              <a:t>	</a:t>
            </a:r>
            <a:r>
              <a:rPr lang="en-US" sz="2000" dirty="0" smtClean="0">
                <a:sym typeface="Wingdings" panose="05000000000000000000" pitchFamily="2" charset="2"/>
              </a:rPr>
              <a:t></a:t>
            </a: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dirty="0">
                <a:sym typeface="Symbol" pitchFamily="18" charset="2"/>
              </a:rPr>
              <a:t>buckling </a:t>
            </a:r>
            <a:r>
              <a:rPr lang="en-US" sz="2000" dirty="0" smtClean="0">
                <a:sym typeface="Symbol" pitchFamily="18" charset="2"/>
              </a:rPr>
              <a:t>calculations</a:t>
            </a:r>
          </a:p>
          <a:p>
            <a:pPr lvl="2"/>
            <a:r>
              <a:rPr lang="en-US" sz="2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  <a:sym typeface="Symbol" pitchFamily="18" charset="2"/>
              </a:rPr>
              <a:t>DYNAMIC</a:t>
            </a:r>
            <a:r>
              <a:rPr lang="en-US" sz="2000" dirty="0" smtClean="0">
                <a:sym typeface="Symbol" pitchFamily="18" charset="2"/>
              </a:rPr>
              <a:t>	</a:t>
            </a:r>
            <a:r>
              <a:rPr lang="en-US" sz="2000" dirty="0" smtClean="0">
                <a:sym typeface="Wingdings" panose="05000000000000000000" pitchFamily="2" charset="2"/>
              </a:rPr>
              <a:t> </a:t>
            </a:r>
            <a:r>
              <a:rPr lang="en-US" sz="2000" dirty="0" smtClean="0">
                <a:sym typeface="Symbol" pitchFamily="18" charset="2"/>
              </a:rPr>
              <a:t>dynamics calculations</a:t>
            </a:r>
          </a:p>
          <a:p>
            <a:pPr lvl="2"/>
            <a:r>
              <a:rPr lang="en-US" sz="2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  <a:sym typeface="Symbol" pitchFamily="18" charset="2"/>
              </a:rPr>
              <a:t>THERMIC</a:t>
            </a:r>
            <a:r>
              <a:rPr lang="en-US" sz="2000" dirty="0" smtClean="0">
                <a:sym typeface="Symbol" pitchFamily="18" charset="2"/>
              </a:rPr>
              <a:t>	</a:t>
            </a:r>
            <a:r>
              <a:rPr lang="en-US" sz="2000" dirty="0" smtClean="0">
                <a:sym typeface="Wingdings" panose="05000000000000000000" pitchFamily="2" charset="2"/>
              </a:rPr>
              <a:t> </a:t>
            </a:r>
            <a:r>
              <a:rPr lang="en-US" sz="2000" dirty="0" smtClean="0">
                <a:sym typeface="Symbol" pitchFamily="18" charset="2"/>
              </a:rPr>
              <a:t>thermal calculations</a:t>
            </a:r>
          </a:p>
          <a:p>
            <a:pPr lvl="2"/>
            <a:r>
              <a:rPr lang="en-US" sz="2000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  <a:sym typeface="Symbol" pitchFamily="18" charset="2"/>
              </a:rPr>
              <a:t>G_THETA</a:t>
            </a:r>
            <a:r>
              <a:rPr lang="en-US" sz="2000" dirty="0">
                <a:sym typeface="Symbol" pitchFamily="18" charset="2"/>
              </a:rPr>
              <a:t>	</a:t>
            </a:r>
            <a:r>
              <a:rPr lang="en-US" sz="2000" dirty="0">
                <a:sym typeface="Wingdings" panose="05000000000000000000" pitchFamily="2" charset="2"/>
              </a:rPr>
              <a:t> </a:t>
            </a:r>
            <a:r>
              <a:rPr lang="en-US" sz="2000" dirty="0" smtClean="0">
                <a:sym typeface="Wingdings" panose="05000000000000000000" pitchFamily="2" charset="2"/>
              </a:rPr>
              <a:t>line integrals computation (fracture)</a:t>
            </a:r>
            <a:endParaRPr lang="en-US" sz="2000" dirty="0">
              <a:sym typeface="Symbol" pitchFamily="18" charset="2"/>
            </a:endParaRPr>
          </a:p>
          <a:p>
            <a:pPr lvl="2"/>
            <a:r>
              <a:rPr lang="fr-FR" sz="2000" dirty="0" smtClean="0">
                <a:sym typeface="Symbol" pitchFamily="18" charset="2"/>
              </a:rPr>
              <a:t>…</a:t>
            </a:r>
          </a:p>
          <a:p>
            <a:pPr lvl="2"/>
            <a:endParaRPr lang="en-US" sz="2000" dirty="0" smtClean="0">
              <a:sym typeface="Symbol" pitchFamily="18" charset="2"/>
            </a:endParaRPr>
          </a:p>
          <a:p>
            <a:pPr lvl="2"/>
            <a:r>
              <a:rPr lang="en-US" sz="2000" dirty="0">
                <a:sym typeface="Symbol" pitchFamily="18" charset="2"/>
              </a:rPr>
              <a:t>o</a:t>
            </a:r>
            <a:r>
              <a:rPr lang="en-US" sz="2000" dirty="0" smtClean="0">
                <a:sym typeface="Symbol" pitchFamily="18" charset="2"/>
              </a:rPr>
              <a:t>ther procedures to discover in the manual pages</a:t>
            </a:r>
            <a:endParaRPr lang="en-US" sz="2000" dirty="0">
              <a:sym typeface="Symbol" pitchFamily="18" charset="2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711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Gibiane: procedures</a:t>
            </a:r>
            <a:endParaRPr lang="en-US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/>
              <a:t>Traps</a:t>
            </a:r>
          </a:p>
          <a:p>
            <a:pPr lvl="2"/>
            <a:endParaRPr lang="en-US" sz="2000" b="1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/>
            <a:r>
              <a:rPr lang="en-US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FINP </a:t>
            </a:r>
            <a:r>
              <a:rPr lang="en-US" sz="2000" b="1" dirty="0" smtClean="0">
                <a:solidFill>
                  <a:srgbClr val="FF0000"/>
                </a:solidFill>
              </a:rPr>
              <a:t>missing</a:t>
            </a:r>
          </a:p>
          <a:p>
            <a:pPr lvl="2"/>
            <a:r>
              <a:rPr lang="en-US" sz="2000" dirty="0" smtClean="0">
                <a:solidFill>
                  <a:srgbClr val="FF0000"/>
                </a:solidFill>
              </a:rPr>
              <a:t>	</a:t>
            </a:r>
            <a:r>
              <a:rPr lang="en-US" sz="2000" dirty="0" smtClean="0">
                <a:sym typeface="Wingdings" panose="05000000000000000000" pitchFamily="2" charset="2"/>
              </a:rPr>
              <a:t> Cast3M stops, error message that can be misunderstood</a:t>
            </a:r>
          </a:p>
          <a:p>
            <a:pPr lvl="2"/>
            <a:endParaRPr lang="en-US" sz="2000" dirty="0" smtClean="0"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/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FINP </a:t>
            </a:r>
            <a:r>
              <a:rPr lang="en-US" sz="2000" dirty="0" smtClean="0">
                <a:sym typeface="Wingdings" panose="05000000000000000000" pitchFamily="2" charset="2"/>
              </a:rPr>
              <a:t>existing but missing </a:t>
            </a:r>
            <a:r>
              <a:rPr lang="en-US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;</a:t>
            </a:r>
            <a:endParaRPr lang="en-US" sz="2000" dirty="0" smtClean="0">
              <a:sym typeface="Wingdings" panose="05000000000000000000" pitchFamily="2" charset="2"/>
            </a:endParaRPr>
          </a:p>
          <a:p>
            <a:pPr lvl="2"/>
            <a:r>
              <a:rPr lang="en-US" sz="2000" dirty="0" smtClean="0">
                <a:sym typeface="Wingdings" panose="05000000000000000000" pitchFamily="2" charset="2"/>
              </a:rPr>
              <a:t>	 Cast3M stops, error message that can be misunderstood</a:t>
            </a:r>
          </a:p>
          <a:p>
            <a:pPr lvl="2"/>
            <a:endParaRPr lang="en-US" sz="2000" dirty="0" smtClean="0">
              <a:sym typeface="Wingdings" panose="05000000000000000000" pitchFamily="2" charset="2"/>
            </a:endParaRPr>
          </a:p>
          <a:p>
            <a:pPr lvl="2"/>
            <a:r>
              <a:rPr lang="en-US" sz="2000" dirty="0" smtClean="0">
                <a:sym typeface="Wingdings" panose="05000000000000000000" pitchFamily="2" charset="2"/>
              </a:rPr>
              <a:t>Procedure</a:t>
            </a:r>
            <a:r>
              <a:rPr 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called before</a:t>
            </a:r>
            <a:r>
              <a:rPr lang="en-US" sz="2000" dirty="0" smtClean="0">
                <a:sym typeface="Wingdings" panose="05000000000000000000" pitchFamily="2" charset="2"/>
              </a:rPr>
              <a:t> it is </a:t>
            </a:r>
            <a:r>
              <a:rPr 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declared</a:t>
            </a:r>
          </a:p>
          <a:p>
            <a:pPr lvl="2"/>
            <a:r>
              <a:rPr lang="en-US" sz="2000" dirty="0" smtClean="0">
                <a:sym typeface="Wingdings" panose="05000000000000000000" pitchFamily="2" charset="2"/>
              </a:rPr>
              <a:t>	 Cast3M stops, error message in the = operator difficult to</a:t>
            </a:r>
            <a:br>
              <a:rPr lang="en-US" sz="2000" dirty="0" smtClean="0">
                <a:sym typeface="Wingdings" panose="05000000000000000000" pitchFamily="2" charset="2"/>
              </a:rPr>
            </a:br>
            <a:r>
              <a:rPr lang="en-US" sz="2000" dirty="0" smtClean="0">
                <a:sym typeface="Wingdings" panose="05000000000000000000" pitchFamily="2" charset="2"/>
              </a:rPr>
              <a:t>	     interpret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288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Gibiane: some useful statements</a:t>
            </a:r>
            <a:endParaRPr lang="en-US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>
            <a:normAutofit fontScale="55000" lnSpcReduction="20000"/>
          </a:bodyPr>
          <a:lstStyle/>
          <a:p>
            <a:pPr lvl="1">
              <a:lnSpc>
                <a:spcPct val="100000"/>
              </a:lnSpc>
            </a:pPr>
            <a:r>
              <a:rPr lang="en-US" sz="3600" b="1" dirty="0" smtClean="0"/>
              <a:t>Debugging</a:t>
            </a:r>
            <a:endParaRPr lang="en-US" sz="2000" b="1" dirty="0" smtClean="0"/>
          </a:p>
          <a:p>
            <a:pPr lvl="2">
              <a:lnSpc>
                <a:spcPct val="100000"/>
              </a:lnSpc>
            </a:pPr>
            <a:endParaRPr lang="en-US" sz="2900" b="1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>
              <a:lnSpc>
                <a:spcPct val="100000"/>
              </a:lnSpc>
            </a:pPr>
            <a:r>
              <a:rPr lang="fr-FR" sz="2900" b="1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INFO</a:t>
            </a:r>
            <a:r>
              <a:rPr lang="fr-FR" sz="2900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OPER </a:t>
            </a:r>
            <a:r>
              <a:rPr lang="fr-FR" sz="2900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          </a:t>
            </a:r>
            <a:r>
              <a:rPr lang="fr-FR" sz="29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OPTI </a:t>
            </a:r>
            <a:r>
              <a:rPr lang="fr-FR" sz="2900" b="1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'LANG' 'ANGL'</a:t>
            </a:r>
            <a:r>
              <a:rPr lang="fr-FR" sz="2900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;</a:t>
            </a:r>
            <a:endParaRPr lang="fr-FR" sz="2900" b="1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>
              <a:lnSpc>
                <a:spcPct val="100000"/>
              </a:lnSpc>
            </a:pPr>
            <a:r>
              <a:rPr lang="fr-FR" sz="2900" dirty="0">
                <a:cs typeface="Consolas" panose="020B0609020204030204" pitchFamily="49" charset="0"/>
              </a:rPr>
              <a:t>	</a:t>
            </a:r>
            <a:r>
              <a:rPr lang="fr-FR" sz="2900" dirty="0">
                <a:cs typeface="Consolas" panose="020B0609020204030204" pitchFamily="49" charset="0"/>
                <a:sym typeface="Wingdings" panose="05000000000000000000" pitchFamily="2" charset="2"/>
              </a:rPr>
              <a:t> </a:t>
            </a:r>
            <a:r>
              <a:rPr lang="fr-FR" sz="2900" dirty="0" err="1" smtClean="0">
                <a:cs typeface="Consolas" panose="020B0609020204030204" pitchFamily="49" charset="0"/>
                <a:sym typeface="Wingdings" panose="05000000000000000000" pitchFamily="2" charset="2"/>
              </a:rPr>
              <a:t>print</a:t>
            </a:r>
            <a:r>
              <a:rPr lang="fr-FR" sz="2900" dirty="0" smtClean="0">
                <a:cs typeface="Consolas" panose="020B0609020204030204" pitchFamily="49" charset="0"/>
                <a:sym typeface="Wingdings" panose="05000000000000000000" pitchFamily="2" charset="2"/>
              </a:rPr>
              <a:t> the </a:t>
            </a:r>
            <a:r>
              <a:rPr lang="fr-FR" sz="2900" dirty="0" err="1" smtClean="0">
                <a:cs typeface="Consolas" panose="020B0609020204030204" pitchFamily="49" charset="0"/>
                <a:sym typeface="Wingdings" panose="05000000000000000000" pitchFamily="2" charset="2"/>
              </a:rPr>
              <a:t>manual</a:t>
            </a:r>
            <a:r>
              <a:rPr lang="fr-FR" sz="2900" dirty="0" smtClean="0">
                <a:cs typeface="Consolas" panose="020B0609020204030204" pitchFamily="49" charset="0"/>
                <a:sym typeface="Wingdings" panose="05000000000000000000" pitchFamily="2" charset="2"/>
              </a:rPr>
              <a:t> page of a </a:t>
            </a:r>
            <a:r>
              <a:rPr lang="fr-FR" sz="2900" dirty="0" err="1" smtClean="0">
                <a:cs typeface="Consolas" panose="020B0609020204030204" pitchFamily="49" charset="0"/>
                <a:sym typeface="Wingdings" panose="05000000000000000000" pitchFamily="2" charset="2"/>
              </a:rPr>
              <a:t>operator</a:t>
            </a:r>
            <a:r>
              <a:rPr lang="fr-FR" sz="2900" dirty="0" smtClean="0">
                <a:cs typeface="Consolas" panose="020B0609020204030204" pitchFamily="49" charset="0"/>
                <a:sym typeface="Wingdings" panose="05000000000000000000" pitchFamily="2" charset="2"/>
              </a:rPr>
              <a:t>/directive/</a:t>
            </a:r>
            <a:r>
              <a:rPr lang="fr-FR" sz="2900" dirty="0" err="1" smtClean="0">
                <a:cs typeface="Consolas" panose="020B0609020204030204" pitchFamily="49" charset="0"/>
                <a:sym typeface="Wingdings" panose="05000000000000000000" pitchFamily="2" charset="2"/>
              </a:rPr>
              <a:t>procedure</a:t>
            </a:r>
            <a:endParaRPr lang="fr-FR" sz="2900" dirty="0"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endParaRPr lang="en-US" sz="2900" b="1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>
              <a:lnSpc>
                <a:spcPct val="100000"/>
              </a:lnSpc>
            </a:pPr>
            <a:r>
              <a:rPr lang="en-US" sz="29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OPTI </a:t>
            </a:r>
            <a:r>
              <a:rPr lang="en-US" sz="2900" b="1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'DONN'</a:t>
            </a:r>
            <a:r>
              <a:rPr lang="en-US" sz="2900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5 ;</a:t>
            </a:r>
            <a:endParaRPr lang="en-US" sz="2900" b="1" dirty="0" smtClean="0">
              <a:cs typeface="Consolas" panose="020B0609020204030204" pitchFamily="49" charset="0"/>
            </a:endParaRPr>
          </a:p>
          <a:p>
            <a:pPr lvl="2">
              <a:lnSpc>
                <a:spcPct val="100000"/>
              </a:lnSpc>
            </a:pPr>
            <a:r>
              <a:rPr lang="en-US" sz="2900" dirty="0" smtClean="0">
                <a:cs typeface="Consolas" panose="020B0609020204030204" pitchFamily="49" charset="0"/>
                <a:sym typeface="Wingdings" panose="05000000000000000000" pitchFamily="2" charset="2"/>
              </a:rPr>
              <a:t>	 stop to run the file </a:t>
            </a:r>
            <a:r>
              <a:rPr lang="en-US" sz="29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.</a:t>
            </a:r>
            <a:r>
              <a:rPr lang="en-US" sz="2900" dirty="0" err="1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dgibi</a:t>
            </a:r>
            <a:endParaRPr lang="en-US" sz="2900" dirty="0" smtClean="0"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en-US" sz="2900" dirty="0" smtClean="0">
                <a:cs typeface="Consolas" panose="020B0609020204030204" pitchFamily="49" charset="0"/>
                <a:sym typeface="Wingdings" panose="05000000000000000000" pitchFamily="2" charset="2"/>
              </a:rPr>
              <a:t>	 run from scream: </a:t>
            </a:r>
            <a:r>
              <a:rPr lang="en-US" sz="2900" dirty="0" smtClean="0">
                <a:solidFill>
                  <a:srgbClr val="00B050"/>
                </a:solidFill>
                <a:cs typeface="Consolas" panose="020B0609020204030204" pitchFamily="49" charset="0"/>
                <a:sym typeface="Wingdings" panose="05000000000000000000" pitchFamily="2" charset="2"/>
              </a:rPr>
              <a:t>interactive prompt</a:t>
            </a:r>
            <a:endParaRPr lang="en-US" sz="2900" dirty="0" smtClean="0"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en-US" sz="29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OPTI </a:t>
            </a:r>
            <a:r>
              <a:rPr lang="en-US" sz="2900" b="1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'DONN'</a:t>
            </a:r>
            <a:r>
              <a:rPr lang="en-US" sz="2900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3 ;</a:t>
            </a:r>
            <a:endParaRPr lang="en-US" sz="2900" b="1" dirty="0" smtClean="0">
              <a:cs typeface="Consolas" panose="020B0609020204030204" pitchFamily="49" charset="0"/>
            </a:endParaRPr>
          </a:p>
          <a:p>
            <a:pPr lvl="2">
              <a:lnSpc>
                <a:spcPct val="100000"/>
              </a:lnSpc>
            </a:pPr>
            <a:r>
              <a:rPr lang="en-US" sz="2900" dirty="0" smtClean="0">
                <a:cs typeface="Consolas" panose="020B0609020204030204" pitchFamily="49" charset="0"/>
                <a:sym typeface="Wingdings" panose="05000000000000000000" pitchFamily="2" charset="2"/>
              </a:rPr>
              <a:t>	 return to run the file </a:t>
            </a:r>
            <a:r>
              <a:rPr lang="en-US" sz="29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.</a:t>
            </a:r>
            <a:r>
              <a:rPr lang="en-US" sz="2900" dirty="0" err="1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dgibi</a:t>
            </a:r>
            <a:r>
              <a:rPr lang="en-US" sz="2900" dirty="0" smtClean="0">
                <a:cs typeface="Consolas" panose="020B0609020204030204" pitchFamily="49" charset="0"/>
                <a:sym typeface="Wingdings" panose="05000000000000000000" pitchFamily="2" charset="2"/>
              </a:rPr>
              <a:t> (from where it stops previously)</a:t>
            </a:r>
          </a:p>
          <a:p>
            <a:pPr lvl="2">
              <a:lnSpc>
                <a:spcPct val="100000"/>
              </a:lnSpc>
            </a:pPr>
            <a:endParaRPr lang="en-US" sz="2900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>
              <a:lnSpc>
                <a:spcPct val="100000"/>
              </a:lnSpc>
            </a:pPr>
            <a:r>
              <a:rPr lang="en-US" sz="29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LIST </a:t>
            </a:r>
            <a:r>
              <a:rPr lang="en-US" sz="2900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OBJ1 ;</a:t>
            </a:r>
          </a:p>
          <a:p>
            <a:pPr lvl="2">
              <a:lnSpc>
                <a:spcPct val="100000"/>
              </a:lnSpc>
            </a:pPr>
            <a:r>
              <a:rPr lang="en-US" sz="2900" dirty="0" smtClean="0">
                <a:cs typeface="Consolas" panose="020B0609020204030204" pitchFamily="49" charset="0"/>
                <a:sym typeface="Wingdings" panose="05000000000000000000" pitchFamily="2" charset="2"/>
              </a:rPr>
              <a:t>	 print information about the object </a:t>
            </a:r>
            <a:r>
              <a:rPr lang="en-US" sz="2900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OBJ1</a:t>
            </a:r>
          </a:p>
          <a:p>
            <a:pPr lvl="2">
              <a:lnSpc>
                <a:spcPct val="100000"/>
              </a:lnSpc>
            </a:pPr>
            <a:r>
              <a:rPr lang="en-US" sz="29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LIST </a:t>
            </a:r>
            <a:r>
              <a:rPr lang="en-US" sz="2900" b="1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'RESU'</a:t>
            </a:r>
            <a:r>
              <a:rPr lang="en-US" sz="29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900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OBJ1 ;</a:t>
            </a:r>
          </a:p>
          <a:p>
            <a:pPr lvl="2">
              <a:lnSpc>
                <a:spcPct val="100000"/>
              </a:lnSpc>
            </a:pPr>
            <a:r>
              <a:rPr lang="en-US" sz="2900" dirty="0" smtClean="0">
                <a:cs typeface="Consolas" panose="020B0609020204030204" pitchFamily="49" charset="0"/>
                <a:sym typeface="Wingdings" panose="05000000000000000000" pitchFamily="2" charset="2"/>
              </a:rPr>
              <a:t>	 printing is </a:t>
            </a:r>
            <a:r>
              <a:rPr lang="en-US" sz="2900" dirty="0" smtClean="0"/>
              <a:t>reduced to the headings</a:t>
            </a:r>
          </a:p>
          <a:p>
            <a:pPr lvl="2">
              <a:lnSpc>
                <a:spcPct val="100000"/>
              </a:lnSpc>
            </a:pPr>
            <a:endParaRPr lang="en-US" sz="2900" b="1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r>
              <a:rPr lang="en-US" sz="29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OPTI</a:t>
            </a:r>
            <a:r>
              <a:rPr lang="en-US" sz="2900" b="1" dirty="0" smtClean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2900" b="1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'DEBU'</a:t>
            </a:r>
            <a:r>
              <a:rPr lang="en-US" sz="2900" b="1" dirty="0"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sz="2900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1 </a:t>
            </a:r>
            <a:r>
              <a:rPr lang="en-US" sz="2900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;</a:t>
            </a:r>
          </a:p>
          <a:p>
            <a:pPr lvl="2">
              <a:lnSpc>
                <a:spcPct val="100000"/>
              </a:lnSpc>
            </a:pPr>
            <a:r>
              <a:rPr lang="en-US" sz="2900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	</a:t>
            </a:r>
            <a:r>
              <a:rPr lang="en-US" sz="2900" dirty="0" smtClean="0">
                <a:sym typeface="Wingdings" panose="05000000000000000000" pitchFamily="2" charset="2"/>
              </a:rPr>
              <a:t> stop </a:t>
            </a:r>
            <a:r>
              <a:rPr lang="en-US" sz="2900" dirty="0">
                <a:sym typeface="Wingdings" panose="05000000000000000000" pitchFamily="2" charset="2"/>
              </a:rPr>
              <a:t>on a </a:t>
            </a:r>
            <a:r>
              <a:rPr lang="en-US" sz="2900" dirty="0">
                <a:solidFill>
                  <a:srgbClr val="FF0000"/>
                </a:solidFill>
                <a:sym typeface="Wingdings" panose="05000000000000000000" pitchFamily="2" charset="2"/>
              </a:rPr>
              <a:t>error inside a </a:t>
            </a:r>
            <a:r>
              <a:rPr lang="en-US" sz="2900" dirty="0" smtClean="0">
                <a:solidFill>
                  <a:srgbClr val="FF0000"/>
                </a:solidFill>
                <a:sym typeface="Wingdings" panose="05000000000000000000" pitchFamily="2" charset="2"/>
              </a:rPr>
              <a:t>procedure</a:t>
            </a:r>
            <a:endParaRPr lang="en-US" sz="2900" dirty="0" smtClean="0">
              <a:cs typeface="Consolas" panose="020B0609020204030204" pitchFamily="49" charset="0"/>
              <a:sym typeface="Wingdings" panose="05000000000000000000" pitchFamily="2" charset="2"/>
            </a:endParaRPr>
          </a:p>
          <a:p>
            <a:pPr lvl="2">
              <a:lnSpc>
                <a:spcPct val="100000"/>
              </a:lnSpc>
            </a:pPr>
            <a:endParaRPr lang="en-US" sz="2900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>
              <a:lnSpc>
                <a:spcPct val="100000"/>
              </a:lnSpc>
            </a:pPr>
            <a:r>
              <a:rPr lang="en-US" sz="29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TRAC</a:t>
            </a:r>
            <a:r>
              <a:rPr lang="en-US" sz="2900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OBJ1 (OBJ2) ;</a:t>
            </a:r>
          </a:p>
          <a:p>
            <a:pPr lvl="2">
              <a:lnSpc>
                <a:spcPct val="100000"/>
              </a:lnSpc>
            </a:pPr>
            <a:r>
              <a:rPr lang="en-US" sz="2900" dirty="0" smtClean="0">
                <a:cs typeface="Consolas" panose="020B0609020204030204" pitchFamily="49" charset="0"/>
              </a:rPr>
              <a:t>	</a:t>
            </a:r>
            <a:r>
              <a:rPr lang="en-US" sz="2900" dirty="0" smtClean="0">
                <a:cs typeface="Consolas" panose="020B0609020204030204" pitchFamily="49" charset="0"/>
                <a:sym typeface="Wingdings" panose="05000000000000000000" pitchFamily="2" charset="2"/>
              </a:rPr>
              <a:t> plot an object (mesh, </a:t>
            </a:r>
            <a:r>
              <a:rPr lang="en-US" sz="2900" dirty="0" err="1" smtClean="0">
                <a:cs typeface="Consolas" panose="020B0609020204030204" pitchFamily="49" charset="0"/>
                <a:sym typeface="Wingdings" panose="05000000000000000000" pitchFamily="2" charset="2"/>
              </a:rPr>
              <a:t>iso</a:t>
            </a:r>
            <a:r>
              <a:rPr lang="en-US" sz="2900" dirty="0">
                <a:cs typeface="Consolas" panose="020B0609020204030204" pitchFamily="49" charset="0"/>
                <a:sym typeface="Wingdings" panose="05000000000000000000" pitchFamily="2" charset="2"/>
              </a:rPr>
              <a:t>-</a:t>
            </a:r>
            <a:r>
              <a:rPr lang="en-US" sz="2900" dirty="0" smtClean="0">
                <a:cs typeface="Consolas" panose="020B0609020204030204" pitchFamily="49" charset="0"/>
                <a:sym typeface="Wingdings" panose="05000000000000000000" pitchFamily="2" charset="2"/>
              </a:rPr>
              <a:t>values of fields, deformed mesh, …)</a:t>
            </a:r>
          </a:p>
          <a:p>
            <a:pPr lvl="2">
              <a:lnSpc>
                <a:spcPct val="100000"/>
              </a:lnSpc>
            </a:pPr>
            <a:endParaRPr lang="en-US" sz="2900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>
              <a:lnSpc>
                <a:spcPct val="100000"/>
              </a:lnSpc>
            </a:pPr>
            <a:r>
              <a:rPr lang="en-US" sz="29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MESS </a:t>
            </a:r>
            <a:r>
              <a:rPr lang="en-US" sz="2900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'Here I am!' ;</a:t>
            </a:r>
          </a:p>
          <a:p>
            <a:pPr lvl="2">
              <a:lnSpc>
                <a:spcPct val="100000"/>
              </a:lnSpc>
            </a:pPr>
            <a:r>
              <a:rPr lang="en-US" sz="2900" dirty="0" smtClean="0">
                <a:cs typeface="Consolas" panose="020B0609020204030204" pitchFamily="49" charset="0"/>
                <a:sym typeface="Wingdings" panose="05000000000000000000" pitchFamily="2" charset="2"/>
              </a:rPr>
              <a:t>	 print a message</a:t>
            </a:r>
            <a:endParaRPr lang="en-US" sz="29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191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25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Manual pages of operators/directives/procedures</a:t>
            </a:r>
          </a:p>
          <a:p>
            <a:pPr lvl="2"/>
            <a:r>
              <a:rPr lang="en-US" sz="2000" dirty="0" smtClean="0">
                <a:sym typeface="Symbol" pitchFamily="18" charset="2"/>
              </a:rPr>
              <a:t>1) </a:t>
            </a:r>
            <a:r>
              <a:rPr lang="en-US" sz="2000" dirty="0" smtClean="0">
                <a:solidFill>
                  <a:srgbClr val="00B050"/>
                </a:solidFill>
                <a:sym typeface="Symbol" pitchFamily="18" charset="2"/>
              </a:rPr>
              <a:t>The </a:t>
            </a:r>
            <a:r>
              <a:rPr lang="en-US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INFO</a:t>
            </a:r>
            <a:r>
              <a:rPr lang="en-US" sz="2000" dirty="0" smtClean="0">
                <a:solidFill>
                  <a:srgbClr val="00B050"/>
                </a:solidFill>
                <a:cs typeface="Consolas" panose="020B0609020204030204" pitchFamily="49" charset="0"/>
                <a:sym typeface="Symbol" pitchFamily="18" charset="2"/>
              </a:rPr>
              <a:t> directive</a:t>
            </a:r>
            <a:r>
              <a:rPr lang="en-US" sz="2000" dirty="0" smtClean="0">
                <a:sym typeface="Symbol" pitchFamily="18" charset="2"/>
              </a:rPr>
              <a:t>, example:   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INFO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EXTR ;</a:t>
            </a:r>
          </a:p>
          <a:p>
            <a:pPr lvl="2"/>
            <a:r>
              <a:rPr lang="en-US" sz="2000" dirty="0" smtClean="0">
                <a:sym typeface="Symbol" pitchFamily="18" charset="2"/>
              </a:rPr>
              <a:t>2) </a:t>
            </a:r>
            <a:r>
              <a:rPr lang="en-US" sz="2000" dirty="0" smtClean="0">
                <a:solidFill>
                  <a:srgbClr val="00B050"/>
                </a:solidFill>
                <a:sym typeface="Symbol" pitchFamily="18" charset="2"/>
              </a:rPr>
              <a:t>Local html page</a:t>
            </a:r>
            <a:r>
              <a:rPr lang="en-US" sz="2000" dirty="0" smtClean="0">
                <a:sym typeface="Symbol" pitchFamily="18" charset="2"/>
              </a:rPr>
              <a:t>: in the installation directory</a:t>
            </a:r>
          </a:p>
          <a:p>
            <a:pPr lvl="2"/>
            <a:endParaRPr lang="en-US" sz="2000" dirty="0" smtClean="0">
              <a:sym typeface="Symbol" pitchFamily="18" charset="2"/>
            </a:endParaRPr>
          </a:p>
          <a:p>
            <a:pPr lvl="2"/>
            <a:r>
              <a:rPr lang="en-US" dirty="0" smtClean="0">
                <a:sym typeface="Symbol" pitchFamily="18" charset="2"/>
              </a:rPr>
              <a:t>example on a Linux system: /home/</a:t>
            </a:r>
            <a:r>
              <a:rPr lang="en-US" dirty="0" err="1" smtClean="0">
                <a:sym typeface="Symbol" pitchFamily="18" charset="2"/>
              </a:rPr>
              <a:t>john_doe</a:t>
            </a:r>
            <a:r>
              <a:rPr lang="en-US" dirty="0" smtClean="0">
                <a:sym typeface="Symbol" pitchFamily="18" charset="2"/>
              </a:rPr>
              <a:t>/CAST3M_2022</a:t>
            </a:r>
            <a:r>
              <a:rPr lang="en-US" b="1" dirty="0" smtClean="0">
                <a:sym typeface="Symbol" pitchFamily="18" charset="2"/>
              </a:rPr>
              <a:t>/doc/index.html</a:t>
            </a:r>
            <a:endParaRPr lang="en-US" sz="2000" dirty="0" smtClean="0">
              <a:sym typeface="Symbol" pitchFamily="18" charset="2"/>
            </a:endParaRPr>
          </a:p>
          <a:p>
            <a:pPr lvl="2"/>
            <a:endParaRPr lang="en-US" dirty="0" smtClean="0">
              <a:sym typeface="Symbol" pitchFamily="18" charset="2"/>
            </a:endParaRPr>
          </a:p>
          <a:p>
            <a:pPr lvl="2"/>
            <a:r>
              <a:rPr lang="en-US" dirty="0" smtClean="0">
                <a:sym typeface="Symbol" pitchFamily="18" charset="2"/>
              </a:rPr>
              <a:t>example on a Windows system: C:\Cast3M\PCW_22</a:t>
            </a:r>
            <a:r>
              <a:rPr lang="en-US" b="1" dirty="0" smtClean="0">
                <a:sym typeface="Symbol" pitchFamily="18" charset="2"/>
              </a:rPr>
              <a:t>\doc\index.html</a:t>
            </a:r>
          </a:p>
          <a:p>
            <a:pPr lvl="2"/>
            <a:endParaRPr lang="en-US" sz="2000" dirty="0" smtClean="0">
              <a:sym typeface="Symbol" pitchFamily="18" charset="2"/>
            </a:endParaRPr>
          </a:p>
          <a:p>
            <a:pPr lvl="2"/>
            <a:r>
              <a:rPr lang="en-US" sz="2000" dirty="0" smtClean="0">
                <a:sym typeface="Symbol" pitchFamily="18" charset="2"/>
              </a:rPr>
              <a:t>3) </a:t>
            </a:r>
            <a:r>
              <a:rPr lang="en-US" sz="2000" dirty="0" smtClean="0">
                <a:solidFill>
                  <a:srgbClr val="00B050"/>
                </a:solidFill>
                <a:sym typeface="Symbol" pitchFamily="18" charset="2"/>
              </a:rPr>
              <a:t>The web site</a:t>
            </a:r>
            <a:r>
              <a:rPr lang="en-US" sz="2000" dirty="0" smtClean="0">
                <a:sym typeface="Symbol" pitchFamily="18" charset="2"/>
              </a:rPr>
              <a:t>: </a:t>
            </a:r>
            <a:r>
              <a:rPr lang="en-US" sz="1800" dirty="0" smtClean="0">
                <a:sym typeface="Symbol" pitchFamily="18" charset="2"/>
                <a:hlinkClick r:id="rId2"/>
              </a:rPr>
              <a:t>http://www-cast3m.cea.fr/index.php?page=notices</a:t>
            </a:r>
            <a:endParaRPr lang="en-US" sz="1800" dirty="0" smtClean="0">
              <a:sym typeface="Symbol" pitchFamily="18" charset="2"/>
            </a:endParaRPr>
          </a:p>
          <a:p>
            <a:pPr lvl="2"/>
            <a:r>
              <a:rPr lang="en-US" sz="2000" dirty="0" smtClean="0">
                <a:sym typeface="Symbol" pitchFamily="18" charset="2"/>
              </a:rPr>
              <a:t>    </a:t>
            </a:r>
            <a:r>
              <a:rPr lang="en-US" sz="2000" dirty="0" smtClean="0">
                <a:solidFill>
                  <a:srgbClr val="FF0000"/>
                </a:solidFill>
                <a:sym typeface="Symbol" pitchFamily="18" charset="2"/>
              </a:rPr>
              <a:t>dedicated to the up to date version !</a:t>
            </a:r>
          </a:p>
          <a:p>
            <a:pPr lvl="2"/>
            <a:endParaRPr lang="en-US" sz="2000" dirty="0" smtClean="0">
              <a:sym typeface="Symbol" pitchFamily="18" charset="2"/>
            </a:endParaRPr>
          </a:p>
          <a:p>
            <a:pPr lvl="1"/>
            <a:r>
              <a:rPr lang="en-US" sz="2000" b="1" dirty="0" smtClean="0">
                <a:sym typeface="Symbol" pitchFamily="18" charset="2"/>
              </a:rPr>
              <a:t>Users manual</a:t>
            </a:r>
          </a:p>
          <a:p>
            <a:pPr lvl="2"/>
            <a:r>
              <a:rPr lang="en-US" sz="2000" dirty="0" smtClean="0">
                <a:sym typeface="Symbol" pitchFamily="18" charset="2"/>
              </a:rPr>
              <a:t>On the web site, see the "Documentation" tab</a:t>
            </a: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Documentation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28164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Tutorial classes</a:t>
            </a:r>
            <a:br>
              <a:rPr lang="fr-FR" dirty="0" smtClean="0"/>
            </a:br>
            <a:r>
              <a:rPr lang="fr-FR" sz="1800" dirty="0"/>
              <a:t/>
            </a:r>
            <a:br>
              <a:rPr lang="fr-FR" sz="1800" dirty="0"/>
            </a:br>
            <a:r>
              <a:rPr lang="en-US" sz="1800" dirty="0" smtClean="0"/>
              <a:t>Modeling of the Thermo-mechanical behavior of A structure with a circular cavity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334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632000" cy="908720"/>
          </a:xfrm>
        </p:spPr>
        <p:txBody>
          <a:bodyPr/>
          <a:lstStyle/>
          <a:p>
            <a:r>
              <a:rPr lang="en-US" dirty="0"/>
              <a:t>Problem Description and boundary conditions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27</a:t>
            </a:fld>
            <a:endParaRPr lang="fr-FR" dirty="0"/>
          </a:p>
        </p:txBody>
      </p:sp>
      <p:sp>
        <p:nvSpPr>
          <p:cNvPr id="140" name="Rectangle 139"/>
          <p:cNvSpPr/>
          <p:nvPr/>
        </p:nvSpPr>
        <p:spPr bwMode="auto">
          <a:xfrm>
            <a:off x="1580695" y="2299770"/>
            <a:ext cx="5705949" cy="3540819"/>
          </a:xfrm>
          <a:prstGeom prst="rect">
            <a:avLst/>
          </a:prstGeom>
          <a:solidFill>
            <a:srgbClr val="B2B2B2"/>
          </a:solidFill>
          <a:ln w="50800" cap="flat" cmpd="sng" algn="ctr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41" name="Arc 140"/>
          <p:cNvSpPr/>
          <p:nvPr/>
        </p:nvSpPr>
        <p:spPr bwMode="auto">
          <a:xfrm>
            <a:off x="3194457" y="4643446"/>
            <a:ext cx="2478424" cy="2562070"/>
          </a:xfrm>
          <a:prstGeom prst="arc">
            <a:avLst>
              <a:gd name="adj1" fmla="val 10954367"/>
              <a:gd name="adj2" fmla="val 21437270"/>
            </a:avLst>
          </a:prstGeom>
          <a:solidFill>
            <a:schemeClr val="bg1"/>
          </a:solidFill>
          <a:ln w="50800" cap="flat" cmpd="sng" algn="ctr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164" name="Text Box 33"/>
          <p:cNvSpPr txBox="1">
            <a:spLocks noChangeArrowheads="1"/>
          </p:cNvSpPr>
          <p:nvPr/>
        </p:nvSpPr>
        <p:spPr bwMode="auto">
          <a:xfrm>
            <a:off x="6786302" y="1416593"/>
            <a:ext cx="16430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Convection</a:t>
            </a:r>
            <a:endParaRPr lang="fr-FR" sz="1800" i="1" dirty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65" name="Text Box 33"/>
          <p:cNvSpPr txBox="1">
            <a:spLocks noChangeArrowheads="1"/>
          </p:cNvSpPr>
          <p:nvPr/>
        </p:nvSpPr>
        <p:spPr bwMode="auto">
          <a:xfrm>
            <a:off x="3397818" y="4854371"/>
            <a:ext cx="20717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i="1" dirty="0" err="1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Prescribed</a:t>
            </a:r>
            <a:r>
              <a:rPr lang="fr-FR" sz="1800" i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fr-FR" sz="1800" i="1" dirty="0" err="1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temperature</a:t>
            </a:r>
            <a:endParaRPr lang="fr-FR" sz="1800" i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41" name="Arc 240"/>
          <p:cNvSpPr/>
          <p:nvPr/>
        </p:nvSpPr>
        <p:spPr bwMode="auto">
          <a:xfrm rot="16200000">
            <a:off x="1718274" y="1819581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244" name="Arc 243"/>
          <p:cNvSpPr/>
          <p:nvPr/>
        </p:nvSpPr>
        <p:spPr bwMode="auto">
          <a:xfrm rot="16200000">
            <a:off x="3146172" y="1819582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245" name="Arc 244"/>
          <p:cNvSpPr/>
          <p:nvPr/>
        </p:nvSpPr>
        <p:spPr bwMode="auto">
          <a:xfrm rot="16200000">
            <a:off x="5288019" y="1819581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246" name="Arc 245"/>
          <p:cNvSpPr/>
          <p:nvPr/>
        </p:nvSpPr>
        <p:spPr bwMode="auto">
          <a:xfrm rot="16200000">
            <a:off x="6715918" y="1819581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258" name="Text Box 33"/>
          <p:cNvSpPr txBox="1">
            <a:spLocks noChangeArrowheads="1"/>
          </p:cNvSpPr>
          <p:nvPr/>
        </p:nvSpPr>
        <p:spPr bwMode="auto">
          <a:xfrm>
            <a:off x="3068500" y="1416593"/>
            <a:ext cx="20717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i="1" dirty="0" smtClean="0">
                <a:solidFill>
                  <a:srgbClr val="FF0000"/>
                </a:solidFill>
                <a:latin typeface="+mn-lt"/>
              </a:rPr>
              <a:t>Surface force</a:t>
            </a:r>
            <a:endParaRPr lang="fr-FR" sz="18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71" name="Triangle isocèle 270"/>
          <p:cNvSpPr/>
          <p:nvPr/>
        </p:nvSpPr>
        <p:spPr>
          <a:xfrm>
            <a:off x="1428728" y="5897306"/>
            <a:ext cx="285752" cy="246338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2" name="Triangle isocèle 271"/>
          <p:cNvSpPr/>
          <p:nvPr/>
        </p:nvSpPr>
        <p:spPr>
          <a:xfrm rot="5400000">
            <a:off x="1266145" y="5734723"/>
            <a:ext cx="285752" cy="246338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3" name="Triangle isocèle 272"/>
          <p:cNvSpPr/>
          <p:nvPr/>
        </p:nvSpPr>
        <p:spPr>
          <a:xfrm>
            <a:off x="2250265" y="5897306"/>
            <a:ext cx="285752" cy="246338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4" name="Triangle isocèle 273"/>
          <p:cNvSpPr/>
          <p:nvPr/>
        </p:nvSpPr>
        <p:spPr>
          <a:xfrm>
            <a:off x="3071802" y="5897306"/>
            <a:ext cx="285752" cy="246338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5" name="Triangle isocèle 274"/>
          <p:cNvSpPr/>
          <p:nvPr/>
        </p:nvSpPr>
        <p:spPr>
          <a:xfrm>
            <a:off x="5500694" y="5897306"/>
            <a:ext cx="285752" cy="246338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6" name="Triangle isocèle 275"/>
          <p:cNvSpPr/>
          <p:nvPr/>
        </p:nvSpPr>
        <p:spPr>
          <a:xfrm>
            <a:off x="6322231" y="5897306"/>
            <a:ext cx="285752" cy="246338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7" name="Triangle isocèle 276"/>
          <p:cNvSpPr/>
          <p:nvPr/>
        </p:nvSpPr>
        <p:spPr>
          <a:xfrm>
            <a:off x="7143768" y="5897306"/>
            <a:ext cx="285752" cy="246338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8" name="Text Box 33"/>
          <p:cNvSpPr txBox="1">
            <a:spLocks noChangeArrowheads="1"/>
          </p:cNvSpPr>
          <p:nvPr/>
        </p:nvSpPr>
        <p:spPr bwMode="auto">
          <a:xfrm>
            <a:off x="1142976" y="6215082"/>
            <a:ext cx="27146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i="1" dirty="0" err="1" smtClean="0">
                <a:solidFill>
                  <a:srgbClr val="FFC000"/>
                </a:solidFill>
                <a:latin typeface="+mn-lt"/>
              </a:rPr>
              <a:t>Blocking</a:t>
            </a:r>
            <a:r>
              <a:rPr lang="fr-FR" sz="1800" i="1" dirty="0" smtClean="0">
                <a:solidFill>
                  <a:srgbClr val="FFC000"/>
                </a:solidFill>
                <a:latin typeface="+mn-lt"/>
              </a:rPr>
              <a:t> (</a:t>
            </a:r>
            <a:r>
              <a:rPr lang="fr-FR" sz="1800" i="1" dirty="0" err="1" smtClean="0">
                <a:solidFill>
                  <a:srgbClr val="FFC000"/>
                </a:solidFill>
                <a:latin typeface="+mn-lt"/>
              </a:rPr>
              <a:t>symetry</a:t>
            </a:r>
            <a:r>
              <a:rPr lang="fr-FR" sz="1800" i="1" dirty="0" smtClean="0">
                <a:solidFill>
                  <a:srgbClr val="FFC000"/>
                </a:solidFill>
                <a:latin typeface="+mn-lt"/>
              </a:rPr>
              <a:t>)</a:t>
            </a:r>
            <a:endParaRPr lang="fr-FR" sz="1800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80" name="Text Box 33"/>
          <p:cNvSpPr txBox="1">
            <a:spLocks noChangeArrowheads="1"/>
          </p:cNvSpPr>
          <p:nvPr/>
        </p:nvSpPr>
        <p:spPr bwMode="auto">
          <a:xfrm>
            <a:off x="107125" y="1068928"/>
            <a:ext cx="207170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800" b="1" dirty="0" smtClean="0">
                <a:solidFill>
                  <a:srgbClr val="7030A0"/>
                </a:solidFill>
                <a:latin typeface="+mn-lt"/>
              </a:rPr>
              <a:t>Th</a:t>
            </a:r>
            <a:r>
              <a:rPr lang="fr-FR" sz="18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er</a:t>
            </a:r>
            <a:r>
              <a:rPr lang="fr-FR" sz="1800" b="1" dirty="0" smtClean="0">
                <a:solidFill>
                  <a:srgbClr val="0070C0"/>
                </a:solidFill>
                <a:latin typeface="+mn-lt"/>
              </a:rPr>
              <a:t>m</a:t>
            </a:r>
            <a:r>
              <a:rPr lang="fr-FR" sz="1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al</a:t>
            </a:r>
          </a:p>
          <a:p>
            <a:pPr eaLnBrk="1" hangingPunct="1">
              <a:spcBef>
                <a:spcPct val="50000"/>
              </a:spcBef>
            </a:pPr>
            <a:r>
              <a:rPr lang="fr-FR" sz="1800" b="1" dirty="0" err="1" smtClean="0">
                <a:solidFill>
                  <a:srgbClr val="FF0000"/>
                </a:solidFill>
                <a:latin typeface="+mn-lt"/>
              </a:rPr>
              <a:t>Mecha</a:t>
            </a:r>
            <a:r>
              <a:rPr lang="fr-FR" sz="1800" b="1" dirty="0" err="1" smtClean="0">
                <a:solidFill>
                  <a:srgbClr val="FFC000"/>
                </a:solidFill>
                <a:latin typeface="+mn-lt"/>
              </a:rPr>
              <a:t>nical</a:t>
            </a:r>
            <a:endParaRPr lang="fr-FR" sz="18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89" name="Arc 88"/>
          <p:cNvSpPr/>
          <p:nvPr/>
        </p:nvSpPr>
        <p:spPr bwMode="auto">
          <a:xfrm>
            <a:off x="3188718" y="4643446"/>
            <a:ext cx="2478424" cy="2562070"/>
          </a:xfrm>
          <a:prstGeom prst="arc">
            <a:avLst>
              <a:gd name="adj1" fmla="val 10954367"/>
              <a:gd name="adj2" fmla="val 21437270"/>
            </a:avLst>
          </a:prstGeom>
          <a:noFill/>
          <a:ln w="762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cxnSp>
        <p:nvCxnSpPr>
          <p:cNvPr id="91" name="Connecteur droit 90"/>
          <p:cNvCxnSpPr/>
          <p:nvPr/>
        </p:nvCxnSpPr>
        <p:spPr>
          <a:xfrm flipV="1">
            <a:off x="1580695" y="5840590"/>
            <a:ext cx="1633983" cy="1"/>
          </a:xfrm>
          <a:prstGeom prst="line">
            <a:avLst/>
          </a:prstGeom>
          <a:ln w="762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flipV="1">
            <a:off x="5656195" y="5837591"/>
            <a:ext cx="1633983" cy="1"/>
          </a:xfrm>
          <a:prstGeom prst="line">
            <a:avLst/>
          </a:prstGeom>
          <a:ln w="762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 Box 33"/>
          <p:cNvSpPr txBox="1">
            <a:spLocks noChangeArrowheads="1"/>
          </p:cNvSpPr>
          <p:nvPr/>
        </p:nvSpPr>
        <p:spPr bwMode="auto">
          <a:xfrm>
            <a:off x="177920" y="3009361"/>
            <a:ext cx="13092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i="1" dirty="0" smtClean="0">
                <a:solidFill>
                  <a:srgbClr val="7030A0"/>
                </a:solidFill>
                <a:latin typeface="+mn-lt"/>
              </a:rPr>
              <a:t>Surface </a:t>
            </a:r>
            <a:r>
              <a:rPr lang="fr-FR" sz="1800" i="1" dirty="0" err="1" smtClean="0">
                <a:solidFill>
                  <a:srgbClr val="7030A0"/>
                </a:solidFill>
                <a:latin typeface="+mn-lt"/>
              </a:rPr>
              <a:t>heat</a:t>
            </a:r>
            <a:r>
              <a:rPr lang="fr-FR" sz="1800" i="1" dirty="0" smtClean="0">
                <a:solidFill>
                  <a:srgbClr val="7030A0"/>
                </a:solidFill>
                <a:latin typeface="+mn-lt"/>
              </a:rPr>
              <a:t> flux</a:t>
            </a:r>
            <a:endParaRPr lang="fr-FR" sz="1800" i="1" dirty="0">
              <a:solidFill>
                <a:srgbClr val="7030A0"/>
              </a:solidFill>
              <a:latin typeface="+mn-lt"/>
            </a:endParaRPr>
          </a:p>
        </p:txBody>
      </p:sp>
      <p:cxnSp>
        <p:nvCxnSpPr>
          <p:cNvPr id="103" name="Connecteur droit 102"/>
          <p:cNvCxnSpPr/>
          <p:nvPr/>
        </p:nvCxnSpPr>
        <p:spPr>
          <a:xfrm flipV="1">
            <a:off x="1596594" y="2256955"/>
            <a:ext cx="0" cy="3553803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/>
          <p:cNvCxnSpPr/>
          <p:nvPr/>
        </p:nvCxnSpPr>
        <p:spPr>
          <a:xfrm flipH="1">
            <a:off x="1173261" y="2270376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/>
          <p:cNvCxnSpPr/>
          <p:nvPr/>
        </p:nvCxnSpPr>
        <p:spPr>
          <a:xfrm flipH="1">
            <a:off x="1173261" y="2978452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/>
          <p:cNvCxnSpPr/>
          <p:nvPr/>
        </p:nvCxnSpPr>
        <p:spPr>
          <a:xfrm flipH="1">
            <a:off x="1173261" y="3686528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/>
          <p:cNvCxnSpPr/>
          <p:nvPr/>
        </p:nvCxnSpPr>
        <p:spPr>
          <a:xfrm flipH="1">
            <a:off x="1173261" y="4394604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/>
          <p:nvPr/>
        </p:nvCxnSpPr>
        <p:spPr>
          <a:xfrm flipH="1">
            <a:off x="1173261" y="5102680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/>
          <p:cNvCxnSpPr/>
          <p:nvPr/>
        </p:nvCxnSpPr>
        <p:spPr>
          <a:xfrm flipH="1">
            <a:off x="1173261" y="5810758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/>
          <p:cNvCxnSpPr/>
          <p:nvPr/>
        </p:nvCxnSpPr>
        <p:spPr>
          <a:xfrm>
            <a:off x="1580695" y="2290760"/>
            <a:ext cx="5705949" cy="795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 Box 33"/>
          <p:cNvSpPr txBox="1">
            <a:spLocks noChangeArrowheads="1"/>
          </p:cNvSpPr>
          <p:nvPr/>
        </p:nvSpPr>
        <p:spPr bwMode="auto">
          <a:xfrm>
            <a:off x="7328433" y="1766779"/>
            <a:ext cx="16361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600" i="1" dirty="0" smtClean="0">
                <a:solidFill>
                  <a:srgbClr val="0070C0"/>
                </a:solidFill>
                <a:latin typeface="+mn-lt"/>
              </a:rPr>
              <a:t>Radiation</a:t>
            </a:r>
            <a:endParaRPr lang="fr-FR" sz="1600" i="1" dirty="0">
              <a:solidFill>
                <a:srgbClr val="0070C0"/>
              </a:solidFill>
              <a:latin typeface="+mn-lt"/>
            </a:endParaRPr>
          </a:p>
        </p:txBody>
      </p:sp>
      <p:grpSp>
        <p:nvGrpSpPr>
          <p:cNvPr id="106" name="Groupe 105"/>
          <p:cNvGrpSpPr/>
          <p:nvPr/>
        </p:nvGrpSpPr>
        <p:grpSpPr>
          <a:xfrm>
            <a:off x="2735857" y="1692758"/>
            <a:ext cx="142876" cy="571504"/>
            <a:chOff x="3500430" y="1643050"/>
            <a:chExt cx="142876" cy="571504"/>
          </a:xfrm>
        </p:grpSpPr>
        <p:sp>
          <p:nvSpPr>
            <p:cNvPr id="107" name="Arc 106"/>
            <p:cNvSpPr/>
            <p:nvPr/>
          </p:nvSpPr>
          <p:spPr bwMode="auto">
            <a:xfrm rot="5400000">
              <a:off x="3500430" y="2071678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8" name="Arc 107"/>
            <p:cNvSpPr/>
            <p:nvPr/>
          </p:nvSpPr>
          <p:spPr bwMode="auto">
            <a:xfrm rot="5400000">
              <a:off x="3500430" y="1785926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9" name="Arc 108"/>
            <p:cNvSpPr/>
            <p:nvPr/>
          </p:nvSpPr>
          <p:spPr bwMode="auto">
            <a:xfrm rot="16200000">
              <a:off x="3500430" y="1928802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0" name="Arc 109"/>
            <p:cNvSpPr/>
            <p:nvPr/>
          </p:nvSpPr>
          <p:spPr bwMode="auto">
            <a:xfrm rot="16200000">
              <a:off x="3500430" y="1643051"/>
              <a:ext cx="142876" cy="142876"/>
            </a:xfrm>
            <a:prstGeom prst="arc">
              <a:avLst>
                <a:gd name="adj1" fmla="val 10800009"/>
                <a:gd name="adj2" fmla="val 16278086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111" name="Connecteur droit 110"/>
            <p:cNvCxnSpPr>
              <a:stCxn id="110" idx="2"/>
            </p:cNvCxnSpPr>
            <p:nvPr/>
          </p:nvCxnSpPr>
          <p:spPr>
            <a:xfrm rot="16200000" flipV="1">
              <a:off x="3465531" y="1677950"/>
              <a:ext cx="69817" cy="18"/>
            </a:xfrm>
            <a:prstGeom prst="line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e 111"/>
          <p:cNvGrpSpPr/>
          <p:nvPr/>
        </p:nvGrpSpPr>
        <p:grpSpPr>
          <a:xfrm>
            <a:off x="2019299" y="1692758"/>
            <a:ext cx="142876" cy="571504"/>
            <a:chOff x="4000496" y="1643050"/>
            <a:chExt cx="142876" cy="571504"/>
          </a:xfrm>
        </p:grpSpPr>
        <p:sp>
          <p:nvSpPr>
            <p:cNvPr id="113" name="Arc 112"/>
            <p:cNvSpPr/>
            <p:nvPr/>
          </p:nvSpPr>
          <p:spPr bwMode="auto">
            <a:xfrm rot="5400000">
              <a:off x="4000496" y="2071678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4" name="Arc 113"/>
            <p:cNvSpPr/>
            <p:nvPr/>
          </p:nvSpPr>
          <p:spPr bwMode="auto">
            <a:xfrm rot="5400000">
              <a:off x="4000496" y="1785926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5" name="Arc 114"/>
            <p:cNvSpPr/>
            <p:nvPr/>
          </p:nvSpPr>
          <p:spPr bwMode="auto">
            <a:xfrm rot="16200000">
              <a:off x="4000496" y="1928802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6" name="Arc 115"/>
            <p:cNvSpPr/>
            <p:nvPr/>
          </p:nvSpPr>
          <p:spPr bwMode="auto">
            <a:xfrm rot="16200000">
              <a:off x="4000496" y="1643051"/>
              <a:ext cx="142876" cy="142876"/>
            </a:xfrm>
            <a:prstGeom prst="arc">
              <a:avLst>
                <a:gd name="adj1" fmla="val 10800009"/>
                <a:gd name="adj2" fmla="val 16278086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117" name="Connecteur droit 116"/>
            <p:cNvCxnSpPr>
              <a:stCxn id="116" idx="2"/>
            </p:cNvCxnSpPr>
            <p:nvPr/>
          </p:nvCxnSpPr>
          <p:spPr>
            <a:xfrm rot="16200000" flipV="1">
              <a:off x="3965597" y="1677950"/>
              <a:ext cx="69817" cy="18"/>
            </a:xfrm>
            <a:prstGeom prst="line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e 117"/>
          <p:cNvGrpSpPr/>
          <p:nvPr/>
        </p:nvGrpSpPr>
        <p:grpSpPr>
          <a:xfrm>
            <a:off x="4885531" y="1692758"/>
            <a:ext cx="142876" cy="571504"/>
            <a:chOff x="3500430" y="1643050"/>
            <a:chExt cx="142876" cy="571504"/>
          </a:xfrm>
        </p:grpSpPr>
        <p:sp>
          <p:nvSpPr>
            <p:cNvPr id="119" name="Arc 118"/>
            <p:cNvSpPr/>
            <p:nvPr/>
          </p:nvSpPr>
          <p:spPr bwMode="auto">
            <a:xfrm rot="5400000">
              <a:off x="3500430" y="2071678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0" name="Arc 119"/>
            <p:cNvSpPr/>
            <p:nvPr/>
          </p:nvSpPr>
          <p:spPr bwMode="auto">
            <a:xfrm rot="5400000">
              <a:off x="3500430" y="1785926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1" name="Arc 120"/>
            <p:cNvSpPr/>
            <p:nvPr/>
          </p:nvSpPr>
          <p:spPr bwMode="auto">
            <a:xfrm rot="16200000">
              <a:off x="3500430" y="1928802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2" name="Arc 121"/>
            <p:cNvSpPr/>
            <p:nvPr/>
          </p:nvSpPr>
          <p:spPr bwMode="auto">
            <a:xfrm rot="16200000">
              <a:off x="3500430" y="1643051"/>
              <a:ext cx="142876" cy="142876"/>
            </a:xfrm>
            <a:prstGeom prst="arc">
              <a:avLst>
                <a:gd name="adj1" fmla="val 10800009"/>
                <a:gd name="adj2" fmla="val 16278086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123" name="Connecteur droit 122"/>
            <p:cNvCxnSpPr>
              <a:stCxn id="122" idx="2"/>
            </p:cNvCxnSpPr>
            <p:nvPr/>
          </p:nvCxnSpPr>
          <p:spPr>
            <a:xfrm rot="16200000" flipV="1">
              <a:off x="3465531" y="1677950"/>
              <a:ext cx="69817" cy="18"/>
            </a:xfrm>
            <a:prstGeom prst="line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e 123"/>
          <p:cNvGrpSpPr/>
          <p:nvPr/>
        </p:nvGrpSpPr>
        <p:grpSpPr>
          <a:xfrm>
            <a:off x="4168973" y="1692758"/>
            <a:ext cx="142876" cy="571504"/>
            <a:chOff x="4000496" y="1643050"/>
            <a:chExt cx="142876" cy="571504"/>
          </a:xfrm>
        </p:grpSpPr>
        <p:sp>
          <p:nvSpPr>
            <p:cNvPr id="125" name="Arc 124"/>
            <p:cNvSpPr/>
            <p:nvPr/>
          </p:nvSpPr>
          <p:spPr bwMode="auto">
            <a:xfrm rot="5400000">
              <a:off x="4000496" y="2071678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6" name="Arc 125"/>
            <p:cNvSpPr/>
            <p:nvPr/>
          </p:nvSpPr>
          <p:spPr bwMode="auto">
            <a:xfrm rot="5400000">
              <a:off x="4000496" y="1785926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7" name="Arc 126"/>
            <p:cNvSpPr/>
            <p:nvPr/>
          </p:nvSpPr>
          <p:spPr bwMode="auto">
            <a:xfrm rot="16200000">
              <a:off x="4000496" y="1928802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8" name="Arc 127"/>
            <p:cNvSpPr/>
            <p:nvPr/>
          </p:nvSpPr>
          <p:spPr bwMode="auto">
            <a:xfrm rot="16200000">
              <a:off x="4000496" y="1643051"/>
              <a:ext cx="142876" cy="142876"/>
            </a:xfrm>
            <a:prstGeom prst="arc">
              <a:avLst>
                <a:gd name="adj1" fmla="val 10800009"/>
                <a:gd name="adj2" fmla="val 16278086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129" name="Connecteur droit 128"/>
            <p:cNvCxnSpPr>
              <a:stCxn id="128" idx="2"/>
            </p:cNvCxnSpPr>
            <p:nvPr/>
          </p:nvCxnSpPr>
          <p:spPr>
            <a:xfrm rot="16200000" flipV="1">
              <a:off x="3965597" y="1677950"/>
              <a:ext cx="69817" cy="18"/>
            </a:xfrm>
            <a:prstGeom prst="line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à coins arrondis 12"/>
          <p:cNvSpPr/>
          <p:nvPr/>
        </p:nvSpPr>
        <p:spPr>
          <a:xfrm>
            <a:off x="6570769" y="4095749"/>
            <a:ext cx="642815" cy="1682128"/>
          </a:xfrm>
          <a:prstGeom prst="roundRect">
            <a:avLst>
              <a:gd name="adj" fmla="val 4451"/>
            </a:avLst>
          </a:prstGeom>
          <a:gradFill flip="none" rotWithShape="1">
            <a:gsLst>
              <a:gs pos="2000">
                <a:schemeClr val="accent4">
                  <a:lumMod val="75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Text Box 33"/>
          <p:cNvSpPr txBox="1">
            <a:spLocks noChangeArrowheads="1"/>
          </p:cNvSpPr>
          <p:nvPr/>
        </p:nvSpPr>
        <p:spPr bwMode="auto">
          <a:xfrm>
            <a:off x="7259265" y="4567223"/>
            <a:ext cx="1487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i="1" dirty="0" smtClean="0">
                <a:solidFill>
                  <a:srgbClr val="0070C0"/>
                </a:solidFill>
                <a:latin typeface="+mn-lt"/>
              </a:rPr>
              <a:t>Volume</a:t>
            </a:r>
            <a:br>
              <a:rPr lang="fr-FR" sz="1800" i="1" dirty="0" smtClean="0">
                <a:solidFill>
                  <a:srgbClr val="0070C0"/>
                </a:solidFill>
                <a:latin typeface="+mn-lt"/>
              </a:rPr>
            </a:br>
            <a:r>
              <a:rPr lang="fr-FR" sz="1800" i="1" dirty="0" err="1" smtClean="0">
                <a:solidFill>
                  <a:srgbClr val="0070C0"/>
                </a:solidFill>
                <a:latin typeface="+mn-lt"/>
              </a:rPr>
              <a:t>heat</a:t>
            </a:r>
            <a:r>
              <a:rPr lang="fr-FR" sz="1800" i="1" dirty="0" smtClean="0">
                <a:solidFill>
                  <a:srgbClr val="0070C0"/>
                </a:solidFill>
                <a:latin typeface="+mn-lt"/>
              </a:rPr>
              <a:t> source</a:t>
            </a:r>
            <a:endParaRPr lang="fr-FR" sz="1800" i="1" dirty="0">
              <a:solidFill>
                <a:srgbClr val="0070C0"/>
              </a:solidFill>
              <a:latin typeface="+mn-lt"/>
            </a:endParaRPr>
          </a:p>
        </p:txBody>
      </p:sp>
      <p:cxnSp>
        <p:nvCxnSpPr>
          <p:cNvPr id="132" name="Connecteur droit avec flèche 131"/>
          <p:cNvCxnSpPr/>
          <p:nvPr/>
        </p:nvCxnSpPr>
        <p:spPr>
          <a:xfrm>
            <a:off x="1962300" y="260182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avec flèche 134"/>
          <p:cNvCxnSpPr/>
          <p:nvPr/>
        </p:nvCxnSpPr>
        <p:spPr>
          <a:xfrm>
            <a:off x="2584624" y="260182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necteur droit avec flèche 135"/>
          <p:cNvCxnSpPr/>
          <p:nvPr/>
        </p:nvCxnSpPr>
        <p:spPr>
          <a:xfrm>
            <a:off x="3206948" y="260182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avec flèche 136"/>
          <p:cNvCxnSpPr/>
          <p:nvPr/>
        </p:nvCxnSpPr>
        <p:spPr>
          <a:xfrm>
            <a:off x="3829272" y="260182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avec flèche 137"/>
          <p:cNvCxnSpPr/>
          <p:nvPr/>
        </p:nvCxnSpPr>
        <p:spPr>
          <a:xfrm>
            <a:off x="4451596" y="260182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avec flèche 138"/>
          <p:cNvCxnSpPr/>
          <p:nvPr/>
        </p:nvCxnSpPr>
        <p:spPr>
          <a:xfrm>
            <a:off x="5073920" y="260182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avec flèche 141"/>
          <p:cNvCxnSpPr/>
          <p:nvPr/>
        </p:nvCxnSpPr>
        <p:spPr>
          <a:xfrm>
            <a:off x="5696244" y="260182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avec flèche 142"/>
          <p:cNvCxnSpPr/>
          <p:nvPr/>
        </p:nvCxnSpPr>
        <p:spPr>
          <a:xfrm>
            <a:off x="6318568" y="260182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avec flèche 143"/>
          <p:cNvCxnSpPr/>
          <p:nvPr/>
        </p:nvCxnSpPr>
        <p:spPr>
          <a:xfrm>
            <a:off x="6940889" y="260182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avec flèche 144"/>
          <p:cNvCxnSpPr/>
          <p:nvPr/>
        </p:nvCxnSpPr>
        <p:spPr>
          <a:xfrm>
            <a:off x="1962300" y="349717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avec flèche 145"/>
          <p:cNvCxnSpPr/>
          <p:nvPr/>
        </p:nvCxnSpPr>
        <p:spPr>
          <a:xfrm>
            <a:off x="2584624" y="349717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eur droit avec flèche 146"/>
          <p:cNvCxnSpPr/>
          <p:nvPr/>
        </p:nvCxnSpPr>
        <p:spPr>
          <a:xfrm>
            <a:off x="3206948" y="349717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avec flèche 147"/>
          <p:cNvCxnSpPr/>
          <p:nvPr/>
        </p:nvCxnSpPr>
        <p:spPr>
          <a:xfrm>
            <a:off x="3829272" y="349717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avec flèche 148"/>
          <p:cNvCxnSpPr/>
          <p:nvPr/>
        </p:nvCxnSpPr>
        <p:spPr>
          <a:xfrm>
            <a:off x="4451596" y="349717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avec flèche 149"/>
          <p:cNvCxnSpPr/>
          <p:nvPr/>
        </p:nvCxnSpPr>
        <p:spPr>
          <a:xfrm>
            <a:off x="5073920" y="349717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avec flèche 150"/>
          <p:cNvCxnSpPr/>
          <p:nvPr/>
        </p:nvCxnSpPr>
        <p:spPr>
          <a:xfrm>
            <a:off x="5696244" y="349717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/>
          <p:cNvCxnSpPr/>
          <p:nvPr/>
        </p:nvCxnSpPr>
        <p:spPr>
          <a:xfrm>
            <a:off x="6318568" y="349717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avec flèche 153"/>
          <p:cNvCxnSpPr/>
          <p:nvPr/>
        </p:nvCxnSpPr>
        <p:spPr>
          <a:xfrm>
            <a:off x="6940889" y="349717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avec flèche 154"/>
          <p:cNvCxnSpPr/>
          <p:nvPr/>
        </p:nvCxnSpPr>
        <p:spPr>
          <a:xfrm>
            <a:off x="1962300" y="440156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/>
          <p:cNvCxnSpPr/>
          <p:nvPr/>
        </p:nvCxnSpPr>
        <p:spPr>
          <a:xfrm>
            <a:off x="2584624" y="440156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/>
          <p:cNvCxnSpPr/>
          <p:nvPr/>
        </p:nvCxnSpPr>
        <p:spPr>
          <a:xfrm>
            <a:off x="3206948" y="440156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avec flèche 157"/>
          <p:cNvCxnSpPr/>
          <p:nvPr/>
        </p:nvCxnSpPr>
        <p:spPr>
          <a:xfrm>
            <a:off x="3829272" y="440156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avec flèche 158"/>
          <p:cNvCxnSpPr/>
          <p:nvPr/>
        </p:nvCxnSpPr>
        <p:spPr>
          <a:xfrm>
            <a:off x="4451596" y="440156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avec flèche 159"/>
          <p:cNvCxnSpPr/>
          <p:nvPr/>
        </p:nvCxnSpPr>
        <p:spPr>
          <a:xfrm>
            <a:off x="5073920" y="440156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avec flèche 160"/>
          <p:cNvCxnSpPr/>
          <p:nvPr/>
        </p:nvCxnSpPr>
        <p:spPr>
          <a:xfrm>
            <a:off x="5696244" y="440156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Connecteur droit avec flèche 161"/>
          <p:cNvCxnSpPr/>
          <p:nvPr/>
        </p:nvCxnSpPr>
        <p:spPr>
          <a:xfrm>
            <a:off x="6318568" y="440156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Connecteur droit avec flèche 162"/>
          <p:cNvCxnSpPr/>
          <p:nvPr/>
        </p:nvCxnSpPr>
        <p:spPr>
          <a:xfrm>
            <a:off x="6940889" y="440156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necteur droit avec flèche 165"/>
          <p:cNvCxnSpPr/>
          <p:nvPr/>
        </p:nvCxnSpPr>
        <p:spPr>
          <a:xfrm>
            <a:off x="1962300" y="529691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 droit avec flèche 166"/>
          <p:cNvCxnSpPr/>
          <p:nvPr/>
        </p:nvCxnSpPr>
        <p:spPr>
          <a:xfrm>
            <a:off x="2584624" y="529691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avec flèche 172"/>
          <p:cNvCxnSpPr/>
          <p:nvPr/>
        </p:nvCxnSpPr>
        <p:spPr>
          <a:xfrm>
            <a:off x="6318568" y="529691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avec flèche 173"/>
          <p:cNvCxnSpPr/>
          <p:nvPr/>
        </p:nvCxnSpPr>
        <p:spPr>
          <a:xfrm>
            <a:off x="6940889" y="529691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 Box 33"/>
          <p:cNvSpPr txBox="1">
            <a:spLocks noChangeArrowheads="1"/>
          </p:cNvSpPr>
          <p:nvPr/>
        </p:nvSpPr>
        <p:spPr bwMode="auto">
          <a:xfrm>
            <a:off x="2365218" y="3936577"/>
            <a:ext cx="27749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i="1" dirty="0" smtClean="0">
                <a:solidFill>
                  <a:srgbClr val="FF0000"/>
                </a:solidFill>
                <a:latin typeface="+mn-lt"/>
              </a:rPr>
              <a:t>Volume force (</a:t>
            </a:r>
            <a:r>
              <a:rPr lang="fr-FR" sz="1800" i="1" dirty="0" err="1" smtClean="0">
                <a:solidFill>
                  <a:srgbClr val="FF0000"/>
                </a:solidFill>
                <a:latin typeface="+mn-lt"/>
              </a:rPr>
              <a:t>weight</a:t>
            </a:r>
            <a:r>
              <a:rPr lang="fr-FR" sz="1800" i="1" dirty="0" smtClean="0">
                <a:solidFill>
                  <a:srgbClr val="FF0000"/>
                </a:solidFill>
                <a:latin typeface="+mn-lt"/>
              </a:rPr>
              <a:t>)</a:t>
            </a:r>
            <a:endParaRPr lang="fr-FR" sz="18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6" name="Arc 175"/>
          <p:cNvSpPr/>
          <p:nvPr/>
        </p:nvSpPr>
        <p:spPr bwMode="auto">
          <a:xfrm rot="16200000">
            <a:off x="2432223" y="1819582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177" name="Arc 176"/>
          <p:cNvSpPr/>
          <p:nvPr/>
        </p:nvSpPr>
        <p:spPr bwMode="auto">
          <a:xfrm rot="16200000">
            <a:off x="3860121" y="1819581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178" name="Arc 177"/>
          <p:cNvSpPr/>
          <p:nvPr/>
        </p:nvSpPr>
        <p:spPr bwMode="auto">
          <a:xfrm rot="16200000">
            <a:off x="4574070" y="1819581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179" name="Arc 178"/>
          <p:cNvSpPr/>
          <p:nvPr/>
        </p:nvSpPr>
        <p:spPr bwMode="auto">
          <a:xfrm rot="16200000">
            <a:off x="6001968" y="1819581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grpSp>
        <p:nvGrpSpPr>
          <p:cNvPr id="180" name="Groupe 179"/>
          <p:cNvGrpSpPr/>
          <p:nvPr/>
        </p:nvGrpSpPr>
        <p:grpSpPr>
          <a:xfrm>
            <a:off x="7035208" y="1692758"/>
            <a:ext cx="142876" cy="571504"/>
            <a:chOff x="4000496" y="1643050"/>
            <a:chExt cx="142876" cy="571504"/>
          </a:xfrm>
        </p:grpSpPr>
        <p:sp>
          <p:nvSpPr>
            <p:cNvPr id="181" name="Arc 180"/>
            <p:cNvSpPr/>
            <p:nvPr/>
          </p:nvSpPr>
          <p:spPr bwMode="auto">
            <a:xfrm rot="5400000">
              <a:off x="4000496" y="2071678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82" name="Arc 181"/>
            <p:cNvSpPr/>
            <p:nvPr/>
          </p:nvSpPr>
          <p:spPr bwMode="auto">
            <a:xfrm rot="5400000">
              <a:off x="4000496" y="1785926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83" name="Arc 182"/>
            <p:cNvSpPr/>
            <p:nvPr/>
          </p:nvSpPr>
          <p:spPr bwMode="auto">
            <a:xfrm rot="16200000">
              <a:off x="4000496" y="1928802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84" name="Arc 183"/>
            <p:cNvSpPr/>
            <p:nvPr/>
          </p:nvSpPr>
          <p:spPr bwMode="auto">
            <a:xfrm rot="16200000">
              <a:off x="4000496" y="1643051"/>
              <a:ext cx="142876" cy="142876"/>
            </a:xfrm>
            <a:prstGeom prst="arc">
              <a:avLst>
                <a:gd name="adj1" fmla="val 10800009"/>
                <a:gd name="adj2" fmla="val 16278086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185" name="Connecteur droit 184"/>
            <p:cNvCxnSpPr>
              <a:stCxn id="184" idx="2"/>
            </p:cNvCxnSpPr>
            <p:nvPr/>
          </p:nvCxnSpPr>
          <p:spPr>
            <a:xfrm rot="16200000" flipV="1">
              <a:off x="3965597" y="1677950"/>
              <a:ext cx="69817" cy="18"/>
            </a:xfrm>
            <a:prstGeom prst="line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6" name="Groupe 185"/>
          <p:cNvGrpSpPr/>
          <p:nvPr/>
        </p:nvGrpSpPr>
        <p:grpSpPr>
          <a:xfrm>
            <a:off x="6318647" y="1692758"/>
            <a:ext cx="142876" cy="571504"/>
            <a:chOff x="4000496" y="1643050"/>
            <a:chExt cx="142876" cy="571504"/>
          </a:xfrm>
        </p:grpSpPr>
        <p:sp>
          <p:nvSpPr>
            <p:cNvPr id="187" name="Arc 186"/>
            <p:cNvSpPr/>
            <p:nvPr/>
          </p:nvSpPr>
          <p:spPr bwMode="auto">
            <a:xfrm rot="5400000">
              <a:off x="4000496" y="2071678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88" name="Arc 187"/>
            <p:cNvSpPr/>
            <p:nvPr/>
          </p:nvSpPr>
          <p:spPr bwMode="auto">
            <a:xfrm rot="5400000">
              <a:off x="4000496" y="1785926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89" name="Arc 188"/>
            <p:cNvSpPr/>
            <p:nvPr/>
          </p:nvSpPr>
          <p:spPr bwMode="auto">
            <a:xfrm rot="16200000">
              <a:off x="4000496" y="1928802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90" name="Arc 189"/>
            <p:cNvSpPr/>
            <p:nvPr/>
          </p:nvSpPr>
          <p:spPr bwMode="auto">
            <a:xfrm rot="16200000">
              <a:off x="4000496" y="1643051"/>
              <a:ext cx="142876" cy="142876"/>
            </a:xfrm>
            <a:prstGeom prst="arc">
              <a:avLst>
                <a:gd name="adj1" fmla="val 10800009"/>
                <a:gd name="adj2" fmla="val 16278086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191" name="Connecteur droit 190"/>
            <p:cNvCxnSpPr>
              <a:stCxn id="190" idx="2"/>
            </p:cNvCxnSpPr>
            <p:nvPr/>
          </p:nvCxnSpPr>
          <p:spPr>
            <a:xfrm rot="16200000" flipV="1">
              <a:off x="3965597" y="1677950"/>
              <a:ext cx="69817" cy="18"/>
            </a:xfrm>
            <a:prstGeom prst="line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Groupe 191"/>
          <p:cNvGrpSpPr/>
          <p:nvPr/>
        </p:nvGrpSpPr>
        <p:grpSpPr>
          <a:xfrm>
            <a:off x="5602089" y="1692758"/>
            <a:ext cx="142876" cy="571504"/>
            <a:chOff x="4000496" y="1643050"/>
            <a:chExt cx="142876" cy="571504"/>
          </a:xfrm>
        </p:grpSpPr>
        <p:sp>
          <p:nvSpPr>
            <p:cNvPr id="196" name="Arc 195"/>
            <p:cNvSpPr/>
            <p:nvPr/>
          </p:nvSpPr>
          <p:spPr bwMode="auto">
            <a:xfrm rot="5400000">
              <a:off x="4000496" y="2071678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97" name="Arc 196"/>
            <p:cNvSpPr/>
            <p:nvPr/>
          </p:nvSpPr>
          <p:spPr bwMode="auto">
            <a:xfrm rot="5400000">
              <a:off x="4000496" y="1785926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98" name="Arc 197"/>
            <p:cNvSpPr/>
            <p:nvPr/>
          </p:nvSpPr>
          <p:spPr bwMode="auto">
            <a:xfrm rot="16200000">
              <a:off x="4000496" y="1928802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99" name="Arc 198"/>
            <p:cNvSpPr/>
            <p:nvPr/>
          </p:nvSpPr>
          <p:spPr bwMode="auto">
            <a:xfrm rot="16200000">
              <a:off x="4000496" y="1643051"/>
              <a:ext cx="142876" cy="142876"/>
            </a:xfrm>
            <a:prstGeom prst="arc">
              <a:avLst>
                <a:gd name="adj1" fmla="val 10800009"/>
                <a:gd name="adj2" fmla="val 16278086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200" name="Connecteur droit 199"/>
            <p:cNvCxnSpPr>
              <a:stCxn id="199" idx="2"/>
            </p:cNvCxnSpPr>
            <p:nvPr/>
          </p:nvCxnSpPr>
          <p:spPr>
            <a:xfrm rot="16200000" flipV="1">
              <a:off x="3965597" y="1677950"/>
              <a:ext cx="69817" cy="18"/>
            </a:xfrm>
            <a:prstGeom prst="line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1" name="Groupe 200"/>
          <p:cNvGrpSpPr/>
          <p:nvPr/>
        </p:nvGrpSpPr>
        <p:grpSpPr>
          <a:xfrm>
            <a:off x="3452415" y="1692758"/>
            <a:ext cx="142876" cy="571504"/>
            <a:chOff x="4000496" y="1643050"/>
            <a:chExt cx="142876" cy="571504"/>
          </a:xfrm>
        </p:grpSpPr>
        <p:sp>
          <p:nvSpPr>
            <p:cNvPr id="203" name="Arc 202"/>
            <p:cNvSpPr/>
            <p:nvPr/>
          </p:nvSpPr>
          <p:spPr bwMode="auto">
            <a:xfrm rot="5400000">
              <a:off x="4000496" y="2071678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05" name="Arc 204"/>
            <p:cNvSpPr/>
            <p:nvPr/>
          </p:nvSpPr>
          <p:spPr bwMode="auto">
            <a:xfrm rot="5400000">
              <a:off x="4000496" y="1785926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37" name="Arc 236"/>
            <p:cNvSpPr/>
            <p:nvPr/>
          </p:nvSpPr>
          <p:spPr bwMode="auto">
            <a:xfrm rot="16200000">
              <a:off x="4000496" y="1928802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38" name="Arc 237"/>
            <p:cNvSpPr/>
            <p:nvPr/>
          </p:nvSpPr>
          <p:spPr bwMode="auto">
            <a:xfrm rot="16200000">
              <a:off x="4000496" y="1643051"/>
              <a:ext cx="142876" cy="142876"/>
            </a:xfrm>
            <a:prstGeom prst="arc">
              <a:avLst>
                <a:gd name="adj1" fmla="val 10800009"/>
                <a:gd name="adj2" fmla="val 16278086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239" name="Connecteur droit 238"/>
            <p:cNvCxnSpPr>
              <a:stCxn id="238" idx="2"/>
            </p:cNvCxnSpPr>
            <p:nvPr/>
          </p:nvCxnSpPr>
          <p:spPr>
            <a:xfrm rot="16200000" flipV="1">
              <a:off x="3965597" y="1677950"/>
              <a:ext cx="69817" cy="18"/>
            </a:xfrm>
            <a:prstGeom prst="line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8" name="Connecteur droit avec flèche 247"/>
          <p:cNvCxnSpPr/>
          <p:nvPr/>
        </p:nvCxnSpPr>
        <p:spPr>
          <a:xfrm rot="16200000" flipH="1">
            <a:off x="1343516" y="2526077"/>
            <a:ext cx="50006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Connecteur droit avec flèche 248"/>
          <p:cNvCxnSpPr/>
          <p:nvPr/>
        </p:nvCxnSpPr>
        <p:spPr>
          <a:xfrm rot="16200000" flipH="1">
            <a:off x="2766592" y="2525283"/>
            <a:ext cx="50006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Connecteur droit avec flèche 249"/>
          <p:cNvCxnSpPr/>
          <p:nvPr/>
        </p:nvCxnSpPr>
        <p:spPr>
          <a:xfrm rot="16200000" flipH="1">
            <a:off x="2055054" y="2526077"/>
            <a:ext cx="50006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Connecteur droit avec flèche 250"/>
          <p:cNvCxnSpPr/>
          <p:nvPr/>
        </p:nvCxnSpPr>
        <p:spPr>
          <a:xfrm rot="16200000" flipH="1">
            <a:off x="3478130" y="2525283"/>
            <a:ext cx="50006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Connecteur droit avec flèche 251"/>
          <p:cNvCxnSpPr/>
          <p:nvPr/>
        </p:nvCxnSpPr>
        <p:spPr>
          <a:xfrm rot="16200000" flipH="1">
            <a:off x="4189668" y="2526077"/>
            <a:ext cx="50006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Connecteur droit avec flèche 252"/>
          <p:cNvCxnSpPr/>
          <p:nvPr/>
        </p:nvCxnSpPr>
        <p:spPr>
          <a:xfrm rot="16200000" flipH="1">
            <a:off x="5612744" y="2525283"/>
            <a:ext cx="50006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Connecteur droit avec flèche 253"/>
          <p:cNvCxnSpPr/>
          <p:nvPr/>
        </p:nvCxnSpPr>
        <p:spPr>
          <a:xfrm rot="16200000" flipH="1">
            <a:off x="4901206" y="2526077"/>
            <a:ext cx="50006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Connecteur droit avec flèche 254"/>
          <p:cNvCxnSpPr/>
          <p:nvPr/>
        </p:nvCxnSpPr>
        <p:spPr>
          <a:xfrm rot="16200000" flipH="1">
            <a:off x="6324282" y="2525283"/>
            <a:ext cx="50006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Connecteur droit avec flèche 255"/>
          <p:cNvCxnSpPr/>
          <p:nvPr/>
        </p:nvCxnSpPr>
        <p:spPr>
          <a:xfrm rot="16200000" flipH="1">
            <a:off x="7035817" y="2525283"/>
            <a:ext cx="50006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95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241" grpId="0" animBg="1"/>
      <p:bldP spid="244" grpId="0" animBg="1"/>
      <p:bldP spid="245" grpId="0" animBg="1"/>
      <p:bldP spid="246" grpId="0" animBg="1"/>
      <p:bldP spid="258" grpId="0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/>
      <p:bldP spid="89" grpId="0" animBg="1"/>
      <p:bldP spid="102" grpId="0"/>
      <p:bldP spid="105" grpId="0"/>
      <p:bldP spid="13" grpId="0" animBg="1"/>
      <p:bldP spid="131" grpId="0"/>
      <p:bldP spid="175" grpId="0"/>
      <p:bldP spid="176" grpId="0" animBg="1"/>
      <p:bldP spid="177" grpId="0" animBg="1"/>
      <p:bldP spid="178" grpId="0" animBg="1"/>
      <p:bldP spid="17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76000" y="986741"/>
            <a:ext cx="8172464" cy="5547701"/>
          </a:xfrm>
        </p:spPr>
        <p:txBody>
          <a:bodyPr/>
          <a:lstStyle/>
          <a:p>
            <a:pPr lvl="1"/>
            <a:endParaRPr lang="fr-FR" sz="2000" b="1" dirty="0" smtClean="0"/>
          </a:p>
          <a:p>
            <a:pPr lvl="1"/>
            <a:r>
              <a:rPr lang="en-US" sz="2000" b="1" dirty="0" smtClean="0"/>
              <a:t>Method to perform finite element calculations (4 main steps)</a:t>
            </a:r>
          </a:p>
          <a:p>
            <a:pPr lvl="1"/>
            <a:endParaRPr lang="en-US" sz="2000" b="1" dirty="0" smtClean="0"/>
          </a:p>
          <a:p>
            <a:pPr lvl="2"/>
            <a:r>
              <a:rPr lang="en-US" sz="1400" b="1" dirty="0" smtClean="0"/>
              <a:t>1) Geometry description and meshing</a:t>
            </a:r>
          </a:p>
          <a:p>
            <a:pPr marL="771525" lvl="3" indent="0">
              <a:buNone/>
            </a:pPr>
            <a:r>
              <a:rPr lang="en-US" sz="1200" dirty="0" smtClean="0"/>
              <a:t>a) Description of points, lines, surfaces, volumes</a:t>
            </a:r>
          </a:p>
          <a:p>
            <a:pPr marL="771525" lvl="3" indent="0">
              <a:buNone/>
            </a:pPr>
            <a:r>
              <a:rPr lang="en-US" sz="1200" dirty="0" smtClean="0"/>
              <a:t>b) Discretization</a:t>
            </a:r>
            <a:endParaRPr lang="en-US" sz="1400" dirty="0" smtClean="0"/>
          </a:p>
          <a:p>
            <a:pPr lvl="2"/>
            <a:r>
              <a:rPr lang="en-US" sz="1400" b="1" dirty="0" smtClean="0"/>
              <a:t>2) Mathematical model definition</a:t>
            </a:r>
          </a:p>
          <a:p>
            <a:pPr marL="771525" lvl="3" indent="0">
              <a:buNone/>
            </a:pPr>
            <a:r>
              <a:rPr lang="en-US" sz="1200" dirty="0" smtClean="0"/>
              <a:t>a) Definition of the model data (type of analyze, formulation, material behavior, types of elements)</a:t>
            </a:r>
          </a:p>
          <a:p>
            <a:pPr marL="771525" lvl="3" indent="0">
              <a:buNone/>
            </a:pPr>
            <a:r>
              <a:rPr lang="en-US" sz="1200" dirty="0" smtClean="0"/>
              <a:t>b) Definition of the material properties (Young’s modulus, density, …)</a:t>
            </a:r>
          </a:p>
          <a:p>
            <a:pPr marL="771525" lvl="3" indent="0">
              <a:buNone/>
            </a:pPr>
            <a:r>
              <a:rPr lang="en-US" sz="1200" dirty="0" smtClean="0"/>
              <a:t>c) </a:t>
            </a:r>
            <a:r>
              <a:rPr lang="en-US" sz="1200" dirty="0"/>
              <a:t>Definition of the </a:t>
            </a:r>
            <a:r>
              <a:rPr lang="en-US" sz="1200" dirty="0" smtClean="0"/>
              <a:t>geometrical </a:t>
            </a:r>
            <a:r>
              <a:rPr lang="en-US" sz="1200" dirty="0"/>
              <a:t>properties </a:t>
            </a:r>
            <a:r>
              <a:rPr lang="en-US" sz="1200" dirty="0" smtClean="0"/>
              <a:t>(shell thickness, moments of inertia for beams, …)</a:t>
            </a:r>
          </a:p>
          <a:p>
            <a:pPr marL="771525" lvl="3" indent="0">
              <a:buNone/>
            </a:pPr>
            <a:r>
              <a:rPr lang="en-US" sz="1200" dirty="0" smtClean="0"/>
              <a:t>d) </a:t>
            </a:r>
            <a:r>
              <a:rPr lang="en-US" sz="1200" dirty="0"/>
              <a:t>Definition of the </a:t>
            </a:r>
            <a:r>
              <a:rPr lang="en-US" sz="1200" dirty="0" smtClean="0"/>
              <a:t>boundary conditions and loadings</a:t>
            </a:r>
          </a:p>
          <a:p>
            <a:pPr marL="771525" lvl="3" indent="0">
              <a:buNone/>
            </a:pPr>
            <a:r>
              <a:rPr lang="en-US" sz="1200" dirty="0" smtClean="0"/>
              <a:t>f) </a:t>
            </a:r>
            <a:r>
              <a:rPr lang="en-US" sz="1200" dirty="0"/>
              <a:t>Definition of the </a:t>
            </a:r>
            <a:r>
              <a:rPr lang="en-US" sz="1200" dirty="0" smtClean="0"/>
              <a:t>initial values</a:t>
            </a:r>
            <a:endParaRPr lang="en-US" sz="1400" dirty="0" smtClean="0"/>
          </a:p>
          <a:p>
            <a:pPr lvl="2"/>
            <a:r>
              <a:rPr lang="en-US" sz="1400" b="1" dirty="0" smtClean="0"/>
              <a:t>3) Solving the discretized model</a:t>
            </a:r>
          </a:p>
          <a:p>
            <a:pPr marL="771525" lvl="3" indent="0">
              <a:buNone/>
            </a:pPr>
            <a:r>
              <a:rPr lang="en-US" sz="1200" dirty="0" smtClean="0"/>
              <a:t>a) Elementary stiffness matrix and elementary mass matrix calculation </a:t>
            </a:r>
          </a:p>
          <a:p>
            <a:pPr marL="771525" lvl="3" indent="0">
              <a:buNone/>
            </a:pPr>
            <a:r>
              <a:rPr lang="en-US" sz="1200" dirty="0" smtClean="0"/>
              <a:t>b) Global matrix calculation</a:t>
            </a:r>
          </a:p>
          <a:p>
            <a:pPr marL="771525" lvl="3" indent="0">
              <a:buNone/>
            </a:pPr>
            <a:r>
              <a:rPr lang="en-US" sz="1200" dirty="0" smtClean="0"/>
              <a:t>c) Introduction of the loadings and boundary conditions</a:t>
            </a:r>
          </a:p>
          <a:p>
            <a:pPr marL="771525" lvl="3" indent="0">
              <a:buNone/>
            </a:pPr>
            <a:r>
              <a:rPr lang="en-US" sz="1200" dirty="0" smtClean="0"/>
              <a:t>e) Solving the system of equations</a:t>
            </a:r>
            <a:endParaRPr lang="en-US" sz="1800" dirty="0" smtClean="0"/>
          </a:p>
          <a:p>
            <a:pPr lvl="2"/>
            <a:r>
              <a:rPr lang="en-US" sz="1400" b="1" dirty="0" smtClean="0"/>
              <a:t>4) Analysis et </a:t>
            </a:r>
            <a:r>
              <a:rPr lang="en-US" sz="1400" b="1" dirty="0"/>
              <a:t>p</a:t>
            </a:r>
            <a:r>
              <a:rPr lang="en-US" sz="1400" b="1" dirty="0" smtClean="0"/>
              <a:t>ost-processing</a:t>
            </a:r>
          </a:p>
          <a:p>
            <a:pPr marL="771525" lvl="3" indent="0">
              <a:buNone/>
            </a:pPr>
            <a:r>
              <a:rPr lang="en-US" sz="1200" dirty="0" smtClean="0"/>
              <a:t>a) Local quantities (strains, stresses, displacements, …)</a:t>
            </a:r>
          </a:p>
          <a:p>
            <a:pPr marL="771525" lvl="3" indent="0">
              <a:buNone/>
            </a:pPr>
            <a:r>
              <a:rPr lang="en-US" sz="1200" dirty="0" smtClean="0"/>
              <a:t>b) Global quantities (maximal strains, strain energy, …)</a:t>
            </a:r>
          </a:p>
        </p:txBody>
      </p:sp>
      <p:sp>
        <p:nvSpPr>
          <p:cNvPr id="6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737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solution files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76000" y="986741"/>
            <a:ext cx="8172464" cy="5547701"/>
          </a:xfrm>
        </p:spPr>
        <p:txBody>
          <a:bodyPr/>
          <a:lstStyle/>
          <a:p>
            <a:pPr lvl="1"/>
            <a:endParaRPr lang="fr-FR" sz="2000" b="1" dirty="0" smtClean="0"/>
          </a:p>
          <a:p>
            <a:pPr lvl="1"/>
            <a:r>
              <a:rPr lang="fr-FR" sz="2000" b="1" dirty="0" smtClean="0"/>
              <a:t>The solution files of </a:t>
            </a:r>
            <a:r>
              <a:rPr lang="fr-FR" sz="2000" b="1" dirty="0" err="1" smtClean="0"/>
              <a:t>this</a:t>
            </a:r>
            <a:r>
              <a:rPr lang="fr-FR" sz="2000" b="1" dirty="0" smtClean="0"/>
              <a:t> tutorial are in the </a:t>
            </a:r>
            <a:r>
              <a:rPr lang="fr-FR" sz="2000" b="1" dirty="0" err="1" smtClean="0"/>
              <a:t>examples</a:t>
            </a:r>
            <a:r>
              <a:rPr lang="fr-FR" sz="2000" b="1" dirty="0" smtClean="0"/>
              <a:t> base</a:t>
            </a: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 err="1" smtClean="0">
                <a:sym typeface="Symbol" pitchFamily="18" charset="2"/>
              </a:rPr>
              <a:t>Download</a:t>
            </a:r>
            <a:r>
              <a:rPr lang="fr-FR" sz="2000" dirty="0" smtClean="0">
                <a:sym typeface="Symbol" pitchFamily="18" charset="2"/>
              </a:rPr>
              <a:t> </a:t>
            </a:r>
            <a:r>
              <a:rPr lang="fr-FR" sz="2000" dirty="0" err="1" smtClean="0">
                <a:sym typeface="Symbol" pitchFamily="18" charset="2"/>
              </a:rPr>
              <a:t>them</a:t>
            </a:r>
            <a:r>
              <a:rPr lang="fr-FR" sz="2000" dirty="0" smtClean="0">
                <a:sym typeface="Symbol" pitchFamily="18" charset="2"/>
              </a:rPr>
              <a:t> </a:t>
            </a:r>
            <a:r>
              <a:rPr lang="fr-FR" sz="2000" dirty="0" err="1" smtClean="0">
                <a:sym typeface="Symbol" pitchFamily="18" charset="2"/>
              </a:rPr>
              <a:t>from</a:t>
            </a:r>
            <a:r>
              <a:rPr lang="fr-FR" sz="2000" dirty="0" smtClean="0">
                <a:sym typeface="Symbol" pitchFamily="18" charset="2"/>
              </a:rPr>
              <a:t> the web site:</a:t>
            </a:r>
          </a:p>
          <a:p>
            <a:pPr lvl="2"/>
            <a:r>
              <a:rPr lang="fr-FR" sz="2000" dirty="0" smtClean="0">
                <a:sym typeface="Symbol" pitchFamily="18" charset="2"/>
                <a:hlinkClick r:id="rId2"/>
              </a:rPr>
              <a:t>http</a:t>
            </a:r>
            <a:r>
              <a:rPr lang="fr-FR" sz="2000" dirty="0">
                <a:sym typeface="Symbol" pitchFamily="18" charset="2"/>
                <a:hlinkClick r:id="rId2"/>
              </a:rPr>
              <a:t>://</a:t>
            </a:r>
            <a:r>
              <a:rPr lang="fr-FR" sz="2000" dirty="0" smtClean="0">
                <a:sym typeface="Symbol" pitchFamily="18" charset="2"/>
                <a:hlinkClick r:id="rId2"/>
              </a:rPr>
              <a:t>www-cast3m.cea.fr/index.php?page=exemples</a:t>
            </a:r>
            <a:endParaRPr lang="fr-FR" sz="2000" dirty="0" smtClean="0">
              <a:sym typeface="Symbol" pitchFamily="18" charset="2"/>
            </a:endParaRP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2"/>
            <a:r>
              <a:rPr lang="fr-FR" sz="2000" dirty="0" err="1" smtClean="0">
                <a:sym typeface="Symbol" pitchFamily="18" charset="2"/>
              </a:rPr>
              <a:t>Three</a:t>
            </a:r>
            <a:r>
              <a:rPr lang="fr-FR" sz="2000" dirty="0" smtClean="0">
                <a:sym typeface="Symbol" pitchFamily="18" charset="2"/>
              </a:rPr>
              <a:t> files </a:t>
            </a:r>
            <a:r>
              <a:rPr lang="fr-FR" sz="2000" dirty="0" err="1" smtClean="0">
                <a:sym typeface="Symbol" pitchFamily="18" charset="2"/>
              </a:rPr>
              <a:t>will</a:t>
            </a:r>
            <a:r>
              <a:rPr lang="fr-FR" sz="2000" dirty="0" smtClean="0">
                <a:sym typeface="Symbol" pitchFamily="18" charset="2"/>
              </a:rPr>
              <a:t> </a:t>
            </a:r>
            <a:r>
              <a:rPr lang="fr-FR" sz="2000" dirty="0" err="1" smtClean="0">
                <a:sym typeface="Symbol" pitchFamily="18" charset="2"/>
              </a:rPr>
              <a:t>be</a:t>
            </a:r>
            <a:r>
              <a:rPr lang="fr-FR" sz="2000" dirty="0" smtClean="0">
                <a:sym typeface="Symbol" pitchFamily="18" charset="2"/>
              </a:rPr>
              <a:t> </a:t>
            </a:r>
            <a:r>
              <a:rPr lang="fr-FR" sz="2000" dirty="0" err="1" smtClean="0">
                <a:sym typeface="Symbol" pitchFamily="18" charset="2"/>
              </a:rPr>
              <a:t>used</a:t>
            </a:r>
            <a:r>
              <a:rPr lang="fr-FR" sz="2000" dirty="0" smtClean="0">
                <a:sym typeface="Symbol" pitchFamily="18" charset="2"/>
              </a:rPr>
              <a:t>:</a:t>
            </a:r>
          </a:p>
          <a:p>
            <a:pPr lvl="2"/>
            <a:endParaRPr lang="fr-FR" sz="2000" dirty="0" smtClean="0">
              <a:sym typeface="Symbol" pitchFamily="18" charset="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000" i="1" dirty="0" smtClean="0"/>
              <a:t>formation_debutant_1_maillage.dgibi</a:t>
            </a:r>
            <a:endParaRPr lang="fr-FR" sz="2000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000" i="1" dirty="0" smtClean="0"/>
              <a:t>formation_debutant_2_thermique.dgibi</a:t>
            </a:r>
            <a:endParaRPr lang="fr-FR" sz="2000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000" i="1" dirty="0" smtClean="0"/>
              <a:t>formation_debutant_3_mecanique.dgibi</a:t>
            </a:r>
            <a:endParaRPr lang="fr-FR" sz="2000" i="1" dirty="0"/>
          </a:p>
          <a:p>
            <a:pPr lvl="1">
              <a:buFont typeface="Wingdings" panose="05000000000000000000" pitchFamily="2" charset="2"/>
              <a:buChar char="Ø"/>
            </a:pPr>
            <a:endParaRPr lang="fr-FR" sz="2000" i="1" dirty="0" smtClean="0"/>
          </a:p>
        </p:txBody>
      </p:sp>
      <p:sp>
        <p:nvSpPr>
          <p:cNvPr id="6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473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Introduction to Cast3M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>
              <a:buNone/>
            </a:pPr>
            <a:r>
              <a:rPr lang="en-US" sz="1800" b="1" i="1" u="sng" dirty="0" smtClean="0">
                <a:solidFill>
                  <a:schemeClr val="tx1"/>
                </a:solidFill>
                <a:sym typeface="Symbol" pitchFamily="18" charset="2"/>
              </a:rPr>
              <a:t>Objective</a:t>
            </a:r>
            <a:r>
              <a:rPr lang="en-US" sz="1800" i="1" dirty="0" smtClean="0">
                <a:solidFill>
                  <a:schemeClr val="tx1"/>
                </a:solidFill>
                <a:sym typeface="Symbol" pitchFamily="18" charset="2"/>
              </a:rPr>
              <a:t>: to create a </a:t>
            </a:r>
            <a:r>
              <a:rPr lang="en-US" sz="1800" i="1" dirty="0" err="1" smtClean="0">
                <a:solidFill>
                  <a:schemeClr val="tx1"/>
                </a:solidFill>
                <a:sym typeface="Symbol" pitchFamily="18" charset="2"/>
              </a:rPr>
              <a:t>parametered</a:t>
            </a:r>
            <a:r>
              <a:rPr lang="en-US" sz="1800" i="1" dirty="0" smtClean="0">
                <a:solidFill>
                  <a:schemeClr val="tx1"/>
                </a:solidFill>
                <a:sym typeface="Symbol" pitchFamily="18" charset="2"/>
              </a:rPr>
              <a:t> mesh of the plate with the hole </a:t>
            </a:r>
          </a:p>
          <a:p>
            <a:pPr marL="0" lvl="1" indent="0">
              <a:buNone/>
            </a:pPr>
            <a:endParaRPr lang="en-US" sz="2400" i="1" dirty="0" smtClean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lvl="1">
              <a:buFont typeface="+mj-lt"/>
              <a:buAutoNum type="arabicPeriod"/>
            </a:pPr>
            <a:r>
              <a:rPr lang="en-US" sz="1800" i="1" dirty="0" smtClean="0">
                <a:sym typeface="Wingdings" panose="05000000000000000000" pitchFamily="2" charset="2"/>
              </a:rPr>
              <a:t>locate the main points</a:t>
            </a:r>
          </a:p>
          <a:p>
            <a:pPr lvl="1">
              <a:buFont typeface="+mj-lt"/>
              <a:buAutoNum type="arabicPeriod"/>
            </a:pPr>
            <a:r>
              <a:rPr lang="en-US" sz="1800" i="1" dirty="0" smtClean="0">
                <a:sym typeface="Wingdings" panose="05000000000000000000" pitchFamily="2" charset="2"/>
              </a:rPr>
              <a:t>mesh the closed border  </a:t>
            </a:r>
          </a:p>
          <a:p>
            <a:pPr lvl="1">
              <a:buFont typeface="+mj-lt"/>
              <a:buAutoNum type="arabicPeriod"/>
            </a:pPr>
            <a:r>
              <a:rPr lang="en-US" sz="1800" i="1" dirty="0">
                <a:sym typeface="Wingdings" panose="05000000000000000000" pitchFamily="2" charset="2"/>
              </a:rPr>
              <a:t>m</a:t>
            </a:r>
            <a:r>
              <a:rPr lang="en-US" sz="1800" i="1" dirty="0" smtClean="0">
                <a:sym typeface="Wingdings" panose="05000000000000000000" pitchFamily="2" charset="2"/>
              </a:rPr>
              <a:t>esh the internal surface</a:t>
            </a: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Chap. 1: Geometry and mesh </a:t>
            </a:r>
            <a:endParaRPr lang="en-US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30</a:t>
            </a:fld>
            <a:endParaRPr lang="fr-FR" dirty="0"/>
          </a:p>
        </p:txBody>
      </p:sp>
      <p:grpSp>
        <p:nvGrpSpPr>
          <p:cNvPr id="30" name="Groupe 29"/>
          <p:cNvGrpSpPr/>
          <p:nvPr/>
        </p:nvGrpSpPr>
        <p:grpSpPr>
          <a:xfrm>
            <a:off x="997252" y="2511154"/>
            <a:ext cx="6684352" cy="4778746"/>
            <a:chOff x="420714" y="1633020"/>
            <a:chExt cx="7794624" cy="5572496"/>
          </a:xfrm>
        </p:grpSpPr>
        <p:sp>
          <p:nvSpPr>
            <p:cNvPr id="32" name="Rectangle 31"/>
            <p:cNvSpPr/>
            <p:nvPr/>
          </p:nvSpPr>
          <p:spPr bwMode="auto">
            <a:xfrm>
              <a:off x="1580695" y="2299770"/>
              <a:ext cx="5705949" cy="3540819"/>
            </a:xfrm>
            <a:prstGeom prst="rect">
              <a:avLst/>
            </a:prstGeom>
            <a:solidFill>
              <a:srgbClr val="B2B2B2"/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4" name="Arc 33"/>
            <p:cNvSpPr/>
            <p:nvPr/>
          </p:nvSpPr>
          <p:spPr bwMode="auto">
            <a:xfrm>
              <a:off x="3194457" y="4643446"/>
              <a:ext cx="2478424" cy="2562070"/>
            </a:xfrm>
            <a:prstGeom prst="arc">
              <a:avLst>
                <a:gd name="adj1" fmla="val 10954367"/>
                <a:gd name="adj2" fmla="val 21437270"/>
              </a:avLst>
            </a:prstGeom>
            <a:solidFill>
              <a:schemeClr val="bg1"/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5" name="Line 13"/>
            <p:cNvSpPr>
              <a:spLocks noChangeShapeType="1"/>
            </p:cNvSpPr>
            <p:nvPr/>
          </p:nvSpPr>
          <p:spPr bwMode="auto">
            <a:xfrm flipV="1">
              <a:off x="1454176" y="5928795"/>
              <a:ext cx="631825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Line 14"/>
            <p:cNvSpPr>
              <a:spLocks noChangeShapeType="1"/>
            </p:cNvSpPr>
            <p:nvPr/>
          </p:nvSpPr>
          <p:spPr bwMode="auto">
            <a:xfrm flipV="1">
              <a:off x="1451795" y="1998145"/>
              <a:ext cx="9525" cy="39417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Text Box 15"/>
            <p:cNvSpPr txBox="1">
              <a:spLocks noChangeArrowheads="1"/>
            </p:cNvSpPr>
            <p:nvPr/>
          </p:nvSpPr>
          <p:spPr bwMode="auto">
            <a:xfrm>
              <a:off x="7735913" y="5733532"/>
              <a:ext cx="4794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38" name="Text Box 16"/>
            <p:cNvSpPr txBox="1">
              <a:spLocks noChangeArrowheads="1"/>
            </p:cNvSpPr>
            <p:nvPr/>
          </p:nvSpPr>
          <p:spPr bwMode="auto">
            <a:xfrm>
              <a:off x="1216845" y="1633020"/>
              <a:ext cx="4794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>
                  <a:solidFill>
                    <a:srgbClr val="FF0000"/>
                  </a:solidFill>
                </a:rPr>
                <a:t>Y</a:t>
              </a:r>
            </a:p>
          </p:txBody>
        </p:sp>
        <p:sp>
          <p:nvSpPr>
            <p:cNvPr id="39" name="Text Box 17"/>
            <p:cNvSpPr txBox="1">
              <a:spLocks noChangeArrowheads="1"/>
            </p:cNvSpPr>
            <p:nvPr/>
          </p:nvSpPr>
          <p:spPr bwMode="auto">
            <a:xfrm>
              <a:off x="1043013" y="5900220"/>
              <a:ext cx="4794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40" name="Line 24"/>
            <p:cNvSpPr>
              <a:spLocks noChangeShapeType="1"/>
            </p:cNvSpPr>
            <p:nvPr/>
          </p:nvSpPr>
          <p:spPr bwMode="auto">
            <a:xfrm>
              <a:off x="1580695" y="6286520"/>
              <a:ext cx="5705949" cy="0"/>
            </a:xfrm>
            <a:prstGeom prst="line">
              <a:avLst/>
            </a:prstGeom>
            <a:noFill/>
            <a:ln w="19050">
              <a:solidFill>
                <a:srgbClr val="000618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Line 27"/>
            <p:cNvSpPr>
              <a:spLocks noChangeShapeType="1"/>
            </p:cNvSpPr>
            <p:nvPr/>
          </p:nvSpPr>
          <p:spPr bwMode="auto">
            <a:xfrm flipV="1">
              <a:off x="931888" y="2299770"/>
              <a:ext cx="0" cy="3540817"/>
            </a:xfrm>
            <a:prstGeom prst="line">
              <a:avLst/>
            </a:prstGeom>
            <a:noFill/>
            <a:ln w="19050">
              <a:solidFill>
                <a:srgbClr val="000618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Text Box 28"/>
            <p:cNvSpPr txBox="1">
              <a:spLocks noChangeArrowheads="1"/>
            </p:cNvSpPr>
            <p:nvPr/>
          </p:nvSpPr>
          <p:spPr bwMode="auto">
            <a:xfrm rot="16200000">
              <a:off x="302529" y="3871741"/>
              <a:ext cx="8524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>
                  <a:solidFill>
                    <a:schemeClr val="tx1"/>
                  </a:solidFill>
                </a:rPr>
                <a:t>haut</a:t>
              </a:r>
            </a:p>
          </p:txBody>
        </p:sp>
        <p:sp>
          <p:nvSpPr>
            <p:cNvPr id="43" name="Text Box 29"/>
            <p:cNvSpPr txBox="1">
              <a:spLocks noChangeArrowheads="1"/>
            </p:cNvSpPr>
            <p:nvPr/>
          </p:nvSpPr>
          <p:spPr bwMode="auto">
            <a:xfrm>
              <a:off x="3828588" y="6199848"/>
              <a:ext cx="1210162" cy="46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>
                  <a:solidFill>
                    <a:schemeClr val="tx1"/>
                  </a:solidFill>
                </a:rPr>
                <a:t>long</a:t>
              </a:r>
            </a:p>
          </p:txBody>
        </p:sp>
        <p:sp>
          <p:nvSpPr>
            <p:cNvPr id="44" name="Line 30"/>
            <p:cNvSpPr>
              <a:spLocks noChangeShapeType="1"/>
            </p:cNvSpPr>
            <p:nvPr/>
          </p:nvSpPr>
          <p:spPr bwMode="auto">
            <a:xfrm flipV="1">
              <a:off x="4429124" y="5286388"/>
              <a:ext cx="1074941" cy="571504"/>
            </a:xfrm>
            <a:prstGeom prst="line">
              <a:avLst/>
            </a:prstGeom>
            <a:noFill/>
            <a:ln w="19050">
              <a:solidFill>
                <a:srgbClr val="000618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Text Box 31"/>
            <p:cNvSpPr txBox="1">
              <a:spLocks noChangeArrowheads="1"/>
            </p:cNvSpPr>
            <p:nvPr/>
          </p:nvSpPr>
          <p:spPr bwMode="auto">
            <a:xfrm rot="19841794">
              <a:off x="4363128" y="4988563"/>
              <a:ext cx="1469720" cy="46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dirty="0">
                  <a:solidFill>
                    <a:schemeClr val="tx1"/>
                  </a:solidFill>
                </a:rPr>
                <a:t>rayon</a:t>
              </a:r>
            </a:p>
          </p:txBody>
        </p:sp>
        <p:sp>
          <p:nvSpPr>
            <p:cNvPr id="46" name="Text Box 33"/>
            <p:cNvSpPr txBox="1">
              <a:spLocks noChangeArrowheads="1"/>
            </p:cNvSpPr>
            <p:nvPr/>
          </p:nvSpPr>
          <p:spPr bwMode="auto">
            <a:xfrm>
              <a:off x="3828588" y="1775895"/>
              <a:ext cx="1210162" cy="46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 err="1">
                  <a:solidFill>
                    <a:srgbClr val="FF0000"/>
                  </a:solidFill>
                </a:rPr>
                <a:t>nlong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47" name="Text Box 34"/>
            <p:cNvSpPr txBox="1">
              <a:spLocks noChangeArrowheads="1"/>
            </p:cNvSpPr>
            <p:nvPr/>
          </p:nvSpPr>
          <p:spPr bwMode="auto">
            <a:xfrm rot="16200000">
              <a:off x="6969460" y="3836893"/>
              <a:ext cx="1411303" cy="46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 err="1">
                  <a:solidFill>
                    <a:srgbClr val="FF0000"/>
                  </a:solidFill>
                </a:rPr>
                <a:t>nhaut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48" name="Text Box 35"/>
            <p:cNvSpPr txBox="1">
              <a:spLocks noChangeArrowheads="1"/>
            </p:cNvSpPr>
            <p:nvPr/>
          </p:nvSpPr>
          <p:spPr bwMode="auto">
            <a:xfrm>
              <a:off x="1812332" y="5244583"/>
              <a:ext cx="1172812" cy="46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 err="1">
                  <a:solidFill>
                    <a:srgbClr val="FF0000"/>
                  </a:solidFill>
                </a:rPr>
                <a:t>nbasg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49" name="Text Box 36"/>
            <p:cNvSpPr txBox="1">
              <a:spLocks noChangeArrowheads="1"/>
            </p:cNvSpPr>
            <p:nvPr/>
          </p:nvSpPr>
          <p:spPr bwMode="auto">
            <a:xfrm>
              <a:off x="5798944" y="5244583"/>
              <a:ext cx="1354577" cy="46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 err="1">
                  <a:solidFill>
                    <a:srgbClr val="FF0000"/>
                  </a:solidFill>
                </a:rPr>
                <a:t>nbasd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50" name="Text Box 37"/>
            <p:cNvSpPr txBox="1">
              <a:spLocks noChangeArrowheads="1"/>
            </p:cNvSpPr>
            <p:nvPr/>
          </p:nvSpPr>
          <p:spPr bwMode="auto">
            <a:xfrm rot="19151086">
              <a:off x="2754230" y="4426591"/>
              <a:ext cx="1425483" cy="46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 err="1">
                  <a:solidFill>
                    <a:srgbClr val="FF0000"/>
                  </a:solidFill>
                </a:rPr>
                <a:t>nqcg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51" name="Text Box 38"/>
            <p:cNvSpPr txBox="1">
              <a:spLocks noChangeArrowheads="1"/>
            </p:cNvSpPr>
            <p:nvPr/>
          </p:nvSpPr>
          <p:spPr bwMode="auto">
            <a:xfrm rot="2155824">
              <a:off x="4687276" y="4426591"/>
              <a:ext cx="1493448" cy="46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 err="1">
                  <a:solidFill>
                    <a:srgbClr val="FF0000"/>
                  </a:solidFill>
                </a:rPr>
                <a:t>nqcd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cxnSp>
          <p:nvCxnSpPr>
            <p:cNvPr id="52" name="Connecteur droit 51"/>
            <p:cNvCxnSpPr/>
            <p:nvPr/>
          </p:nvCxnSpPr>
          <p:spPr bwMode="auto">
            <a:xfrm flipH="1">
              <a:off x="420714" y="2299770"/>
              <a:ext cx="1159981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rgbClr val="000618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3" name="Connecteur droit 52"/>
            <p:cNvCxnSpPr/>
            <p:nvPr/>
          </p:nvCxnSpPr>
          <p:spPr bwMode="auto">
            <a:xfrm flipH="1">
              <a:off x="422539" y="5840587"/>
              <a:ext cx="1159981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rgbClr val="000618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4" name="Connecteur droit 53"/>
            <p:cNvCxnSpPr/>
            <p:nvPr/>
          </p:nvCxnSpPr>
          <p:spPr bwMode="auto">
            <a:xfrm>
              <a:off x="1580695" y="5840587"/>
              <a:ext cx="0" cy="908218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rgbClr val="000618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5" name="Connecteur droit 54"/>
            <p:cNvCxnSpPr/>
            <p:nvPr/>
          </p:nvCxnSpPr>
          <p:spPr bwMode="auto">
            <a:xfrm>
              <a:off x="7286644" y="5842986"/>
              <a:ext cx="0" cy="908218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rgbClr val="000618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84947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Chap. 1: Meshing and general statements</a:t>
            </a:r>
            <a:endParaRPr lang="en-US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31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General options and parameters </a:t>
            </a:r>
          </a:p>
          <a:p>
            <a:pPr marL="0" lvl="1" indent="0">
              <a:buNone/>
            </a:pPr>
            <a:endParaRPr lang="en-US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GENERAL OPTIONS AND TYPE OF FINITE ELEMENTS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en-US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'DIME'</a:t>
            </a:r>
            <a:r>
              <a:rPr lang="en-US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2</a:t>
            </a:r>
            <a:r>
              <a:rPr lang="en-US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'ELEM' 'QUA8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;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LENGTHS AND MESH DENSITY DEFINITIONS 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LONG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24.E-1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HAUT     = 10.E-1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RAYON    = 2.E-1 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NLONG    = 24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NHAUT    = 4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NBASG    = 10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NBASD    = 10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NQCG     = 8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NQCD     = 8 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865" y="6375723"/>
            <a:ext cx="4403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7030A0"/>
                </a:solidFill>
                <a:sym typeface="Symbol" pitchFamily="18" charset="2"/>
              </a:rPr>
              <a:t>New objects ENTIER, FLOTTANT, MOT</a:t>
            </a:r>
            <a:endParaRPr lang="en-US" i="1" dirty="0">
              <a:solidFill>
                <a:srgbClr val="7030A0"/>
              </a:solidFill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3578860" y="2793841"/>
            <a:ext cx="5351612" cy="3897390"/>
            <a:chOff x="420714" y="1528970"/>
            <a:chExt cx="7794624" cy="5676546"/>
          </a:xfrm>
        </p:grpSpPr>
        <p:sp>
          <p:nvSpPr>
            <p:cNvPr id="8" name="Rectangle 7"/>
            <p:cNvSpPr/>
            <p:nvPr/>
          </p:nvSpPr>
          <p:spPr bwMode="auto">
            <a:xfrm>
              <a:off x="1580695" y="2299770"/>
              <a:ext cx="5705949" cy="3540819"/>
            </a:xfrm>
            <a:prstGeom prst="rect">
              <a:avLst/>
            </a:prstGeom>
            <a:solidFill>
              <a:srgbClr val="B2B2B2"/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9" name="Arc 8"/>
            <p:cNvSpPr/>
            <p:nvPr/>
          </p:nvSpPr>
          <p:spPr bwMode="auto">
            <a:xfrm>
              <a:off x="3194457" y="4643446"/>
              <a:ext cx="2478424" cy="2562070"/>
            </a:xfrm>
            <a:prstGeom prst="arc">
              <a:avLst>
                <a:gd name="adj1" fmla="val 10954367"/>
                <a:gd name="adj2" fmla="val 21437270"/>
              </a:avLst>
            </a:prstGeom>
            <a:solidFill>
              <a:schemeClr val="bg1"/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V="1">
              <a:off x="1454176" y="5928795"/>
              <a:ext cx="631825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flipV="1">
              <a:off x="1451795" y="1998145"/>
              <a:ext cx="9525" cy="39417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7735913" y="5733532"/>
              <a:ext cx="4794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1216844" y="1528970"/>
              <a:ext cx="479425" cy="396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>
                  <a:solidFill>
                    <a:srgbClr val="FF0000"/>
                  </a:solidFill>
                </a:rPr>
                <a:t>Y</a:t>
              </a: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1043013" y="5900220"/>
              <a:ext cx="4794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16" name="Line 24"/>
            <p:cNvSpPr>
              <a:spLocks noChangeShapeType="1"/>
            </p:cNvSpPr>
            <p:nvPr/>
          </p:nvSpPr>
          <p:spPr bwMode="auto">
            <a:xfrm>
              <a:off x="1580695" y="6286520"/>
              <a:ext cx="5705949" cy="0"/>
            </a:xfrm>
            <a:prstGeom prst="line">
              <a:avLst/>
            </a:prstGeom>
            <a:noFill/>
            <a:ln w="19050">
              <a:solidFill>
                <a:srgbClr val="000618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27"/>
            <p:cNvSpPr>
              <a:spLocks noChangeShapeType="1"/>
            </p:cNvSpPr>
            <p:nvPr/>
          </p:nvSpPr>
          <p:spPr bwMode="auto">
            <a:xfrm flipV="1">
              <a:off x="931888" y="2299770"/>
              <a:ext cx="0" cy="3540817"/>
            </a:xfrm>
            <a:prstGeom prst="line">
              <a:avLst/>
            </a:prstGeom>
            <a:noFill/>
            <a:ln w="19050">
              <a:solidFill>
                <a:srgbClr val="000618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 rot="16200000">
              <a:off x="99234" y="3982092"/>
              <a:ext cx="1259080" cy="582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>
                  <a:solidFill>
                    <a:schemeClr val="tx1"/>
                  </a:solidFill>
                </a:rPr>
                <a:t>haut</a:t>
              </a:r>
            </a:p>
          </p:txBody>
        </p:sp>
        <p:sp>
          <p:nvSpPr>
            <p:cNvPr id="19" name="Text Box 29"/>
            <p:cNvSpPr txBox="1">
              <a:spLocks noChangeArrowheads="1"/>
            </p:cNvSpPr>
            <p:nvPr/>
          </p:nvSpPr>
          <p:spPr bwMode="auto">
            <a:xfrm>
              <a:off x="3828588" y="6199848"/>
              <a:ext cx="1210162" cy="46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>
                  <a:solidFill>
                    <a:schemeClr val="tx1"/>
                  </a:solidFill>
                </a:rPr>
                <a:t>long</a:t>
              </a:r>
            </a:p>
          </p:txBody>
        </p:sp>
        <p:sp>
          <p:nvSpPr>
            <p:cNvPr id="20" name="Line 30"/>
            <p:cNvSpPr>
              <a:spLocks noChangeShapeType="1"/>
            </p:cNvSpPr>
            <p:nvPr/>
          </p:nvSpPr>
          <p:spPr bwMode="auto">
            <a:xfrm flipV="1">
              <a:off x="4429124" y="5286388"/>
              <a:ext cx="1074941" cy="571504"/>
            </a:xfrm>
            <a:prstGeom prst="line">
              <a:avLst/>
            </a:prstGeom>
            <a:noFill/>
            <a:ln w="19050">
              <a:solidFill>
                <a:srgbClr val="000618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 Box 31"/>
            <p:cNvSpPr txBox="1">
              <a:spLocks noChangeArrowheads="1"/>
            </p:cNvSpPr>
            <p:nvPr/>
          </p:nvSpPr>
          <p:spPr bwMode="auto">
            <a:xfrm rot="19841794">
              <a:off x="4174453" y="4999661"/>
              <a:ext cx="1469719" cy="46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dirty="0">
                  <a:solidFill>
                    <a:schemeClr val="tx1"/>
                  </a:solidFill>
                </a:rPr>
                <a:t>rayon</a:t>
              </a:r>
            </a:p>
          </p:txBody>
        </p:sp>
        <p:sp>
          <p:nvSpPr>
            <p:cNvPr id="22" name="Text Box 33"/>
            <p:cNvSpPr txBox="1">
              <a:spLocks noChangeArrowheads="1"/>
            </p:cNvSpPr>
            <p:nvPr/>
          </p:nvSpPr>
          <p:spPr bwMode="auto">
            <a:xfrm>
              <a:off x="3828588" y="1775895"/>
              <a:ext cx="1210162" cy="46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 err="1">
                  <a:solidFill>
                    <a:srgbClr val="FF0000"/>
                  </a:solidFill>
                </a:rPr>
                <a:t>nlong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 Box 34"/>
            <p:cNvSpPr txBox="1">
              <a:spLocks noChangeArrowheads="1"/>
            </p:cNvSpPr>
            <p:nvPr/>
          </p:nvSpPr>
          <p:spPr bwMode="auto">
            <a:xfrm rot="16200000">
              <a:off x="6814277" y="3836895"/>
              <a:ext cx="1411303" cy="46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 err="1">
                  <a:solidFill>
                    <a:srgbClr val="FF0000"/>
                  </a:solidFill>
                </a:rPr>
                <a:t>nhaut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 Box 35"/>
            <p:cNvSpPr txBox="1">
              <a:spLocks noChangeArrowheads="1"/>
            </p:cNvSpPr>
            <p:nvPr/>
          </p:nvSpPr>
          <p:spPr bwMode="auto">
            <a:xfrm>
              <a:off x="1812331" y="5244584"/>
              <a:ext cx="1382125" cy="582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 err="1">
                  <a:solidFill>
                    <a:srgbClr val="FF0000"/>
                  </a:solidFill>
                </a:rPr>
                <a:t>nbasg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 Box 36"/>
            <p:cNvSpPr txBox="1">
              <a:spLocks noChangeArrowheads="1"/>
            </p:cNvSpPr>
            <p:nvPr/>
          </p:nvSpPr>
          <p:spPr bwMode="auto">
            <a:xfrm>
              <a:off x="5798944" y="5244583"/>
              <a:ext cx="1354577" cy="46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 err="1">
                  <a:solidFill>
                    <a:srgbClr val="FF0000"/>
                  </a:solidFill>
                </a:rPr>
                <a:t>nbasd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 Box 37"/>
            <p:cNvSpPr txBox="1">
              <a:spLocks noChangeArrowheads="1"/>
            </p:cNvSpPr>
            <p:nvPr/>
          </p:nvSpPr>
          <p:spPr bwMode="auto">
            <a:xfrm rot="19151086">
              <a:off x="2754230" y="4426591"/>
              <a:ext cx="1425483" cy="46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 err="1">
                  <a:solidFill>
                    <a:srgbClr val="FF0000"/>
                  </a:solidFill>
                </a:rPr>
                <a:t>nqcg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 Box 38"/>
            <p:cNvSpPr txBox="1">
              <a:spLocks noChangeArrowheads="1"/>
            </p:cNvSpPr>
            <p:nvPr/>
          </p:nvSpPr>
          <p:spPr bwMode="auto">
            <a:xfrm rot="2155824">
              <a:off x="4687276" y="4426591"/>
              <a:ext cx="1493448" cy="466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dirty="0" err="1">
                  <a:solidFill>
                    <a:srgbClr val="FF0000"/>
                  </a:solidFill>
                </a:rPr>
                <a:t>nqcd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Connecteur droit 27"/>
            <p:cNvCxnSpPr/>
            <p:nvPr/>
          </p:nvCxnSpPr>
          <p:spPr bwMode="auto">
            <a:xfrm flipH="1">
              <a:off x="420714" y="2299770"/>
              <a:ext cx="1159981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rgbClr val="000618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0" name="Connecteur droit 29"/>
            <p:cNvCxnSpPr/>
            <p:nvPr/>
          </p:nvCxnSpPr>
          <p:spPr bwMode="auto">
            <a:xfrm flipH="1">
              <a:off x="422539" y="5840587"/>
              <a:ext cx="1159981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rgbClr val="000618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1" name="Connecteur droit 30"/>
            <p:cNvCxnSpPr/>
            <p:nvPr/>
          </p:nvCxnSpPr>
          <p:spPr bwMode="auto">
            <a:xfrm>
              <a:off x="1580695" y="5840587"/>
              <a:ext cx="0" cy="908218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rgbClr val="000618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2" name="Connecteur droit 31"/>
            <p:cNvCxnSpPr/>
            <p:nvPr/>
          </p:nvCxnSpPr>
          <p:spPr bwMode="auto">
            <a:xfrm>
              <a:off x="7286644" y="5842986"/>
              <a:ext cx="0" cy="908218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rgbClr val="000618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68224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Chap. </a:t>
            </a:r>
            <a:r>
              <a:rPr lang="en-US" dirty="0" smtClean="0"/>
              <a:t>1: </a:t>
            </a:r>
            <a:r>
              <a:rPr lang="en-US" dirty="0"/>
              <a:t>Meshing and general statements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32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916" y="1270049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Points creation</a:t>
            </a:r>
          </a:p>
          <a:p>
            <a:pPr marL="0" lvl="1" indent="0">
              <a:buNone/>
            </a:pPr>
            <a:endParaRPr lang="en-US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CREATION OF POINTS SUPPORTING THE MESH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PA 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0. 0.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PB       = </a:t>
            </a:r>
            <a:r>
              <a:rPr lang="fr-FR" b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((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0.5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LONG</a:t>
            </a:r>
            <a:r>
              <a:rPr lang="fr-FR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–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RAYON</a:t>
            </a:r>
            <a:r>
              <a:rPr lang="fr-FR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0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. </a:t>
            </a:r>
            <a:r>
              <a:rPr lang="fr-FR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PC       = </a:t>
            </a:r>
            <a:r>
              <a:rPr lang="fr-FR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0.5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LONG</a:t>
            </a:r>
            <a:r>
              <a:rPr lang="fr-FR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RAYON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PD       = </a:t>
            </a:r>
            <a:r>
              <a:rPr lang="fr-FR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((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0.5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LONG</a:t>
            </a:r>
            <a:r>
              <a:rPr lang="fr-FR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+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RAYON</a:t>
            </a:r>
            <a:r>
              <a:rPr lang="fr-FR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0.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PE       = LONG 0.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PF       = LONG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HAUT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PG 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0. HAUT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PCEN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0.5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LONG</a:t>
            </a:r>
            <a:r>
              <a:rPr lang="fr-FR" b="1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0.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sz="3600" b="1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b="1" dirty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sz="3600" b="1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sz="3600" b="1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sz="3600" b="1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sz="3600" b="1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865" y="6375723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7030A0"/>
                </a:solidFill>
                <a:sym typeface="Symbol" pitchFamily="18" charset="2"/>
              </a:rPr>
              <a:t>new object POINT</a:t>
            </a:r>
            <a:endParaRPr lang="en-US" i="1" dirty="0"/>
          </a:p>
        </p:txBody>
      </p:sp>
      <p:grpSp>
        <p:nvGrpSpPr>
          <p:cNvPr id="56" name="Groupe 55"/>
          <p:cNvGrpSpPr/>
          <p:nvPr/>
        </p:nvGrpSpPr>
        <p:grpSpPr>
          <a:xfrm>
            <a:off x="4910269" y="2036302"/>
            <a:ext cx="4036278" cy="3443409"/>
            <a:chOff x="5120021" y="1485668"/>
            <a:chExt cx="3515722" cy="2999316"/>
          </a:xfrm>
        </p:grpSpPr>
        <p:grpSp>
          <p:nvGrpSpPr>
            <p:cNvPr id="57" name="Groupe 56"/>
            <p:cNvGrpSpPr/>
            <p:nvPr/>
          </p:nvGrpSpPr>
          <p:grpSpPr>
            <a:xfrm>
              <a:off x="5357683" y="1879110"/>
              <a:ext cx="3030929" cy="2605874"/>
              <a:chOff x="1580695" y="2299770"/>
              <a:chExt cx="5705949" cy="4905746"/>
            </a:xfrm>
          </p:grpSpPr>
          <p:sp>
            <p:nvSpPr>
              <p:cNvPr id="66" name="Rectangle 65"/>
              <p:cNvSpPr/>
              <p:nvPr/>
            </p:nvSpPr>
            <p:spPr bwMode="auto">
              <a:xfrm>
                <a:off x="1580695" y="2299770"/>
                <a:ext cx="5705949" cy="3540819"/>
              </a:xfrm>
              <a:prstGeom prst="rect">
                <a:avLst/>
              </a:prstGeom>
              <a:noFill/>
              <a:ln w="12700" cap="flat" cmpd="sng" algn="ctr">
                <a:solidFill>
                  <a:srgbClr val="666666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000" b="0" i="0" u="none" strike="noStrike" cap="none" normalizeH="0" baseline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67" name="Arc 66"/>
              <p:cNvSpPr/>
              <p:nvPr/>
            </p:nvSpPr>
            <p:spPr bwMode="auto">
              <a:xfrm>
                <a:off x="3194457" y="4643446"/>
                <a:ext cx="2478424" cy="2562070"/>
              </a:xfrm>
              <a:prstGeom prst="arc">
                <a:avLst>
                  <a:gd name="adj1" fmla="val 10954367"/>
                  <a:gd name="adj2" fmla="val 21437270"/>
                </a:avLst>
              </a:prstGeom>
              <a:solidFill>
                <a:schemeClr val="bg1"/>
              </a:solidFill>
              <a:ln w="12700" cap="flat" cmpd="sng" algn="ctr">
                <a:solidFill>
                  <a:srgbClr val="666666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000" b="0" i="0" u="none" strike="noStrike" cap="none" normalizeH="0" baseline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ahoma" pitchFamily="34" charset="0"/>
                </a:endParaRPr>
              </a:p>
            </p:txBody>
          </p:sp>
        </p:grpSp>
        <p:sp>
          <p:nvSpPr>
            <p:cNvPr id="58" name="ZoneTexte 57"/>
            <p:cNvSpPr txBox="1"/>
            <p:nvPr/>
          </p:nvSpPr>
          <p:spPr>
            <a:xfrm>
              <a:off x="5120021" y="3830149"/>
              <a:ext cx="4753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PA</a:t>
              </a:r>
              <a:endParaRPr lang="fr-FR" dirty="0"/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5904809" y="3838904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PB</a:t>
              </a:r>
              <a:endParaRPr lang="fr-FR" dirty="0"/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6620514" y="2763054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PC</a:t>
              </a:r>
              <a:endParaRPr lang="fr-FR" dirty="0"/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7278768" y="3788759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PD</a:t>
              </a:r>
              <a:endParaRPr lang="fr-FR" dirty="0"/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8135979" y="379596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PE</a:t>
              </a:r>
              <a:endParaRPr lang="fr-FR" dirty="0"/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8156125" y="1506950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PF</a:t>
              </a:r>
              <a:endParaRPr lang="fr-FR" dirty="0"/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5120021" y="1485668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PG</a:t>
              </a:r>
              <a:endParaRPr lang="fr-FR" dirty="0"/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6476290" y="3480773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PCEN</a:t>
              </a:r>
              <a:endParaRPr lang="fr-FR" dirty="0"/>
            </a:p>
          </p:txBody>
        </p:sp>
      </p:grpSp>
      <p:sp>
        <p:nvSpPr>
          <p:cNvPr id="68" name="Ellipse 67"/>
          <p:cNvSpPr/>
          <p:nvPr/>
        </p:nvSpPr>
        <p:spPr>
          <a:xfrm>
            <a:off x="5082738" y="2387618"/>
            <a:ext cx="200763" cy="200763"/>
          </a:xfrm>
          <a:prstGeom prst="ellipse">
            <a:avLst/>
          </a:prstGeom>
          <a:gradFill flip="none" rotWithShape="1">
            <a:gsLst>
              <a:gs pos="100000">
                <a:schemeClr val="tx1"/>
              </a:gs>
              <a:gs pos="81000">
                <a:schemeClr val="tx1"/>
              </a:gs>
              <a:gs pos="32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/>
        </p:nvSpPr>
        <p:spPr>
          <a:xfrm>
            <a:off x="6066872" y="4550066"/>
            <a:ext cx="200763" cy="200763"/>
          </a:xfrm>
          <a:prstGeom prst="ellipse">
            <a:avLst/>
          </a:prstGeom>
          <a:gradFill flip="none" rotWithShape="1">
            <a:gsLst>
              <a:gs pos="100000">
                <a:schemeClr val="tx1"/>
              </a:gs>
              <a:gs pos="81000">
                <a:schemeClr val="tx1"/>
              </a:gs>
              <a:gs pos="32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/>
          <p:cNvSpPr/>
          <p:nvPr/>
        </p:nvSpPr>
        <p:spPr>
          <a:xfrm>
            <a:off x="5082735" y="4538820"/>
            <a:ext cx="200763" cy="200763"/>
          </a:xfrm>
          <a:prstGeom prst="ellipse">
            <a:avLst/>
          </a:prstGeom>
          <a:gradFill flip="none" rotWithShape="1">
            <a:gsLst>
              <a:gs pos="100000">
                <a:schemeClr val="tx1"/>
              </a:gs>
              <a:gs pos="81000">
                <a:schemeClr val="tx1"/>
              </a:gs>
              <a:gs pos="32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/>
          <p:cNvSpPr/>
          <p:nvPr/>
        </p:nvSpPr>
        <p:spPr>
          <a:xfrm>
            <a:off x="6822589" y="3843556"/>
            <a:ext cx="200763" cy="200763"/>
          </a:xfrm>
          <a:prstGeom prst="ellipse">
            <a:avLst/>
          </a:prstGeom>
          <a:gradFill flip="none" rotWithShape="1">
            <a:gsLst>
              <a:gs pos="100000">
                <a:schemeClr val="tx1"/>
              </a:gs>
              <a:gs pos="81000">
                <a:schemeClr val="tx1"/>
              </a:gs>
              <a:gs pos="32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/>
          <p:cNvSpPr/>
          <p:nvPr/>
        </p:nvSpPr>
        <p:spPr>
          <a:xfrm>
            <a:off x="7578309" y="4527155"/>
            <a:ext cx="200763" cy="200763"/>
          </a:xfrm>
          <a:prstGeom prst="ellipse">
            <a:avLst/>
          </a:prstGeom>
          <a:gradFill flip="none" rotWithShape="1">
            <a:gsLst>
              <a:gs pos="100000">
                <a:schemeClr val="tx1"/>
              </a:gs>
              <a:gs pos="81000">
                <a:schemeClr val="tx1"/>
              </a:gs>
              <a:gs pos="32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/>
          <p:cNvSpPr/>
          <p:nvPr/>
        </p:nvSpPr>
        <p:spPr>
          <a:xfrm>
            <a:off x="8570848" y="4527154"/>
            <a:ext cx="200763" cy="200763"/>
          </a:xfrm>
          <a:prstGeom prst="ellipse">
            <a:avLst/>
          </a:prstGeom>
          <a:gradFill flip="none" rotWithShape="1">
            <a:gsLst>
              <a:gs pos="100000">
                <a:schemeClr val="tx1"/>
              </a:gs>
              <a:gs pos="81000">
                <a:schemeClr val="tx1"/>
              </a:gs>
              <a:gs pos="32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/>
          <p:cNvSpPr/>
          <p:nvPr/>
        </p:nvSpPr>
        <p:spPr>
          <a:xfrm>
            <a:off x="6822588" y="4550066"/>
            <a:ext cx="200763" cy="200763"/>
          </a:xfrm>
          <a:prstGeom prst="ellipse">
            <a:avLst/>
          </a:prstGeom>
          <a:gradFill flip="none" rotWithShape="1">
            <a:gsLst>
              <a:gs pos="100000">
                <a:schemeClr val="tx1"/>
              </a:gs>
              <a:gs pos="81000">
                <a:schemeClr val="tx1"/>
              </a:gs>
              <a:gs pos="32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/>
          <p:cNvSpPr/>
          <p:nvPr/>
        </p:nvSpPr>
        <p:spPr>
          <a:xfrm>
            <a:off x="8570848" y="2397862"/>
            <a:ext cx="200763" cy="200763"/>
          </a:xfrm>
          <a:prstGeom prst="ellipse">
            <a:avLst/>
          </a:prstGeom>
          <a:gradFill flip="none" rotWithShape="1">
            <a:gsLst>
              <a:gs pos="100000">
                <a:schemeClr val="tx1"/>
              </a:gs>
              <a:gs pos="81000">
                <a:schemeClr val="tx1"/>
              </a:gs>
              <a:gs pos="32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9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Chap. </a:t>
            </a:r>
            <a:r>
              <a:rPr lang="en-US" dirty="0" smtClean="0"/>
              <a:t>1: </a:t>
            </a:r>
            <a:r>
              <a:rPr lang="en-US" dirty="0"/>
              <a:t>Meshing and general statements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33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Lines and </a:t>
            </a:r>
            <a:r>
              <a:rPr lang="fr-FR" sz="2000" b="1" dirty="0" err="1" smtClean="0">
                <a:sym typeface="Symbol" pitchFamily="18" charset="2"/>
              </a:rPr>
              <a:t>closed</a:t>
            </a:r>
            <a:r>
              <a:rPr lang="fr-FR" sz="2000" b="1" dirty="0" smtClean="0">
                <a:sym typeface="Symbol" pitchFamily="18" charset="2"/>
              </a:rPr>
              <a:t> contour</a:t>
            </a: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STRAIGHT LINES CONSTRUCTION (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DROI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or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</a:p>
          <a:p>
            <a:pPr marL="0" lvl="1" indent="0">
              <a:buNone/>
            </a:pPr>
            <a:endParaRPr lang="en-US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LIAB 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DROI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NBASG PA PB 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LIDE 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DROI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NBASD PD PE 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LIEF 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   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NHAUT PE PF 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LIFG 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   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NLONG PF PG 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LIGA 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   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NHAUT PG PA ;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CONSTRUCTION OF CIRCLES (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CERC 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or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sz="1200" i="1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(It’s up to you: see the manual pages)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CLOSED 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CONTOUR OBTAINED FROM THE ELEMENTARY LINES ASSEMBLY</a:t>
            </a:r>
          </a:p>
          <a:p>
            <a:pPr lvl="1">
              <a:buFont typeface="Arial" charset="0"/>
              <a:buChar char="•"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 = LIAB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CE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LIDE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LIEF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LIFG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LIGA ;</a:t>
            </a:r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33300" y="6375723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7030A0"/>
                </a:solidFill>
                <a:sym typeface="Symbol" pitchFamily="18" charset="2"/>
              </a:rPr>
              <a:t>new object MAILLAGE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7853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Chap. </a:t>
            </a:r>
            <a:r>
              <a:rPr lang="en-US" dirty="0" smtClean="0"/>
              <a:t>1: </a:t>
            </a:r>
            <a:r>
              <a:rPr lang="en-US" dirty="0"/>
              <a:t>Meshing and general statements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34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Lines and closed contour</a:t>
            </a:r>
            <a:endParaRPr lang="en-US" sz="2000" dirty="0" smtClean="0">
              <a:sym typeface="Symbol" pitchFamily="18" charset="2"/>
            </a:endParaRPr>
          </a:p>
          <a:p>
            <a:pPr marL="0" lvl="1" indent="0">
              <a:buNone/>
            </a:pPr>
            <a:endParaRPr lang="en-US" dirty="0" smtClean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STRAIGHT LINES CONSTRUCTION (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DROI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or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</a:p>
          <a:p>
            <a:pPr marL="0" lvl="1" indent="0">
              <a:buNone/>
            </a:pPr>
            <a:endParaRPr lang="fr-FR" sz="2000" dirty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LIAB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DROI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NBASG PA PB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LIDE    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DROI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NBASD PD PE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LIEF    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  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NHAUT PE PF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LIFG    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  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NLONG PF PG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LIGA    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  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NHAUT PG PA 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CONSTRUCTION OF CIRCLES (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CERC 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or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CE1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CERC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NQCG PB PCEN PC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CE      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  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NQCD CE1 PCEN PD 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CLOSED 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CONTOUR OBTAINED FROM THE 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ELEMENTARY 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LINES ASSEMBLY 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 = LIAB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CE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LIDE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LIEF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LIFG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LIGA 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grpSp>
        <p:nvGrpSpPr>
          <p:cNvPr id="37" name="Groupe 36"/>
          <p:cNvGrpSpPr/>
          <p:nvPr/>
        </p:nvGrpSpPr>
        <p:grpSpPr>
          <a:xfrm>
            <a:off x="4935841" y="2254634"/>
            <a:ext cx="3758404" cy="3186386"/>
            <a:chOff x="4518814" y="2275104"/>
            <a:chExt cx="3758036" cy="3235089"/>
          </a:xfrm>
        </p:grpSpPr>
        <p:grpSp>
          <p:nvGrpSpPr>
            <p:cNvPr id="38" name="Groupe 37"/>
            <p:cNvGrpSpPr/>
            <p:nvPr/>
          </p:nvGrpSpPr>
          <p:grpSpPr>
            <a:xfrm>
              <a:off x="4908012" y="2275104"/>
              <a:ext cx="3335715" cy="3235089"/>
              <a:chOff x="5483103" y="1667122"/>
              <a:chExt cx="2905510" cy="2817862"/>
            </a:xfrm>
          </p:grpSpPr>
          <p:sp>
            <p:nvSpPr>
              <p:cNvPr id="56" name="Arc 55"/>
              <p:cNvSpPr/>
              <p:nvPr/>
            </p:nvSpPr>
            <p:spPr bwMode="auto">
              <a:xfrm>
                <a:off x="6214893" y="3124043"/>
                <a:ext cx="1316508" cy="1360941"/>
              </a:xfrm>
              <a:prstGeom prst="arc">
                <a:avLst>
                  <a:gd name="adj1" fmla="val 10954367"/>
                  <a:gd name="adj2" fmla="val 21437270"/>
                </a:avLst>
              </a:prstGeom>
              <a:ln>
                <a:headEnd type="none" w="sm" len="sm"/>
                <a:tailEnd type="arrow" w="sm" len="sm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000" b="0" i="0" u="none" strike="noStrike" cap="none" normalizeH="0" baseline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57" name="ZoneTexte 56"/>
              <p:cNvSpPr txBox="1"/>
              <p:nvPr/>
            </p:nvSpPr>
            <p:spPr>
              <a:xfrm>
                <a:off x="5483103" y="3497799"/>
                <a:ext cx="451273" cy="241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LIAB</a:t>
                </a:r>
                <a:endParaRPr lang="fr-FR" sz="1200" dirty="0"/>
              </a:p>
            </p:txBody>
          </p:sp>
          <p:sp>
            <p:nvSpPr>
              <p:cNvPr id="58" name="ZoneTexte 57"/>
              <p:cNvSpPr txBox="1"/>
              <p:nvPr/>
            </p:nvSpPr>
            <p:spPr>
              <a:xfrm>
                <a:off x="6639512" y="3136733"/>
                <a:ext cx="346554" cy="241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CE</a:t>
                </a:r>
                <a:endParaRPr lang="fr-FR" sz="1200" dirty="0"/>
              </a:p>
            </p:txBody>
          </p:sp>
          <p:sp>
            <p:nvSpPr>
              <p:cNvPr id="59" name="ZoneTexte 58"/>
              <p:cNvSpPr txBox="1"/>
              <p:nvPr/>
            </p:nvSpPr>
            <p:spPr>
              <a:xfrm>
                <a:off x="6545170" y="1667122"/>
                <a:ext cx="459651" cy="241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/>
                  <a:t>LIFG</a:t>
                </a:r>
                <a:endParaRPr lang="fr-FR" sz="1200" dirty="0"/>
              </a:p>
            </p:txBody>
          </p:sp>
          <p:cxnSp>
            <p:nvCxnSpPr>
              <p:cNvPr id="61" name="Connecteur droit avec flèche 60"/>
              <p:cNvCxnSpPr/>
              <p:nvPr/>
            </p:nvCxnSpPr>
            <p:spPr>
              <a:xfrm flipV="1">
                <a:off x="8388613" y="1885817"/>
                <a:ext cx="0" cy="188083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ZoneTexte 48"/>
            <p:cNvSpPr txBox="1"/>
            <p:nvPr/>
          </p:nvSpPr>
          <p:spPr>
            <a:xfrm>
              <a:off x="7457726" y="4388509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LIDE</a:t>
              </a:r>
              <a:endParaRPr lang="fr-FR" sz="1200" dirty="0"/>
            </a:p>
          </p:txBody>
        </p:sp>
        <p:sp>
          <p:nvSpPr>
            <p:cNvPr id="50" name="ZoneTexte 49"/>
            <p:cNvSpPr txBox="1"/>
            <p:nvPr/>
          </p:nvSpPr>
          <p:spPr>
            <a:xfrm rot="16200000">
              <a:off x="7883313" y="3474998"/>
              <a:ext cx="5100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LIEF</a:t>
              </a:r>
              <a:endParaRPr lang="fr-FR" sz="1200" dirty="0"/>
            </a:p>
          </p:txBody>
        </p:sp>
        <p:sp>
          <p:nvSpPr>
            <p:cNvPr id="51" name="ZoneTexte 50"/>
            <p:cNvSpPr txBox="1"/>
            <p:nvPr/>
          </p:nvSpPr>
          <p:spPr>
            <a:xfrm rot="16200000">
              <a:off x="4389452" y="3528853"/>
              <a:ext cx="5357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LIGA</a:t>
              </a:r>
              <a:endParaRPr lang="fr-FR" sz="1200" dirty="0"/>
            </a:p>
          </p:txBody>
        </p:sp>
        <p:cxnSp>
          <p:nvCxnSpPr>
            <p:cNvPr id="52" name="Connecteur droit avec flèche 51"/>
            <p:cNvCxnSpPr/>
            <p:nvPr/>
          </p:nvCxnSpPr>
          <p:spPr>
            <a:xfrm flipH="1" flipV="1">
              <a:off x="4764020" y="2518479"/>
              <a:ext cx="3479705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/>
            <p:cNvCxnSpPr/>
            <p:nvPr/>
          </p:nvCxnSpPr>
          <p:spPr>
            <a:xfrm>
              <a:off x="4764020" y="2518479"/>
              <a:ext cx="0" cy="215932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/>
            <p:cNvCxnSpPr/>
            <p:nvPr/>
          </p:nvCxnSpPr>
          <p:spPr>
            <a:xfrm>
              <a:off x="4764020" y="4677805"/>
              <a:ext cx="98413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/>
            <p:cNvCxnSpPr/>
            <p:nvPr/>
          </p:nvCxnSpPr>
          <p:spPr>
            <a:xfrm flipV="1">
              <a:off x="7259589" y="4677806"/>
              <a:ext cx="984136" cy="76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578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Chap. </a:t>
            </a:r>
            <a:r>
              <a:rPr lang="en-US" dirty="0" smtClean="0"/>
              <a:t>1: </a:t>
            </a:r>
            <a:r>
              <a:rPr lang="en-US" dirty="0"/>
              <a:t>Meshing and general statements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35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en-US" sz="2000" b="1" dirty="0" smtClean="0">
                <a:sym typeface="Symbol" pitchFamily="18" charset="2"/>
              </a:rPr>
              <a:t>Surface meshing (free meshing inside the closed contour)</a:t>
            </a:r>
          </a:p>
          <a:p>
            <a:pPr marL="0" lvl="1" indent="0">
              <a:buNone/>
            </a:pPr>
            <a:endParaRPr lang="en-US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SU   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SURF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CO 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93" y="3094785"/>
            <a:ext cx="5798142" cy="246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orme libre 17"/>
          <p:cNvSpPr/>
          <p:nvPr/>
        </p:nvSpPr>
        <p:spPr>
          <a:xfrm>
            <a:off x="6913548" y="3358497"/>
            <a:ext cx="230736" cy="256374"/>
          </a:xfrm>
          <a:custGeom>
            <a:avLst/>
            <a:gdLst>
              <a:gd name="connsiteX0" fmla="*/ 34183 w 230736"/>
              <a:gd name="connsiteY0" fmla="*/ 256374 h 256374"/>
              <a:gd name="connsiteX1" fmla="*/ 230736 w 230736"/>
              <a:gd name="connsiteY1" fmla="*/ 68367 h 256374"/>
              <a:gd name="connsiteX2" fmla="*/ 0 w 230736"/>
              <a:gd name="connsiteY2" fmla="*/ 0 h 256374"/>
              <a:gd name="connsiteX3" fmla="*/ 34183 w 230736"/>
              <a:gd name="connsiteY3" fmla="*/ 256374 h 256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736" h="256374">
                <a:moveTo>
                  <a:pt x="34183" y="256374"/>
                </a:moveTo>
                <a:lnTo>
                  <a:pt x="230736" y="68367"/>
                </a:lnTo>
                <a:lnTo>
                  <a:pt x="0" y="0"/>
                </a:lnTo>
                <a:lnTo>
                  <a:pt x="34183" y="256374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e libre 18"/>
          <p:cNvSpPr/>
          <p:nvPr/>
        </p:nvSpPr>
        <p:spPr>
          <a:xfrm>
            <a:off x="6973368" y="4674550"/>
            <a:ext cx="478565" cy="350377"/>
          </a:xfrm>
          <a:custGeom>
            <a:avLst/>
            <a:gdLst>
              <a:gd name="connsiteX0" fmla="*/ 0 w 478565"/>
              <a:gd name="connsiteY0" fmla="*/ 350377 h 350377"/>
              <a:gd name="connsiteX1" fmla="*/ 478565 w 478565"/>
              <a:gd name="connsiteY1" fmla="*/ 247828 h 350377"/>
              <a:gd name="connsiteX2" fmla="*/ 17092 w 478565"/>
              <a:gd name="connsiteY2" fmla="*/ 0 h 350377"/>
              <a:gd name="connsiteX3" fmla="*/ 0 w 478565"/>
              <a:gd name="connsiteY3" fmla="*/ 350377 h 350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565" h="350377">
                <a:moveTo>
                  <a:pt x="0" y="350377"/>
                </a:moveTo>
                <a:lnTo>
                  <a:pt x="478565" y="247828"/>
                </a:lnTo>
                <a:lnTo>
                  <a:pt x="17092" y="0"/>
                </a:lnTo>
                <a:lnTo>
                  <a:pt x="0" y="350377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libre 19"/>
          <p:cNvSpPr/>
          <p:nvPr/>
        </p:nvSpPr>
        <p:spPr>
          <a:xfrm>
            <a:off x="1717705" y="3589234"/>
            <a:ext cx="401652" cy="290557"/>
          </a:xfrm>
          <a:custGeom>
            <a:avLst/>
            <a:gdLst>
              <a:gd name="connsiteX0" fmla="*/ 401652 w 401652"/>
              <a:gd name="connsiteY0" fmla="*/ 290557 h 290557"/>
              <a:gd name="connsiteX1" fmla="*/ 358923 w 401652"/>
              <a:gd name="connsiteY1" fmla="*/ 0 h 290557"/>
              <a:gd name="connsiteX2" fmla="*/ 0 w 401652"/>
              <a:gd name="connsiteY2" fmla="*/ 145278 h 290557"/>
              <a:gd name="connsiteX3" fmla="*/ 401652 w 401652"/>
              <a:gd name="connsiteY3" fmla="*/ 290557 h 290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652" h="290557">
                <a:moveTo>
                  <a:pt x="401652" y="290557"/>
                </a:moveTo>
                <a:lnTo>
                  <a:pt x="358923" y="0"/>
                </a:lnTo>
                <a:lnTo>
                  <a:pt x="0" y="145278"/>
                </a:lnTo>
                <a:lnTo>
                  <a:pt x="401652" y="290557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 20"/>
          <p:cNvSpPr/>
          <p:nvPr/>
        </p:nvSpPr>
        <p:spPr>
          <a:xfrm>
            <a:off x="2127903" y="3896882"/>
            <a:ext cx="264919" cy="401653"/>
          </a:xfrm>
          <a:custGeom>
            <a:avLst/>
            <a:gdLst>
              <a:gd name="connsiteX0" fmla="*/ 25637 w 264919"/>
              <a:gd name="connsiteY0" fmla="*/ 401653 h 401653"/>
              <a:gd name="connsiteX1" fmla="*/ 264919 w 264919"/>
              <a:gd name="connsiteY1" fmla="*/ 111096 h 401653"/>
              <a:gd name="connsiteX2" fmla="*/ 0 w 264919"/>
              <a:gd name="connsiteY2" fmla="*/ 0 h 401653"/>
              <a:gd name="connsiteX3" fmla="*/ 25637 w 264919"/>
              <a:gd name="connsiteY3" fmla="*/ 401653 h 40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919" h="401653">
                <a:moveTo>
                  <a:pt x="25637" y="401653"/>
                </a:moveTo>
                <a:lnTo>
                  <a:pt x="264919" y="111096"/>
                </a:lnTo>
                <a:lnTo>
                  <a:pt x="0" y="0"/>
                </a:lnTo>
                <a:lnTo>
                  <a:pt x="25637" y="401653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1"/>
          <p:cNvSpPr/>
          <p:nvPr/>
        </p:nvSpPr>
        <p:spPr>
          <a:xfrm>
            <a:off x="1717705" y="4666004"/>
            <a:ext cx="487110" cy="341832"/>
          </a:xfrm>
          <a:custGeom>
            <a:avLst/>
            <a:gdLst>
              <a:gd name="connsiteX0" fmla="*/ 0 w 487110"/>
              <a:gd name="connsiteY0" fmla="*/ 256374 h 341832"/>
              <a:gd name="connsiteX1" fmla="*/ 452927 w 487110"/>
              <a:gd name="connsiteY1" fmla="*/ 0 h 341832"/>
              <a:gd name="connsiteX2" fmla="*/ 487110 w 487110"/>
              <a:gd name="connsiteY2" fmla="*/ 341832 h 341832"/>
              <a:gd name="connsiteX3" fmla="*/ 0 w 487110"/>
              <a:gd name="connsiteY3" fmla="*/ 256374 h 341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110" h="341832">
                <a:moveTo>
                  <a:pt x="0" y="256374"/>
                </a:moveTo>
                <a:lnTo>
                  <a:pt x="452927" y="0"/>
                </a:lnTo>
                <a:lnTo>
                  <a:pt x="487110" y="341832"/>
                </a:lnTo>
                <a:lnTo>
                  <a:pt x="0" y="256374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orme libre 22"/>
          <p:cNvSpPr/>
          <p:nvPr/>
        </p:nvSpPr>
        <p:spPr>
          <a:xfrm>
            <a:off x="5050564" y="5426579"/>
            <a:ext cx="256374" cy="102550"/>
          </a:xfrm>
          <a:custGeom>
            <a:avLst/>
            <a:gdLst>
              <a:gd name="connsiteX0" fmla="*/ 8546 w 256374"/>
              <a:gd name="connsiteY0" fmla="*/ 94004 h 102550"/>
              <a:gd name="connsiteX1" fmla="*/ 256374 w 256374"/>
              <a:gd name="connsiteY1" fmla="*/ 102550 h 102550"/>
              <a:gd name="connsiteX2" fmla="*/ 0 w 256374"/>
              <a:gd name="connsiteY2" fmla="*/ 0 h 102550"/>
              <a:gd name="connsiteX3" fmla="*/ 8546 w 256374"/>
              <a:gd name="connsiteY3" fmla="*/ 94004 h 10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374" h="102550">
                <a:moveTo>
                  <a:pt x="8546" y="94004"/>
                </a:moveTo>
                <a:lnTo>
                  <a:pt x="256374" y="102550"/>
                </a:lnTo>
                <a:lnTo>
                  <a:pt x="0" y="0"/>
                </a:lnTo>
                <a:lnTo>
                  <a:pt x="8546" y="94004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libre 23"/>
          <p:cNvSpPr/>
          <p:nvPr/>
        </p:nvSpPr>
        <p:spPr>
          <a:xfrm>
            <a:off x="5033473" y="5272755"/>
            <a:ext cx="128187" cy="145279"/>
          </a:xfrm>
          <a:custGeom>
            <a:avLst/>
            <a:gdLst>
              <a:gd name="connsiteX0" fmla="*/ 17091 w 128187"/>
              <a:gd name="connsiteY0" fmla="*/ 145279 h 145279"/>
              <a:gd name="connsiteX1" fmla="*/ 128187 w 128187"/>
              <a:gd name="connsiteY1" fmla="*/ 0 h 145279"/>
              <a:gd name="connsiteX2" fmla="*/ 0 w 128187"/>
              <a:gd name="connsiteY2" fmla="*/ 76912 h 145279"/>
              <a:gd name="connsiteX3" fmla="*/ 17091 w 128187"/>
              <a:gd name="connsiteY3" fmla="*/ 145279 h 14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187" h="145279">
                <a:moveTo>
                  <a:pt x="17091" y="145279"/>
                </a:moveTo>
                <a:lnTo>
                  <a:pt x="128187" y="0"/>
                </a:lnTo>
                <a:lnTo>
                  <a:pt x="0" y="76912"/>
                </a:lnTo>
                <a:lnTo>
                  <a:pt x="17091" y="145279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orme libre 24"/>
          <p:cNvSpPr/>
          <p:nvPr/>
        </p:nvSpPr>
        <p:spPr>
          <a:xfrm>
            <a:off x="2606467" y="4050707"/>
            <a:ext cx="290557" cy="307648"/>
          </a:xfrm>
          <a:custGeom>
            <a:avLst/>
            <a:gdLst>
              <a:gd name="connsiteX0" fmla="*/ 230737 w 290557"/>
              <a:gd name="connsiteY0" fmla="*/ 307648 h 307648"/>
              <a:gd name="connsiteX1" fmla="*/ 290557 w 290557"/>
              <a:gd name="connsiteY1" fmla="*/ 0 h 307648"/>
              <a:gd name="connsiteX2" fmla="*/ 0 w 290557"/>
              <a:gd name="connsiteY2" fmla="*/ 51274 h 307648"/>
              <a:gd name="connsiteX3" fmla="*/ 230737 w 290557"/>
              <a:gd name="connsiteY3" fmla="*/ 307648 h 30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557" h="307648">
                <a:moveTo>
                  <a:pt x="230737" y="307648"/>
                </a:moveTo>
                <a:lnTo>
                  <a:pt x="290557" y="0"/>
                </a:lnTo>
                <a:lnTo>
                  <a:pt x="0" y="51274"/>
                </a:lnTo>
                <a:lnTo>
                  <a:pt x="230737" y="307648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orme libre 25"/>
          <p:cNvSpPr/>
          <p:nvPr/>
        </p:nvSpPr>
        <p:spPr>
          <a:xfrm>
            <a:off x="1709159" y="3127761"/>
            <a:ext cx="196553" cy="606751"/>
          </a:xfrm>
          <a:custGeom>
            <a:avLst/>
            <a:gdLst>
              <a:gd name="connsiteX0" fmla="*/ 8546 w 196553"/>
              <a:gd name="connsiteY0" fmla="*/ 606751 h 606751"/>
              <a:gd name="connsiteX1" fmla="*/ 196553 w 196553"/>
              <a:gd name="connsiteY1" fmla="*/ 264919 h 606751"/>
              <a:gd name="connsiteX2" fmla="*/ 0 w 196553"/>
              <a:gd name="connsiteY2" fmla="*/ 0 h 606751"/>
              <a:gd name="connsiteX3" fmla="*/ 8546 w 196553"/>
              <a:gd name="connsiteY3" fmla="*/ 606751 h 60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53" h="606751">
                <a:moveTo>
                  <a:pt x="8546" y="606751"/>
                </a:moveTo>
                <a:lnTo>
                  <a:pt x="196553" y="264919"/>
                </a:lnTo>
                <a:lnTo>
                  <a:pt x="0" y="0"/>
                </a:lnTo>
                <a:lnTo>
                  <a:pt x="8546" y="606751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orme libre 26"/>
          <p:cNvSpPr/>
          <p:nvPr/>
        </p:nvSpPr>
        <p:spPr>
          <a:xfrm>
            <a:off x="4383993" y="4307080"/>
            <a:ext cx="205099" cy="222191"/>
          </a:xfrm>
          <a:custGeom>
            <a:avLst/>
            <a:gdLst>
              <a:gd name="connsiteX0" fmla="*/ 205099 w 205099"/>
              <a:gd name="connsiteY0" fmla="*/ 0 h 222191"/>
              <a:gd name="connsiteX1" fmla="*/ 136732 w 205099"/>
              <a:gd name="connsiteY1" fmla="*/ 222191 h 222191"/>
              <a:gd name="connsiteX2" fmla="*/ 0 w 205099"/>
              <a:gd name="connsiteY2" fmla="*/ 85458 h 222191"/>
              <a:gd name="connsiteX3" fmla="*/ 205099 w 205099"/>
              <a:gd name="connsiteY3" fmla="*/ 0 h 222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099" h="222191">
                <a:moveTo>
                  <a:pt x="205099" y="0"/>
                </a:moveTo>
                <a:lnTo>
                  <a:pt x="136732" y="222191"/>
                </a:lnTo>
                <a:lnTo>
                  <a:pt x="0" y="85458"/>
                </a:lnTo>
                <a:lnTo>
                  <a:pt x="205099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orme libre 27"/>
          <p:cNvSpPr/>
          <p:nvPr/>
        </p:nvSpPr>
        <p:spPr>
          <a:xfrm>
            <a:off x="4452359" y="4529271"/>
            <a:ext cx="162370" cy="188008"/>
          </a:xfrm>
          <a:custGeom>
            <a:avLst/>
            <a:gdLst>
              <a:gd name="connsiteX0" fmla="*/ 0 w 162370"/>
              <a:gd name="connsiteY0" fmla="*/ 188008 h 188008"/>
              <a:gd name="connsiteX1" fmla="*/ 85458 w 162370"/>
              <a:gd name="connsiteY1" fmla="*/ 0 h 188008"/>
              <a:gd name="connsiteX2" fmla="*/ 162370 w 162370"/>
              <a:gd name="connsiteY2" fmla="*/ 188008 h 188008"/>
              <a:gd name="connsiteX3" fmla="*/ 0 w 162370"/>
              <a:gd name="connsiteY3" fmla="*/ 188008 h 18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370" h="188008">
                <a:moveTo>
                  <a:pt x="0" y="188008"/>
                </a:moveTo>
                <a:lnTo>
                  <a:pt x="85458" y="0"/>
                </a:lnTo>
                <a:lnTo>
                  <a:pt x="162370" y="188008"/>
                </a:lnTo>
                <a:lnTo>
                  <a:pt x="0" y="188008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orme libre 29"/>
          <p:cNvSpPr/>
          <p:nvPr/>
        </p:nvSpPr>
        <p:spPr>
          <a:xfrm>
            <a:off x="4119073" y="4580546"/>
            <a:ext cx="196553" cy="324740"/>
          </a:xfrm>
          <a:custGeom>
            <a:avLst/>
            <a:gdLst>
              <a:gd name="connsiteX0" fmla="*/ 0 w 196553"/>
              <a:gd name="connsiteY0" fmla="*/ 324740 h 324740"/>
              <a:gd name="connsiteX1" fmla="*/ 76912 w 196553"/>
              <a:gd name="connsiteY1" fmla="*/ 0 h 324740"/>
              <a:gd name="connsiteX2" fmla="*/ 196553 w 196553"/>
              <a:gd name="connsiteY2" fmla="*/ 256374 h 324740"/>
              <a:gd name="connsiteX3" fmla="*/ 0 w 196553"/>
              <a:gd name="connsiteY3" fmla="*/ 324740 h 324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53" h="324740">
                <a:moveTo>
                  <a:pt x="0" y="324740"/>
                </a:moveTo>
                <a:lnTo>
                  <a:pt x="76912" y="0"/>
                </a:lnTo>
                <a:lnTo>
                  <a:pt x="196553" y="256374"/>
                </a:lnTo>
                <a:lnTo>
                  <a:pt x="0" y="32474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orme libre 30"/>
          <p:cNvSpPr/>
          <p:nvPr/>
        </p:nvSpPr>
        <p:spPr>
          <a:xfrm>
            <a:off x="4195985" y="4554908"/>
            <a:ext cx="239282" cy="299103"/>
          </a:xfrm>
          <a:custGeom>
            <a:avLst/>
            <a:gdLst>
              <a:gd name="connsiteX0" fmla="*/ 239282 w 239282"/>
              <a:gd name="connsiteY0" fmla="*/ 170916 h 299103"/>
              <a:gd name="connsiteX1" fmla="*/ 0 w 239282"/>
              <a:gd name="connsiteY1" fmla="*/ 0 h 299103"/>
              <a:gd name="connsiteX2" fmla="*/ 119641 w 239282"/>
              <a:gd name="connsiteY2" fmla="*/ 299103 h 299103"/>
              <a:gd name="connsiteX3" fmla="*/ 239282 w 239282"/>
              <a:gd name="connsiteY3" fmla="*/ 170916 h 299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282" h="299103">
                <a:moveTo>
                  <a:pt x="239282" y="170916"/>
                </a:moveTo>
                <a:lnTo>
                  <a:pt x="0" y="0"/>
                </a:lnTo>
                <a:lnTo>
                  <a:pt x="119641" y="299103"/>
                </a:lnTo>
                <a:lnTo>
                  <a:pt x="239282" y="170916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48" name="Forme libre 2047"/>
          <p:cNvSpPr/>
          <p:nvPr/>
        </p:nvSpPr>
        <p:spPr>
          <a:xfrm>
            <a:off x="4358355" y="4854011"/>
            <a:ext cx="145279" cy="111096"/>
          </a:xfrm>
          <a:custGeom>
            <a:avLst/>
            <a:gdLst>
              <a:gd name="connsiteX0" fmla="*/ 0 w 145279"/>
              <a:gd name="connsiteY0" fmla="*/ 111096 h 111096"/>
              <a:gd name="connsiteX1" fmla="*/ 145279 w 145279"/>
              <a:gd name="connsiteY1" fmla="*/ 102550 h 111096"/>
              <a:gd name="connsiteX2" fmla="*/ 136733 w 145279"/>
              <a:gd name="connsiteY2" fmla="*/ 0 h 111096"/>
              <a:gd name="connsiteX3" fmla="*/ 0 w 145279"/>
              <a:gd name="connsiteY3" fmla="*/ 111096 h 111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279" h="111096">
                <a:moveTo>
                  <a:pt x="0" y="111096"/>
                </a:moveTo>
                <a:lnTo>
                  <a:pt x="145279" y="102550"/>
                </a:lnTo>
                <a:lnTo>
                  <a:pt x="136733" y="0"/>
                </a:lnTo>
                <a:lnTo>
                  <a:pt x="0" y="111096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49" name="Forme libre 2048"/>
          <p:cNvSpPr/>
          <p:nvPr/>
        </p:nvSpPr>
        <p:spPr>
          <a:xfrm>
            <a:off x="4828374" y="4708733"/>
            <a:ext cx="170916" cy="136732"/>
          </a:xfrm>
          <a:custGeom>
            <a:avLst/>
            <a:gdLst>
              <a:gd name="connsiteX0" fmla="*/ 0 w 170916"/>
              <a:gd name="connsiteY0" fmla="*/ 128187 h 136732"/>
              <a:gd name="connsiteX1" fmla="*/ 68366 w 170916"/>
              <a:gd name="connsiteY1" fmla="*/ 0 h 136732"/>
              <a:gd name="connsiteX2" fmla="*/ 170916 w 170916"/>
              <a:gd name="connsiteY2" fmla="*/ 136732 h 136732"/>
              <a:gd name="connsiteX3" fmla="*/ 0 w 170916"/>
              <a:gd name="connsiteY3" fmla="*/ 128187 h 13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916" h="136732">
                <a:moveTo>
                  <a:pt x="0" y="128187"/>
                </a:moveTo>
                <a:lnTo>
                  <a:pt x="68366" y="0"/>
                </a:lnTo>
                <a:lnTo>
                  <a:pt x="170916" y="136732"/>
                </a:lnTo>
                <a:lnTo>
                  <a:pt x="0" y="128187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1" name="Forme libre 2050"/>
          <p:cNvSpPr/>
          <p:nvPr/>
        </p:nvSpPr>
        <p:spPr>
          <a:xfrm>
            <a:off x="5050564" y="5118931"/>
            <a:ext cx="119642" cy="136733"/>
          </a:xfrm>
          <a:custGeom>
            <a:avLst/>
            <a:gdLst>
              <a:gd name="connsiteX0" fmla="*/ 119642 w 119642"/>
              <a:gd name="connsiteY0" fmla="*/ 136733 h 136733"/>
              <a:gd name="connsiteX1" fmla="*/ 119642 w 119642"/>
              <a:gd name="connsiteY1" fmla="*/ 0 h 136733"/>
              <a:gd name="connsiteX2" fmla="*/ 0 w 119642"/>
              <a:gd name="connsiteY2" fmla="*/ 59820 h 136733"/>
              <a:gd name="connsiteX3" fmla="*/ 119642 w 119642"/>
              <a:gd name="connsiteY3" fmla="*/ 136733 h 13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642" h="136733">
                <a:moveTo>
                  <a:pt x="119642" y="136733"/>
                </a:moveTo>
                <a:lnTo>
                  <a:pt x="119642" y="0"/>
                </a:lnTo>
                <a:lnTo>
                  <a:pt x="0" y="59820"/>
                </a:lnTo>
                <a:lnTo>
                  <a:pt x="119642" y="136733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642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2048" grpId="0" animBg="1"/>
      <p:bldP spid="2049" grpId="0" animBg="1"/>
      <p:bldP spid="205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>
              <a:buNone/>
            </a:pPr>
            <a:r>
              <a:rPr lang="en-US" sz="1800" b="1" i="1" u="sng" dirty="0" smtClean="0">
                <a:solidFill>
                  <a:schemeClr val="tx1"/>
                </a:solidFill>
                <a:sym typeface="Symbol" pitchFamily="18" charset="2"/>
              </a:rPr>
              <a:t>Objective</a:t>
            </a:r>
            <a:r>
              <a:rPr lang="en-US" sz="1800" i="1" dirty="0" smtClean="0">
                <a:solidFill>
                  <a:schemeClr val="tx1"/>
                </a:solidFill>
                <a:sym typeface="Symbol" pitchFamily="18" charset="2"/>
              </a:rPr>
              <a:t>: to create a </a:t>
            </a:r>
            <a:r>
              <a:rPr lang="en-US" sz="1800" b="1" i="1" dirty="0" smtClean="0">
                <a:solidFill>
                  <a:schemeClr val="tx1"/>
                </a:solidFill>
                <a:sym typeface="Symbol" pitchFamily="18" charset="2"/>
              </a:rPr>
              <a:t>regular</a:t>
            </a:r>
            <a:r>
              <a:rPr lang="en-US" sz="1800" i="1" dirty="0" smtClean="0">
                <a:solidFill>
                  <a:schemeClr val="tx1"/>
                </a:solidFill>
                <a:sym typeface="Symbol" pitchFamily="18" charset="2"/>
              </a:rPr>
              <a:t> mesh of the half-plate with a hole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36</a:t>
            </a:fld>
            <a:endParaRPr lang="fr-FR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49" y="2188933"/>
            <a:ext cx="4545491" cy="193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en angle 2"/>
          <p:cNvCxnSpPr/>
          <p:nvPr/>
        </p:nvCxnSpPr>
        <p:spPr>
          <a:xfrm>
            <a:off x="5016380" y="2813750"/>
            <a:ext cx="1897944" cy="1140276"/>
          </a:xfrm>
          <a:prstGeom prst="bentConnector2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61267" y="5380268"/>
            <a:ext cx="5556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666666"/>
                </a:solidFill>
              </a:rPr>
              <a:t>- contains only quadrangle</a:t>
            </a:r>
          </a:p>
          <a:p>
            <a:r>
              <a:rPr lang="en-US" i="1" dirty="0" smtClean="0">
                <a:solidFill>
                  <a:srgbClr val="666666"/>
                </a:solidFill>
              </a:rPr>
              <a:t>- controlled elements size</a:t>
            </a:r>
          </a:p>
          <a:p>
            <a:r>
              <a:rPr lang="en-US" i="1" dirty="0" smtClean="0">
                <a:solidFill>
                  <a:srgbClr val="666666"/>
                </a:solidFill>
              </a:rPr>
              <a:t>- respect the symmetry of the shape</a:t>
            </a:r>
            <a:endParaRPr lang="fr-FR" i="1" dirty="0">
              <a:solidFill>
                <a:srgbClr val="666666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672" y="4295858"/>
            <a:ext cx="4684726" cy="2007740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/>
              <a:t>Chap. </a:t>
            </a:r>
            <a:r>
              <a:rPr lang="en-US" dirty="0" smtClean="0"/>
              <a:t>1: </a:t>
            </a:r>
            <a:r>
              <a:rPr lang="en-US" dirty="0"/>
              <a:t>Meshing and general statements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800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>
              <a:buNone/>
            </a:pPr>
            <a:r>
              <a:rPr lang="fr-FR" sz="1800" b="1" i="1" u="sng" dirty="0" smtClean="0">
                <a:solidFill>
                  <a:schemeClr val="tx1"/>
                </a:solidFill>
                <a:sym typeface="Symbol" pitchFamily="18" charset="2"/>
              </a:rPr>
              <a:t>Objective</a:t>
            </a:r>
            <a:r>
              <a:rPr lang="fr-FR" sz="1800" i="1" dirty="0" smtClean="0">
                <a:solidFill>
                  <a:schemeClr val="tx1"/>
                </a:solidFill>
                <a:sym typeface="Symbol" pitchFamily="18" charset="2"/>
              </a:rPr>
              <a:t>: t</a:t>
            </a:r>
            <a:r>
              <a:rPr lang="en-US" sz="1800" i="1" dirty="0" smtClean="0">
                <a:solidFill>
                  <a:schemeClr val="tx1"/>
                </a:solidFill>
                <a:sym typeface="Symbol" pitchFamily="18" charset="2"/>
              </a:rPr>
              <a:t>o </a:t>
            </a:r>
            <a:r>
              <a:rPr lang="en-US" sz="1800" i="1" dirty="0">
                <a:solidFill>
                  <a:schemeClr val="tx1"/>
                </a:solidFill>
                <a:sym typeface="Symbol" pitchFamily="18" charset="2"/>
              </a:rPr>
              <a:t>create a regular mesh of the half-plate with a hole </a:t>
            </a:r>
            <a:endParaRPr lang="en-US" sz="1800" i="1" dirty="0" smtClean="0">
              <a:solidFill>
                <a:schemeClr val="tx1"/>
              </a:solidFill>
              <a:sym typeface="Symbol" pitchFamily="18" charset="2"/>
            </a:endParaRPr>
          </a:p>
          <a:p>
            <a:pPr lvl="1">
              <a:buNone/>
            </a:pPr>
            <a:endParaRPr lang="en-US" sz="2400" i="1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sz="1800" i="1" dirty="0" smtClean="0">
                <a:sym typeface="Wingdings" panose="05000000000000000000" pitchFamily="2" charset="2"/>
              </a:rPr>
              <a:t>regular mesh, symmetry, variable elements size</a:t>
            </a: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Chap. </a:t>
            </a:r>
            <a:r>
              <a:rPr lang="en-US" dirty="0" smtClean="0"/>
              <a:t>1: </a:t>
            </a:r>
            <a:r>
              <a:rPr lang="en-US" dirty="0"/>
              <a:t>Meshing and general statements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37</a:t>
            </a:fld>
            <a:endParaRPr lang="fr-FR" dirty="0"/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59" y="2445363"/>
            <a:ext cx="8002776" cy="3429761"/>
          </a:xfrm>
          <a:prstGeom prst="rect">
            <a:avLst/>
          </a:prstGeom>
        </p:spPr>
      </p:pic>
      <p:grpSp>
        <p:nvGrpSpPr>
          <p:cNvPr id="45" name="Groupe 44"/>
          <p:cNvGrpSpPr/>
          <p:nvPr/>
        </p:nvGrpSpPr>
        <p:grpSpPr>
          <a:xfrm>
            <a:off x="277887" y="2156221"/>
            <a:ext cx="8522696" cy="4387217"/>
            <a:chOff x="277887" y="2010939"/>
            <a:chExt cx="8522696" cy="4387217"/>
          </a:xfrm>
        </p:grpSpPr>
        <p:sp>
          <p:nvSpPr>
            <p:cNvPr id="46" name="Rectangle 45"/>
            <p:cNvSpPr/>
            <p:nvPr/>
          </p:nvSpPr>
          <p:spPr bwMode="auto">
            <a:xfrm>
              <a:off x="611360" y="2372124"/>
              <a:ext cx="7891705" cy="3281726"/>
            </a:xfrm>
            <a:prstGeom prst="rect">
              <a:avLst/>
            </a:prstGeom>
            <a:solidFill>
              <a:srgbClr val="B2B2B2">
                <a:alpha val="36000"/>
              </a:srgbClr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7" name="Arc 46"/>
            <p:cNvSpPr/>
            <p:nvPr/>
          </p:nvSpPr>
          <p:spPr bwMode="auto">
            <a:xfrm>
              <a:off x="3890053" y="5001905"/>
              <a:ext cx="1350666" cy="1396251"/>
            </a:xfrm>
            <a:prstGeom prst="arc">
              <a:avLst>
                <a:gd name="adj1" fmla="val 10954367"/>
                <a:gd name="adj2" fmla="val 21437270"/>
              </a:avLst>
            </a:prstGeom>
            <a:solidFill>
              <a:schemeClr val="bg1"/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2" name="Text Box 35"/>
            <p:cNvSpPr txBox="1">
              <a:spLocks noChangeArrowheads="1"/>
            </p:cNvSpPr>
            <p:nvPr/>
          </p:nvSpPr>
          <p:spPr bwMode="auto">
            <a:xfrm>
              <a:off x="1245882" y="5652437"/>
              <a:ext cx="195284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400" i="1" dirty="0" smtClean="0">
                  <a:solidFill>
                    <a:schemeClr val="tx1"/>
                  </a:solidFill>
                </a:rPr>
                <a:t>variable </a:t>
              </a:r>
              <a:r>
                <a:rPr lang="fr-FR" sz="1400" i="1" dirty="0" err="1" smtClean="0">
                  <a:solidFill>
                    <a:schemeClr val="tx1"/>
                  </a:solidFill>
                </a:rPr>
                <a:t>density</a:t>
              </a:r>
              <a:r>
                <a:rPr lang="fr-FR" sz="1400" i="1" dirty="0" smtClean="0">
                  <a:solidFill>
                    <a:schemeClr val="tx1"/>
                  </a:solidFill>
                </a:rPr>
                <a:t/>
              </a:r>
              <a:br>
                <a:rPr lang="fr-FR" sz="1400" i="1" dirty="0" smtClean="0">
                  <a:solidFill>
                    <a:schemeClr val="tx1"/>
                  </a:solidFill>
                </a:rPr>
              </a:br>
              <a:r>
                <a:rPr lang="fr-FR" sz="1400" i="1" dirty="0" smtClean="0">
                  <a:solidFill>
                    <a:schemeClr val="tx1"/>
                  </a:solidFill>
                </a:rPr>
                <a:t>0.1 – 0.05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565385" y="2343225"/>
              <a:ext cx="3997950" cy="3340062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357102" y="5655351"/>
              <a:ext cx="4753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>
                      <a:lumMod val="65000"/>
                    </a:schemeClr>
                  </a:solidFill>
                </a:rPr>
                <a:t>PA</a:t>
              </a:r>
              <a:endParaRPr lang="fr-FR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3695128" y="5667600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>
                      <a:lumMod val="65000"/>
                    </a:schemeClr>
                  </a:solidFill>
                </a:rPr>
                <a:t>PB</a:t>
              </a:r>
              <a:endParaRPr lang="fr-FR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4307002" y="496374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>
                      <a:lumMod val="65000"/>
                    </a:schemeClr>
                  </a:solidFill>
                </a:rPr>
                <a:t>PC</a:t>
              </a:r>
              <a:endParaRPr lang="fr-FR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5130586" y="5685114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>
                      <a:lumMod val="65000"/>
                    </a:schemeClr>
                  </a:solidFill>
                </a:rPr>
                <a:t>PD</a:t>
              </a:r>
              <a:endParaRPr lang="fr-FR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8308140" y="572452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>
                      <a:lumMod val="65000"/>
                    </a:schemeClr>
                  </a:solidFill>
                </a:rPr>
                <a:t>PE</a:t>
              </a:r>
              <a:endParaRPr lang="fr-FR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8316154" y="2010939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>
                      <a:lumMod val="65000"/>
                    </a:schemeClr>
                  </a:solidFill>
                </a:rPr>
                <a:t>PF</a:t>
              </a:r>
              <a:endParaRPr lang="fr-FR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277887" y="2024356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>
                      <a:lumMod val="65000"/>
                    </a:schemeClr>
                  </a:solidFill>
                </a:rPr>
                <a:t>PG</a:t>
              </a:r>
              <a:endParaRPr lang="fr-FR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4259853" y="5599248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>
                      <a:lumMod val="65000"/>
                    </a:schemeClr>
                  </a:solidFill>
                </a:rPr>
                <a:t>PCEN</a:t>
              </a:r>
              <a:endParaRPr lang="fr-FR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4304578" y="202435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PH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Text Box 34"/>
          <p:cNvSpPr txBox="1">
            <a:spLocks noChangeArrowheads="1"/>
          </p:cNvSpPr>
          <p:nvPr/>
        </p:nvSpPr>
        <p:spPr bwMode="auto">
          <a:xfrm rot="16200000">
            <a:off x="-145487" y="3859575"/>
            <a:ext cx="12102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400" i="1" dirty="0" err="1" smtClean="0">
                <a:solidFill>
                  <a:schemeClr val="tx1"/>
                </a:solidFill>
              </a:rPr>
              <a:t>nhaut</a:t>
            </a:r>
            <a:r>
              <a:rPr lang="fr-FR" sz="1400" i="1" dirty="0" smtClean="0">
                <a:solidFill>
                  <a:schemeClr val="tx1"/>
                </a:solidFill>
              </a:rPr>
              <a:t> = 10</a:t>
            </a:r>
            <a:endParaRPr lang="fr-FR" sz="1400" i="1" dirty="0">
              <a:solidFill>
                <a:schemeClr val="tx1"/>
              </a:solidFill>
            </a:endParaRPr>
          </a:p>
        </p:txBody>
      </p:sp>
      <p:sp>
        <p:nvSpPr>
          <p:cNvPr id="23" name="Text Box 37"/>
          <p:cNvSpPr txBox="1">
            <a:spLocks noChangeArrowheads="1"/>
          </p:cNvSpPr>
          <p:nvPr/>
        </p:nvSpPr>
        <p:spPr bwMode="auto">
          <a:xfrm rot="18729394">
            <a:off x="3612494" y="5450550"/>
            <a:ext cx="1222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400" i="1" dirty="0" err="1" smtClean="0">
                <a:solidFill>
                  <a:schemeClr val="tx1"/>
                </a:solidFill>
              </a:rPr>
              <a:t>nqcg</a:t>
            </a:r>
            <a:r>
              <a:rPr lang="fr-FR" sz="1400" i="1" dirty="0" smtClean="0">
                <a:solidFill>
                  <a:schemeClr val="tx1"/>
                </a:solidFill>
              </a:rPr>
              <a:t> = 20</a:t>
            </a:r>
            <a:endParaRPr lang="fr-FR" sz="1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32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Chap. </a:t>
            </a:r>
            <a:r>
              <a:rPr lang="en-US" dirty="0" smtClean="0"/>
              <a:t>1: </a:t>
            </a:r>
            <a:r>
              <a:rPr lang="en-US" dirty="0"/>
              <a:t>Meshing and general statements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38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Surface meshing (</a:t>
            </a:r>
            <a:r>
              <a:rPr lang="en-US" sz="2000" dirty="0" smtClean="0"/>
              <a:t>regular mesh surface relative to two lines</a:t>
            </a:r>
            <a:r>
              <a:rPr lang="en-US" sz="2000" b="1" dirty="0" smtClean="0">
                <a:sym typeface="Symbol" pitchFamily="18" charset="2"/>
              </a:rPr>
              <a:t>)</a:t>
            </a:r>
          </a:p>
          <a:p>
            <a:pPr marL="0" lvl="1" indent="0">
              <a:buNone/>
            </a:pPr>
            <a:endParaRPr lang="en-US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NHAUT    = 10 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NQCG     = 20 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PH       =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(locate point PH			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 </a:t>
            </a:r>
            <a:r>
              <a:rPr lang="en-US" i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POIN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LIHG     =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(define line HG			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 </a:t>
            </a:r>
            <a:r>
              <a:rPr lang="en-US" i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DROI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LIGA     =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(define line GA			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 </a:t>
            </a:r>
            <a:r>
              <a:rPr lang="en-US" i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DROI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CE1      =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(define quarter-circle CE1		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 </a:t>
            </a:r>
            <a:r>
              <a:rPr lang="en-US" i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CERC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SU1      =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(mesh the surface SU1			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 </a:t>
            </a:r>
            <a:r>
              <a:rPr lang="en-US" i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REGL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SU2      =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(using symmetry mesh the surface SU2	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 </a:t>
            </a:r>
            <a:r>
              <a:rPr lang="en-US" i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SYME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SU       =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(group the two meshes SU1 and SU2	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 </a:t>
            </a:r>
            <a:r>
              <a:rPr lang="en-US" i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Wingdings" panose="05000000000000000000" pitchFamily="2" charset="2"/>
              </a:rPr>
              <a:t>ET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160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93" y="4878366"/>
            <a:ext cx="3960464" cy="1697342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Chap. </a:t>
            </a:r>
            <a:r>
              <a:rPr lang="en-US" dirty="0" smtClean="0"/>
              <a:t>1: </a:t>
            </a:r>
            <a:r>
              <a:rPr lang="en-US" dirty="0"/>
              <a:t>Meshing and general statements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39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Surface meshing (</a:t>
            </a:r>
            <a:r>
              <a:rPr lang="en-US" sz="2000" dirty="0" smtClean="0"/>
              <a:t>regular mesh surface relative to two lines</a:t>
            </a:r>
            <a:r>
              <a:rPr lang="en-US" sz="2000" b="1" dirty="0" smtClean="0">
                <a:sym typeface="Symbol" pitchFamily="18" charset="2"/>
              </a:rPr>
              <a:t>)</a:t>
            </a:r>
          </a:p>
          <a:p>
            <a:pPr marL="0" lvl="1" indent="0">
              <a:buNone/>
            </a:pPr>
            <a:endParaRPr lang="fr-FR" sz="2000" dirty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NHAUT    =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10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NQCG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20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PH       = (0.5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LONG) HAUT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LIHG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DROI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(NQCG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NHAUT) PH PG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LIGA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DROI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NHAUT PG PA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CE1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CERC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NQCG PB PCEN PC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SU1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REGL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'DINI'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0.05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'DFIN'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0.1 (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INVE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CE1) (LIHG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LIGA)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SU2      = SU1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SYME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'DROI'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PCEN PH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SU       = SU1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SU2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73926" y="4714356"/>
            <a:ext cx="2998475" cy="201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 flipH="1">
            <a:off x="1659988" y="4783015"/>
            <a:ext cx="3113938" cy="8440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659988" y="4867422"/>
            <a:ext cx="872197" cy="576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/>
          <p:cNvCxnSpPr/>
          <p:nvPr/>
        </p:nvCxnSpPr>
        <p:spPr>
          <a:xfrm flipH="1" flipV="1">
            <a:off x="1659988" y="5444197"/>
            <a:ext cx="3113938" cy="128384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01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Cast3M?</a:t>
            </a:r>
            <a:endParaRPr lang="en-US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lnSpc>
                <a:spcPct val="100000"/>
              </a:lnSpc>
              <a:buNone/>
            </a:pPr>
            <a:r>
              <a:rPr lang="en-US" sz="2400" dirty="0" smtClean="0">
                <a:solidFill>
                  <a:srgbClr val="DC0528"/>
                </a:solidFill>
              </a:rPr>
              <a:t>A simulation software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2400" dirty="0" smtClean="0">
                <a:solidFill>
                  <a:srgbClr val="DC0528"/>
                </a:solidFill>
              </a:rPr>
              <a:t>using the </a:t>
            </a:r>
            <a:r>
              <a:rPr lang="en-US" sz="2400" b="1" dirty="0">
                <a:solidFill>
                  <a:srgbClr val="DC0528"/>
                </a:solidFill>
              </a:rPr>
              <a:t>finite element </a:t>
            </a:r>
            <a:r>
              <a:rPr lang="en-US" sz="2400" b="1" dirty="0" smtClean="0">
                <a:solidFill>
                  <a:srgbClr val="DC0528"/>
                </a:solidFill>
              </a:rPr>
              <a:t>method</a:t>
            </a:r>
            <a:endParaRPr lang="en-US" sz="2400" dirty="0" smtClean="0">
              <a:solidFill>
                <a:srgbClr val="DC0528"/>
              </a:solidFill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en-US" sz="2400" b="1" dirty="0" smtClean="0">
                <a:solidFill>
                  <a:srgbClr val="DC0528"/>
                </a:solidFill>
              </a:rPr>
              <a:t>thermal </a:t>
            </a:r>
            <a:r>
              <a:rPr lang="en-US" sz="2400" dirty="0" smtClean="0">
                <a:solidFill>
                  <a:srgbClr val="DC0528"/>
                </a:solidFill>
              </a:rPr>
              <a:t>and </a:t>
            </a:r>
            <a:r>
              <a:rPr lang="en-US" sz="2400" b="1" dirty="0">
                <a:solidFill>
                  <a:srgbClr val="DC0528"/>
                </a:solidFill>
              </a:rPr>
              <a:t>mechanical </a:t>
            </a:r>
            <a:r>
              <a:rPr lang="en-US" sz="2400" dirty="0" smtClean="0">
                <a:solidFill>
                  <a:srgbClr val="DC0528"/>
                </a:solidFill>
              </a:rPr>
              <a:t>analysis of </a:t>
            </a:r>
            <a:r>
              <a:rPr lang="en-US" sz="2400" b="1" dirty="0" smtClean="0">
                <a:solidFill>
                  <a:srgbClr val="DC0528"/>
                </a:solidFill>
              </a:rPr>
              <a:t>structures </a:t>
            </a:r>
            <a:r>
              <a:rPr lang="en-US" sz="2400" dirty="0">
                <a:solidFill>
                  <a:srgbClr val="DC0528"/>
                </a:solidFill>
              </a:rPr>
              <a:t>and </a:t>
            </a:r>
            <a:r>
              <a:rPr lang="en-US" sz="2400" b="1" dirty="0" smtClean="0">
                <a:solidFill>
                  <a:srgbClr val="DC0528"/>
                </a:solidFill>
              </a:rPr>
              <a:t>fluids</a:t>
            </a:r>
            <a:endParaRPr lang="en-US" sz="2000" b="1" dirty="0" smtClean="0"/>
          </a:p>
          <a:p>
            <a:pPr lvl="1"/>
            <a:endParaRPr lang="en-US" sz="2000" dirty="0" smtClean="0"/>
          </a:p>
          <a:p>
            <a:pPr lvl="1"/>
            <a:r>
              <a:rPr lang="en-US" sz="2000" b="1" dirty="0" smtClean="0"/>
              <a:t>Partial differential equations </a:t>
            </a:r>
            <a:r>
              <a:rPr lang="en-US" sz="2000" dirty="0" smtClean="0"/>
              <a:t>solved thanks to the finite element method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b="1" dirty="0" smtClean="0"/>
              <a:t>Complete software: </a:t>
            </a:r>
            <a:r>
              <a:rPr lang="en-US" sz="2000" dirty="0" smtClean="0"/>
              <a:t>solver</a:t>
            </a:r>
            <a:r>
              <a:rPr lang="en-US" sz="2000" dirty="0"/>
              <a:t>, </a:t>
            </a:r>
            <a:r>
              <a:rPr lang="en-US" sz="2000" dirty="0" smtClean="0"/>
              <a:t>pre-processing and post-processing, visualization, reading/writing data…</a:t>
            </a:r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Based on a programming </a:t>
            </a:r>
            <a:r>
              <a:rPr lang="en-US" sz="2000" dirty="0"/>
              <a:t>language: </a:t>
            </a:r>
            <a:r>
              <a:rPr lang="fr-FR" sz="2000" b="1" dirty="0">
                <a:solidFill>
                  <a:schemeClr val="tx2"/>
                </a:solidFill>
              </a:rPr>
              <a:t>Gibiane</a:t>
            </a:r>
            <a:r>
              <a:rPr lang="en-US" sz="2000" b="1" dirty="0" smtClean="0"/>
              <a:t> </a:t>
            </a:r>
            <a:r>
              <a:rPr lang="en-US" sz="2000" dirty="0" smtClean="0"/>
              <a:t>(objet-oriented)</a:t>
            </a:r>
            <a:endParaRPr lang="en-US" sz="2000" b="1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163" y="4125912"/>
            <a:ext cx="1732156" cy="154584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342" y="3999751"/>
            <a:ext cx="2542310" cy="16579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20" y="4125912"/>
            <a:ext cx="1692645" cy="1531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Chap. </a:t>
            </a:r>
            <a:r>
              <a:rPr lang="en-US" dirty="0" smtClean="0"/>
              <a:t>1: </a:t>
            </a:r>
            <a:r>
              <a:rPr lang="en-US" dirty="0"/>
              <a:t>Meshing and general statements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40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Elimination of double nodes, directive </a:t>
            </a:r>
            <a:r>
              <a:rPr lang="en-US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ELIM</a:t>
            </a:r>
          </a:p>
          <a:p>
            <a:pPr lvl="1"/>
            <a:endParaRPr lang="fr-FR" sz="2000" dirty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ELIM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SU 1.E-9 ;</a:t>
            </a: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en-US" sz="2000" b="1" dirty="0" smtClean="0">
                <a:sym typeface="Wingdings" panose="05000000000000000000" pitchFamily="2" charset="2"/>
              </a:rPr>
              <a:t> </a:t>
            </a:r>
            <a:r>
              <a:rPr lang="en-US" sz="2000" b="1" dirty="0" smtClean="0">
                <a:sym typeface="Symbol" pitchFamily="18" charset="2"/>
              </a:rPr>
              <a:t>all SU nodes distant less than 10</a:t>
            </a:r>
            <a:r>
              <a:rPr lang="en-US" sz="2000" b="1" baseline="30000" dirty="0" smtClean="0">
                <a:sym typeface="Symbol" pitchFamily="18" charset="2"/>
              </a:rPr>
              <a:t>-9</a:t>
            </a:r>
            <a:r>
              <a:rPr lang="en-US" sz="2000" b="1" dirty="0" smtClean="0">
                <a:sym typeface="Symbol" pitchFamily="18" charset="2"/>
              </a:rPr>
              <a:t> m are merged in a single one</a:t>
            </a:r>
          </a:p>
          <a:p>
            <a:pPr marL="704850" lvl="2" indent="-342900">
              <a:buFont typeface="Wingdings"/>
              <a:buChar char="è"/>
            </a:pPr>
            <a:endParaRPr lang="en-US" sz="2000" b="1" dirty="0" smtClean="0">
              <a:sym typeface="Wingdings" panose="05000000000000000000" pitchFamily="2" charset="2"/>
            </a:endParaRPr>
          </a:p>
          <a:p>
            <a:pPr lvl="2"/>
            <a:r>
              <a:rPr lang="en-US" sz="2000" b="1" dirty="0" smtClean="0">
                <a:sym typeface="Wingdings" panose="05000000000000000000" pitchFamily="2" charset="2"/>
              </a:rPr>
              <a:t> does not change the element type</a:t>
            </a:r>
            <a:endParaRPr lang="en-US" sz="2000" b="1" dirty="0" smtClean="0">
              <a:sym typeface="Symbol" pitchFamily="18" charset="2"/>
            </a:endParaRPr>
          </a:p>
          <a:p>
            <a:pPr lvl="2"/>
            <a:endParaRPr lang="en-US" sz="2000" b="1" dirty="0" smtClean="0">
              <a:sym typeface="Symbol" pitchFamily="18" charset="2"/>
            </a:endParaRPr>
          </a:p>
          <a:p>
            <a:pPr lvl="2"/>
            <a:r>
              <a:rPr lang="en-US" sz="2000" b="1" dirty="0" smtClean="0">
                <a:sym typeface="Wingdings" panose="05000000000000000000" pitchFamily="2" charset="2"/>
              </a:rPr>
              <a:t> </a:t>
            </a:r>
            <a:r>
              <a:rPr lang="en-US" sz="2000" b="1" dirty="0">
                <a:sym typeface="Symbol" pitchFamily="18" charset="2"/>
              </a:rPr>
              <a:t>d</a:t>
            </a:r>
            <a:r>
              <a:rPr lang="en-US" sz="2000" b="1" dirty="0" smtClean="0">
                <a:sym typeface="Symbol" pitchFamily="18" charset="2"/>
              </a:rPr>
              <a:t>irective to use carefully !</a:t>
            </a:r>
          </a:p>
          <a:p>
            <a:pPr lvl="1"/>
            <a:endParaRPr lang="fr-FR" sz="2000" b="1" dirty="0" smtClean="0">
              <a:sym typeface="Symbol" pitchFamily="18" charset="2"/>
            </a:endParaRPr>
          </a:p>
          <a:p>
            <a:pPr lvl="1"/>
            <a:endParaRPr lang="fr-FR" sz="2000" b="1" dirty="0" smtClean="0">
              <a:sym typeface="Symbol" pitchFamily="18" charset="2"/>
            </a:endParaRPr>
          </a:p>
          <a:p>
            <a:pPr lvl="1"/>
            <a:endParaRPr lang="fr-FR" sz="2000" b="1" dirty="0" smtClean="0">
              <a:sym typeface="Symbol" pitchFamily="18" charset="2"/>
            </a:endParaRPr>
          </a:p>
          <a:p>
            <a:pPr marL="0" lvl="1" indent="0">
              <a:buNone/>
            </a:pPr>
            <a:endParaRPr lang="fr-FR" sz="2000" b="1" dirty="0" smtClean="0">
              <a:sym typeface="Symbol" pitchFamily="18" charset="2"/>
            </a:endParaRPr>
          </a:p>
          <a:p>
            <a:pPr lvl="1"/>
            <a:r>
              <a:rPr lang="en-US" sz="2000" b="1" dirty="0" smtClean="0">
                <a:sym typeface="Symbol" pitchFamily="18" charset="2"/>
              </a:rPr>
              <a:t>See also </a:t>
            </a:r>
            <a:r>
              <a:rPr lang="en-US" sz="20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REGE</a:t>
            </a:r>
            <a:r>
              <a:rPr lang="en-US" sz="2000" b="1" dirty="0" smtClean="0">
                <a:sym typeface="Symbol" pitchFamily="18" charset="2"/>
              </a:rPr>
              <a:t> operator</a:t>
            </a:r>
            <a:endParaRPr lang="en-US" sz="2000" b="1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2"/>
            <a:r>
              <a:rPr lang="en-US" sz="2000" b="1" dirty="0" smtClean="0">
                <a:sym typeface="Wingdings" panose="05000000000000000000" pitchFamily="2" charset="2"/>
              </a:rPr>
              <a:t> </a:t>
            </a:r>
            <a:r>
              <a:rPr lang="en-US" sz="2000" b="1" dirty="0" smtClean="0">
                <a:sym typeface="Symbol" pitchFamily="18" charset="2"/>
              </a:rPr>
              <a:t>regeneration of elements with merged nodes</a:t>
            </a:r>
          </a:p>
          <a:p>
            <a:pPr lvl="2"/>
            <a:endParaRPr lang="fr-FR" sz="2000" b="1" dirty="0" smtClean="0">
              <a:sym typeface="Wingdings" panose="05000000000000000000" pitchFamily="2" charset="2"/>
            </a:endParaRPr>
          </a:p>
          <a:p>
            <a:pPr lvl="2"/>
            <a:r>
              <a:rPr lang="fr-FR" sz="2000" b="1" dirty="0" smtClean="0">
                <a:sym typeface="Wingdings" panose="05000000000000000000" pitchFamily="2" charset="2"/>
              </a:rPr>
              <a:t> c</a:t>
            </a:r>
            <a:r>
              <a:rPr lang="en-US" sz="2000" b="1" dirty="0" err="1" smtClean="0">
                <a:sym typeface="Wingdings" panose="05000000000000000000" pitchFamily="2" charset="2"/>
              </a:rPr>
              <a:t>hange</a:t>
            </a:r>
            <a:r>
              <a:rPr lang="en-US" sz="2000" b="1" dirty="0" smtClean="0">
                <a:sym typeface="Wingdings" panose="05000000000000000000" pitchFamily="2" charset="2"/>
              </a:rPr>
              <a:t> the element type if necessary</a:t>
            </a:r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5335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Chap. </a:t>
            </a:r>
            <a:r>
              <a:rPr lang="en-US" dirty="0" smtClean="0"/>
              <a:t>1: </a:t>
            </a:r>
            <a:r>
              <a:rPr lang="en-US" dirty="0"/>
              <a:t>Meshing and general statements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41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4947" y="1270166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Meshed zones recovery </a:t>
            </a:r>
            <a:endParaRPr lang="en-US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HALF-CIRCLE MESH, UPPER AND LINES MESHES RETRIEVAL WITH '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POIN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ET '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ELEM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CSU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CONT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;				(Contour of SU mesh recovery) 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PCE = SU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POIN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'SPHE'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PCEN PC 1.E-9 ;	(Points of SU located on sphere 						recovery)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CE  = CSU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ELEM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'APPU'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'STRI'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PCE ;	(Elements containing points of CE</a:t>
            </a:r>
            <a:b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</a:b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					recovery)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PLHAUT =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(It’s up to you);		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(Points of line PF PG recovery)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LHAUT  =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(It’s up to you);		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(Elements containing points of</a:t>
            </a:r>
            <a:b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</a:b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					PLHAUT recovery)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PLBAS =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(It’s up to you);		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(Points of line PA 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PE recovery)</a:t>
            </a: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LBAS  =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(It’s up to you);		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(Elements containing points of</a:t>
            </a:r>
            <a:b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</a:b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					PLBAS recovery)</a:t>
            </a:r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843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42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>
                <a:sym typeface="Symbol" pitchFamily="18" charset="2"/>
              </a:rPr>
              <a:t>Meshed zones recovery </a:t>
            </a:r>
            <a:endParaRPr lang="en-US" sz="2000" dirty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HALF-CIRCLE MESH, UPPER AND LINES MESHES RETRIEVAL WITH '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POIN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ET '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ELEM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CSU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CONT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;</a:t>
            </a:r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PCE =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SU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POIN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'SPHE'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PCEN PC 1.E-9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CE  = CSU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ELEM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'APPU'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'STRI'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PCE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PLHAUT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SU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POIN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'DROI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PF PG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1.E-9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LHAUT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CSU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ELEM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'APPU'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'STRI'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PLHAUT ;</a:t>
            </a:r>
          </a:p>
          <a:p>
            <a:pPr marL="0" lvl="1" indent="0">
              <a:buNone/>
            </a:pPr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PLBAS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SU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POIN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'DROI'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PE PCEN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1.E-9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LBAS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CSU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ELEM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'APPU'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'STRI'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PLBAS ;</a:t>
            </a:r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5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/>
              <a:t>Chap. </a:t>
            </a:r>
            <a:r>
              <a:rPr lang="en-US" dirty="0" smtClean="0"/>
              <a:t>1: </a:t>
            </a:r>
            <a:r>
              <a:rPr lang="en-US" dirty="0"/>
              <a:t>Meshing and general statements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377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[Bonus] 3D Meshing</a:t>
            </a:r>
            <a:endParaRPr lang="fr-FR" i="1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43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>
                <a:sym typeface="Symbol" pitchFamily="18" charset="2"/>
              </a:rPr>
              <a:t>Volume meshing (complement)</a:t>
            </a:r>
          </a:p>
          <a:p>
            <a:pPr marL="0" lvl="1" indent="0">
              <a:buNone/>
            </a:pPr>
            <a:endParaRPr lang="en-US" sz="2000" dirty="0"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CHANGE TO DIMENSION 3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'DIME' 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3 </a:t>
            </a: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'ELEM' 'CU20' 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en-US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VOLUME FROM EXTRUSION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VO       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SU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VOLU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6  </a:t>
            </a: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'TRAN'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(0. 0. 2.) ;</a:t>
            </a:r>
          </a:p>
          <a:p>
            <a:pPr marL="0" lvl="1" indent="0">
              <a:buNone/>
            </a:pPr>
            <a:endParaRPr lang="en-US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VOLUME FROM ROTATION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VO 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SU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VOLU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10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'ROTA'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90. (0. -1. 0.) (1. -1. 0.) 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DISPLAYING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VO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'CACH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VO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'TRAC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'OPEN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'CACH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VO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BACK TO DIMENSON 2</a:t>
            </a:r>
          </a:p>
          <a:p>
            <a:pPr marL="0" lvl="1" indent="0">
              <a:buNone/>
            </a:pP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'DIME' 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2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114" y="3864868"/>
            <a:ext cx="2736750" cy="2038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94114" y="1108800"/>
            <a:ext cx="2114068" cy="242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70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1: </a:t>
            </a:r>
            <a:r>
              <a:rPr lang="en-US" dirty="0"/>
              <a:t>Meshing and general statements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44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Saving data and end of program</a:t>
            </a:r>
          </a:p>
          <a:p>
            <a:pPr marL="0" lvl="1" indent="0">
              <a:buNone/>
            </a:pPr>
            <a:endParaRPr lang="en-US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NAME OF THE OUTPUT FILE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'SAUV'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'formation_debutant_1_maillage.sauv' ;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WRITTING THE FILE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SAUV 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END OF THE GIBI PROGRAM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FIN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en-US" sz="2000" b="1" dirty="0" smtClean="0">
                <a:sym typeface="Symbol" pitchFamily="18" charset="2"/>
              </a:rPr>
              <a:t>All of the objects are saved in the output file</a:t>
            </a:r>
          </a:p>
          <a:p>
            <a:pPr lvl="1"/>
            <a:r>
              <a:rPr lang="en-US" sz="2000" b="1" dirty="0" smtClean="0">
                <a:sym typeface="Symbol" pitchFamily="18" charset="2"/>
              </a:rPr>
              <a:t>The output file is binary (XDR format )</a:t>
            </a:r>
          </a:p>
          <a:p>
            <a:pPr lvl="1"/>
            <a:r>
              <a:rPr lang="en-US" sz="2000" b="1" dirty="0" smtClean="0">
                <a:sym typeface="Symbol" pitchFamily="18" charset="2"/>
              </a:rPr>
              <a:t>Other formats available (text, …), see the manual page of</a:t>
            </a:r>
            <a:br>
              <a:rPr lang="en-US" sz="2000" b="1" dirty="0" smtClean="0">
                <a:sym typeface="Symbol" pitchFamily="18" charset="2"/>
              </a:rPr>
            </a:b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en-US" sz="2000" dirty="0" smtClean="0"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'SAUV'</a:t>
            </a:r>
            <a:r>
              <a:rPr lang="en-US" sz="2000" dirty="0" smtClean="0">
                <a:sym typeface="Symbol" pitchFamily="18" charset="2"/>
              </a:rPr>
              <a:t> </a:t>
            </a:r>
            <a:r>
              <a:rPr lang="en-US" sz="2000" b="1" dirty="0" smtClean="0">
                <a:sym typeface="Symbol" pitchFamily="18" charset="2"/>
              </a:rPr>
              <a:t>and </a:t>
            </a:r>
            <a:r>
              <a:rPr lang="en-US" sz="20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SAUV</a:t>
            </a:r>
          </a:p>
          <a:p>
            <a:pPr lvl="1"/>
            <a:endParaRPr lang="en-US" b="1" dirty="0" smtClean="0">
              <a:sym typeface="Symbol" pitchFamily="18" charset="2"/>
            </a:endParaRPr>
          </a:p>
          <a:p>
            <a:pPr marL="0" lvl="1" indent="0">
              <a:buNone/>
            </a:pPr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8144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analysis: reminder</a:t>
            </a:r>
            <a:endParaRPr lang="en-US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45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Espace réservé du contenu 11"/>
              <p:cNvSpPr txBox="1">
                <a:spLocks/>
              </p:cNvSpPr>
              <p:nvPr/>
            </p:nvSpPr>
            <p:spPr bwMode="gray">
              <a:xfrm>
                <a:off x="576000" y="1268760"/>
                <a:ext cx="8438460" cy="4968552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923925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Font typeface="Arial" pitchFamily="34" charset="0"/>
                  <a:buNone/>
                  <a:defRPr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360363" indent="-360363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SzPct val="90000"/>
                  <a:buFontTx/>
                  <a:buBlip>
                    <a:blip r:embed="rId2"/>
                  </a:buBlip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2pPr>
                <a:lvl3pPr marL="361950" indent="0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SzPct val="36000"/>
                  <a:buFont typeface="Arial" pitchFamily="34" charset="0"/>
                  <a:buNone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3pPr>
                <a:lvl4pPr marL="1009650" indent="-238125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Clr>
                    <a:srgbClr val="666666"/>
                  </a:buClr>
                  <a:buSzPct val="36000"/>
                  <a:buFontTx/>
                  <a:buBlip>
                    <a:blip r:embed="rId3"/>
                  </a:buBlip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4pPr>
                <a:lvl5pPr marL="1133475" indent="-114300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Clr>
                    <a:srgbClr val="666666"/>
                  </a:buClr>
                  <a:buFont typeface="Arial" pitchFamily="34" charset="0"/>
                  <a:buChar char="-"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Heat equation</a:t>
                </a:r>
              </a:p>
              <a:p>
                <a:pPr lvl="2"/>
                <a:endParaRPr lang="en-US" sz="20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:r>
                  <a:rPr lang="en-US" sz="2000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div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grad</m:t>
                            </m:r>
                          </m:e>
                        </m:acc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0</m:t>
                    </m:r>
                  </m:oMath>
                </a14:m>
                <a:r>
                  <a:rPr lang="en-US" sz="2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	</a:t>
                </a:r>
                <a:r>
                  <a:rPr lang="en-US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on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𝑉</m:t>
                    </m:r>
                  </m:oMath>
                </a14:m>
                <a:endPara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/>
                <a:endParaRPr lang="en-US" b="0" dirty="0" smtClean="0">
                  <a:ea typeface="Cambria Math" panose="02040503050406030204" pitchFamily="18" charset="0"/>
                </a:endParaRPr>
              </a:p>
              <a:p>
                <a:pPr lvl="2"/>
                <a:r>
                  <a:rPr lang="en-US" b="0" dirty="0" smtClean="0">
                    <a:ea typeface="Cambria Math" panose="02040503050406030204" pitchFamily="18" charset="0"/>
                  </a:rPr>
                  <a:t>with:</a:t>
                </a:r>
              </a:p>
              <a:p>
                <a:pPr lvl="2"/>
                <a:r>
                  <a:rPr lang="en-US" b="0" dirty="0" smtClean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: temperature</a:t>
                </a:r>
              </a:p>
              <a:p>
                <a:pPr lvl="2"/>
                <a:r>
                  <a:rPr lang="en-US" b="0" dirty="0" smtClean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: 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volume heat flux source</a:t>
                </a:r>
              </a:p>
              <a:p>
                <a:pPr lvl="2"/>
                <a:r>
                  <a:rPr lang="en-US" dirty="0" smtClean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: 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thermal conductivity</a:t>
                </a:r>
              </a:p>
              <a:p>
                <a:pPr lvl="2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: 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volumetric mass density</a:t>
                </a:r>
              </a:p>
              <a:p>
                <a:pPr lvl="2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: 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specific heat capacity</a:t>
                </a:r>
              </a:p>
              <a:p>
                <a:pPr lvl="2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 : time</a:t>
                </a:r>
              </a:p>
              <a:p>
                <a:pPr lvl="1"/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1"/>
                <a:endPara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1"/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Boundary conditions</a:t>
                </a:r>
              </a:p>
              <a:p>
                <a:pPr lvl="2"/>
                <a:r>
                  <a:rPr lang="en-US" sz="1800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Prescribed temperatures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𝑖𝑚𝑝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mbria Math" panose="02040503050406030204" pitchFamily="18" charset="0"/>
                  </a:rPr>
                  <a:t>	on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sSup>
                      <m:s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sz="2000" dirty="0" smtClean="0"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  <a:p>
                <a:pPr lvl="2"/>
                <a:endParaRPr lang="en-US" sz="1800" dirty="0" smtClean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/>
                <a:r>
                  <a:rPr lang="en-US" sz="1800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Prescribed surface heat flux</a:t>
                </a:r>
              </a:p>
              <a:p>
                <a:pPr lvl="2"/>
                <a:endParaRPr lang="en-US" sz="1800" dirty="0" smtClean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 algn="ctr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.</m:t>
                    </m:r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grad</m:t>
                            </m:r>
                          </m:e>
                        </m:acc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𝑖𝑚𝑝</m:t>
                        </m:r>
                      </m:sub>
                    </m:sSub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8" charset="2"/>
                      </a:rPr>
                      <m:t>+</m:t>
                    </m:r>
                    <m:limLow>
                      <m:limLow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groupChr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  <m:t>−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  <m:t>𝑇</m:t>
                                </m:r>
                              </m:e>
                            </m:d>
                          </m:e>
                        </m:groupChr>
                      </m:e>
                      <m:lim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convection</m:t>
                        </m:r>
                      </m:lim>
                    </m:limLow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8" charset="2"/>
                      </a:rPr>
                      <m:t>+</m:t>
                    </m:r>
                    <m:limLow>
                      <m:limLow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groupChr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𝜀𝜎</m:t>
                            </m:r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  <m:t>∞</m:t>
                                    </m:r>
                                  </m:sub>
                                  <m:sup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  <m:t>4</m:t>
                                    </m:r>
                                  </m:sup>
                                </m:sSubSup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  <m:t>4</m:t>
                                    </m:r>
                                  </m:sup>
                                </m:sSup>
                              </m:e>
                            </m:d>
                          </m:e>
                        </m:groupChr>
                      </m:e>
                      <m:lim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radiation</m:t>
                        </m:r>
                      </m:lim>
                    </m:limLow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mbria Math" panose="02040503050406030204" pitchFamily="18" charset="0"/>
                  </a:rPr>
                  <a:t>      on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p>
                    </m:sSup>
                  </m:oMath>
                </a14:m>
                <a:endParaRPr lang="en-US" sz="2000" b="1" dirty="0" smtClean="0"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19" name="Espace réservé du contenu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76000" y="1268760"/>
                <a:ext cx="8438460" cy="4968552"/>
              </a:xfrm>
              <a:prstGeom prst="rect">
                <a:avLst/>
              </a:prstGeom>
              <a:blipFill>
                <a:blip r:embed="rId4"/>
                <a:stretch>
                  <a:fillRect t="-2577" b="-2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615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analysis: reminder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46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Espace réservé du contenu 11"/>
              <p:cNvSpPr txBox="1">
                <a:spLocks/>
              </p:cNvSpPr>
              <p:nvPr/>
            </p:nvSpPr>
            <p:spPr bwMode="gray">
              <a:xfrm>
                <a:off x="576000" y="1268760"/>
                <a:ext cx="8468940" cy="4968552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923925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Font typeface="Arial" pitchFamily="34" charset="0"/>
                  <a:buNone/>
                  <a:defRPr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360363" indent="-360363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SzPct val="90000"/>
                  <a:buFontTx/>
                  <a:buBlip>
                    <a:blip r:embed="rId2"/>
                  </a:buBlip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2pPr>
                <a:lvl3pPr marL="361950" indent="0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SzPct val="36000"/>
                  <a:buFont typeface="Arial" pitchFamily="34" charset="0"/>
                  <a:buNone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3pPr>
                <a:lvl4pPr marL="1009650" indent="-238125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Clr>
                    <a:srgbClr val="666666"/>
                  </a:buClr>
                  <a:buSzPct val="36000"/>
                  <a:buFontTx/>
                  <a:buBlip>
                    <a:blip r:embed="rId3"/>
                  </a:buBlip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4pPr>
                <a:lvl5pPr marL="1133475" indent="-114300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Clr>
                    <a:srgbClr val="666666"/>
                  </a:buClr>
                  <a:buFont typeface="Arial" pitchFamily="34" charset="0"/>
                  <a:buChar char="-"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sz="2000" b="1" dirty="0" smtClean="0">
                    <a:sym typeface="Symbol" pitchFamily="18" charset="2"/>
                  </a:rPr>
                  <a:t>Discrete form (finite elements)</a:t>
                </a:r>
              </a:p>
              <a:p>
                <a:pPr lvl="1"/>
                <a:endParaRPr lang="en-US" sz="2000" b="1" dirty="0">
                  <a:sym typeface="Symbol" pitchFamily="18" charset="2"/>
                </a:endParaRPr>
              </a:p>
              <a:p>
                <a:pPr lvl="2"/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FE discretization</a:t>
                </a:r>
                <a:r>
                  <a:rPr lang="en-US" sz="2000" dirty="0" smtClean="0">
                    <a:solidFill>
                      <a:srgbClr val="666666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: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</m:t>
                    </m:r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grad</m:t>
                        </m:r>
                      </m:e>
                    </m:acc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en-US" sz="2000" dirty="0" smtClean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/>
                <a:endParaRPr lang="en-US" sz="2000" b="0" i="1" dirty="0" smtClean="0">
                  <a:solidFill>
                    <a:srgbClr val="666666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:r>
                  <a:rPr lang="en-US" sz="2000" b="0" dirty="0" smtClean="0">
                    <a:ea typeface="Cambria Math" panose="02040503050406030204" pitchFamily="18" charset="0"/>
                    <a:cs typeface="Arial" panose="020B0604020202020204" pitchFamily="34" charset="0"/>
                  </a:rPr>
                  <a:t>Weak formulation + EF</a:t>
                </a:r>
                <a:r>
                  <a:rPr lang="en-US" sz="2000" b="0" dirty="0" smtClean="0">
                    <a:ea typeface="Cambria Math" panose="02040503050406030204" pitchFamily="18" charset="0"/>
                  </a:rPr>
                  <a:t>:</a:t>
                </a:r>
              </a:p>
              <a:p>
                <a:pPr lvl="2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</m:d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</m:oMath>
                  </m:oMathPara>
                </a14:m>
                <a:endParaRPr lang="en-US" sz="2000" dirty="0" smtClean="0">
                  <a:sym typeface="Symbol" pitchFamily="18" charset="2"/>
                </a:endParaRPr>
              </a:p>
              <a:p>
                <a:pPr lvl="2"/>
                <a:endParaRPr lang="en-US" sz="2000" dirty="0" smtClean="0">
                  <a:sym typeface="Symbol" pitchFamily="18" charset="2"/>
                </a:endParaRPr>
              </a:p>
              <a:p>
                <a:pPr lvl="2"/>
                <a:endParaRPr lang="en-US" sz="2000" dirty="0" smtClean="0">
                  <a:sym typeface="Symbol" pitchFamily="18" charset="2"/>
                </a:endParaRPr>
              </a:p>
              <a:p>
                <a:pPr lvl="2"/>
                <a:r>
                  <a:rPr lang="en-US" sz="1800" b="1" dirty="0" smtClean="0">
                    <a:sym typeface="Symbol" pitchFamily="18" charset="2"/>
                  </a:rPr>
                  <a:t>Matrices</a:t>
                </a:r>
                <a:endParaRPr lang="en-US" sz="1800" b="1" dirty="0">
                  <a:sym typeface="Symbol" pitchFamily="18" charset="2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b>
                      <m:sup/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d>
                          </m:e>
                          <m:sup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r>
                  <a:rPr lang="en-US" sz="1800" b="0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			     </a:t>
                </a:r>
                <a:r>
                  <a:rPr lang="en-US" sz="1800" dirty="0" smtClean="0">
                    <a:sym typeface="Symbol" pitchFamily="18" charset="2"/>
                  </a:rPr>
                  <a:t>capacity matrix </a:t>
                </a:r>
                <a:r>
                  <a:rPr lang="en-US" sz="1800" dirty="0">
                    <a:sym typeface="Symbol" pitchFamily="18" charset="2"/>
                  </a:rPr>
                  <a:t>(</a:t>
                </a:r>
                <a:r>
                  <a:rPr lang="en-US" sz="1800" dirty="0" smtClean="0">
                    <a:sym typeface="Symbol" pitchFamily="18" charset="2"/>
                  </a:rPr>
                  <a:t>J.K</a:t>
                </a:r>
                <a:r>
                  <a:rPr lang="en-US" sz="1800" baseline="30000" dirty="0" smtClean="0">
                    <a:sym typeface="Symbol" pitchFamily="18" charset="2"/>
                  </a:rPr>
                  <a:t>-1</a:t>
                </a:r>
                <a:r>
                  <a:rPr lang="en-US" sz="1800" dirty="0" smtClean="0">
                    <a:sym typeface="Symbol" pitchFamily="18" charset="2"/>
                  </a:rPr>
                  <a:t>)</a:t>
                </a:r>
                <a:endParaRPr lang="en-US" sz="1800" b="0" dirty="0" smtClean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15"/>
                          </m:r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𝑑𝑉</m:t>
                        </m:r>
                      </m:e>
                    </m:nary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nary>
                      <m:nary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sup>
                        </m:sSup>
                      </m:sub>
                      <m:sup/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sSup>
                          <m:sSup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𝑑𝑆</m:t>
                        </m:r>
                      </m:e>
                    </m:nary>
                  </m:oMath>
                </a14:m>
                <a:r>
                  <a:rPr lang="en-US" sz="1800" dirty="0" smtClean="0">
                    <a:sym typeface="Symbol" pitchFamily="18" charset="2"/>
                  </a:rPr>
                  <a:t>	 </a:t>
                </a:r>
                <a:r>
                  <a:rPr lang="en-US" sz="1800" dirty="0">
                    <a:sym typeface="Symbol" pitchFamily="18" charset="2"/>
                  </a:rPr>
                  <a:t>    </a:t>
                </a:r>
                <a:r>
                  <a:rPr lang="en-US" sz="1800" dirty="0" smtClean="0">
                    <a:sym typeface="Symbol" pitchFamily="18" charset="2"/>
                  </a:rPr>
                  <a:t>conductivity matrix (</a:t>
                </a:r>
                <a:r>
                  <a:rPr lang="en-US" sz="1800" dirty="0">
                    <a:sym typeface="Symbol" pitchFamily="18" charset="2"/>
                  </a:rPr>
                  <a:t>W.K</a:t>
                </a:r>
                <a:r>
                  <a:rPr lang="en-US" sz="1800" baseline="30000" dirty="0">
                    <a:sym typeface="Symbol" pitchFamily="18" charset="2"/>
                  </a:rPr>
                  <a:t>-1</a:t>
                </a:r>
                <a:r>
                  <a:rPr lang="en-US" sz="1800" dirty="0" smtClean="0">
                    <a:sym typeface="Symbol" pitchFamily="18" charset="2"/>
                  </a:rPr>
                  <a:t>)</a:t>
                </a:r>
              </a:p>
              <a:p>
                <a:pPr lvl="2">
                  <a:lnSpc>
                    <a:spcPct val="100000"/>
                  </a:lnSpc>
                </a:pPr>
                <a:endParaRPr lang="en-US" sz="1800" dirty="0">
                  <a:solidFill>
                    <a:schemeClr val="tx1"/>
                  </a:solidFill>
                  <a:sym typeface="Symbol" pitchFamily="18" charset="2"/>
                </a:endParaRPr>
              </a:p>
              <a:p>
                <a:pPr lvl="2"/>
                <a:endParaRPr lang="en-US" sz="1800" dirty="0" smtClean="0">
                  <a:sym typeface="Symbol" pitchFamily="18" charset="2"/>
                </a:endParaRPr>
              </a:p>
              <a:p>
                <a:pPr lvl="2"/>
                <a:r>
                  <a:rPr lang="en-US" sz="1800" b="1" dirty="0" smtClean="0">
                    <a:sym typeface="Symbol" pitchFamily="18" charset="2"/>
                  </a:rPr>
                  <a:t>Equivalent nodal flux vectors (W)</a:t>
                </a: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15"/>
                          </m:r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r>
                  <a:rPr lang="en-US" sz="18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180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sup>
                        </m:sSup>
                      </m:sub>
                      <m:sup/>
                      <m:e>
                        <m:sSup>
                          <m:sSup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d>
                          <m:dPr>
                            <m:ctrlPr>
                              <a:rPr lang="en-US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𝑖𝑚𝑝</m:t>
                                </m:r>
                              </m:sub>
                            </m:sSub>
                            <m:r>
                              <a:rPr lang="en-US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+</m:t>
                            </m:r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h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+</m:t>
                            </m:r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𝜀𝜎</m:t>
                            </m:r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  <m:t>∞</m:t>
                                    </m:r>
                                  </m:sub>
                                  <m:sup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  <m:t>4</m:t>
                                    </m:r>
                                  </m:sup>
                                </m:sSubSup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18" charset="2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Symbol" pitchFamily="18" charset="2"/>
                                      </a:rPr>
                                      <m:t>4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nary>
                  </m:oMath>
                </a14:m>
                <a:endParaRPr lang="en-US" sz="1800" b="0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Espace réservé du contenu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76000" y="1268760"/>
                <a:ext cx="8468940" cy="4968552"/>
              </a:xfrm>
              <a:prstGeom prst="rect">
                <a:avLst/>
              </a:prstGeom>
              <a:blipFill>
                <a:blip r:embed="rId4"/>
                <a:stretch>
                  <a:fillRect t="-2577" b="-454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71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512000" y="74184"/>
            <a:ext cx="7504584" cy="869143"/>
          </a:xfrm>
        </p:spPr>
        <p:txBody>
          <a:bodyPr/>
          <a:lstStyle/>
          <a:p>
            <a:r>
              <a:rPr lang="fr-FR" dirty="0" smtClean="0"/>
              <a:t>Chap. 2: </a:t>
            </a:r>
            <a:r>
              <a:rPr lang="en-US" dirty="0" smtClean="0"/>
              <a:t>stationary linear thermal Analysis</a:t>
            </a:r>
            <a:endParaRPr lang="en-US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47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388488" cy="4968552"/>
              </a:xfrm>
            </p:spPr>
            <p:txBody>
              <a:bodyPr/>
              <a:lstStyle/>
              <a:p>
                <a:pPr marL="0" lvl="1" indent="0" defTabSz="1262063">
                  <a:buNone/>
                </a:pPr>
                <a:r>
                  <a:rPr lang="en-US" sz="1800" b="1" i="1" u="sng" dirty="0" smtClean="0">
                    <a:solidFill>
                      <a:schemeClr val="tx1"/>
                    </a:solidFill>
                    <a:sym typeface="Symbol" pitchFamily="18" charset="2"/>
                  </a:rPr>
                  <a:t>Objective</a:t>
                </a:r>
                <a:r>
                  <a:rPr lang="en-US" sz="1800" b="1" i="1" dirty="0" smtClean="0">
                    <a:solidFill>
                      <a:schemeClr val="tx1"/>
                    </a:solidFill>
                    <a:sym typeface="Symbol" pitchFamily="18" charset="2"/>
                  </a:rPr>
                  <a:t>: 	</a:t>
                </a:r>
                <a:r>
                  <a:rPr lang="en-US" sz="1800" i="1" dirty="0" smtClean="0">
                    <a:solidFill>
                      <a:srgbClr val="FF0000"/>
                    </a:solidFill>
                    <a:sym typeface="Symbol" pitchFamily="18" charset="2"/>
                  </a:rPr>
                  <a:t>stationary </a:t>
                </a:r>
                <a:r>
                  <a:rPr lang="en-US" sz="1800" i="1" dirty="0" smtClean="0">
                    <a:solidFill>
                      <a:schemeClr val="tx1"/>
                    </a:solidFill>
                    <a:sym typeface="Symbol" pitchFamily="18" charset="2"/>
                  </a:rPr>
                  <a:t>thermal calculation with prescribed temperatures</a:t>
                </a:r>
                <a:br>
                  <a:rPr lang="en-US" sz="1800" i="1" dirty="0" smtClean="0">
                    <a:solidFill>
                      <a:schemeClr val="tx1"/>
                    </a:solidFill>
                    <a:sym typeface="Symbol" pitchFamily="18" charset="2"/>
                  </a:rPr>
                </a:br>
                <a:r>
                  <a:rPr lang="en-US" sz="1800" i="1" dirty="0" smtClean="0">
                    <a:solidFill>
                      <a:schemeClr val="tx1"/>
                    </a:solidFill>
                    <a:sym typeface="Symbol" pitchFamily="18" charset="2"/>
                  </a:rPr>
                  <a:t>	(time independent)</a:t>
                </a:r>
                <a:endParaRPr lang="en-US" sz="2400" i="1" dirty="0" smtClean="0">
                  <a:solidFill>
                    <a:schemeClr val="tx1"/>
                  </a:solidFill>
                  <a:sym typeface="Symbol" pitchFamily="18" charset="2"/>
                </a:endParaRPr>
              </a:p>
              <a:p>
                <a:pPr marL="0" lvl="1" indent="0">
                  <a:buNone/>
                </a:pPr>
                <a:endParaRPr lang="en-US" sz="1800" i="1" dirty="0" smtClean="0">
                  <a:solidFill>
                    <a:srgbClr val="666666"/>
                  </a:solidFill>
                  <a:sym typeface="Wingdings" panose="05000000000000000000" pitchFamily="2" charset="2"/>
                </a:endParaRPr>
              </a:p>
              <a:p>
                <a:pPr marL="0" lvl="1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2000" i="1" strike="sngStrike">
                            <a:solidFill>
                              <a:srgbClr val="B2B2B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i="1" strike="sngStrike">
                            <a:solidFill>
                              <a:srgbClr val="B2B2B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fr-FR" sz="2000" i="1" strike="sngStrike">
                            <a:solidFill>
                              <a:srgbClr val="B2B2B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fr-FR" sz="2000" i="1" strike="sngStrike">
                                <a:solidFill>
                                  <a:srgbClr val="B2B2B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000" i="1" strike="sngStrike">
                                <a:solidFill>
                                  <a:srgbClr val="B2B2B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</m:d>
                    <m:r>
                      <a:rPr lang="fr-FR" sz="2000" i="1">
                        <a:solidFill>
                          <a:srgbClr val="B2B2B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begChr m:val="["/>
                        <m:endChr m:val="]"/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fr-FR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r>
                  <a:rPr lang="en-US" sz="1800" i="1" dirty="0" smtClean="0">
                    <a:sym typeface="Wingdings" panose="05000000000000000000" pitchFamily="2" charset="2"/>
                  </a:rPr>
                  <a:t>	 Linear </a:t>
                </a:r>
                <a:r>
                  <a:rPr lang="en-US" sz="1800" i="1" dirty="0">
                    <a:sym typeface="Wingdings" panose="05000000000000000000" pitchFamily="2" charset="2"/>
                  </a:rPr>
                  <a:t>system</a:t>
                </a:r>
                <a:endParaRPr lang="en-US" sz="1800" i="1" dirty="0" smtClean="0">
                  <a:solidFill>
                    <a:srgbClr val="666666"/>
                  </a:solidFill>
                  <a:sym typeface="Wingdings" panose="05000000000000000000" pitchFamily="2" charset="2"/>
                </a:endParaRPr>
              </a:p>
              <a:p>
                <a:pPr marL="0" lvl="1" indent="0">
                  <a:buNone/>
                </a:pPr>
                <a:endParaRPr lang="en-US" sz="1800" i="1" dirty="0" smtClean="0">
                  <a:solidFill>
                    <a:srgbClr val="666666"/>
                  </a:solidFill>
                  <a:sym typeface="Wingdings" panose="05000000000000000000" pitchFamily="2" charset="2"/>
                </a:endParaRPr>
              </a:p>
              <a:p>
                <a:pPr marL="342900" lvl="1" indent="-342900">
                  <a:buFont typeface="+mj-lt"/>
                  <a:buAutoNum type="arabicPeriod"/>
                </a:pPr>
                <a:r>
                  <a:rPr lang="en-US" sz="1800" i="1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conductivity matrix calculation			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𝐾</m:t>
                        </m:r>
                      </m:e>
                    </m:d>
                    <m:r>
                      <a:rPr lang="en-US" sz="2400" i="1">
                        <a:solidFill>
                          <a:srgbClr val="666666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800" i="1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(1</a:t>
                </a:r>
                <a:r>
                  <a:rPr lang="en-US" sz="1800" i="1" baseline="30000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st</a:t>
                </a:r>
                <a:r>
                  <a:rPr lang="en-US" sz="1800" i="1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 member)</a:t>
                </a:r>
              </a:p>
              <a:p>
                <a:pPr marL="342900" lvl="1" indent="-342900">
                  <a:buFont typeface="+mj-lt"/>
                  <a:buAutoNum type="arabicPeriod"/>
                </a:pPr>
                <a:r>
                  <a:rPr lang="en-US" sz="1800" i="1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fixed nodal heat fluxes calculation		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𝐹</m:t>
                        </m:r>
                      </m:e>
                    </m:d>
                  </m:oMath>
                </a14:m>
                <a:r>
                  <a:rPr lang="en-US" sz="1800" i="1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 (2</a:t>
                </a:r>
                <a:r>
                  <a:rPr lang="en-US" sz="1800" i="1" baseline="30000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nd</a:t>
                </a:r>
                <a:r>
                  <a:rPr lang="en-US" sz="1800" i="1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 member)</a:t>
                </a:r>
              </a:p>
              <a:p>
                <a:pPr marL="342900" lvl="1" indent="-342900">
                  <a:buFont typeface="+mj-lt"/>
                  <a:buAutoNum type="arabicPeriod"/>
                </a:pPr>
                <a:r>
                  <a:rPr lang="en-US" sz="1800" i="1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solving with </a:t>
                </a:r>
                <a:r>
                  <a:rPr lang="en-US" sz="1800" dirty="0" smtClean="0">
                    <a:solidFill>
                      <a:srgbClr val="666666"/>
                    </a:solidFill>
                    <a:latin typeface="Consolas" panose="020B0609020204030204" pitchFamily="49" charset="0"/>
                    <a:cs typeface="Consolas" panose="020B0609020204030204" pitchFamily="49" charset="0"/>
                    <a:sym typeface="Wingdings" panose="05000000000000000000" pitchFamily="2" charset="2"/>
                  </a:rPr>
                  <a:t>RESO </a:t>
                </a:r>
                <a:r>
                  <a:rPr lang="en-US" sz="1800" i="1" dirty="0" smtClean="0">
                    <a:sym typeface="Wingdings" panose="05000000000000000000" pitchFamily="2" charset="2"/>
                  </a:rPr>
                  <a:t> temperature</a:t>
                </a:r>
                <a:r>
                  <a:rPr lang="en-US" sz="1800" dirty="0" smtClean="0">
                    <a:solidFill>
                      <a:srgbClr val="666666"/>
                    </a:solidFill>
                    <a:latin typeface="Consolas" panose="020B0609020204030204" pitchFamily="49" charset="0"/>
                    <a:cs typeface="Consolas" panose="020B0609020204030204" pitchFamily="49" charset="0"/>
                    <a:sym typeface="Wingdings" panose="05000000000000000000" pitchFamily="2" charset="2"/>
                  </a:rPr>
                  <a:t>		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𝑇</m:t>
                        </m:r>
                      </m:e>
                    </m:d>
                  </m:oMath>
                </a14:m>
                <a:r>
                  <a:rPr lang="en-US" sz="1800" dirty="0" smtClean="0">
                    <a:solidFill>
                      <a:srgbClr val="666666"/>
                    </a:solidFill>
                    <a:latin typeface="Consolas" panose="020B0609020204030204" pitchFamily="49" charset="0"/>
                    <a:cs typeface="Consolas" panose="020B0609020204030204" pitchFamily="49" charset="0"/>
                    <a:sym typeface="Symbol" pitchFamily="18" charset="2"/>
                  </a:rPr>
                  <a:t> </a:t>
                </a:r>
                <a:r>
                  <a:rPr lang="en-US" sz="1800" i="1" dirty="0" smtClean="0">
                    <a:solidFill>
                      <a:srgbClr val="666666"/>
                    </a:solidFill>
                    <a:sym typeface="Symbol" pitchFamily="18" charset="2"/>
                  </a:rPr>
                  <a:t>(unknown)</a:t>
                </a:r>
              </a:p>
            </p:txBody>
          </p:sp>
        </mc:Choice>
        <mc:Fallback xmlns="">
          <p:sp>
            <p:nvSpPr>
              <p:cNvPr id="29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388488" cy="4968552"/>
              </a:xfrm>
              <a:blipFill>
                <a:blip r:embed="rId2"/>
                <a:stretch>
                  <a:fillRect l="-1670" t="-19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e 2"/>
          <p:cNvGrpSpPr>
            <a:grpSpLocks noChangeAspect="1"/>
          </p:cNvGrpSpPr>
          <p:nvPr/>
        </p:nvGrpSpPr>
        <p:grpSpPr>
          <a:xfrm>
            <a:off x="2206006" y="3567246"/>
            <a:ext cx="4566078" cy="3925738"/>
            <a:chOff x="1390195" y="2923872"/>
            <a:chExt cx="5705949" cy="4905746"/>
          </a:xfrm>
        </p:grpSpPr>
        <p:sp>
          <p:nvSpPr>
            <p:cNvPr id="6" name="Rectangle 5"/>
            <p:cNvSpPr/>
            <p:nvPr/>
          </p:nvSpPr>
          <p:spPr bwMode="auto">
            <a:xfrm>
              <a:off x="1390195" y="2923872"/>
              <a:ext cx="5705949" cy="3540819"/>
            </a:xfrm>
            <a:prstGeom prst="rect">
              <a:avLst/>
            </a:prstGeom>
            <a:solidFill>
              <a:srgbClr val="B2B2B2"/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92" name="Arc 91"/>
            <p:cNvSpPr/>
            <p:nvPr/>
          </p:nvSpPr>
          <p:spPr bwMode="auto">
            <a:xfrm>
              <a:off x="3003957" y="5267548"/>
              <a:ext cx="2478424" cy="2562070"/>
            </a:xfrm>
            <a:prstGeom prst="arc">
              <a:avLst>
                <a:gd name="adj1" fmla="val 10954367"/>
                <a:gd name="adj2" fmla="val 21437270"/>
              </a:avLst>
            </a:prstGeom>
            <a:solidFill>
              <a:schemeClr val="bg1"/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93" name="Text Box 33"/>
            <p:cNvSpPr txBox="1">
              <a:spLocks noChangeArrowheads="1"/>
            </p:cNvSpPr>
            <p:nvPr/>
          </p:nvSpPr>
          <p:spPr bwMode="auto">
            <a:xfrm>
              <a:off x="3207318" y="5478473"/>
              <a:ext cx="2071703" cy="461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800" i="1" dirty="0" smtClean="0">
                  <a:solidFill>
                    <a:schemeClr val="accent4">
                      <a:lumMod val="50000"/>
                    </a:schemeClr>
                  </a:solidFill>
                  <a:latin typeface="+mn-lt"/>
                </a:rPr>
                <a:t>250 °C</a:t>
              </a:r>
              <a:endParaRPr lang="fr-FR" sz="1800" i="1" dirty="0">
                <a:solidFill>
                  <a:schemeClr val="accent4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98" name="Arc 97"/>
            <p:cNvSpPr/>
            <p:nvPr/>
          </p:nvSpPr>
          <p:spPr bwMode="auto">
            <a:xfrm>
              <a:off x="2998218" y="5267548"/>
              <a:ext cx="2478424" cy="2562070"/>
            </a:xfrm>
            <a:prstGeom prst="arc">
              <a:avLst>
                <a:gd name="adj1" fmla="val 10954367"/>
                <a:gd name="adj2" fmla="val 21437270"/>
              </a:avLst>
            </a:prstGeom>
            <a:noFill/>
            <a:ln w="762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</p:grpSp>
      <p:cxnSp>
        <p:nvCxnSpPr>
          <p:cNvPr id="12" name="Connecteur droit avec flèche 11"/>
          <p:cNvCxnSpPr/>
          <p:nvPr/>
        </p:nvCxnSpPr>
        <p:spPr>
          <a:xfrm flipH="1">
            <a:off x="1821180" y="3567246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1821180" y="4132635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1821180" y="4698024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1821180" y="5263413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1821180" y="5828802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1821180" y="6394191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V="1">
            <a:off x="2218729" y="3568154"/>
            <a:ext cx="0" cy="2843869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433607" y="4258115"/>
            <a:ext cx="1772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i="1" dirty="0" smtClean="0">
                <a:solidFill>
                  <a:srgbClr val="7030A0"/>
                </a:solidFill>
                <a:latin typeface="+mn-lt"/>
              </a:rPr>
              <a:t>-3,5 10</a:t>
            </a:r>
            <a:r>
              <a:rPr lang="fr-FR" sz="1800" i="1" baseline="30000" dirty="0" smtClean="0">
                <a:solidFill>
                  <a:srgbClr val="7030A0"/>
                </a:solidFill>
                <a:latin typeface="+mn-lt"/>
              </a:rPr>
              <a:t>4</a:t>
            </a:r>
            <a:r>
              <a:rPr lang="fr-FR" sz="1800" i="1" dirty="0" smtClean="0">
                <a:solidFill>
                  <a:srgbClr val="7030A0"/>
                </a:solidFill>
                <a:latin typeface="+mn-lt"/>
              </a:rPr>
              <a:t> W.m</a:t>
            </a:r>
            <a:r>
              <a:rPr lang="fr-FR" sz="1800" i="1" baseline="30000" dirty="0" smtClean="0">
                <a:solidFill>
                  <a:srgbClr val="7030A0"/>
                </a:solidFill>
                <a:latin typeface="+mn-lt"/>
              </a:rPr>
              <a:t>-2</a:t>
            </a:r>
            <a:endParaRPr lang="fr-FR" sz="1800" i="1" baseline="30000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43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48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Input data from previous computation (mesh, parameters, …)</a:t>
            </a:r>
            <a:endParaRPr lang="en-US" sz="2000" dirty="0" smtClean="0">
              <a:sym typeface="Symbol" pitchFamily="18" charset="2"/>
            </a:endParaRPr>
          </a:p>
          <a:p>
            <a:pPr lvl="1"/>
            <a:endParaRPr lang="en-US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NAME OF THE INPUT FILE (RESTITUTION)</a:t>
            </a:r>
          </a:p>
          <a:p>
            <a:pPr marL="0" lvl="1" indent="0">
              <a:buNone/>
            </a:pP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 </a:t>
            </a:r>
            <a:r>
              <a:rPr lang="en-US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'REST'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'formation_debutant_1_maillage.sauv' ;</a:t>
            </a:r>
          </a:p>
          <a:p>
            <a:pPr marL="0" lvl="1" indent="0">
              <a:buNone/>
            </a:pPr>
            <a:endParaRPr lang="en-US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LOADING INTO MEMORY</a:t>
            </a:r>
          </a:p>
          <a:p>
            <a:pPr marL="0" lvl="1" indent="0">
              <a:buNone/>
            </a:pP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REST 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sz="1800" b="1" dirty="0" smtClean="0">
                <a:sym typeface="Wingdings" panose="05000000000000000000" pitchFamily="2" charset="2"/>
              </a:rPr>
              <a:t> </a:t>
            </a:r>
            <a:r>
              <a:rPr lang="en-US" sz="1800" b="1" dirty="0" smtClean="0">
                <a:sym typeface="Symbol" pitchFamily="18" charset="2"/>
              </a:rPr>
              <a:t>All of the objects are loaded into memory</a:t>
            </a:r>
          </a:p>
          <a:p>
            <a:pPr marL="0" lvl="1" indent="0">
              <a:buNone/>
            </a:pPr>
            <a:r>
              <a:rPr lang="en-US" sz="1800" b="1" dirty="0" smtClean="0">
                <a:sym typeface="Wingdings" panose="05000000000000000000" pitchFamily="2" charset="2"/>
              </a:rPr>
              <a:t> </a:t>
            </a:r>
            <a:r>
              <a:rPr lang="en-US" sz="1800" b="1" dirty="0" smtClean="0">
                <a:sym typeface="Symbol" pitchFamily="18" charset="2"/>
              </a:rPr>
              <a:t>They can be called now</a:t>
            </a:r>
          </a:p>
          <a:p>
            <a:pPr marL="0" lvl="1" indent="0">
              <a:buNone/>
            </a:pPr>
            <a:endParaRPr lang="en-US" sz="1400" dirty="0" smtClean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en-US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MATERIAL PROPERTIES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CONDUMAT = 210.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CAPAMAT  = 900.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RHOMAT   = 2700. </a:t>
            </a:r>
            <a:r>
              <a:rPr lang="en-US" sz="1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en-US" sz="1800" b="1" dirty="0"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en-US" sz="1800" b="1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sz="1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INITIAL AND REFERENCE TEMPERATURE</a:t>
            </a:r>
            <a:endParaRPr lang="fr-FR" sz="1400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T0       = 25. ;</a:t>
            </a:r>
          </a:p>
          <a:p>
            <a:pPr marL="0" lvl="1" indent="0">
              <a:lnSpc>
                <a:spcPct val="100000"/>
              </a:lnSpc>
              <a:buNone/>
            </a:pPr>
            <a:endParaRPr lang="en-US" sz="1400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8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Chap. 2: </a:t>
            </a:r>
            <a:r>
              <a:rPr lang="en-US" dirty="0"/>
              <a:t>stationary linear thermal Analysis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648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49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Mathematical formulation</a:t>
            </a:r>
            <a:endParaRPr lang="en-US" sz="2000" dirty="0" smtClean="0">
              <a:sym typeface="Symbol" pitchFamily="18" charset="2"/>
            </a:endParaRPr>
          </a:p>
          <a:p>
            <a:pPr marL="0" lvl="1" indent="0">
              <a:buNone/>
            </a:pPr>
            <a:endParaRPr lang="en-US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THERMAL MODEL (CONDUCTION) UNIFORM AND STATIONARY MATERIAL PROPERTIES 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MOT  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MODE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'THERMIQUE' 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MAT  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MATE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MOT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'K'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CONDUMAT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'C'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CAPAMAT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'RHO'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RHOMAT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'TINI'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T0 ;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CONDUCTIVITY MATRIX CALCULATION (FIRST MEMBER)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CON  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COND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MOT MAT ;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865" y="6375723"/>
            <a:ext cx="4801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smtClean="0">
                <a:solidFill>
                  <a:srgbClr val="7030A0"/>
                </a:solidFill>
                <a:sym typeface="Symbol" pitchFamily="18" charset="2"/>
              </a:rPr>
              <a:t>new </a:t>
            </a:r>
            <a:r>
              <a:rPr lang="fr-FR" i="1" dirty="0" err="1" smtClean="0">
                <a:solidFill>
                  <a:srgbClr val="7030A0"/>
                </a:solidFill>
                <a:sym typeface="Symbol" pitchFamily="18" charset="2"/>
              </a:rPr>
              <a:t>objects</a:t>
            </a:r>
            <a:r>
              <a:rPr lang="fr-FR" i="1" dirty="0" smtClean="0">
                <a:solidFill>
                  <a:srgbClr val="7030A0"/>
                </a:solidFill>
                <a:sym typeface="Symbol" pitchFamily="18" charset="2"/>
              </a:rPr>
              <a:t> MMODEL, MCHAML, RIGIDITE</a:t>
            </a:r>
            <a:endParaRPr lang="fr-FR" i="1" dirty="0"/>
          </a:p>
        </p:txBody>
      </p:sp>
      <p:sp>
        <p:nvSpPr>
          <p:cNvPr id="8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Chap. 2: </a:t>
            </a:r>
            <a:r>
              <a:rPr lang="en-US" dirty="0"/>
              <a:t>stationary linear thermal Analysis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195012" y="3066638"/>
                <a:ext cx="3507499" cy="5956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r>
                        <a:rPr lang="fr-F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15"/>
                            </m:rP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fr-FR" sz="1400" i="1" smtClean="0">
                          <a:solidFill>
                            <a:srgbClr val="B2B2B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fr-FR" sz="1400" i="1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400" i="1" smtClean="0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4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fr-FR" sz="14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fr-FR" sz="1400" i="1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sSup>
                            <m:sSupPr>
                              <m:ctrlPr>
                                <a:rPr lang="fr-FR" sz="14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4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4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4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fr-FR" sz="14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  <m:r>
                            <a:rPr lang="fr-FR" sz="1400" i="1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012" y="3066638"/>
                <a:ext cx="3507499" cy="59567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43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Application areas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</a:t>
            </a:fld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836" y="3924998"/>
            <a:ext cx="3902757" cy="275837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562" y="3924997"/>
            <a:ext cx="3902757" cy="275837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8017" y="4125263"/>
            <a:ext cx="3479442" cy="222995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012" y="2222662"/>
            <a:ext cx="1454010" cy="251371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696" y="3323352"/>
            <a:ext cx="1612769" cy="160382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15" r="21870"/>
          <a:stretch/>
        </p:blipFill>
        <p:spPr>
          <a:xfrm>
            <a:off x="670050" y="2741631"/>
            <a:ext cx="2993143" cy="3237583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452" y="4363597"/>
            <a:ext cx="1084716" cy="1803023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8750" y="4363596"/>
            <a:ext cx="1069317" cy="180302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649" y="4360423"/>
            <a:ext cx="1070296" cy="1804778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452" y="3244615"/>
            <a:ext cx="3282190" cy="2848472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098" y="3818031"/>
            <a:ext cx="5135258" cy="195931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40" y="3119485"/>
            <a:ext cx="5290950" cy="3738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808422" y="2934528"/>
            <a:ext cx="177071" cy="4014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3688080" y="3086927"/>
            <a:ext cx="5593080" cy="212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b="1" dirty="0" smtClean="0"/>
              <a:t>Structural mechanics</a:t>
            </a:r>
          </a:p>
          <a:p>
            <a:pPr lvl="2"/>
            <a:r>
              <a:rPr lang="en-US" sz="2000" dirty="0">
                <a:solidFill>
                  <a:srgbClr val="FF0000"/>
                </a:solidFill>
              </a:rPr>
              <a:t>Quasi-static</a:t>
            </a:r>
            <a:r>
              <a:rPr lang="en-US" sz="2000" dirty="0"/>
              <a:t> (non linear behavior, geometry, boundary conditions)</a:t>
            </a:r>
          </a:p>
          <a:p>
            <a:pPr lvl="2"/>
            <a:r>
              <a:rPr lang="en-US" sz="2000" dirty="0">
                <a:solidFill>
                  <a:srgbClr val="FFC000"/>
                </a:solidFill>
              </a:rPr>
              <a:t>Contact/friction</a:t>
            </a:r>
            <a:r>
              <a:rPr lang="en-US" sz="2000" dirty="0"/>
              <a:t>,  </a:t>
            </a:r>
            <a:r>
              <a:rPr lang="en-US" sz="2000" dirty="0">
                <a:solidFill>
                  <a:srgbClr val="00B050"/>
                </a:solidFill>
              </a:rPr>
              <a:t>Buckling</a:t>
            </a:r>
          </a:p>
          <a:p>
            <a:pPr lvl="2"/>
            <a:r>
              <a:rPr lang="en-US" sz="2000" dirty="0">
                <a:solidFill>
                  <a:srgbClr val="0070C0"/>
                </a:solidFill>
              </a:rPr>
              <a:t>Dynamic</a:t>
            </a:r>
            <a:r>
              <a:rPr lang="en-US" sz="2000" dirty="0"/>
              <a:t> (temporal, modal, fluid structure interaction)</a:t>
            </a:r>
          </a:p>
          <a:p>
            <a:pPr lvl="2"/>
            <a:r>
              <a:rPr lang="en-US" sz="2000" dirty="0">
                <a:solidFill>
                  <a:srgbClr val="7030A0"/>
                </a:solidFill>
              </a:rPr>
              <a:t>Fracture</a:t>
            </a:r>
            <a:r>
              <a:rPr lang="en-US" sz="2000" dirty="0"/>
              <a:t> (XFEM, dynamic propagation, </a:t>
            </a:r>
            <a:r>
              <a:rPr lang="en-US" sz="2000" dirty="0" smtClean="0"/>
              <a:t>cohesive zones models, </a:t>
            </a:r>
            <a:r>
              <a:rPr lang="en-US" sz="2000" dirty="0"/>
              <a:t>…)</a:t>
            </a:r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Thermal analysis</a:t>
            </a:r>
          </a:p>
          <a:p>
            <a:pPr lvl="2"/>
            <a:r>
              <a:rPr lang="en-US" sz="2000" dirty="0" smtClean="0"/>
              <a:t>Conduction, convection, radiation, phase transition</a:t>
            </a:r>
          </a:p>
          <a:p>
            <a:pPr lvl="1"/>
            <a:endParaRPr lang="en-US" sz="2000" dirty="0" smtClean="0"/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Fluid mechanics</a:t>
            </a:r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Metallurgy</a:t>
            </a:r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Magneto-statics</a:t>
            </a:r>
          </a:p>
          <a:p>
            <a:pPr lvl="1"/>
            <a:endParaRPr lang="en-US" sz="2000" b="1" dirty="0"/>
          </a:p>
          <a:p>
            <a:pPr lvl="1"/>
            <a:r>
              <a:rPr lang="en-US" sz="2000" b="1" dirty="0" smtClean="0"/>
              <a:t>Multi species diffusion (Fick’s law)</a:t>
            </a:r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Thermo-</a:t>
            </a:r>
            <a:r>
              <a:rPr lang="en-US" sz="2000" b="1" dirty="0" err="1" smtClean="0"/>
              <a:t>hygro</a:t>
            </a:r>
            <a:r>
              <a:rPr lang="en-US" sz="2000" b="1" dirty="0" smtClean="0"/>
              <a:t>-mechanics coupling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340" y="2676814"/>
            <a:ext cx="5068026" cy="358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1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0" grpId="0" animBg="1"/>
      <p:bldP spid="20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50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Boundary conditions</a:t>
            </a:r>
            <a:endParaRPr lang="en-US" sz="2000" dirty="0" smtClean="0">
              <a:sym typeface="Symbol" pitchFamily="18" charset="2"/>
            </a:endParaRPr>
          </a:p>
          <a:p>
            <a:pPr marL="0" lvl="1" indent="0">
              <a:buNone/>
            </a:pPr>
            <a:endParaRPr lang="en-US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BOUNDARY CONDITIONS: PRESCRIBED TEMPERATURE ON THE HOLE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BLT  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BLOQ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CE  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'T'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NODAL HEAT FLUX (LOADINGS) FOR CONSTRAINTS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		</a:t>
            </a:r>
            <a:r>
              <a:rPr lang="fr-FR" b="1" dirty="0" err="1" smtClean="0">
                <a:solidFill>
                  <a:schemeClr val="tx1"/>
                </a:solidFill>
                <a:cs typeface="Consolas" panose="020B0609020204030204" pitchFamily="49" charset="0"/>
                <a:sym typeface="Symbol" pitchFamily="18" charset="2"/>
                <a:hlinkClick r:id="rId2" action="ppaction://hlinksldjump"/>
              </a:rPr>
              <a:t>link</a:t>
            </a: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TMAX     = 250.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FLT1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DEPI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BLT TMAX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PRESCRIBED HEAT FLUX ON THE LEFT SIDE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FLT2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FLUX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MOT LIGA -3.5E4 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en-US" sz="2000" b="1" dirty="0">
                <a:sym typeface="Symbol" pitchFamily="18" charset="2"/>
              </a:rPr>
              <a:t>Linear system </a:t>
            </a:r>
            <a:r>
              <a:rPr lang="en-US" sz="2000" b="1" dirty="0" smtClean="0">
                <a:sym typeface="Symbol" pitchFamily="18" charset="2"/>
              </a:rPr>
              <a:t>solving</a:t>
            </a:r>
            <a:endParaRPr lang="en-US" sz="2000" b="1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en-US" sz="20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TEMPERATURE FIELD CALCULATION USING 'RESO'</a:t>
            </a:r>
          </a:p>
          <a:p>
            <a:pPr marL="0" lvl="1" indent="0">
              <a:buNone/>
            </a:pP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TCON1    =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RESO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(CON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BLT) 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(FLT1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FLT2) 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865" y="6375723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smtClean="0">
                <a:solidFill>
                  <a:srgbClr val="7030A0"/>
                </a:solidFill>
                <a:sym typeface="Symbol" pitchFamily="18" charset="2"/>
              </a:rPr>
              <a:t>new </a:t>
            </a:r>
            <a:r>
              <a:rPr lang="fr-FR" i="1" dirty="0" err="1" smtClean="0">
                <a:solidFill>
                  <a:srgbClr val="7030A0"/>
                </a:solidFill>
                <a:sym typeface="Symbol" pitchFamily="18" charset="2"/>
              </a:rPr>
              <a:t>object</a:t>
            </a:r>
            <a:r>
              <a:rPr lang="fr-FR" i="1" dirty="0" smtClean="0">
                <a:solidFill>
                  <a:srgbClr val="7030A0"/>
                </a:solidFill>
                <a:sym typeface="Symbol" pitchFamily="18" charset="2"/>
              </a:rPr>
              <a:t> CHPOINT</a:t>
            </a:r>
            <a:endParaRPr lang="fr-FR" i="1" dirty="0"/>
          </a:p>
        </p:txBody>
      </p:sp>
      <p:sp>
        <p:nvSpPr>
          <p:cNvPr id="8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fr-FR" dirty="0" smtClean="0"/>
              <a:t>Chap. 2: </a:t>
            </a:r>
            <a:r>
              <a:rPr lang="en-US" dirty="0"/>
              <a:t>stationary linear thermal Analysis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431752" y="3661596"/>
                <a:ext cx="4532736" cy="523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fr-FR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sz="1200" i="1" smtClean="0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15"/>
                            </m:rPr>
                            <a:rPr lang="fr-FR" sz="1200" i="1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fr-FR" sz="12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2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2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2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fr-FR" sz="1200" i="1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fr-FR" sz="1200" i="1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200" i="1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fr-FR" sz="1200" i="1" smtClean="0">
                          <a:solidFill>
                            <a:srgbClr val="B2B2B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fr-FR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ctrlP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fr-FR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𝑖𝑚𝑝</m:t>
                                  </m:r>
                                </m:sub>
                              </m:sSub>
                              <m:r>
                                <a:rPr lang="fr-FR" sz="1200" dirty="0" smtClean="0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18" charset="2"/>
                                </a:rPr>
                                <m:t>+</m:t>
                              </m:r>
                              <m:r>
                                <a:rPr lang="fr-FR" sz="1200" i="1" dirty="0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18" charset="2"/>
                                </a:rPr>
                                <m:t>h</m:t>
                              </m:r>
                              <m:sSub>
                                <m:sSubPr>
                                  <m:ctrlPr>
                                    <a:rPr lang="fr-FR" sz="12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r-FR" sz="12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fr-FR" sz="1200" dirty="0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18" charset="2"/>
                                </a:rPr>
                                <m:t>+</m:t>
                              </m:r>
                              <m:r>
                                <a:rPr lang="fr-FR" sz="1200" i="1" dirty="0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18" charset="2"/>
                                </a:rPr>
                                <m:t>𝜀𝜎</m:t>
                              </m:r>
                              <m:d>
                                <m:dPr>
                                  <m:ctrlPr>
                                    <a:rPr lang="fr-FR" sz="1200" i="1" dirty="0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itchFamily="18" charset="2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fr-FR" sz="12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12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fr-FR" sz="12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  <m:t>∞</m:t>
                                      </m:r>
                                    </m:sub>
                                    <m:sup>
                                      <m:r>
                                        <a:rPr lang="fr-FR" sz="12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  <m:t>4</m:t>
                                      </m:r>
                                    </m:sup>
                                  </m:sSubSup>
                                  <m:r>
                                    <a:rPr lang="fr-FR" sz="1200" i="1" dirty="0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itchFamily="18" charset="2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fr-FR" sz="12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2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  <m:t>𝑇</m:t>
                                      </m:r>
                                    </m:e>
                                    <m:sup>
                                      <m:r>
                                        <a:rPr lang="fr-FR" sz="12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  <m:t>4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  <m:r>
                            <a:rPr lang="fr-FR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fr-FR" sz="1200" dirty="0"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1752" y="3661596"/>
                <a:ext cx="4532736" cy="523798"/>
              </a:xfrm>
              <a:prstGeom prst="rect">
                <a:avLst/>
              </a:prstGeom>
              <a:blipFill>
                <a:blip r:embed="rId3"/>
                <a:stretch>
                  <a:fillRect l="-3495" t="-134884" b="-2058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491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51</a:t>
            </a:fld>
            <a:endParaRPr lang="fr-FR" dirty="0"/>
          </a:p>
        </p:txBody>
      </p:sp>
      <p:sp>
        <p:nvSpPr>
          <p:cNvPr id="5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Results display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DISPLAY THE TEMPERATURE FIELD</a:t>
            </a:r>
          </a:p>
          <a:p>
            <a:pPr marL="0" lvl="1" indent="0">
              <a:buNone/>
            </a:pPr>
            <a:endParaRPr lang="en-US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TCON1 SU ;</a:t>
            </a:r>
          </a:p>
        </p:txBody>
      </p:sp>
      <p:sp>
        <p:nvSpPr>
          <p:cNvPr id="8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2: </a:t>
            </a:r>
            <a:r>
              <a:rPr lang="en-US" dirty="0" smtClean="0"/>
              <a:t>stationary linear thermal Analysis</a:t>
            </a: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87" y="2712720"/>
            <a:ext cx="5812610" cy="395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7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52</a:t>
            </a:fld>
            <a:endParaRPr lang="fr-FR" dirty="0"/>
          </a:p>
        </p:txBody>
      </p:sp>
      <p:sp>
        <p:nvSpPr>
          <p:cNvPr id="5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Results display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DISPLAY THE TEMPERATURE FIELD</a:t>
            </a:r>
          </a:p>
          <a:p>
            <a:pPr marL="0" lvl="1" indent="0">
              <a:buNone/>
            </a:pPr>
            <a:endParaRPr lang="en-US" dirty="0" smtClean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TCON1 SU CSU ;</a:t>
            </a:r>
          </a:p>
        </p:txBody>
      </p:sp>
      <p:sp>
        <p:nvSpPr>
          <p:cNvPr id="8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2: </a:t>
            </a:r>
            <a:r>
              <a:rPr lang="en-US" dirty="0" smtClean="0"/>
              <a:t>stationary linear thermal Analysis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87" y="2731915"/>
            <a:ext cx="5812610" cy="393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53</a:t>
            </a:fld>
            <a:endParaRPr lang="fr-FR" dirty="0"/>
          </a:p>
        </p:txBody>
      </p:sp>
      <p:sp>
        <p:nvSpPr>
          <p:cNvPr id="5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Results display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DISPLAY THE TEMPERATURE FIELD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LISO1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'PAS'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(TMAX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/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15.) TMAX 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TCON1 SU CSU LISO1 ;</a:t>
            </a: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8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2: </a:t>
            </a:r>
            <a:r>
              <a:rPr lang="en-US" dirty="0" smtClean="0"/>
              <a:t>stationary linear thermal Analysis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87" y="2748817"/>
            <a:ext cx="5822633" cy="39199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6000" y="3023354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smtClean="0">
                <a:solidFill>
                  <a:srgbClr val="7030A0"/>
                </a:solidFill>
                <a:sym typeface="Symbol" pitchFamily="18" charset="2"/>
              </a:rPr>
              <a:t>new </a:t>
            </a:r>
            <a:r>
              <a:rPr lang="fr-FR" i="1" dirty="0" err="1" smtClean="0">
                <a:solidFill>
                  <a:srgbClr val="7030A0"/>
                </a:solidFill>
                <a:sym typeface="Symbol" pitchFamily="18" charset="2"/>
              </a:rPr>
              <a:t>object</a:t>
            </a:r>
            <a:r>
              <a:rPr lang="fr-FR" i="1" dirty="0" smtClean="0">
                <a:solidFill>
                  <a:srgbClr val="7030A0"/>
                </a:solidFill>
                <a:sym typeface="Symbol" pitchFamily="18" charset="2"/>
              </a:rPr>
              <a:t> LISTREEL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461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54</a:t>
            </a:fld>
            <a:endParaRPr lang="fr-FR" dirty="0"/>
          </a:p>
        </p:txBody>
      </p:sp>
      <p:sp>
        <p:nvSpPr>
          <p:cNvPr id="5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Results display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DISPLAY THE TEMPERATURE FIELD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TCON1 SU CSU LISO1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'TITR'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'[2] Temperature' 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8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2: </a:t>
            </a:r>
            <a:r>
              <a:rPr lang="en-US" dirty="0" smtClean="0"/>
              <a:t>stationary linear thermal Analysis</a:t>
            </a: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546" y="2746732"/>
            <a:ext cx="5790756" cy="39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9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632000" cy="908720"/>
          </a:xfrm>
        </p:spPr>
        <p:txBody>
          <a:bodyPr/>
          <a:lstStyle/>
          <a:p>
            <a:r>
              <a:rPr lang="en-US" dirty="0" smtClean="0"/>
              <a:t>Chap. 2.1: stationary </a:t>
            </a:r>
            <a:r>
              <a:rPr lang="en-US" dirty="0"/>
              <a:t>linear thermal </a:t>
            </a:r>
            <a:r>
              <a:rPr lang="en-US" dirty="0" smtClean="0"/>
              <a:t>Analysis</a:t>
            </a:r>
            <a:br>
              <a:rPr lang="en-US" dirty="0" smtClean="0"/>
            </a:br>
            <a:r>
              <a:rPr lang="en-US" sz="1600" dirty="0" smtClean="0"/>
              <a:t>convection and volume heat source</a:t>
            </a:r>
            <a:endParaRPr lang="en-US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55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marL="0" lvl="1" indent="0">
              <a:buNone/>
            </a:pPr>
            <a:r>
              <a:rPr lang="en-US" sz="1800" b="1" i="1" u="sng" dirty="0" smtClean="0">
                <a:solidFill>
                  <a:schemeClr val="tx1"/>
                </a:solidFill>
                <a:sym typeface="Symbol" pitchFamily="18" charset="2"/>
              </a:rPr>
              <a:t>Objective</a:t>
            </a:r>
            <a:r>
              <a:rPr lang="en-US" sz="1800" b="1" i="1" dirty="0" smtClean="0">
                <a:solidFill>
                  <a:schemeClr val="tx1"/>
                </a:solidFill>
                <a:sym typeface="Symbol" pitchFamily="18" charset="2"/>
              </a:rPr>
              <a:t>:	</a:t>
            </a:r>
            <a:r>
              <a:rPr lang="en-US" sz="1800" i="1" dirty="0" smtClean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en-US" sz="1800" i="1" dirty="0">
                <a:solidFill>
                  <a:schemeClr val="tx1"/>
                </a:solidFill>
                <a:sym typeface="Symbol" pitchFamily="18" charset="2"/>
              </a:rPr>
              <a:t>previous thermal </a:t>
            </a:r>
            <a:r>
              <a:rPr lang="en-US" sz="1800" i="1" dirty="0" smtClean="0">
                <a:solidFill>
                  <a:schemeClr val="tx1"/>
                </a:solidFill>
                <a:sym typeface="Symbol" pitchFamily="18" charset="2"/>
              </a:rPr>
              <a:t>calculation</a:t>
            </a:r>
          </a:p>
          <a:p>
            <a:pPr marL="1587" lvl="2"/>
            <a:r>
              <a:rPr lang="en-US" sz="1800" i="1" dirty="0" smtClean="0">
                <a:solidFill>
                  <a:schemeClr val="tx1"/>
                </a:solidFill>
                <a:sym typeface="Symbol" pitchFamily="18" charset="2"/>
              </a:rPr>
              <a:t>		</a:t>
            </a:r>
            <a:r>
              <a:rPr lang="en-US" sz="1800" i="1" dirty="0" smtClean="0">
                <a:solidFill>
                  <a:srgbClr val="00B0F0"/>
                </a:solidFill>
                <a:sym typeface="Symbol" pitchFamily="18" charset="2"/>
              </a:rPr>
              <a:t>+ convection</a:t>
            </a:r>
          </a:p>
          <a:p>
            <a:pPr marL="1587" lvl="2"/>
            <a:r>
              <a:rPr lang="en-US" sz="1800" i="1" dirty="0" smtClean="0">
                <a:solidFill>
                  <a:schemeClr val="tx1"/>
                </a:solidFill>
                <a:sym typeface="Symbol" pitchFamily="18" charset="2"/>
              </a:rPr>
              <a:t>		</a:t>
            </a:r>
            <a:r>
              <a:rPr lang="en-US" sz="1800" i="1" dirty="0" smtClean="0">
                <a:solidFill>
                  <a:srgbClr val="0070C0"/>
                </a:solidFill>
                <a:sym typeface="Symbol" pitchFamily="18" charset="2"/>
              </a:rPr>
              <a:t>+ volume heat source</a:t>
            </a:r>
            <a:endParaRPr lang="en-US" sz="1800" i="1" dirty="0" smtClean="0">
              <a:solidFill>
                <a:schemeClr val="tx1"/>
              </a:solidFill>
              <a:sym typeface="Symbol" pitchFamily="18" charset="2"/>
            </a:endParaRPr>
          </a:p>
          <a:p>
            <a:pPr marL="0" lvl="1" indent="0">
              <a:buNone/>
            </a:pPr>
            <a:endParaRPr lang="en-US" sz="2400" i="1" dirty="0" smtClean="0">
              <a:sym typeface="Symbol" pitchFamily="18" charset="2"/>
            </a:endParaRPr>
          </a:p>
          <a:p>
            <a:pPr lvl="1">
              <a:buFont typeface="+mj-lt"/>
              <a:buAutoNum type="arabicPeriod"/>
            </a:pPr>
            <a:r>
              <a:rPr lang="en-US" sz="1800" i="1" dirty="0" smtClean="0">
                <a:sym typeface="Wingdings" panose="05000000000000000000" pitchFamily="2" charset="2"/>
              </a:rPr>
              <a:t>convection model</a:t>
            </a:r>
          </a:p>
          <a:p>
            <a:pPr lvl="1">
              <a:buFont typeface="+mj-lt"/>
              <a:buAutoNum type="arabicPeriod"/>
            </a:pPr>
            <a:r>
              <a:rPr lang="en-US" sz="1800" i="1" dirty="0" smtClean="0">
                <a:sym typeface="Wingdings" panose="05000000000000000000" pitchFamily="2" charset="2"/>
              </a:rPr>
              <a:t>volume source load</a:t>
            </a: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grpSp>
        <p:nvGrpSpPr>
          <p:cNvPr id="3" name="Groupe 2"/>
          <p:cNvGrpSpPr>
            <a:grpSpLocks noChangeAspect="1"/>
          </p:cNvGrpSpPr>
          <p:nvPr/>
        </p:nvGrpSpPr>
        <p:grpSpPr>
          <a:xfrm>
            <a:off x="433607" y="3567246"/>
            <a:ext cx="6338477" cy="3925738"/>
            <a:chOff x="-824664" y="2923872"/>
            <a:chExt cx="7920808" cy="4905746"/>
          </a:xfrm>
        </p:grpSpPr>
        <p:sp>
          <p:nvSpPr>
            <p:cNvPr id="6" name="Rectangle 5"/>
            <p:cNvSpPr/>
            <p:nvPr/>
          </p:nvSpPr>
          <p:spPr bwMode="auto">
            <a:xfrm>
              <a:off x="1390195" y="2923872"/>
              <a:ext cx="5705949" cy="3540819"/>
            </a:xfrm>
            <a:prstGeom prst="rect">
              <a:avLst/>
            </a:prstGeom>
            <a:solidFill>
              <a:srgbClr val="B2B2B2"/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9" name="Text Box 33"/>
            <p:cNvSpPr txBox="1">
              <a:spLocks noChangeArrowheads="1"/>
            </p:cNvSpPr>
            <p:nvPr/>
          </p:nvSpPr>
          <p:spPr bwMode="auto">
            <a:xfrm>
              <a:off x="-824664" y="3787207"/>
              <a:ext cx="2214859" cy="461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800" i="1" dirty="0" smtClean="0">
                  <a:solidFill>
                    <a:srgbClr val="7030A0"/>
                  </a:solidFill>
                  <a:latin typeface="+mn-lt"/>
                </a:rPr>
                <a:t>-3,5 10</a:t>
              </a:r>
              <a:r>
                <a:rPr lang="fr-FR" sz="1800" i="1" baseline="30000" dirty="0" smtClean="0">
                  <a:solidFill>
                    <a:srgbClr val="7030A0"/>
                  </a:solidFill>
                  <a:latin typeface="+mn-lt"/>
                </a:rPr>
                <a:t>4</a:t>
              </a:r>
              <a:r>
                <a:rPr lang="fr-FR" sz="1800" i="1" dirty="0" smtClean="0">
                  <a:solidFill>
                    <a:srgbClr val="7030A0"/>
                  </a:solidFill>
                  <a:latin typeface="+mn-lt"/>
                </a:rPr>
                <a:t> W.m</a:t>
              </a:r>
              <a:r>
                <a:rPr lang="fr-FR" sz="1800" i="1" baseline="30000" dirty="0" smtClean="0">
                  <a:solidFill>
                    <a:srgbClr val="7030A0"/>
                  </a:solidFill>
                  <a:latin typeface="+mn-lt"/>
                </a:rPr>
                <a:t>-2</a:t>
              </a:r>
              <a:endParaRPr lang="fr-FR" sz="1800" i="1" baseline="30000" dirty="0">
                <a:solidFill>
                  <a:srgbClr val="7030A0"/>
                </a:solidFill>
                <a:latin typeface="+mn-lt"/>
              </a:endParaRPr>
            </a:p>
          </p:txBody>
        </p:sp>
        <p:cxnSp>
          <p:nvCxnSpPr>
            <p:cNvPr id="90" name="Connecteur droit 89"/>
            <p:cNvCxnSpPr/>
            <p:nvPr/>
          </p:nvCxnSpPr>
          <p:spPr>
            <a:xfrm flipV="1">
              <a:off x="1406094" y="2925007"/>
              <a:ext cx="0" cy="3553803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Arc 91"/>
            <p:cNvSpPr/>
            <p:nvPr/>
          </p:nvSpPr>
          <p:spPr bwMode="auto">
            <a:xfrm>
              <a:off x="3003957" y="5267548"/>
              <a:ext cx="2478424" cy="2562070"/>
            </a:xfrm>
            <a:prstGeom prst="arc">
              <a:avLst>
                <a:gd name="adj1" fmla="val 10954367"/>
                <a:gd name="adj2" fmla="val 21437270"/>
              </a:avLst>
            </a:prstGeom>
            <a:solidFill>
              <a:schemeClr val="bg1"/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93" name="Text Box 33"/>
            <p:cNvSpPr txBox="1">
              <a:spLocks noChangeArrowheads="1"/>
            </p:cNvSpPr>
            <p:nvPr/>
          </p:nvSpPr>
          <p:spPr bwMode="auto">
            <a:xfrm>
              <a:off x="3207318" y="5478473"/>
              <a:ext cx="2071703" cy="461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800" i="1" dirty="0" smtClean="0">
                  <a:solidFill>
                    <a:schemeClr val="accent4">
                      <a:lumMod val="50000"/>
                    </a:schemeClr>
                  </a:solidFill>
                  <a:latin typeface="+mn-lt"/>
                </a:rPr>
                <a:t>250 °C</a:t>
              </a:r>
              <a:endParaRPr lang="fr-FR" sz="1800" i="1" dirty="0">
                <a:solidFill>
                  <a:schemeClr val="accent4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98" name="Arc 97"/>
            <p:cNvSpPr/>
            <p:nvPr/>
          </p:nvSpPr>
          <p:spPr bwMode="auto">
            <a:xfrm>
              <a:off x="2998218" y="5267548"/>
              <a:ext cx="2478424" cy="2562070"/>
            </a:xfrm>
            <a:prstGeom prst="arc">
              <a:avLst>
                <a:gd name="adj1" fmla="val 10954367"/>
                <a:gd name="adj2" fmla="val 21437270"/>
              </a:avLst>
            </a:prstGeom>
            <a:noFill/>
            <a:ln w="762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</p:grpSp>
      <p:cxnSp>
        <p:nvCxnSpPr>
          <p:cNvPr id="4" name="Connecteur droit avec flèche 3"/>
          <p:cNvCxnSpPr/>
          <p:nvPr/>
        </p:nvCxnSpPr>
        <p:spPr>
          <a:xfrm flipH="1">
            <a:off x="1821180" y="3567246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1821180" y="4132635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1821180" y="4698024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1821180" y="5263413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1821180" y="5828802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>
            <a:off x="1821180" y="6394191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6730705" y="2949328"/>
            <a:ext cx="18327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600" i="1" dirty="0">
                <a:solidFill>
                  <a:srgbClr val="00B0F0"/>
                </a:solidFill>
              </a:rPr>
              <a:t>T</a:t>
            </a:r>
            <a:r>
              <a:rPr lang="fr-FR" sz="1600" i="1" baseline="-25000" dirty="0">
                <a:solidFill>
                  <a:srgbClr val="00B0F0"/>
                </a:solidFill>
              </a:rPr>
              <a:t>∞</a:t>
            </a:r>
            <a:r>
              <a:rPr lang="fr-FR" sz="1600" i="1" dirty="0">
                <a:solidFill>
                  <a:srgbClr val="00B0F0"/>
                </a:solidFill>
              </a:rPr>
              <a:t> = 25 °C</a:t>
            </a:r>
            <a:br>
              <a:rPr lang="fr-FR" sz="1600" i="1" dirty="0">
                <a:solidFill>
                  <a:srgbClr val="00B0F0"/>
                </a:solidFill>
              </a:rPr>
            </a:br>
            <a:r>
              <a:rPr lang="fr-FR" sz="1600" i="1" dirty="0">
                <a:solidFill>
                  <a:srgbClr val="00B0F0"/>
                </a:solidFill>
              </a:rPr>
              <a:t>h = 100 </a:t>
            </a:r>
            <a:r>
              <a:rPr lang="fr-FR" sz="1600" i="1" dirty="0" smtClean="0">
                <a:solidFill>
                  <a:srgbClr val="00B0F0"/>
                </a:solidFill>
              </a:rPr>
              <a:t>W.K</a:t>
            </a:r>
            <a:r>
              <a:rPr lang="fr-FR" sz="1600" i="1" baseline="30000" dirty="0" smtClean="0">
                <a:solidFill>
                  <a:srgbClr val="00B0F0"/>
                </a:solidFill>
              </a:rPr>
              <a:t>-1</a:t>
            </a:r>
            <a:r>
              <a:rPr lang="fr-FR" sz="1600" i="1" dirty="0" smtClean="0">
                <a:solidFill>
                  <a:srgbClr val="00B0F0"/>
                </a:solidFill>
              </a:rPr>
              <a:t>.m</a:t>
            </a:r>
            <a:r>
              <a:rPr lang="fr-FR" sz="1600" i="1" baseline="30000" dirty="0" smtClean="0">
                <a:solidFill>
                  <a:srgbClr val="00B0F0"/>
                </a:solidFill>
              </a:rPr>
              <a:t>-2</a:t>
            </a:r>
            <a:endParaRPr lang="fr-FR" sz="1600" i="1" baseline="30000" dirty="0">
              <a:solidFill>
                <a:srgbClr val="00B0F0"/>
              </a:solidFill>
            </a:endParaRPr>
          </a:p>
        </p:txBody>
      </p:sp>
      <p:sp>
        <p:nvSpPr>
          <p:cNvPr id="21" name="Arc 20"/>
          <p:cNvSpPr/>
          <p:nvPr/>
        </p:nvSpPr>
        <p:spPr bwMode="auto">
          <a:xfrm rot="16200000">
            <a:off x="3738609" y="3186282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22" name="Arc 21"/>
          <p:cNvSpPr/>
          <p:nvPr/>
        </p:nvSpPr>
        <p:spPr bwMode="auto">
          <a:xfrm rot="16200000">
            <a:off x="6344244" y="3186282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6086513" y="5006339"/>
            <a:ext cx="642815" cy="1347741"/>
          </a:xfrm>
          <a:prstGeom prst="roundRect">
            <a:avLst>
              <a:gd name="adj" fmla="val 4451"/>
            </a:avLst>
          </a:prstGeom>
          <a:gradFill flip="none" rotWithShape="1">
            <a:gsLst>
              <a:gs pos="2000">
                <a:schemeClr val="accent4">
                  <a:lumMod val="75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ext Box 33"/>
          <p:cNvSpPr txBox="1">
            <a:spLocks noChangeArrowheads="1"/>
          </p:cNvSpPr>
          <p:nvPr/>
        </p:nvSpPr>
        <p:spPr bwMode="auto">
          <a:xfrm>
            <a:off x="6629996" y="5125081"/>
            <a:ext cx="14218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i="1" dirty="0" smtClean="0">
                <a:solidFill>
                  <a:srgbClr val="0070C0"/>
                </a:solidFill>
                <a:latin typeface="+mn-lt"/>
              </a:rPr>
              <a:t>10</a:t>
            </a:r>
            <a:r>
              <a:rPr lang="fr-FR" sz="1800" i="1" baseline="30000" dirty="0" smtClean="0">
                <a:solidFill>
                  <a:srgbClr val="0070C0"/>
                </a:solidFill>
                <a:latin typeface="+mn-lt"/>
              </a:rPr>
              <a:t>5</a:t>
            </a:r>
            <a:r>
              <a:rPr lang="fr-FR" sz="1800" i="1" dirty="0" smtClean="0">
                <a:solidFill>
                  <a:srgbClr val="0070C0"/>
                </a:solidFill>
                <a:latin typeface="+mn-lt"/>
              </a:rPr>
              <a:t> W.m</a:t>
            </a:r>
            <a:r>
              <a:rPr lang="fr-FR" sz="1800" i="1" baseline="30000" dirty="0" smtClean="0">
                <a:solidFill>
                  <a:srgbClr val="0070C0"/>
                </a:solidFill>
                <a:latin typeface="+mn-lt"/>
              </a:rPr>
              <a:t>-3</a:t>
            </a:r>
            <a:endParaRPr lang="fr-FR" sz="1800" i="1" baseline="30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5" name="Arc 24"/>
          <p:cNvSpPr/>
          <p:nvPr/>
        </p:nvSpPr>
        <p:spPr bwMode="auto">
          <a:xfrm rot="16200000">
            <a:off x="2435792" y="3186282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27" name="Arc 26"/>
          <p:cNvSpPr/>
          <p:nvPr/>
        </p:nvSpPr>
        <p:spPr bwMode="auto">
          <a:xfrm rot="16200000">
            <a:off x="5041426" y="3186281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cxnSp>
        <p:nvCxnSpPr>
          <p:cNvPr id="28" name="Connecteur droit 27"/>
          <p:cNvCxnSpPr/>
          <p:nvPr/>
        </p:nvCxnSpPr>
        <p:spPr>
          <a:xfrm flipH="1">
            <a:off x="2218729" y="3567246"/>
            <a:ext cx="4553355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662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56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Mathematical formulation</a:t>
            </a:r>
          </a:p>
          <a:p>
            <a:pPr lvl="1"/>
            <a:endParaRPr lang="en-US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CONVECTION MODEL</a:t>
            </a:r>
          </a:p>
          <a:p>
            <a:pPr marL="0" lvl="1" indent="0"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MOC      =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MODE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LHAUT </a:t>
            </a:r>
            <a:r>
              <a:rPr lang="en-US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'THERMIQUE' 'CONVECTION' 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MAC      =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MATE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MOC </a:t>
            </a:r>
            <a:r>
              <a:rPr lang="en-US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'H'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100. ;</a:t>
            </a:r>
          </a:p>
          <a:p>
            <a:pPr lvl="1"/>
            <a:endParaRPr lang="en-US" sz="2000" b="1" dirty="0" smtClean="0">
              <a:sym typeface="Symbol" pitchFamily="18" charset="2"/>
            </a:endParaRPr>
          </a:p>
          <a:p>
            <a:pPr lvl="1"/>
            <a:r>
              <a:rPr lang="en-US" sz="2000" b="1" dirty="0" smtClean="0">
                <a:sym typeface="Symbol" pitchFamily="18" charset="2"/>
              </a:rPr>
              <a:t>Conductivity matrix (but for convection !)</a:t>
            </a:r>
          </a:p>
          <a:p>
            <a:pPr marL="0" lvl="1" indent="0">
              <a:buNone/>
            </a:pPr>
            <a:endParaRPr lang="en-US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FIRST MEMBER FOR CONVECTION</a:t>
            </a:r>
          </a:p>
          <a:p>
            <a:pPr marL="0" lvl="1" indent="0"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CONH     =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COND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MOC MAC ;</a:t>
            </a:r>
          </a:p>
          <a:p>
            <a:pPr marL="0" lvl="1" indent="0">
              <a:buNone/>
            </a:pPr>
            <a:endParaRPr lang="en-US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en-US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en-US" sz="2000" b="1" dirty="0" smtClean="0">
                <a:sym typeface="Symbol" pitchFamily="18" charset="2"/>
              </a:rPr>
              <a:t>Equivalent nodal heat flux vector (convection)</a:t>
            </a:r>
          </a:p>
          <a:p>
            <a:pPr marL="0" lvl="1" indent="0">
              <a:buNone/>
            </a:pPr>
            <a:endParaRPr lang="en-US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SECOND MEMBER FOR CONVECTION</a:t>
            </a:r>
          </a:p>
          <a:p>
            <a:pPr marL="0" lvl="1" indent="0"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CHTC     =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MANU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'CHPO'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LHAUT 'T' T0 ;</a:t>
            </a:r>
          </a:p>
          <a:p>
            <a:pPr marL="0" lvl="1" indent="0"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FLH      =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CONV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MOC MAC CHTC ;</a:t>
            </a:r>
          </a:p>
        </p:txBody>
      </p:sp>
      <p:sp>
        <p:nvSpPr>
          <p:cNvPr id="8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632000" cy="908720"/>
          </a:xfrm>
        </p:spPr>
        <p:txBody>
          <a:bodyPr/>
          <a:lstStyle/>
          <a:p>
            <a:r>
              <a:rPr lang="en-US" dirty="0"/>
              <a:t>Chap. 2.1: stationary linear thermal Analysis</a:t>
            </a:r>
            <a:br>
              <a:rPr lang="en-US" dirty="0"/>
            </a:br>
            <a:r>
              <a:rPr lang="en-US" sz="1600" dirty="0"/>
              <a:t>convection and volume heat source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142192" y="5234648"/>
                <a:ext cx="4606272" cy="523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fr-FR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sz="1200" i="1" smtClean="0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15"/>
                            </m:rPr>
                            <a:rPr lang="fr-FR" sz="1200" i="1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fr-FR" sz="12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2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2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2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fr-FR" sz="1200" i="1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fr-FR" sz="1200" i="1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200" i="1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fr-FR" sz="1200" i="1" smtClean="0">
                          <a:solidFill>
                            <a:srgbClr val="B2B2B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fr-FR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ctrlP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200" i="1" smtClean="0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fr-FR" sz="1200" b="0" i="1" smtClean="0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𝑖𝑚𝑝</m:t>
                                  </m:r>
                                </m:sub>
                              </m:sSub>
                              <m:r>
                                <a:rPr lang="fr-FR" sz="1200" dirty="0" smtClean="0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18" charset="2"/>
                                </a:rPr>
                                <m:t>+</m:t>
                              </m:r>
                              <m:r>
                                <a:rPr lang="fr-FR" sz="12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18" charset="2"/>
                                </a:rPr>
                                <m:t>h</m:t>
                              </m:r>
                              <m:sSub>
                                <m:sSubPr>
                                  <m:ctrlPr>
                                    <a:rPr lang="fr-FR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r-FR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fr-FR" sz="1200" dirty="0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18" charset="2"/>
                                </a:rPr>
                                <m:t>+</m:t>
                              </m:r>
                              <m:r>
                                <a:rPr lang="fr-FR" sz="1200" i="1" dirty="0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18" charset="2"/>
                                </a:rPr>
                                <m:t>𝜀𝜎</m:t>
                              </m:r>
                              <m:d>
                                <m:dPr>
                                  <m:ctrlPr>
                                    <a:rPr lang="fr-FR" sz="1200" i="1" dirty="0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itchFamily="18" charset="2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fr-FR" sz="12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12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fr-FR" sz="12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  <m:t>∞</m:t>
                                      </m:r>
                                    </m:sub>
                                    <m:sup>
                                      <m:r>
                                        <a:rPr lang="fr-FR" sz="12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  <m:t>4</m:t>
                                      </m:r>
                                    </m:sup>
                                  </m:sSubSup>
                                  <m:r>
                                    <a:rPr lang="fr-FR" sz="1200" i="1" dirty="0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itchFamily="18" charset="2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fr-FR" sz="12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2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  <m:t>𝑇</m:t>
                                      </m:r>
                                    </m:e>
                                    <m:sup>
                                      <m:r>
                                        <a:rPr lang="fr-FR" sz="12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  <m:t>4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  <m:r>
                            <a:rPr lang="fr-FR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fr-FR" sz="1200" dirty="0"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192" y="5234648"/>
                <a:ext cx="4606272" cy="523798"/>
              </a:xfrm>
              <a:prstGeom prst="rect">
                <a:avLst/>
              </a:prstGeom>
              <a:blipFill>
                <a:blip r:embed="rId2"/>
                <a:stretch>
                  <a:fillRect l="-3307" t="-134884" b="-2058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104092" y="3389653"/>
                <a:ext cx="3032753" cy="5237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r>
                        <a:rPr lang="fr-FR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sz="1200" i="1" smtClean="0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15"/>
                            </m:rPr>
                            <a:rPr lang="fr-FR" sz="1200" i="1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fr-FR" sz="12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2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2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2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fr-FR" sz="12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2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fr-FR" sz="12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2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  <m:r>
                            <a:rPr lang="fr-FR" sz="1200" i="1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fr-FR" sz="1200" i="1" smtClean="0">
                          <a:solidFill>
                            <a:srgbClr val="B2B2B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fr-FR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fr-FR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fr-FR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sSup>
                            <m:sSupPr>
                              <m:ctrlP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  <m:r>
                            <a:rPr lang="fr-FR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4092" y="3389653"/>
                <a:ext cx="3032753" cy="523798"/>
              </a:xfrm>
              <a:prstGeom prst="rect">
                <a:avLst/>
              </a:prstGeom>
              <a:blipFill>
                <a:blip r:embed="rId3"/>
                <a:stretch>
                  <a:fillRect l="-3815" t="-134884" b="-2058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759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57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Equivalent nodal heat flux vector (volume source)</a:t>
            </a:r>
          </a:p>
          <a:p>
            <a:pPr lvl="1"/>
            <a:endParaRPr lang="en-US" sz="2000" dirty="0" smtClean="0"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SECOND MEMBER FOR THE VOLUME SOURCE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X Y      =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COOR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PT1      = X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POIN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'SUPERIEUR'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20.E-1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PT2      = (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REDU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Y PT1)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POIN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'INFERIEUR'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5.E-1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ELSOU    = SU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ELEM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'APPUYE' 'STRICTEMENT' 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PT2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FLS      =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SOUR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REDU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MOT ELSOU) 1.E5 ELSOU ;</a:t>
            </a:r>
          </a:p>
          <a:p>
            <a:pPr marL="0" lvl="1" indent="0">
              <a:lnSpc>
                <a:spcPct val="100000"/>
              </a:lnSpc>
              <a:buNone/>
            </a:pPr>
            <a:endParaRPr lang="en-US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en-US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en-US" sz="2000" b="1" dirty="0">
                <a:sym typeface="Symbol" pitchFamily="18" charset="2"/>
              </a:rPr>
              <a:t>Linear system solving </a:t>
            </a:r>
            <a:endParaRPr lang="en-US" sz="2000" b="1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en-US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TEMPERATURE FIELD CALCULATION USING 'RESO'</a:t>
            </a:r>
            <a:endParaRPr lang="en-US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TCON2    =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RESO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(CON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CONH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BLT) (FLT1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FLT2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FLH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FLS) ;</a:t>
            </a:r>
          </a:p>
          <a:p>
            <a:pPr marL="0" lvl="1" indent="0">
              <a:lnSpc>
                <a:spcPct val="100000"/>
              </a:lnSpc>
              <a:buNone/>
            </a:pPr>
            <a:endParaRPr lang="en-US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en-US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DISPLAY THE TEMPERATURE FIELD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TCON2 SU CSU LISO1 ;</a:t>
            </a:r>
            <a:endParaRPr lang="en-US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8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632000" cy="908720"/>
          </a:xfrm>
        </p:spPr>
        <p:txBody>
          <a:bodyPr/>
          <a:lstStyle/>
          <a:p>
            <a:r>
              <a:rPr lang="en-US" dirty="0"/>
              <a:t>Chap. 2.1: stationary linear thermal Analysis</a:t>
            </a:r>
            <a:br>
              <a:rPr lang="en-US" dirty="0"/>
            </a:br>
            <a:r>
              <a:rPr lang="en-US" sz="1600" dirty="0"/>
              <a:t>convection and volume heat source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165345" y="2808156"/>
                <a:ext cx="4109282" cy="4878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sz="11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fr-FR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sz="11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15"/>
                            </m:rPr>
                            <a:rPr lang="fr-FR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fr-FR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1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1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fr-FR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fr-FR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fr-FR" sz="1100" i="1" smtClean="0">
                          <a:solidFill>
                            <a:srgbClr val="B2B2B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fr-FR" sz="1100" i="1" smtClean="0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100" i="1" smtClean="0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1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1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fr-FR" sz="11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fr-FR" sz="11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1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1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1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ctrlPr>
                                <a:rPr lang="fr-FR" sz="1100" i="1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100" i="1" smtClean="0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1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fr-FR" sz="1100" b="0" i="1" smtClean="0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𝑖𝑚𝑝</m:t>
                                  </m:r>
                                </m:sub>
                              </m:sSub>
                              <m:r>
                                <a:rPr lang="fr-FR" sz="1100" dirty="0" smtClean="0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18" charset="2"/>
                                </a:rPr>
                                <m:t>+</m:t>
                              </m:r>
                              <m:r>
                                <a:rPr lang="fr-FR" sz="1100" i="1" dirty="0" smtClean="0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18" charset="2"/>
                                </a:rPr>
                                <m:t>h</m:t>
                              </m:r>
                              <m:sSub>
                                <m:sSubPr>
                                  <m:ctrlPr>
                                    <a:rPr lang="fr-FR" sz="11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1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r-FR" sz="1100" i="1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fr-FR" sz="1100" dirty="0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18" charset="2"/>
                                </a:rPr>
                                <m:t>+</m:t>
                              </m:r>
                              <m:r>
                                <a:rPr lang="fr-FR" sz="1100" i="1" dirty="0">
                                  <a:solidFill>
                                    <a:srgbClr val="B2B2B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18" charset="2"/>
                                </a:rPr>
                                <m:t>𝜀𝜎</m:t>
                              </m:r>
                              <m:d>
                                <m:dPr>
                                  <m:ctrlPr>
                                    <a:rPr lang="fr-FR" sz="1100" i="1" dirty="0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itchFamily="18" charset="2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fr-FR" sz="11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11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fr-FR" sz="11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  <m:t>∞</m:t>
                                      </m:r>
                                    </m:sub>
                                    <m:sup>
                                      <m:r>
                                        <a:rPr lang="fr-FR" sz="11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  <m:t>4</m:t>
                                      </m:r>
                                    </m:sup>
                                  </m:sSubSup>
                                  <m:r>
                                    <a:rPr lang="fr-FR" sz="1100" i="1" dirty="0">
                                      <a:solidFill>
                                        <a:srgbClr val="B2B2B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Symbol" pitchFamily="18" charset="2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fr-FR" sz="11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1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  <m:t>𝑇</m:t>
                                      </m:r>
                                    </m:e>
                                    <m:sup>
                                      <m:r>
                                        <a:rPr lang="fr-FR" sz="1100" i="1" dirty="0">
                                          <a:solidFill>
                                            <a:srgbClr val="B2B2B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Symbol" pitchFamily="18" charset="2"/>
                                        </a:rPr>
                                        <m:t>4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  <m:r>
                            <a:rPr lang="fr-FR" sz="1100" i="1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100" i="1">
                              <a:solidFill>
                                <a:srgbClr val="B2B2B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fr-FR" sz="1100" dirty="0">
                  <a:solidFill>
                    <a:srgbClr val="B2B2B2"/>
                  </a:solidFill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345" y="2808156"/>
                <a:ext cx="4109282" cy="487826"/>
              </a:xfrm>
              <a:prstGeom prst="rect">
                <a:avLst/>
              </a:prstGeom>
              <a:blipFill>
                <a:blip r:embed="rId2"/>
                <a:stretch>
                  <a:fillRect l="-2967" t="-130000" b="-20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985" y="1668137"/>
            <a:ext cx="2460638" cy="107373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4577" y="4323761"/>
            <a:ext cx="3584003" cy="23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8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/>
              <a:t>Note: the nodal </a:t>
            </a:r>
            <a:r>
              <a:rPr lang="fr-FR" sz="2000" dirty="0" err="1" smtClean="0"/>
              <a:t>field</a:t>
            </a:r>
            <a:r>
              <a:rPr lang="fr-FR" sz="2000" dirty="0" smtClean="0"/>
              <a:t> (CHPOINT)</a:t>
            </a:r>
            <a:endParaRPr lang="fr-FR" sz="20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58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388488" cy="4968552"/>
              </a:xfrm>
            </p:spPr>
            <p:txBody>
              <a:bodyPr/>
              <a:lstStyle/>
              <a:p>
                <a:pPr lvl="1"/>
                <a:r>
                  <a:rPr lang="en-US" sz="2000" b="1" dirty="0" smtClean="0">
                    <a:sym typeface="Symbol" pitchFamily="18" charset="2"/>
                  </a:rPr>
                  <a:t>The CHPOINT type object</a:t>
                </a:r>
                <a:endParaRPr lang="en-US" sz="2000" b="1" dirty="0" smtClean="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  <a:sym typeface="Symbol" pitchFamily="18" charset="2"/>
                </a:endParaRPr>
              </a:p>
              <a:p>
                <a:pPr marL="0" lvl="1" indent="0">
                  <a:buNone/>
                </a:pPr>
                <a:endParaRPr lang="en-US" sz="2000" dirty="0" smtClean="0">
                  <a:solidFill>
                    <a:schemeClr val="tx1"/>
                  </a:solidFill>
                  <a:cs typeface="Consolas" panose="020B0609020204030204" pitchFamily="49" charset="0"/>
                  <a:sym typeface="Symbol" pitchFamily="18" charset="2"/>
                </a:endParaRPr>
              </a:p>
              <a:p>
                <a:pPr marL="0" lvl="1" indent="0">
                  <a:buNone/>
                </a:pPr>
                <a:r>
                  <a:rPr lang="en-US" sz="1800" dirty="0" smtClean="0">
                    <a:cs typeface="Consolas" panose="020B0609020204030204" pitchFamily="49" charset="0"/>
                    <a:sym typeface="Symbol" pitchFamily="18" charset="2"/>
                  </a:rPr>
                  <a:t>Values are </a:t>
                </a:r>
                <a:r>
                  <a:rPr lang="en-US" sz="1800" b="1" u="sng" dirty="0" smtClean="0">
                    <a:cs typeface="Consolas" panose="020B0609020204030204" pitchFamily="49" charset="0"/>
                    <a:sym typeface="Symbol" pitchFamily="18" charset="2"/>
                  </a:rPr>
                  <a:t>located on POINTS (nodes)</a:t>
                </a:r>
              </a:p>
              <a:p>
                <a:pPr marL="0" lvl="1" indent="0">
                  <a:buNone/>
                </a:pPr>
                <a:r>
                  <a:rPr lang="en-US" sz="1800" dirty="0" smtClean="0">
                    <a:cs typeface="Consolas" panose="020B0609020204030204" pitchFamily="49" charset="0"/>
                    <a:sym typeface="Symbol" pitchFamily="18" charset="2"/>
                  </a:rPr>
                  <a:t>Examples: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sz="1800" dirty="0" smtClean="0">
                    <a:cs typeface="Consolas" panose="020B0609020204030204" pitchFamily="49" charset="0"/>
                    <a:sym typeface="Symbol" pitchFamily="18" charset="2"/>
                  </a:rPr>
                  <a:t>scalar temperature field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sz="1800" dirty="0" smtClean="0">
                    <a:cs typeface="Consolas" panose="020B0609020204030204" pitchFamily="49" charset="0"/>
                    <a:sym typeface="Symbol" pitchFamily="18" charset="2"/>
                  </a:rPr>
                  <a:t>vector displacement field (3 components)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sz="1800" dirty="0" smtClean="0">
                    <a:cs typeface="Consolas" panose="020B0609020204030204" pitchFamily="49" charset="0"/>
                    <a:sym typeface="Symbol" pitchFamily="18" charset="2"/>
                  </a:rPr>
                  <a:t>vector coordinates fields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sz="1800" dirty="0" smtClean="0">
                    <a:cs typeface="Consolas" panose="020B0609020204030204" pitchFamily="49" charset="0"/>
                    <a:sym typeface="Symbol" pitchFamily="18" charset="2"/>
                  </a:rPr>
                  <a:t>second member of a linear problem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F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r>
                  <a:rPr lang="en-US" sz="1800" dirty="0" smtClean="0">
                    <a:cs typeface="Consolas" panose="020B0609020204030204" pitchFamily="49" charset="0"/>
                    <a:sym typeface="Symbol" pitchFamily="18" charset="2"/>
                  </a:rPr>
                  <a:t>, for instance:</a:t>
                </a:r>
              </a:p>
              <a:p>
                <a:pPr lvl="3">
                  <a:buFont typeface="Wingdings" panose="05000000000000000000" pitchFamily="2" charset="2"/>
                  <a:buChar char="§"/>
                </a:pPr>
                <a:r>
                  <a:rPr lang="en-US" sz="1800" dirty="0" smtClean="0">
                    <a:cs typeface="Consolas" panose="020B0609020204030204" pitchFamily="49" charset="0"/>
                    <a:sym typeface="Symbol" pitchFamily="18" charset="2"/>
                  </a:rPr>
                  <a:t>nodal forces</a:t>
                </a:r>
              </a:p>
              <a:p>
                <a:pPr lvl="3">
                  <a:buFont typeface="Wingdings" panose="05000000000000000000" pitchFamily="2" charset="2"/>
                  <a:buChar char="§"/>
                </a:pPr>
                <a:r>
                  <a:rPr lang="en-US" sz="1800" dirty="0" smtClean="0">
                    <a:cs typeface="Consolas" panose="020B0609020204030204" pitchFamily="49" charset="0"/>
                    <a:sym typeface="Symbol" pitchFamily="18" charset="2"/>
                  </a:rPr>
                  <a:t>nodal heat flux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sz="1800" dirty="0" smtClean="0">
                    <a:cs typeface="Consolas" panose="020B0609020204030204" pitchFamily="49" charset="0"/>
                    <a:sym typeface="Symbol" pitchFamily="18" charset="2"/>
                  </a:rPr>
                  <a:t>and others…</a:t>
                </a:r>
              </a:p>
              <a:p>
                <a:pPr lvl="1">
                  <a:buFontTx/>
                  <a:buChar char="-"/>
                </a:pPr>
                <a:endParaRPr lang="en-US" sz="1800" dirty="0" smtClean="0">
                  <a:cs typeface="Consolas" panose="020B0609020204030204" pitchFamily="49" charset="0"/>
                  <a:sym typeface="Symbol" pitchFamily="18" charset="2"/>
                </a:endParaRPr>
              </a:p>
              <a:p>
                <a:pPr marL="0" lvl="1" indent="0">
                  <a:buNone/>
                </a:pPr>
                <a:r>
                  <a:rPr lang="en-US" sz="1800" dirty="0" smtClean="0">
                    <a:cs typeface="Consolas" panose="020B0609020204030204" pitchFamily="49" charset="0"/>
                    <a:sym typeface="Symbol" pitchFamily="18" charset="2"/>
                  </a:rPr>
                  <a:t>Some characteristics: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sz="1800" dirty="0" smtClean="0">
                    <a:cs typeface="Consolas" panose="020B0609020204030204" pitchFamily="49" charset="0"/>
                    <a:sym typeface="Symbol" pitchFamily="18" charset="2"/>
                  </a:rPr>
                  <a:t>only one value per node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sz="1800" dirty="0" smtClean="0">
                    <a:cs typeface="Consolas" panose="020B0609020204030204" pitchFamily="49" charset="0"/>
                    <a:sym typeface="Symbol" pitchFamily="18" charset="2"/>
                  </a:rPr>
                  <a:t>do not depends on the mesh, only on nodes!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sz="1800" dirty="0" smtClean="0">
                    <a:cs typeface="Consolas" panose="020B0609020204030204" pitchFamily="49" charset="0"/>
                    <a:sym typeface="Symbol" pitchFamily="18" charset="2"/>
                  </a:rPr>
                  <a:t>when plotted, the field is continuous on the mesh</a:t>
                </a:r>
                <a:endParaRPr lang="en-US" sz="1800" dirty="0">
                  <a:cs typeface="Consolas" panose="020B0609020204030204" pitchFamily="49" charset="0"/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5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388488" cy="4968552"/>
              </a:xfrm>
              <a:blipFill>
                <a:blip r:embed="rId2"/>
                <a:stretch>
                  <a:fillRect l="-1670" t="-269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43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Note: the element field (MCHAML)</a:t>
            </a:r>
            <a:endParaRPr lang="en-US" sz="2000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59</a:t>
            </a:fld>
            <a:endParaRPr lang="fr-FR" dirty="0"/>
          </a:p>
        </p:txBody>
      </p:sp>
      <p:sp>
        <p:nvSpPr>
          <p:cNvPr id="5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The MCHAML type object</a:t>
            </a:r>
            <a:endParaRPr lang="en-US" sz="2000" b="1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en-US" sz="2000" dirty="0" smtClean="0">
              <a:solidFill>
                <a:schemeClr val="tx1"/>
              </a:solidFill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sz="1800" dirty="0" smtClean="0">
                <a:cs typeface="Consolas" panose="020B0609020204030204" pitchFamily="49" charset="0"/>
                <a:sym typeface="Symbol" pitchFamily="18" charset="2"/>
              </a:rPr>
              <a:t>Values are </a:t>
            </a:r>
            <a:r>
              <a:rPr lang="en-US" sz="1800" b="1" u="sng" dirty="0" smtClean="0">
                <a:cs typeface="Consolas" panose="020B0609020204030204" pitchFamily="49" charset="0"/>
                <a:sym typeface="Symbol" pitchFamily="18" charset="2"/>
              </a:rPr>
              <a:t>located into ELEMENTS</a:t>
            </a:r>
            <a:r>
              <a:rPr lang="en-US" sz="1800" dirty="0" smtClean="0">
                <a:cs typeface="Consolas" panose="020B0609020204030204" pitchFamily="49" charset="0"/>
                <a:sym typeface="Symbol" pitchFamily="18" charset="2"/>
              </a:rPr>
              <a:t> of a mesh</a:t>
            </a:r>
          </a:p>
          <a:p>
            <a:pPr marL="0" lvl="1" indent="0">
              <a:buNone/>
            </a:pPr>
            <a:r>
              <a:rPr lang="en-US" sz="1800" dirty="0" smtClean="0">
                <a:cs typeface="Consolas" panose="020B0609020204030204" pitchFamily="49" charset="0"/>
                <a:sym typeface="Symbol" pitchFamily="18" charset="2"/>
              </a:rPr>
              <a:t>Examples: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 smtClean="0">
                <a:cs typeface="Consolas" panose="020B0609020204030204" pitchFamily="49" charset="0"/>
                <a:sym typeface="Symbol" pitchFamily="18" charset="2"/>
              </a:rPr>
              <a:t>material properties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 smtClean="0">
                <a:cs typeface="Consolas" panose="020B0609020204030204" pitchFamily="49" charset="0"/>
                <a:sym typeface="Symbol" pitchFamily="18" charset="2"/>
              </a:rPr>
              <a:t>stress, strains fields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 smtClean="0">
                <a:cs typeface="Consolas" panose="020B0609020204030204" pitchFamily="49" charset="0"/>
                <a:sym typeface="Symbol" pitchFamily="18" charset="2"/>
              </a:rPr>
              <a:t>internal variables field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cs typeface="Consolas" panose="020B0609020204030204" pitchFamily="49" charset="0"/>
                <a:sym typeface="Symbol" pitchFamily="18" charset="2"/>
              </a:rPr>
              <a:t>g</a:t>
            </a:r>
            <a:r>
              <a:rPr lang="en-US" sz="1800" dirty="0" smtClean="0">
                <a:cs typeface="Consolas" panose="020B0609020204030204" pitchFamily="49" charset="0"/>
                <a:sym typeface="Symbol" pitchFamily="18" charset="2"/>
              </a:rPr>
              <a:t>radient of a CHPOINT object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 smtClean="0">
                <a:cs typeface="Consolas" panose="020B0609020204030204" pitchFamily="49" charset="0"/>
                <a:sym typeface="Symbol" pitchFamily="18" charset="2"/>
              </a:rPr>
              <a:t>and others…</a:t>
            </a:r>
          </a:p>
          <a:p>
            <a:pPr lvl="1">
              <a:buFontTx/>
              <a:buChar char="-"/>
            </a:pPr>
            <a:endParaRPr lang="en-US" sz="1800" dirty="0" smtClean="0"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sz="1800" dirty="0" smtClean="0">
                <a:cs typeface="Consolas" panose="020B0609020204030204" pitchFamily="49" charset="0"/>
                <a:sym typeface="Symbol" pitchFamily="18" charset="2"/>
              </a:rPr>
              <a:t>Some characteristics: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 smtClean="0">
                <a:cs typeface="Consolas" panose="020B0609020204030204" pitchFamily="49" charset="0"/>
                <a:sym typeface="Symbol" pitchFamily="18" charset="2"/>
              </a:rPr>
              <a:t>several support points available: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800" dirty="0" smtClean="0">
                <a:cs typeface="Consolas" panose="020B0609020204030204" pitchFamily="49" charset="0"/>
                <a:sym typeface="Symbol" pitchFamily="18" charset="2"/>
              </a:rPr>
              <a:t>integration points for stresses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800" dirty="0" smtClean="0">
                <a:cs typeface="Consolas" panose="020B0609020204030204" pitchFamily="49" charset="0"/>
                <a:sym typeface="Symbol" pitchFamily="18" charset="2"/>
              </a:rPr>
              <a:t>integration points for stiffness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800" dirty="0" smtClean="0">
                <a:cs typeface="Consolas" panose="020B0609020204030204" pitchFamily="49" charset="0"/>
                <a:sym typeface="Symbol" pitchFamily="18" charset="2"/>
              </a:rPr>
              <a:t>integration points for mass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800" dirty="0" smtClean="0">
                <a:cs typeface="Consolas" panose="020B0609020204030204" pitchFamily="49" charset="0"/>
                <a:sym typeface="Symbol" pitchFamily="18" charset="2"/>
              </a:rPr>
              <a:t>center of gravity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800" dirty="0" smtClean="0">
                <a:cs typeface="Consolas" panose="020B0609020204030204" pitchFamily="49" charset="0"/>
                <a:sym typeface="Symbol" pitchFamily="18" charset="2"/>
              </a:rPr>
              <a:t>nodes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 smtClean="0">
                <a:cs typeface="Consolas" panose="020B0609020204030204" pitchFamily="49" charset="0"/>
                <a:sym typeface="Symbol" pitchFamily="18" charset="2"/>
              </a:rPr>
              <a:t>interpolation functions depends on the model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 smtClean="0">
                <a:cs typeface="Consolas" panose="020B0609020204030204" pitchFamily="49" charset="0"/>
                <a:sym typeface="Symbol" pitchFamily="18" charset="2"/>
              </a:rPr>
              <a:t>non continuous between elements</a:t>
            </a:r>
            <a:endParaRPr lang="en-US" sz="1800" dirty="0">
              <a:cs typeface="Consolas" panose="020B0609020204030204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3380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770400" y="1268760"/>
            <a:ext cx="8172464" cy="4968552"/>
          </a:xfrm>
        </p:spPr>
        <p:txBody>
          <a:bodyPr/>
          <a:lstStyle/>
          <a:p>
            <a:pPr marL="0" lvl="1" indent="0">
              <a:buNone/>
            </a:pPr>
            <a:r>
              <a:rPr lang="en-US" sz="2000" dirty="0" smtClean="0"/>
              <a:t>CEASEMT: package of dedicated software:</a:t>
            </a:r>
          </a:p>
          <a:p>
            <a:pPr marL="0" lvl="1" indent="0">
              <a:buNone/>
            </a:pPr>
            <a:r>
              <a:rPr lang="fr-FR" dirty="0">
                <a:solidFill>
                  <a:srgbClr val="00B050"/>
                </a:solidFill>
              </a:rPr>
              <a:t>COCO</a:t>
            </a:r>
            <a:r>
              <a:rPr lang="fr-FR" dirty="0"/>
              <a:t> (</a:t>
            </a:r>
            <a:r>
              <a:rPr lang="fr-FR" dirty="0" err="1" smtClean="0"/>
              <a:t>mesh</a:t>
            </a:r>
            <a:r>
              <a:rPr lang="fr-FR" dirty="0" smtClean="0"/>
              <a:t>), </a:t>
            </a:r>
            <a:r>
              <a:rPr lang="fr-FR" dirty="0">
                <a:solidFill>
                  <a:srgbClr val="00B050"/>
                </a:solidFill>
              </a:rPr>
              <a:t>ESPACE</a:t>
            </a:r>
            <a:r>
              <a:rPr lang="fr-FR" dirty="0"/>
              <a:t>, </a:t>
            </a:r>
            <a:r>
              <a:rPr lang="fr-FR" dirty="0">
                <a:solidFill>
                  <a:srgbClr val="00B050"/>
                </a:solidFill>
              </a:rPr>
              <a:t>TEMPS</a:t>
            </a:r>
            <a:r>
              <a:rPr lang="fr-FR" dirty="0"/>
              <a:t>, </a:t>
            </a:r>
            <a:r>
              <a:rPr lang="fr-FR" dirty="0">
                <a:solidFill>
                  <a:srgbClr val="00B050"/>
                </a:solidFill>
              </a:rPr>
              <a:t>VISU</a:t>
            </a:r>
            <a:r>
              <a:rPr lang="fr-FR" dirty="0"/>
              <a:t> (</a:t>
            </a:r>
            <a:r>
              <a:rPr lang="fr-FR" dirty="0" smtClean="0"/>
              <a:t>post-</a:t>
            </a:r>
            <a:r>
              <a:rPr lang="fr-FR" dirty="0" err="1" smtClean="0"/>
              <a:t>processing</a:t>
            </a:r>
            <a:r>
              <a:rPr lang="fr-FR" dirty="0" smtClean="0"/>
              <a:t>),</a:t>
            </a:r>
            <a:endParaRPr lang="fr-FR" dirty="0"/>
          </a:p>
          <a:p>
            <a:pPr marL="0" lvl="1" indent="0">
              <a:buNone/>
            </a:pPr>
            <a:r>
              <a:rPr lang="fr-FR" dirty="0">
                <a:solidFill>
                  <a:srgbClr val="00B050"/>
                </a:solidFill>
              </a:rPr>
              <a:t>SANSON</a:t>
            </a:r>
            <a:r>
              <a:rPr lang="fr-FR" dirty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eq</a:t>
            </a:r>
            <a:r>
              <a:rPr lang="fr-FR" dirty="0" smtClean="0"/>
              <a:t>. </a:t>
            </a:r>
            <a:r>
              <a:rPr lang="fr-FR" dirty="0" err="1" smtClean="0"/>
              <a:t>properties</a:t>
            </a:r>
            <a:r>
              <a:rPr lang="fr-FR" dirty="0" smtClean="0"/>
              <a:t>)</a:t>
            </a:r>
            <a:endParaRPr lang="fr-FR" dirty="0"/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</a:rPr>
              <a:t>TEDEL</a:t>
            </a:r>
            <a:r>
              <a:rPr lang="fr-FR" dirty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beams</a:t>
            </a:r>
            <a:r>
              <a:rPr lang="fr-FR" dirty="0" smtClean="0"/>
              <a:t>, pipes), </a:t>
            </a:r>
            <a:r>
              <a:rPr lang="fr-FR" dirty="0">
                <a:solidFill>
                  <a:srgbClr val="FF0000"/>
                </a:solidFill>
              </a:rPr>
              <a:t>TRICO</a:t>
            </a:r>
            <a:r>
              <a:rPr lang="fr-FR" dirty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shells</a:t>
            </a:r>
            <a:r>
              <a:rPr lang="fr-FR" dirty="0" smtClean="0"/>
              <a:t>), </a:t>
            </a:r>
            <a:r>
              <a:rPr lang="fr-FR" dirty="0">
                <a:solidFill>
                  <a:srgbClr val="FF0000"/>
                </a:solidFill>
              </a:rPr>
              <a:t>BILBO</a:t>
            </a:r>
            <a:r>
              <a:rPr lang="fr-FR" dirty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solids</a:t>
            </a:r>
            <a:r>
              <a:rPr lang="fr-FR" dirty="0" smtClean="0"/>
              <a:t>)</a:t>
            </a:r>
            <a:endParaRPr lang="fr-FR" dirty="0"/>
          </a:p>
          <a:p>
            <a:pPr marL="0" lvl="1" indent="0">
              <a:buNone/>
            </a:pPr>
            <a:r>
              <a:rPr lang="fr-FR" dirty="0"/>
              <a:t>PASTEL (2D, </a:t>
            </a:r>
            <a:r>
              <a:rPr lang="fr-FR" dirty="0" err="1" smtClean="0"/>
              <a:t>plasticity</a:t>
            </a:r>
            <a:r>
              <a:rPr lang="fr-FR" dirty="0" smtClean="0"/>
              <a:t>) </a:t>
            </a:r>
            <a:r>
              <a:rPr lang="fr-FR" dirty="0">
                <a:sym typeface="Wingdings" panose="05000000000000000000" pitchFamily="2" charset="2"/>
              </a:rPr>
              <a:t> </a:t>
            </a:r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INCA</a:t>
            </a: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</a:rPr>
              <a:t>DELPHINE</a:t>
            </a:r>
            <a:r>
              <a:rPr lang="fr-FR" dirty="0"/>
              <a:t> (</a:t>
            </a:r>
            <a:r>
              <a:rPr lang="fr-FR" dirty="0" smtClean="0"/>
              <a:t>thermal), </a:t>
            </a:r>
            <a:r>
              <a:rPr lang="fr-FR" dirty="0">
                <a:solidFill>
                  <a:srgbClr val="FF0000"/>
                </a:solidFill>
              </a:rPr>
              <a:t>AQUAMODE</a:t>
            </a:r>
            <a:r>
              <a:rPr lang="fr-FR" dirty="0"/>
              <a:t> </a:t>
            </a:r>
            <a:r>
              <a:rPr lang="fr-FR" dirty="0" smtClean="0"/>
              <a:t>(modal </a:t>
            </a:r>
            <a:r>
              <a:rPr lang="fr-FR" dirty="0" err="1" smtClean="0"/>
              <a:t>analysis</a:t>
            </a:r>
            <a:r>
              <a:rPr lang="fr-FR" dirty="0" smtClean="0"/>
              <a:t>)</a:t>
            </a:r>
          </a:p>
          <a:p>
            <a:pPr marL="0" lvl="1" indent="0">
              <a:buNone/>
            </a:pPr>
            <a:endParaRPr lang="fr-FR" sz="2000" dirty="0">
              <a:solidFill>
                <a:srgbClr val="FF0000"/>
              </a:solidFill>
            </a:endParaRPr>
          </a:p>
          <a:p>
            <a:pPr marL="0" lvl="1" indent="0">
              <a:buNone/>
            </a:pPr>
            <a:r>
              <a:rPr lang="en-US" sz="2000" dirty="0" smtClean="0"/>
              <a:t>Start of </a:t>
            </a:r>
            <a:r>
              <a:rPr lang="en-US" sz="2000" b="1" dirty="0" smtClean="0">
                <a:solidFill>
                  <a:srgbClr val="FF0000"/>
                </a:solidFill>
              </a:rPr>
              <a:t>GIBI</a:t>
            </a:r>
            <a:r>
              <a:rPr lang="en-US" sz="2000" b="1" dirty="0" smtClean="0"/>
              <a:t> </a:t>
            </a:r>
            <a:r>
              <a:rPr lang="en-US" sz="2000" dirty="0" smtClean="0"/>
              <a:t>(meshing software)</a:t>
            </a:r>
          </a:p>
          <a:p>
            <a:pPr marL="0" lvl="1" indent="0">
              <a:buNone/>
            </a:pPr>
            <a:r>
              <a:rPr lang="en-US" sz="2000" dirty="0" smtClean="0"/>
              <a:t>Initiation of </a:t>
            </a:r>
            <a:r>
              <a:rPr lang="en-US" sz="2000" b="1" dirty="0" err="1" smtClean="0">
                <a:solidFill>
                  <a:srgbClr val="FF0000"/>
                </a:solidFill>
              </a:rPr>
              <a:t>Castem</a:t>
            </a:r>
            <a:r>
              <a:rPr lang="en-US" sz="2000" b="1" dirty="0" smtClean="0">
                <a:solidFill>
                  <a:srgbClr val="FF0000"/>
                </a:solidFill>
              </a:rPr>
              <a:t> 2000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(based on GIBI)</a:t>
            </a:r>
          </a:p>
          <a:p>
            <a:pPr marL="0" lvl="1" indent="0">
              <a:buNone/>
            </a:pPr>
            <a:endParaRPr lang="en-US" sz="2000" dirty="0" smtClean="0"/>
          </a:p>
          <a:p>
            <a:pPr marL="0" lvl="1" indent="0">
              <a:buNone/>
            </a:pPr>
            <a:r>
              <a:rPr lang="en-US" sz="2000" dirty="0" smtClean="0"/>
              <a:t>Official release of Castem2000</a:t>
            </a:r>
          </a:p>
          <a:p>
            <a:pPr marL="0" lvl="1" indent="0">
              <a:buNone/>
            </a:pPr>
            <a:r>
              <a:rPr lang="en-US" sz="2000" dirty="0" smtClean="0"/>
              <a:t>Procedures, introduction of fluid physics and other physics</a:t>
            </a:r>
          </a:p>
          <a:p>
            <a:pPr marL="0" lvl="1" indent="0">
              <a:buNone/>
            </a:pPr>
            <a:endParaRPr lang="en-US" sz="2000" dirty="0"/>
          </a:p>
          <a:p>
            <a:pPr marL="0" lvl="1" indent="0">
              <a:buNone/>
            </a:pPr>
            <a:r>
              <a:rPr lang="en-US" sz="2000" dirty="0" smtClean="0"/>
              <a:t>Development of dedicated applications (</a:t>
            </a:r>
            <a:r>
              <a:rPr lang="en-US" sz="2000" dirty="0" err="1" smtClean="0"/>
              <a:t>Toutatis</a:t>
            </a:r>
            <a:r>
              <a:rPr lang="en-US" sz="2000" dirty="0" smtClean="0"/>
              <a:t>, </a:t>
            </a:r>
            <a:r>
              <a:rPr lang="en-US" sz="2000" dirty="0" err="1" smtClean="0"/>
              <a:t>Esus</a:t>
            </a:r>
            <a:r>
              <a:rPr lang="en-US" sz="2000" dirty="0" smtClean="0"/>
              <a:t>, …)</a:t>
            </a:r>
          </a:p>
          <a:p>
            <a:pPr marL="0" lvl="1" indent="0">
              <a:buNone/>
            </a:pPr>
            <a:endParaRPr lang="en-US" sz="2000" dirty="0"/>
          </a:p>
          <a:p>
            <a:pPr marL="0" lvl="1" indent="0">
              <a:buNone/>
            </a:pPr>
            <a:r>
              <a:rPr lang="en-US" sz="2000" dirty="0" err="1" smtClean="0"/>
              <a:t>Castem</a:t>
            </a:r>
            <a:r>
              <a:rPr lang="en-US" sz="2000" dirty="0" smtClean="0"/>
              <a:t> 2000 </a:t>
            </a:r>
            <a:r>
              <a:rPr lang="en-US" sz="2000" dirty="0" smtClean="0">
                <a:sym typeface="Wingdings" panose="05000000000000000000" pitchFamily="2" charset="2"/>
              </a:rPr>
              <a:t> </a:t>
            </a:r>
            <a:r>
              <a:rPr lang="en-US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Cast3M</a:t>
            </a:r>
          </a:p>
          <a:p>
            <a:pPr marL="0" lvl="1" indent="0">
              <a:buNone/>
            </a:pPr>
            <a:r>
              <a:rPr lang="en-US" sz="2000" dirty="0" smtClean="0">
                <a:sym typeface="Wingdings" panose="05000000000000000000" pitchFamily="2" charset="2"/>
              </a:rPr>
              <a:t>Platforms for dev. of dedicated applications (</a:t>
            </a:r>
            <a:r>
              <a:rPr lang="en-US" sz="2000" dirty="0" err="1" smtClean="0">
                <a:sym typeface="Wingdings" panose="05000000000000000000" pitchFamily="2" charset="2"/>
              </a:rPr>
              <a:t>Pléiades</a:t>
            </a:r>
            <a:r>
              <a:rPr lang="en-US" sz="2000" dirty="0" smtClean="0">
                <a:sym typeface="Wingdings" panose="05000000000000000000" pitchFamily="2" charset="2"/>
              </a:rPr>
              <a:t>, Alliance, …)</a:t>
            </a:r>
          </a:p>
          <a:p>
            <a:pPr marL="0" lvl="1" indent="0">
              <a:buNone/>
            </a:pPr>
            <a:r>
              <a:rPr lang="en-US" sz="2000" dirty="0" smtClean="0">
                <a:sym typeface="Wingdings" panose="05000000000000000000" pitchFamily="2" charset="2"/>
              </a:rPr>
              <a:t>New dedicated applications (</a:t>
            </a:r>
            <a:r>
              <a:rPr lang="en-US" sz="2000" dirty="0" err="1" smtClean="0">
                <a:sym typeface="Wingdings" panose="05000000000000000000" pitchFamily="2" charset="2"/>
              </a:rPr>
              <a:t>Brasero</a:t>
            </a:r>
            <a:r>
              <a:rPr lang="en-US" sz="2000" dirty="0" smtClean="0">
                <a:sym typeface="Wingdings" panose="05000000000000000000" pitchFamily="2" charset="2"/>
              </a:rPr>
              <a:t>, </a:t>
            </a:r>
            <a:r>
              <a:rPr lang="en-US" sz="2000" dirty="0" err="1" smtClean="0">
                <a:sym typeface="Wingdings" panose="05000000000000000000" pitchFamily="2" charset="2"/>
              </a:rPr>
              <a:t>Gerboise</a:t>
            </a:r>
            <a:r>
              <a:rPr lang="en-US" sz="2000" dirty="0" smtClean="0">
                <a:sym typeface="Wingdings" panose="05000000000000000000" pitchFamily="2" charset="2"/>
              </a:rPr>
              <a:t>, Rotor, …)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060" y="1026272"/>
            <a:ext cx="2353789" cy="25752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35695" y="1887446"/>
            <a:ext cx="6140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dirty="0">
                <a:solidFill>
                  <a:srgbClr val="00B050"/>
                </a:solidFill>
              </a:rPr>
              <a:t>COCO</a:t>
            </a:r>
          </a:p>
        </p:txBody>
      </p:sp>
      <p:sp>
        <p:nvSpPr>
          <p:cNvPr id="8" name="Rectangle 7"/>
          <p:cNvSpPr/>
          <p:nvPr/>
        </p:nvSpPr>
        <p:spPr>
          <a:xfrm>
            <a:off x="6904161" y="2072821"/>
            <a:ext cx="8555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00B050"/>
                </a:solidFill>
              </a:rPr>
              <a:t>ESPACE</a:t>
            </a:r>
            <a:endParaRPr lang="fr-FR" sz="1000" b="1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18467" y="2295417"/>
            <a:ext cx="8555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00B050"/>
                </a:solidFill>
              </a:rPr>
              <a:t>TEMPS</a:t>
            </a:r>
            <a:endParaRPr lang="fr-FR" sz="1000" b="1" dirty="0">
              <a:solidFill>
                <a:srgbClr val="00B05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56932" y="2282240"/>
            <a:ext cx="8555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00B050"/>
                </a:solidFill>
              </a:rPr>
              <a:t>VISU</a:t>
            </a:r>
            <a:endParaRPr lang="fr-FR" sz="1000" b="1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32801" y="2092843"/>
            <a:ext cx="8555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00B050"/>
                </a:solidFill>
              </a:rPr>
              <a:t>SANSON</a:t>
            </a:r>
            <a:endParaRPr lang="fr-FR" sz="1000" b="1" dirty="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50395" y="1176045"/>
            <a:ext cx="11030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0000"/>
                </a:solidFill>
              </a:rPr>
              <a:t>AQUAMODE</a:t>
            </a:r>
            <a:endParaRPr lang="fr-FR" sz="1000" b="1" dirty="0">
              <a:solidFill>
                <a:srgbClr val="FF0000"/>
              </a:solidFill>
            </a:endParaRPr>
          </a:p>
        </p:txBody>
      </p:sp>
      <p:sp>
        <p:nvSpPr>
          <p:cNvPr id="15" name="Flèche vers le bas 14"/>
          <p:cNvSpPr/>
          <p:nvPr/>
        </p:nvSpPr>
        <p:spPr>
          <a:xfrm>
            <a:off x="51438" y="1188000"/>
            <a:ext cx="651039" cy="5572800"/>
          </a:xfrm>
          <a:prstGeom prst="downArrow">
            <a:avLst>
              <a:gd name="adj1" fmla="val 77549"/>
              <a:gd name="adj2" fmla="val 34560"/>
            </a:avLst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1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6475455" y="1633269"/>
            <a:ext cx="620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0000"/>
                </a:solidFill>
              </a:rPr>
              <a:t>TRICO</a:t>
            </a:r>
            <a:endParaRPr lang="fr-FR" sz="10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17060" y="2559483"/>
            <a:ext cx="620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0000"/>
                </a:solidFill>
              </a:rPr>
              <a:t>TEDEL</a:t>
            </a:r>
            <a:endParaRPr lang="fr-FR" sz="1000" b="1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37524" y="2989619"/>
            <a:ext cx="8956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0000"/>
                </a:solidFill>
              </a:rPr>
              <a:t>DELPHINE</a:t>
            </a:r>
            <a:endParaRPr lang="fr-FR" sz="1000" b="1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944846" y="2578496"/>
            <a:ext cx="8956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0000"/>
                </a:solidFill>
              </a:rPr>
              <a:t>BILBO</a:t>
            </a:r>
            <a:endParaRPr lang="fr-FR" sz="1000" b="1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907306" y="1644754"/>
            <a:ext cx="8956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dirty="0" smtClean="0">
                <a:solidFill>
                  <a:srgbClr val="FF0000"/>
                </a:solidFill>
              </a:rPr>
              <a:t>INCA</a:t>
            </a:r>
            <a:endParaRPr lang="fr-FR" sz="1000" b="1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7292" y="1241555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1970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7292" y="3008908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1981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7292" y="3271621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1983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7292" y="3783242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1986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7292" y="4537923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1990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7292" y="5049544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2000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87" y="4163467"/>
            <a:ext cx="1445400" cy="93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0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Chap. 3: Transient linear thermal analysis</a:t>
            </a:r>
            <a:br>
              <a:rPr lang="en-US" dirty="0" smtClean="0"/>
            </a:br>
            <a:r>
              <a:rPr lang="en-US" sz="1600" dirty="0" smtClean="0"/>
              <a:t>convection, source, </a:t>
            </a:r>
            <a:r>
              <a:rPr lang="en-US" sz="1600" dirty="0" err="1" smtClean="0"/>
              <a:t>pASAPAS</a:t>
            </a:r>
            <a:endParaRPr lang="en-US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60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388488" cy="4968552"/>
              </a:xfrm>
            </p:spPr>
            <p:txBody>
              <a:bodyPr/>
              <a:lstStyle/>
              <a:p>
                <a:pPr marL="0" lvl="1" indent="0">
                  <a:buNone/>
                </a:pPr>
                <a:r>
                  <a:rPr lang="fr-FR" sz="1800" b="1" i="1" u="sng" dirty="0" smtClean="0">
                    <a:solidFill>
                      <a:schemeClr val="tx1"/>
                    </a:solidFill>
                    <a:sym typeface="Symbol" pitchFamily="18" charset="2"/>
                  </a:rPr>
                  <a:t>Objective:</a:t>
                </a:r>
                <a:r>
                  <a:rPr lang="fr-FR" sz="1800" i="1" dirty="0" smtClean="0">
                    <a:solidFill>
                      <a:schemeClr val="tx1"/>
                    </a:solidFill>
                    <a:sym typeface="Symbol" pitchFamily="18" charset="2"/>
                  </a:rPr>
                  <a:t>	p</a:t>
                </a:r>
                <a:r>
                  <a:rPr lang="en-US" sz="1800" i="1" dirty="0" err="1" smtClean="0">
                    <a:solidFill>
                      <a:schemeClr val="tx1"/>
                    </a:solidFill>
                    <a:sym typeface="Symbol" pitchFamily="18" charset="2"/>
                  </a:rPr>
                  <a:t>revious</a:t>
                </a:r>
                <a:r>
                  <a:rPr lang="en-US" sz="1800" i="1" dirty="0" smtClean="0">
                    <a:solidFill>
                      <a:schemeClr val="tx1"/>
                    </a:solidFill>
                    <a:sym typeface="Symbol" pitchFamily="18" charset="2"/>
                  </a:rPr>
                  <a:t> thermal calculation</a:t>
                </a:r>
              </a:p>
              <a:p>
                <a:pPr marL="0" lvl="1" indent="0">
                  <a:buNone/>
                </a:pPr>
                <a:r>
                  <a:rPr lang="en-US" sz="1800" i="1" dirty="0" smtClean="0">
                    <a:solidFill>
                      <a:schemeClr val="tx1"/>
                    </a:solidFill>
                    <a:sym typeface="Symbol" pitchFamily="18" charset="2"/>
                  </a:rPr>
                  <a:t>		+ transient (with an initial temperature = 25 °C)</a:t>
                </a:r>
              </a:p>
              <a:p>
                <a:pPr marL="0" lvl="1" indent="0">
                  <a:buNone/>
                </a:pPr>
                <a:endParaRPr lang="en-US" sz="2400" i="1" dirty="0" smtClean="0">
                  <a:sym typeface="Symbol" pitchFamily="18" charset="2"/>
                </a:endParaRP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fr-FR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</m:d>
                      <m:r>
                        <a:rPr lang="fr-FR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fr-FR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</m:oMath>
                  </m:oMathPara>
                </a14:m>
                <a:endParaRPr lang="en-US" sz="2400" i="1" dirty="0" smtClean="0">
                  <a:sym typeface="Symbol" pitchFamily="18" charset="2"/>
                </a:endParaRPr>
              </a:p>
              <a:p>
                <a:pPr marL="0" lvl="1" indent="0">
                  <a:buNone/>
                </a:pPr>
                <a:endParaRPr lang="en-US" sz="2400" i="1" dirty="0" smtClean="0">
                  <a:sym typeface="Symbol" pitchFamily="18" charset="2"/>
                </a:endParaRPr>
              </a:p>
              <a:p>
                <a:pPr lvl="1">
                  <a:buFont typeface="+mj-lt"/>
                  <a:buAutoNum type="arabicPeriod"/>
                </a:pPr>
                <a:r>
                  <a:rPr lang="en-US" sz="1800" i="1" dirty="0" smtClean="0">
                    <a:sym typeface="Wingdings" panose="05000000000000000000" pitchFamily="2" charset="2"/>
                  </a:rPr>
                  <a:t>time description of loading</a:t>
                </a:r>
              </a:p>
              <a:p>
                <a:pPr lvl="1">
                  <a:buFont typeface="+mj-lt"/>
                  <a:buAutoNum type="arabicPeriod"/>
                </a:pPr>
                <a:r>
                  <a:rPr lang="en-US" sz="1800" i="1" dirty="0" smtClean="0">
                    <a:sym typeface="Wingdings" panose="05000000000000000000" pitchFamily="2" charset="2"/>
                  </a:rPr>
                  <a:t>initial conditions</a:t>
                </a:r>
              </a:p>
              <a:p>
                <a:pPr lvl="1">
                  <a:buFont typeface="+mj-lt"/>
                  <a:buAutoNum type="arabicPeriod"/>
                </a:pPr>
                <a:r>
                  <a:rPr lang="en-US" sz="1800" i="1" dirty="0" smtClean="0">
                    <a:cs typeface="Consolas" panose="020B0609020204030204" pitchFamily="49" charset="0"/>
                    <a:sym typeface="Wingdings" panose="05000000000000000000" pitchFamily="2" charset="2"/>
                  </a:rPr>
                  <a:t>using the </a:t>
                </a:r>
                <a:r>
                  <a:rPr lang="en-US" sz="1800" dirty="0" smtClean="0">
                    <a:latin typeface="Consolas" panose="020B0609020204030204" pitchFamily="49" charset="0"/>
                    <a:cs typeface="Consolas" panose="020B0609020204030204" pitchFamily="49" charset="0"/>
                    <a:sym typeface="Wingdings" panose="05000000000000000000" pitchFamily="2" charset="2"/>
                  </a:rPr>
                  <a:t>PASAPAS</a:t>
                </a:r>
                <a:r>
                  <a:rPr lang="en-US" sz="1800" i="1" dirty="0" smtClean="0">
                    <a:cs typeface="Consolas" panose="020B0609020204030204" pitchFamily="49" charset="0"/>
                    <a:sym typeface="Wingdings" panose="05000000000000000000" pitchFamily="2" charset="2"/>
                  </a:rPr>
                  <a:t> solving procedure</a:t>
                </a:r>
                <a:endParaRPr lang="en-US" sz="1800" i="1" dirty="0">
                  <a:cs typeface="Consolas" panose="020B0609020204030204" pitchFamily="49" charset="0"/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29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388488" cy="4968552"/>
              </a:xfrm>
              <a:blipFill>
                <a:blip r:embed="rId2"/>
                <a:stretch>
                  <a:fillRect l="-1670" t="-19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necteur droit avec flèche 19"/>
          <p:cNvCxnSpPr/>
          <p:nvPr/>
        </p:nvCxnSpPr>
        <p:spPr>
          <a:xfrm flipH="1">
            <a:off x="1967227" y="4010025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>
            <a:off x="1967227" y="4517482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H="1">
            <a:off x="1967227" y="5024939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H="1">
            <a:off x="1967227" y="5532396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H="1">
            <a:off x="1967227" y="6039853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H="1">
            <a:off x="1967227" y="6547310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6573776" y="3407637"/>
            <a:ext cx="18327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600" i="1" dirty="0">
                <a:solidFill>
                  <a:srgbClr val="00B0F0"/>
                </a:solidFill>
              </a:rPr>
              <a:t>T</a:t>
            </a:r>
            <a:r>
              <a:rPr lang="fr-FR" sz="1600" i="1" baseline="-25000" dirty="0">
                <a:solidFill>
                  <a:srgbClr val="00B0F0"/>
                </a:solidFill>
              </a:rPr>
              <a:t>∞</a:t>
            </a:r>
            <a:r>
              <a:rPr lang="fr-FR" sz="1600" i="1" dirty="0">
                <a:solidFill>
                  <a:srgbClr val="00B0F0"/>
                </a:solidFill>
              </a:rPr>
              <a:t> = 25 °C</a:t>
            </a:r>
            <a:br>
              <a:rPr lang="fr-FR" sz="1600" i="1" dirty="0">
                <a:solidFill>
                  <a:srgbClr val="00B0F0"/>
                </a:solidFill>
              </a:rPr>
            </a:br>
            <a:r>
              <a:rPr lang="fr-FR" sz="1600" i="1" dirty="0">
                <a:solidFill>
                  <a:srgbClr val="00B0F0"/>
                </a:solidFill>
              </a:rPr>
              <a:t>h = 100 </a:t>
            </a:r>
            <a:r>
              <a:rPr lang="fr-FR" sz="1600" i="1" dirty="0" smtClean="0">
                <a:solidFill>
                  <a:srgbClr val="00B0F0"/>
                </a:solidFill>
              </a:rPr>
              <a:t>W.K</a:t>
            </a:r>
            <a:r>
              <a:rPr lang="fr-FR" sz="1600" i="1" baseline="30000" dirty="0" smtClean="0">
                <a:solidFill>
                  <a:srgbClr val="00B0F0"/>
                </a:solidFill>
              </a:rPr>
              <a:t>-1</a:t>
            </a:r>
            <a:r>
              <a:rPr lang="fr-FR" sz="1600" i="1" dirty="0" smtClean="0">
                <a:solidFill>
                  <a:srgbClr val="00B0F0"/>
                </a:solidFill>
              </a:rPr>
              <a:t>.m</a:t>
            </a:r>
            <a:r>
              <a:rPr lang="fr-FR" sz="1600" i="1" baseline="30000" dirty="0" smtClean="0">
                <a:solidFill>
                  <a:srgbClr val="00B0F0"/>
                </a:solidFill>
              </a:rPr>
              <a:t>-2</a:t>
            </a:r>
            <a:endParaRPr lang="fr-FR" sz="1600" i="1" baseline="30000" dirty="0">
              <a:solidFill>
                <a:srgbClr val="00B0F0"/>
              </a:solidFill>
            </a:endParaRPr>
          </a:p>
        </p:txBody>
      </p:sp>
      <p:sp>
        <p:nvSpPr>
          <p:cNvPr id="33" name="Arc 32"/>
          <p:cNvSpPr/>
          <p:nvPr/>
        </p:nvSpPr>
        <p:spPr bwMode="auto">
          <a:xfrm rot="16200000">
            <a:off x="3710498" y="3557151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34" name="Arc 33"/>
          <p:cNvSpPr/>
          <p:nvPr/>
        </p:nvSpPr>
        <p:spPr bwMode="auto">
          <a:xfrm rot="16200000">
            <a:off x="6058492" y="3557151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6344244" y="5248823"/>
            <a:ext cx="14218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i="1" dirty="0" smtClean="0">
                <a:solidFill>
                  <a:srgbClr val="0070C0"/>
                </a:solidFill>
                <a:latin typeface="+mn-lt"/>
              </a:rPr>
              <a:t>10</a:t>
            </a:r>
            <a:r>
              <a:rPr lang="fr-FR" sz="1800" i="1" baseline="30000" dirty="0" smtClean="0">
                <a:solidFill>
                  <a:srgbClr val="0070C0"/>
                </a:solidFill>
                <a:latin typeface="+mn-lt"/>
              </a:rPr>
              <a:t>5</a:t>
            </a:r>
            <a:r>
              <a:rPr lang="fr-FR" sz="1800" i="1" dirty="0" smtClean="0">
                <a:solidFill>
                  <a:srgbClr val="0070C0"/>
                </a:solidFill>
                <a:latin typeface="+mn-lt"/>
              </a:rPr>
              <a:t> W.m</a:t>
            </a:r>
            <a:r>
              <a:rPr lang="fr-FR" sz="1800" i="1" baseline="30000" dirty="0" smtClean="0">
                <a:solidFill>
                  <a:srgbClr val="0070C0"/>
                </a:solidFill>
                <a:latin typeface="+mn-lt"/>
              </a:rPr>
              <a:t>-3</a:t>
            </a:r>
            <a:endParaRPr lang="fr-FR" sz="1800" i="1" baseline="30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6" name="Arc 35"/>
          <p:cNvSpPr/>
          <p:nvPr/>
        </p:nvSpPr>
        <p:spPr bwMode="auto">
          <a:xfrm rot="16200000">
            <a:off x="2536501" y="3557151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37" name="Arc 36"/>
          <p:cNvSpPr/>
          <p:nvPr/>
        </p:nvSpPr>
        <p:spPr bwMode="auto">
          <a:xfrm rot="16200000">
            <a:off x="4884495" y="3557150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grpSp>
        <p:nvGrpSpPr>
          <p:cNvPr id="38" name="Groupe 37"/>
          <p:cNvGrpSpPr/>
          <p:nvPr/>
        </p:nvGrpSpPr>
        <p:grpSpPr>
          <a:xfrm>
            <a:off x="576000" y="4010025"/>
            <a:ext cx="5850272" cy="3497380"/>
            <a:chOff x="205272" y="3567246"/>
            <a:chExt cx="6566812" cy="3925738"/>
          </a:xfrm>
        </p:grpSpPr>
        <p:grpSp>
          <p:nvGrpSpPr>
            <p:cNvPr id="39" name="Groupe 38"/>
            <p:cNvGrpSpPr>
              <a:grpSpLocks noChangeAspect="1"/>
            </p:cNvGrpSpPr>
            <p:nvPr/>
          </p:nvGrpSpPr>
          <p:grpSpPr>
            <a:xfrm>
              <a:off x="205272" y="3567246"/>
              <a:ext cx="6566812" cy="3925738"/>
              <a:chOff x="-1110000" y="2923872"/>
              <a:chExt cx="8206144" cy="4905746"/>
            </a:xfrm>
          </p:grpSpPr>
          <p:sp>
            <p:nvSpPr>
              <p:cNvPr id="41" name="Rectangle 40"/>
              <p:cNvSpPr/>
              <p:nvPr/>
            </p:nvSpPr>
            <p:spPr bwMode="auto">
              <a:xfrm>
                <a:off x="1390195" y="2923872"/>
                <a:ext cx="5705949" cy="3540819"/>
              </a:xfrm>
              <a:prstGeom prst="rect">
                <a:avLst/>
              </a:prstGeom>
              <a:solidFill>
                <a:srgbClr val="B2B2B2"/>
              </a:solidFill>
              <a:ln w="50800" cap="flat" cmpd="sng" algn="ctr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42" name="Text Box 33"/>
              <p:cNvSpPr txBox="1">
                <a:spLocks noChangeArrowheads="1"/>
              </p:cNvSpPr>
              <p:nvPr/>
            </p:nvSpPr>
            <p:spPr bwMode="auto">
              <a:xfrm>
                <a:off x="-1110000" y="3721266"/>
                <a:ext cx="2500195" cy="5180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fr-FR" sz="1800" i="1" dirty="0" smtClean="0">
                    <a:solidFill>
                      <a:srgbClr val="7030A0"/>
                    </a:solidFill>
                    <a:latin typeface="+mn-lt"/>
                  </a:rPr>
                  <a:t>-3,5 10</a:t>
                </a:r>
                <a:r>
                  <a:rPr lang="fr-FR" sz="1800" i="1" baseline="30000" dirty="0" smtClean="0">
                    <a:solidFill>
                      <a:srgbClr val="7030A0"/>
                    </a:solidFill>
                    <a:latin typeface="+mn-lt"/>
                  </a:rPr>
                  <a:t>4</a:t>
                </a:r>
                <a:r>
                  <a:rPr lang="fr-FR" sz="1800" i="1" dirty="0" smtClean="0">
                    <a:solidFill>
                      <a:srgbClr val="7030A0"/>
                    </a:solidFill>
                    <a:latin typeface="+mn-lt"/>
                  </a:rPr>
                  <a:t> W.m</a:t>
                </a:r>
                <a:r>
                  <a:rPr lang="fr-FR" sz="1800" i="1" baseline="30000" dirty="0" smtClean="0">
                    <a:solidFill>
                      <a:srgbClr val="7030A0"/>
                    </a:solidFill>
                    <a:latin typeface="+mn-lt"/>
                  </a:rPr>
                  <a:t>-2</a:t>
                </a:r>
                <a:endParaRPr lang="fr-FR" sz="1800" i="1" baseline="30000" dirty="0">
                  <a:solidFill>
                    <a:srgbClr val="7030A0"/>
                  </a:solidFill>
                  <a:latin typeface="+mn-lt"/>
                </a:endParaRPr>
              </a:p>
            </p:txBody>
          </p:sp>
          <p:cxnSp>
            <p:nvCxnSpPr>
              <p:cNvPr id="43" name="Connecteur droit 42"/>
              <p:cNvCxnSpPr/>
              <p:nvPr/>
            </p:nvCxnSpPr>
            <p:spPr>
              <a:xfrm flipV="1">
                <a:off x="1406094" y="2925007"/>
                <a:ext cx="0" cy="3553803"/>
              </a:xfrm>
              <a:prstGeom prst="line">
                <a:avLst/>
              </a:prstGeom>
              <a:ln w="762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Arc 43"/>
              <p:cNvSpPr/>
              <p:nvPr/>
            </p:nvSpPr>
            <p:spPr bwMode="auto">
              <a:xfrm>
                <a:off x="3003957" y="5267548"/>
                <a:ext cx="2478424" cy="2562070"/>
              </a:xfrm>
              <a:prstGeom prst="arc">
                <a:avLst>
                  <a:gd name="adj1" fmla="val 10954367"/>
                  <a:gd name="adj2" fmla="val 21437270"/>
                </a:avLst>
              </a:prstGeom>
              <a:solidFill>
                <a:schemeClr val="bg1"/>
              </a:solidFill>
              <a:ln w="50800" cap="flat" cmpd="sng" algn="ctr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000" b="0" i="0" u="none" strike="noStrike" cap="none" normalizeH="0" baseline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45" name="Text Box 33"/>
              <p:cNvSpPr txBox="1">
                <a:spLocks noChangeArrowheads="1"/>
              </p:cNvSpPr>
              <p:nvPr/>
            </p:nvSpPr>
            <p:spPr bwMode="auto">
              <a:xfrm>
                <a:off x="3207318" y="5478473"/>
                <a:ext cx="2071703" cy="461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99"/>
                    </a:solidFill>
                    <a:latin typeface="Tahoma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fr-FR" sz="1800" i="1" dirty="0" smtClean="0">
                    <a:solidFill>
                      <a:schemeClr val="accent4">
                        <a:lumMod val="50000"/>
                      </a:schemeClr>
                    </a:solidFill>
                    <a:latin typeface="+mn-lt"/>
                  </a:rPr>
                  <a:t>250 °C</a:t>
                </a:r>
                <a:endParaRPr lang="fr-FR" sz="1800" i="1" dirty="0">
                  <a:solidFill>
                    <a:schemeClr val="accent4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46" name="Arc 45"/>
              <p:cNvSpPr/>
              <p:nvPr/>
            </p:nvSpPr>
            <p:spPr bwMode="auto">
              <a:xfrm>
                <a:off x="2998218" y="5267548"/>
                <a:ext cx="2478424" cy="2562070"/>
              </a:xfrm>
              <a:prstGeom prst="arc">
                <a:avLst>
                  <a:gd name="adj1" fmla="val 10954367"/>
                  <a:gd name="adj2" fmla="val 21437270"/>
                </a:avLst>
              </a:prstGeom>
              <a:noFill/>
              <a:ln w="76200" cap="flat" cmpd="sng" algn="ctr">
                <a:solidFill>
                  <a:schemeClr val="accent4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000" b="0" i="0" u="none" strike="noStrike" cap="none" normalizeH="0" baseline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ahoma" pitchFamily="34" charset="0"/>
                </a:endParaRPr>
              </a:p>
            </p:txBody>
          </p:sp>
        </p:grpSp>
        <p:cxnSp>
          <p:nvCxnSpPr>
            <p:cNvPr id="40" name="Connecteur droit 39"/>
            <p:cNvCxnSpPr/>
            <p:nvPr/>
          </p:nvCxnSpPr>
          <p:spPr>
            <a:xfrm flipH="1">
              <a:off x="2218729" y="3567246"/>
              <a:ext cx="4553355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à coins arrondis 46"/>
          <p:cNvSpPr/>
          <p:nvPr/>
        </p:nvSpPr>
        <p:spPr>
          <a:xfrm>
            <a:off x="5757112" y="5257800"/>
            <a:ext cx="642815" cy="1248811"/>
          </a:xfrm>
          <a:prstGeom prst="roundRect">
            <a:avLst>
              <a:gd name="adj" fmla="val 4451"/>
            </a:avLst>
          </a:prstGeom>
          <a:gradFill flip="none" rotWithShape="1">
            <a:gsLst>
              <a:gs pos="2000">
                <a:schemeClr val="accent4">
                  <a:lumMod val="75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43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61</a:t>
            </a:fld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17865" y="6375723"/>
            <a:ext cx="4929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7030A0"/>
                </a:solidFill>
                <a:sym typeface="Symbol" pitchFamily="18" charset="2"/>
              </a:rPr>
              <a:t>new objects </a:t>
            </a:r>
            <a:r>
              <a:rPr lang="fr-FR" i="1" dirty="0" err="1" smtClean="0">
                <a:solidFill>
                  <a:srgbClr val="7030A0"/>
                </a:solidFill>
                <a:sym typeface="Symbol" pitchFamily="18" charset="2"/>
              </a:rPr>
              <a:t>EVOLUTIOn</a:t>
            </a:r>
            <a:r>
              <a:rPr lang="fr-FR" i="1" dirty="0" smtClean="0">
                <a:solidFill>
                  <a:srgbClr val="7030A0"/>
                </a:solidFill>
                <a:sym typeface="Symbol" pitchFamily="18" charset="2"/>
              </a:rPr>
              <a:t> and </a:t>
            </a:r>
            <a:r>
              <a:rPr lang="fr-FR" i="1" dirty="0" err="1" smtClean="0">
                <a:solidFill>
                  <a:srgbClr val="7030A0"/>
                </a:solidFill>
                <a:sym typeface="Symbol" pitchFamily="18" charset="2"/>
              </a:rPr>
              <a:t>CHARGEMEnt</a:t>
            </a:r>
            <a:endParaRPr lang="fr-FR" i="1" dirty="0"/>
          </a:p>
        </p:txBody>
      </p:sp>
      <p:sp>
        <p:nvSpPr>
          <p:cNvPr id="8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 smtClean="0"/>
              <a:t>Chap. 3: Transient linear thermal analysis</a:t>
            </a:r>
            <a:br>
              <a:rPr lang="en-US" dirty="0" smtClean="0"/>
            </a:br>
            <a:r>
              <a:rPr lang="en-US" sz="1600" dirty="0"/>
              <a:t>convection, </a:t>
            </a:r>
            <a:r>
              <a:rPr lang="en-US" sz="1600" dirty="0" smtClean="0"/>
              <a:t>source</a:t>
            </a:r>
            <a:r>
              <a:rPr lang="en-US" sz="1600" dirty="0"/>
              <a:t>, </a:t>
            </a:r>
            <a:r>
              <a:rPr lang="en-US" sz="1600" dirty="0" err="1"/>
              <a:t>pASAPAS</a:t>
            </a:r>
            <a:endParaRPr lang="en-US" dirty="0"/>
          </a:p>
        </p:txBody>
      </p:sp>
      <p:sp>
        <p:nvSpPr>
          <p:cNvPr id="31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59"/>
            <a:ext cx="8388488" cy="5106963"/>
          </a:xfrm>
        </p:spPr>
        <p:txBody>
          <a:bodyPr>
            <a:normAutofit fontScale="85000" lnSpcReduction="20000"/>
          </a:bodyPr>
          <a:lstStyle/>
          <a:p>
            <a:pPr lvl="1">
              <a:lnSpc>
                <a:spcPct val="100000"/>
              </a:lnSpc>
            </a:pPr>
            <a:r>
              <a:rPr lang="en-US" sz="2200" b="1" dirty="0" smtClean="0">
                <a:sym typeface="Symbol" pitchFamily="18" charset="2"/>
              </a:rPr>
              <a:t>Initial conditions</a:t>
            </a:r>
          </a:p>
          <a:p>
            <a:pPr marL="0" lvl="1" indent="0">
              <a:lnSpc>
                <a:spcPct val="110000"/>
              </a:lnSpc>
              <a:buNone/>
            </a:pPr>
            <a:endParaRPr lang="en-US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1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FINAL INSTANT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TPSFIN   = 5.E4 ;</a:t>
            </a:r>
          </a:p>
          <a:p>
            <a:pPr marL="0" lvl="1" indent="0">
              <a:lnSpc>
                <a:spcPct val="110000"/>
              </a:lnSpc>
              <a:buNone/>
            </a:pPr>
            <a:endParaRPr lang="en-US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10000"/>
              </a:lnSpc>
              <a:buNone/>
            </a:pPr>
            <a:endParaRPr lang="en-US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>
              <a:lnSpc>
                <a:spcPct val="100000"/>
              </a:lnSpc>
            </a:pPr>
            <a:r>
              <a:rPr lang="en-US" sz="2200" b="1" dirty="0" smtClean="0">
                <a:sym typeface="Symbol" pitchFamily="18" charset="2"/>
              </a:rPr>
              <a:t>Loading definition (BC as function of </a:t>
            </a:r>
            <a:r>
              <a:rPr lang="en-US" sz="2200" b="1" u="sng" dirty="0" smtClean="0">
                <a:sym typeface="Symbol" pitchFamily="18" charset="2"/>
              </a:rPr>
              <a:t>space</a:t>
            </a:r>
            <a:r>
              <a:rPr lang="en-US" sz="2200" b="1" dirty="0" smtClean="0">
                <a:sym typeface="Symbol" pitchFamily="18" charset="2"/>
              </a:rPr>
              <a:t> and </a:t>
            </a:r>
            <a:r>
              <a:rPr lang="en-US" sz="2200" b="1" u="sng" dirty="0" smtClean="0">
                <a:sym typeface="Symbol" pitchFamily="18" charset="2"/>
              </a:rPr>
              <a:t>time</a:t>
            </a:r>
            <a:r>
              <a:rPr lang="en-US" sz="2200" b="1" dirty="0" smtClean="0">
                <a:sym typeface="Symbol" pitchFamily="18" charset="2"/>
              </a:rPr>
              <a:t>)</a:t>
            </a:r>
          </a:p>
          <a:p>
            <a:pPr marL="0" lvl="1" indent="0">
              <a:lnSpc>
                <a:spcPct val="100000"/>
              </a:lnSpc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TEMPERATURE LOAD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LIST1    =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 (0.1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TPSFIN) TPSFIN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LIST2    =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(T0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/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TMAX) 1. 1.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EVT1     =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EVOL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'MANU'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LIST1 LIST2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CHATIMP  =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CHAR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'TIMP'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FLT1 EVT1 ;</a:t>
            </a:r>
          </a:p>
          <a:p>
            <a:pPr marL="0" lvl="1" indent="0">
              <a:lnSpc>
                <a:spcPct val="100000"/>
              </a:lnSpc>
              <a:buNone/>
            </a:pPr>
            <a:endParaRPr lang="en-US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HEAT FLUX LOAD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LIST3    =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 (0.2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TPSFIN) (0.4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TPSFIN) TPSFIN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LIST4    =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 0. 1. 1.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EVT2     =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EVOL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'MANU'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LIST3 LIST4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CHAFIMP  =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CHAR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'Q'   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FLT2 EVT2 ;</a:t>
            </a:r>
          </a:p>
          <a:p>
            <a:pPr marL="0" lvl="1" indent="0">
              <a:lnSpc>
                <a:spcPct val="100000"/>
              </a:lnSpc>
              <a:buNone/>
            </a:pPr>
            <a:endParaRPr lang="en-US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CONVECTION TEMPERATURE LOAD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LIST5    =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 TPSFIN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LIST6    =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1. 1.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EVCTE    =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EVOL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'MANU'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LIST5 LIST6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CHACONV  =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CHAR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'TECO'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CHTC EVCTE ;</a:t>
            </a:r>
          </a:p>
          <a:p>
            <a:pPr marL="0" lvl="1" indent="0">
              <a:lnSpc>
                <a:spcPct val="100000"/>
              </a:lnSpc>
              <a:buNone/>
            </a:pPr>
            <a:endParaRPr lang="en-US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HEAT SOURCE LOAD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CHASOUR  =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CHAR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'Q'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  FLS EVT2 ;</a:t>
            </a:r>
          </a:p>
          <a:p>
            <a:pPr marL="0" lvl="1" indent="0">
              <a:lnSpc>
                <a:spcPct val="100000"/>
              </a:lnSpc>
              <a:buNone/>
            </a:pPr>
            <a:endParaRPr lang="en-US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en-US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CHAT      = CHATIMP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CHAFIMP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CHACONV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CHASOUR ;</a:t>
            </a:r>
            <a:endParaRPr lang="en-US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cxnSp>
        <p:nvCxnSpPr>
          <p:cNvPr id="32" name="Connecteur droit avec flèche 31"/>
          <p:cNvCxnSpPr/>
          <p:nvPr/>
        </p:nvCxnSpPr>
        <p:spPr>
          <a:xfrm flipV="1">
            <a:off x="5437861" y="3331496"/>
            <a:ext cx="0" cy="2438399"/>
          </a:xfrm>
          <a:prstGeom prst="straightConnector1">
            <a:avLst/>
          </a:prstGeom>
          <a:ln w="28575">
            <a:solidFill>
              <a:srgbClr val="66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5243091" y="5617497"/>
            <a:ext cx="3377585" cy="0"/>
          </a:xfrm>
          <a:prstGeom prst="straightConnector1">
            <a:avLst/>
          </a:prstGeom>
          <a:ln w="28575">
            <a:solidFill>
              <a:srgbClr val="66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8229324" y="5254800"/>
            <a:ext cx="9893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i="1" dirty="0" smtClean="0">
                <a:solidFill>
                  <a:srgbClr val="666666"/>
                </a:solidFill>
                <a:sym typeface="Symbol" pitchFamily="18" charset="2"/>
              </a:rPr>
              <a:t>t / </a:t>
            </a:r>
            <a:r>
              <a:rPr lang="fr-FR" sz="1400" b="1" dirty="0" smtClean="0">
                <a:solidFill>
                  <a:srgbClr val="666666"/>
                </a:solidFill>
                <a:latin typeface="Consolas" panose="020B0609020204030204" pitchFamily="49" charset="0"/>
                <a:sym typeface="Symbol" pitchFamily="18" charset="2"/>
              </a:rPr>
              <a:t>TPSFIN</a:t>
            </a:r>
            <a:endParaRPr lang="fr-FR" sz="1100" dirty="0">
              <a:solidFill>
                <a:srgbClr val="666666"/>
              </a:solidFill>
              <a:latin typeface="Consolas" panose="020B0609020204030204" pitchFamily="49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121251" y="5683492"/>
            <a:ext cx="2551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i="1" dirty="0" smtClean="0">
                <a:solidFill>
                  <a:srgbClr val="666666"/>
                </a:solidFill>
                <a:sym typeface="Symbol" pitchFamily="18" charset="2"/>
              </a:rPr>
              <a:t>0</a:t>
            </a:r>
            <a:endParaRPr lang="fr-FR" sz="800" i="1" dirty="0">
              <a:solidFill>
                <a:srgbClr val="666666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121251" y="3023719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i="1" dirty="0" smtClean="0">
                <a:solidFill>
                  <a:srgbClr val="666666"/>
                </a:solidFill>
                <a:sym typeface="Symbol" pitchFamily="18" charset="2"/>
              </a:rPr>
              <a:t>k</a:t>
            </a:r>
            <a:endParaRPr lang="fr-FR" sz="1100" i="1" dirty="0">
              <a:solidFill>
                <a:srgbClr val="666666"/>
              </a:solidFill>
            </a:endParaRPr>
          </a:p>
        </p:txBody>
      </p:sp>
      <p:sp>
        <p:nvSpPr>
          <p:cNvPr id="37" name="Forme libre 36"/>
          <p:cNvSpPr/>
          <p:nvPr/>
        </p:nvSpPr>
        <p:spPr>
          <a:xfrm>
            <a:off x="5427879" y="3581567"/>
            <a:ext cx="2779776" cy="1798566"/>
          </a:xfrm>
          <a:custGeom>
            <a:avLst/>
            <a:gdLst>
              <a:gd name="connsiteX0" fmla="*/ 0 w 2406701"/>
              <a:gd name="connsiteY0" fmla="*/ 1784909 h 1784909"/>
              <a:gd name="connsiteX1" fmla="*/ 475488 w 2406701"/>
              <a:gd name="connsiteY1" fmla="*/ 0 h 1784909"/>
              <a:gd name="connsiteX2" fmla="*/ 2406701 w 2406701"/>
              <a:gd name="connsiteY2" fmla="*/ 0 h 1784909"/>
              <a:gd name="connsiteX0" fmla="*/ 0 w 2406701"/>
              <a:gd name="connsiteY0" fmla="*/ 1784909 h 1784909"/>
              <a:gd name="connsiteX1" fmla="*/ 302309 w 2406701"/>
              <a:gd name="connsiteY1" fmla="*/ 3175 h 1784909"/>
              <a:gd name="connsiteX2" fmla="*/ 2406701 w 2406701"/>
              <a:gd name="connsiteY2" fmla="*/ 0 h 17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06701" h="1784909">
                <a:moveTo>
                  <a:pt x="0" y="1784909"/>
                </a:moveTo>
                <a:lnTo>
                  <a:pt x="302309" y="3175"/>
                </a:lnTo>
                <a:lnTo>
                  <a:pt x="2406701" y="0"/>
                </a:lnTo>
              </a:path>
            </a:pathLst>
          </a:cu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5116323" y="3414972"/>
            <a:ext cx="2551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i="1" dirty="0" smtClean="0">
                <a:solidFill>
                  <a:srgbClr val="666666"/>
                </a:solidFill>
                <a:sym typeface="Symbol" pitchFamily="18" charset="2"/>
              </a:rPr>
              <a:t>1</a:t>
            </a:r>
            <a:endParaRPr lang="fr-FR" sz="800" i="1" dirty="0">
              <a:solidFill>
                <a:srgbClr val="666666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524326" y="4476249"/>
            <a:ext cx="4924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b="1" dirty="0" smtClean="0">
                <a:solidFill>
                  <a:srgbClr val="0070C0"/>
                </a:solidFill>
                <a:latin typeface="Consolas" panose="020B0609020204030204" pitchFamily="49" charset="0"/>
                <a:sym typeface="Symbol" pitchFamily="18" charset="2"/>
              </a:rPr>
              <a:t>EVT1</a:t>
            </a:r>
            <a:endParaRPr lang="fr-FR" sz="1000" dirty="0">
              <a:solidFill>
                <a:srgbClr val="0070C0"/>
              </a:solidFill>
              <a:latin typeface="Consolas" panose="020B0609020204030204" pitchFamily="49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565369" y="5683492"/>
            <a:ext cx="360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i="1" dirty="0" smtClean="0">
                <a:solidFill>
                  <a:srgbClr val="666666"/>
                </a:solidFill>
                <a:sym typeface="Symbol" pitchFamily="18" charset="2"/>
              </a:rPr>
              <a:t>0,1</a:t>
            </a:r>
            <a:endParaRPr lang="fr-FR" sz="800" i="1" dirty="0">
              <a:solidFill>
                <a:srgbClr val="666666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845371" y="5689011"/>
            <a:ext cx="360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i="1" dirty="0" smtClean="0">
                <a:solidFill>
                  <a:srgbClr val="666666"/>
                </a:solidFill>
                <a:sym typeface="Symbol" pitchFamily="18" charset="2"/>
              </a:rPr>
              <a:t>0,2</a:t>
            </a:r>
            <a:endParaRPr lang="fr-FR" sz="800" i="1" dirty="0">
              <a:solidFill>
                <a:srgbClr val="666666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098812" y="5683491"/>
            <a:ext cx="2551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i="1" dirty="0" smtClean="0">
                <a:solidFill>
                  <a:srgbClr val="666666"/>
                </a:solidFill>
                <a:sym typeface="Symbol" pitchFamily="18" charset="2"/>
              </a:rPr>
              <a:t>1</a:t>
            </a:r>
            <a:endParaRPr lang="fr-FR" sz="800" i="1" dirty="0">
              <a:solidFill>
                <a:srgbClr val="666666"/>
              </a:solidFill>
            </a:endParaRPr>
          </a:p>
        </p:txBody>
      </p:sp>
      <p:cxnSp>
        <p:nvCxnSpPr>
          <p:cNvPr id="43" name="Connecteur droit 42"/>
          <p:cNvCxnSpPr>
            <a:stCxn id="37" idx="1"/>
          </p:cNvCxnSpPr>
          <p:nvPr/>
        </p:nvCxnSpPr>
        <p:spPr>
          <a:xfrm>
            <a:off x="5777050" y="3584766"/>
            <a:ext cx="0" cy="2108507"/>
          </a:xfrm>
          <a:prstGeom prst="line">
            <a:avLst/>
          </a:prstGeom>
          <a:ln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5041783" y="5199880"/>
            <a:ext cx="360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i="1" dirty="0" smtClean="0">
                <a:solidFill>
                  <a:srgbClr val="666666"/>
                </a:solidFill>
                <a:sym typeface="Symbol" pitchFamily="18" charset="2"/>
              </a:rPr>
              <a:t>0,1</a:t>
            </a:r>
            <a:endParaRPr lang="fr-FR" sz="800" i="1" dirty="0">
              <a:solidFill>
                <a:srgbClr val="666666"/>
              </a:solidFill>
            </a:endParaRPr>
          </a:p>
        </p:txBody>
      </p:sp>
      <p:cxnSp>
        <p:nvCxnSpPr>
          <p:cNvPr id="45" name="Connecteur droit 44"/>
          <p:cNvCxnSpPr>
            <a:stCxn id="37" idx="2"/>
          </p:cNvCxnSpPr>
          <p:nvPr/>
        </p:nvCxnSpPr>
        <p:spPr>
          <a:xfrm>
            <a:off x="8207655" y="3581567"/>
            <a:ext cx="0" cy="2101656"/>
          </a:xfrm>
          <a:prstGeom prst="line">
            <a:avLst/>
          </a:prstGeom>
          <a:ln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orme libre 45"/>
          <p:cNvSpPr/>
          <p:nvPr/>
        </p:nvSpPr>
        <p:spPr>
          <a:xfrm>
            <a:off x="5434686" y="3602958"/>
            <a:ext cx="2781300" cy="2017712"/>
          </a:xfrm>
          <a:custGeom>
            <a:avLst/>
            <a:gdLst>
              <a:gd name="connsiteX0" fmla="*/ 0 w 2781300"/>
              <a:gd name="connsiteY0" fmla="*/ 2025650 h 2025650"/>
              <a:gd name="connsiteX1" fmla="*/ 996950 w 2781300"/>
              <a:gd name="connsiteY1" fmla="*/ 2025650 h 2025650"/>
              <a:gd name="connsiteX2" fmla="*/ 2063750 w 2781300"/>
              <a:gd name="connsiteY2" fmla="*/ 0 h 2025650"/>
              <a:gd name="connsiteX3" fmla="*/ 2781300 w 2781300"/>
              <a:gd name="connsiteY3" fmla="*/ 0 h 2025650"/>
              <a:gd name="connsiteX0" fmla="*/ 0 w 2781300"/>
              <a:gd name="connsiteY0" fmla="*/ 2025650 h 2032000"/>
              <a:gd name="connsiteX1" fmla="*/ 577850 w 2781300"/>
              <a:gd name="connsiteY1" fmla="*/ 2032000 h 2032000"/>
              <a:gd name="connsiteX2" fmla="*/ 2063750 w 2781300"/>
              <a:gd name="connsiteY2" fmla="*/ 0 h 2032000"/>
              <a:gd name="connsiteX3" fmla="*/ 2781300 w 2781300"/>
              <a:gd name="connsiteY3" fmla="*/ 0 h 2032000"/>
              <a:gd name="connsiteX0" fmla="*/ 0 w 2781300"/>
              <a:gd name="connsiteY0" fmla="*/ 2025650 h 2032000"/>
              <a:gd name="connsiteX1" fmla="*/ 577850 w 2781300"/>
              <a:gd name="connsiteY1" fmla="*/ 2032000 h 2032000"/>
              <a:gd name="connsiteX2" fmla="*/ 1149350 w 2781300"/>
              <a:gd name="connsiteY2" fmla="*/ 9525 h 2032000"/>
              <a:gd name="connsiteX3" fmla="*/ 2781300 w 2781300"/>
              <a:gd name="connsiteY3" fmla="*/ 0 h 2032000"/>
              <a:gd name="connsiteX0" fmla="*/ 0 w 2781300"/>
              <a:gd name="connsiteY0" fmla="*/ 2025650 h 2032000"/>
              <a:gd name="connsiteX1" fmla="*/ 577850 w 2781300"/>
              <a:gd name="connsiteY1" fmla="*/ 2032000 h 2032000"/>
              <a:gd name="connsiteX2" fmla="*/ 1200150 w 2781300"/>
              <a:gd name="connsiteY2" fmla="*/ 9525 h 2032000"/>
              <a:gd name="connsiteX3" fmla="*/ 2781300 w 2781300"/>
              <a:gd name="connsiteY3" fmla="*/ 0 h 2032000"/>
              <a:gd name="connsiteX0" fmla="*/ 0 w 2781300"/>
              <a:gd name="connsiteY0" fmla="*/ 2025650 h 2032000"/>
              <a:gd name="connsiteX1" fmla="*/ 577850 w 2781300"/>
              <a:gd name="connsiteY1" fmla="*/ 2032000 h 2032000"/>
              <a:gd name="connsiteX2" fmla="*/ 1207294 w 2781300"/>
              <a:gd name="connsiteY2" fmla="*/ 2331 h 2032000"/>
              <a:gd name="connsiteX3" fmla="*/ 2781300 w 2781300"/>
              <a:gd name="connsiteY3" fmla="*/ 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1300" h="2032000">
                <a:moveTo>
                  <a:pt x="0" y="2025650"/>
                </a:moveTo>
                <a:lnTo>
                  <a:pt x="577850" y="2032000"/>
                </a:lnTo>
                <a:lnTo>
                  <a:pt x="1207294" y="2331"/>
                </a:lnTo>
                <a:lnTo>
                  <a:pt x="2781300" y="0"/>
                </a:lnTo>
              </a:path>
            </a:pathLst>
          </a:cu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/>
        </p:nvSpPr>
        <p:spPr>
          <a:xfrm>
            <a:off x="6441586" y="5693299"/>
            <a:ext cx="360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i="1" dirty="0" smtClean="0">
                <a:solidFill>
                  <a:srgbClr val="666666"/>
                </a:solidFill>
                <a:sym typeface="Symbol" pitchFamily="18" charset="2"/>
              </a:rPr>
              <a:t>0,4</a:t>
            </a:r>
            <a:endParaRPr lang="fr-FR" sz="800" i="1" dirty="0">
              <a:solidFill>
                <a:srgbClr val="666666"/>
              </a:solidFill>
            </a:endParaRPr>
          </a:p>
        </p:txBody>
      </p:sp>
      <p:cxnSp>
        <p:nvCxnSpPr>
          <p:cNvPr id="48" name="Connecteur droit 47"/>
          <p:cNvCxnSpPr>
            <a:stCxn id="46" idx="2"/>
          </p:cNvCxnSpPr>
          <p:nvPr/>
        </p:nvCxnSpPr>
        <p:spPr>
          <a:xfrm flipH="1">
            <a:off x="6634836" y="3605273"/>
            <a:ext cx="0" cy="2088000"/>
          </a:xfrm>
          <a:prstGeom prst="line">
            <a:avLst/>
          </a:prstGeom>
          <a:ln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5434686" y="3623807"/>
            <a:ext cx="2772969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5448575" y="3347482"/>
            <a:ext cx="56938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b="1" dirty="0" smtClean="0">
                <a:solidFill>
                  <a:srgbClr val="00B0F0"/>
                </a:solidFill>
                <a:latin typeface="Consolas" panose="020B0609020204030204" pitchFamily="49" charset="0"/>
                <a:sym typeface="Symbol" pitchFamily="18" charset="2"/>
              </a:rPr>
              <a:t>EVCTE</a:t>
            </a:r>
            <a:endParaRPr lang="fr-FR" sz="1000" dirty="0">
              <a:solidFill>
                <a:srgbClr val="00B0F0"/>
              </a:solidFill>
              <a:latin typeface="Consolas" panose="020B0609020204030204" pitchFamily="49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206367" y="4807787"/>
            <a:ext cx="4924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b="1" dirty="0" smtClean="0">
                <a:solidFill>
                  <a:srgbClr val="7030A0"/>
                </a:solidFill>
                <a:latin typeface="Consolas" panose="020B0609020204030204" pitchFamily="49" charset="0"/>
                <a:sym typeface="Symbol" pitchFamily="18" charset="2"/>
              </a:rPr>
              <a:t>EVT2</a:t>
            </a:r>
            <a:endParaRPr lang="fr-FR" sz="1000" dirty="0">
              <a:solidFill>
                <a:srgbClr val="7030A0"/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5402779" y="2696058"/>
                <a:ext cx="29676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rgbClr val="666666"/>
                    </a:solidFill>
                    <a:ea typeface="Cambria Math" panose="02040503050406030204" pitchFamily="18" charset="0"/>
                  </a:rPr>
                  <a:t>Loading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1" i="1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</m:t>
                        </m:r>
                      </m:e>
                    </m:d>
                    <m:d>
                      <m:dPr>
                        <m:ctrlPr>
                          <a:rPr lang="en-US" b="1" i="1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US" b="1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𝒌</m:t>
                    </m:r>
                    <m:d>
                      <m:dPr>
                        <m:ctrlPr>
                          <a:rPr lang="en-US" b="1" i="1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US" b="1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d>
                      <m:dPr>
                        <m:begChr m:val="{"/>
                        <m:endChr m:val="}"/>
                        <m:ctrlPr>
                          <a:rPr lang="en-US" b="1" i="1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</m:t>
                        </m:r>
                      </m:e>
                    </m:d>
                  </m:oMath>
                </a14:m>
                <a:endParaRPr lang="en-US" b="1" dirty="0">
                  <a:solidFill>
                    <a:srgbClr val="666666"/>
                  </a:solidFill>
                </a:endParaRPr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2779" y="2696058"/>
                <a:ext cx="2967607" cy="369332"/>
              </a:xfrm>
              <a:prstGeom prst="rect">
                <a:avLst/>
              </a:prstGeom>
              <a:blipFill>
                <a:blip r:embed="rId2"/>
                <a:stretch>
                  <a:fillRect l="-1643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43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 animBg="1"/>
      <p:bldP spid="38" grpId="0"/>
      <p:bldP spid="39" grpId="0"/>
      <p:bldP spid="40" grpId="0"/>
      <p:bldP spid="41" grpId="0"/>
      <p:bldP spid="42" grpId="0"/>
      <p:bldP spid="44" grpId="0"/>
      <p:bldP spid="46" grpId="0" animBg="1"/>
      <p:bldP spid="47" grpId="0"/>
      <p:bldP spid="50" grpId="0"/>
      <p:bldP spid="51" grpId="0"/>
      <p:bldP spid="5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62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Construction of TAB1: table for procedure PASAPAS</a:t>
            </a:r>
          </a:p>
          <a:p>
            <a:pPr marL="0" lvl="1" indent="0">
              <a:buNone/>
            </a:pPr>
            <a:endParaRPr lang="en-US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TABLE OF ARGUMENTS NECESSARY AS ENTRIES FOR THE PASAPAS PROCEDURE 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                    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TABL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'MODELE'              = MOT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MOC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'CARACTERISTIQUES'    = MAT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MAC 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'BLOCAGES_THERMIQUES' = BLT 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'CHARGEMENT'          = CHT 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'TEMPS_CALCULES'  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'PAS'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(0.02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TPSFIN)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TPSFIN ;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en-US" sz="2000" b="1" dirty="0" smtClean="0">
                <a:sym typeface="Symbol" pitchFamily="18" charset="2"/>
              </a:rPr>
              <a:t>Solving with  PASAPAS procedure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PASAPAS CALL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PASAPAS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TAB1 ;</a:t>
            </a:r>
          </a:p>
        </p:txBody>
      </p:sp>
      <p:sp>
        <p:nvSpPr>
          <p:cNvPr id="5" name="Rectangle 4"/>
          <p:cNvSpPr/>
          <p:nvPr/>
        </p:nvSpPr>
        <p:spPr>
          <a:xfrm>
            <a:off x="117865" y="6375723"/>
            <a:ext cx="2065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7030A0"/>
                </a:solidFill>
                <a:sym typeface="Symbol" pitchFamily="18" charset="2"/>
              </a:rPr>
              <a:t>new object TABLE</a:t>
            </a:r>
            <a:endParaRPr lang="en-US" i="1" dirty="0"/>
          </a:p>
        </p:txBody>
      </p:sp>
      <p:sp>
        <p:nvSpPr>
          <p:cNvPr id="8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 smtClean="0"/>
              <a:t>Chap. 3: Transient linear thermal analysis</a:t>
            </a:r>
            <a:br>
              <a:rPr lang="en-US" dirty="0" smtClean="0"/>
            </a:br>
            <a:r>
              <a:rPr lang="en-US" sz="1600" dirty="0"/>
              <a:t>convection, </a:t>
            </a:r>
            <a:r>
              <a:rPr lang="en-US" sz="1600" dirty="0" smtClean="0"/>
              <a:t>source</a:t>
            </a:r>
            <a:r>
              <a:rPr lang="en-US" sz="1600" dirty="0"/>
              <a:t>, </a:t>
            </a:r>
            <a:r>
              <a:rPr lang="en-US" sz="1600" dirty="0" err="1"/>
              <a:t>pASAPAS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3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63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Post processing: evolution curves, field plot</a:t>
            </a:r>
          </a:p>
          <a:p>
            <a:pPr marL="0" lvl="1" indent="0">
              <a:buNone/>
            </a:pPr>
            <a:endParaRPr lang="en-US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VARIATION OF TEMPERATURE AT TWO POINTS AS A FUNCTION OF TIME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IN ORDER TO VERIFY STEADY STATE IS REACHED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PMIL     = SU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POIN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'PROC'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((0.5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LONG) (0.5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HAUT))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EV1     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EVOL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'ROUG' 'TEMP'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TAB1 'TEMPERATURES' 'T' PMIL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EV2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EVOL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'BLEU'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'TEMP'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TAB1 'TEMPERATURES' 'T'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PG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DESS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(EV1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EV2) ;</a:t>
            </a:r>
          </a:p>
        </p:txBody>
      </p:sp>
      <p:sp>
        <p:nvSpPr>
          <p:cNvPr id="8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 smtClean="0"/>
              <a:t>Chap. 3: Transient linear thermal analysis</a:t>
            </a:r>
            <a:br>
              <a:rPr lang="en-US" dirty="0" smtClean="0"/>
            </a:br>
            <a:r>
              <a:rPr lang="en-US" sz="1600" dirty="0"/>
              <a:t>convection, </a:t>
            </a:r>
            <a:r>
              <a:rPr lang="en-US" sz="1600" dirty="0" smtClean="0"/>
              <a:t>source</a:t>
            </a:r>
            <a:r>
              <a:rPr lang="en-US" sz="1600" dirty="0"/>
              <a:t>, </a:t>
            </a:r>
            <a:r>
              <a:rPr lang="en-US" sz="1600" dirty="0" err="1"/>
              <a:t>pASAPAS</a:t>
            </a:r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288" y="3808976"/>
            <a:ext cx="4076838" cy="287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64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Post processing: iterative loop for plotting</a:t>
            </a:r>
            <a:endParaRPr lang="en-US" sz="2000" dirty="0" smtClean="0"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LOOP ON EACH TIME STEP AND PLOT OF TEMPERATURE FIELD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N1 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DIME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(TAB1 . 'TEMPERATURES')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REPE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B1 N1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T_I      = TAB1 . 'TEMPERATURES' . (&amp;B1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1)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TPS_I    = TAB1 . 'TEMPS' . (&amp;B1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1) ;</a:t>
            </a:r>
          </a:p>
          <a:p>
            <a:pPr marL="0" lvl="1" indent="0">
              <a:buNone/>
            </a:pPr>
            <a:r>
              <a:rPr lang="it-IT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</a:t>
            </a:r>
            <a:r>
              <a:rPr lang="it-IT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PRC_I    = </a:t>
            </a:r>
            <a:r>
              <a:rPr lang="it-IT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ENTI</a:t>
            </a:r>
            <a:r>
              <a:rPr lang="it-IT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(100. </a:t>
            </a:r>
            <a:r>
              <a:rPr lang="it-IT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it-IT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TPS_I </a:t>
            </a:r>
            <a:r>
              <a:rPr lang="it-IT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/</a:t>
            </a:r>
            <a:r>
              <a:rPr lang="it-IT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TPSFIN) </a:t>
            </a:r>
            <a:r>
              <a:rPr lang="it-IT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MOT_I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CHAI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'[3] 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Temperatures at time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TPS_I '  (' PRC_I ' %)'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T_I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SU CSU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'TITR'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MOT_I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LISO1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FIN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B1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9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 smtClean="0"/>
              <a:t>Chap. 3: Transient linear thermal analysis</a:t>
            </a:r>
            <a:br>
              <a:rPr lang="en-US" dirty="0" smtClean="0"/>
            </a:br>
            <a:r>
              <a:rPr lang="en-US" sz="1600" dirty="0"/>
              <a:t>convection, </a:t>
            </a:r>
            <a:r>
              <a:rPr lang="en-US" sz="1600" dirty="0" smtClean="0"/>
              <a:t>source</a:t>
            </a:r>
            <a:r>
              <a:rPr lang="en-US" sz="1600" dirty="0"/>
              <a:t>, </a:t>
            </a:r>
            <a:r>
              <a:rPr lang="en-US" sz="1600" dirty="0" err="1"/>
              <a:t>pASAPAS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88694" y="2555081"/>
            <a:ext cx="359569" cy="216694"/>
          </a:xfrm>
          <a:prstGeom prst="rect">
            <a:avLst/>
          </a:prstGeom>
          <a:noFill/>
          <a:ln w="127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4005094" y="2807487"/>
            <a:ext cx="359569" cy="216694"/>
          </a:xfrm>
          <a:prstGeom prst="rect">
            <a:avLst/>
          </a:prstGeom>
          <a:noFill/>
          <a:ln w="127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092995" y="2306158"/>
            <a:ext cx="291768" cy="216694"/>
          </a:xfrm>
          <a:prstGeom prst="rect">
            <a:avLst/>
          </a:prstGeom>
          <a:noFill/>
          <a:ln w="127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/>
          <p:cNvCxnSpPr>
            <a:stCxn id="8" idx="3"/>
            <a:endCxn id="13" idx="1"/>
          </p:cNvCxnSpPr>
          <p:nvPr/>
        </p:nvCxnSpPr>
        <p:spPr>
          <a:xfrm flipV="1">
            <a:off x="5148263" y="2306158"/>
            <a:ext cx="807757" cy="357270"/>
          </a:xfrm>
          <a:prstGeom prst="straightConnector1">
            <a:avLst/>
          </a:prstGeom>
          <a:ln w="1905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956020" y="2044548"/>
            <a:ext cx="13388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  <a:cs typeface="Consolas" panose="020B0609020204030204" pitchFamily="49" charset="0"/>
                <a:sym typeface="Symbol" pitchFamily="18" charset="2"/>
              </a:rPr>
              <a:t>Loop counter</a:t>
            </a:r>
          </a:p>
          <a:p>
            <a:r>
              <a:rPr lang="en-US" sz="1400" dirty="0" smtClean="0">
                <a:solidFill>
                  <a:srgbClr val="7030A0"/>
                </a:solidFill>
                <a:cs typeface="Consolas" panose="020B0609020204030204" pitchFamily="49" charset="0"/>
                <a:sym typeface="Symbol" pitchFamily="18" charset="2"/>
              </a:rPr>
              <a:t>1, 2, 3, … , N1</a:t>
            </a:r>
            <a:endParaRPr lang="en-US" sz="1400" dirty="0">
              <a:solidFill>
                <a:srgbClr val="7030A0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08" y="4157348"/>
            <a:ext cx="2877522" cy="126673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325" y="4652461"/>
            <a:ext cx="2894162" cy="126176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007" y="5145943"/>
            <a:ext cx="2911412" cy="12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0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65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Procedure writing (heat flux vector calculation)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HEAT FLUX VECTOR ==&gt; PROCEDURE WRITING</a:t>
            </a: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DEBP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VECFLU 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CHP1*'CHPOINT'  MOD1*'MMODEL'  MAT1*'MCHAML'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GRADIENT CALCULATION AND CHANGE OF ITS TYPE</a:t>
            </a: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G1   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GRAD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CHP1 MOD1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G2   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CHAN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'TYPE'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G1 'CARACTERISTIQUES'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MULTIPLICATION OF THE ELEMENT FIELDS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Q       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MAT1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G2 (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MOTS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'K' 'K') (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MOTS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'T,X' 'T,Y') (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MOTS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'QX' 'QY')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Q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     =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-1.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Q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VECTOR OBJECT CREATION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VEC1     = 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VECT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Q MOD1 (</a:t>
            </a: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MOTS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'QX' 'QY') 2.E-6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FINP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VEC1 ;</a:t>
            </a: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865" y="6375723"/>
            <a:ext cx="5519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7030A0"/>
                </a:solidFill>
                <a:sym typeface="Symbol" pitchFamily="18" charset="2"/>
              </a:rPr>
              <a:t>new objects </a:t>
            </a:r>
            <a:r>
              <a:rPr lang="en-US" i="1" dirty="0" err="1" smtClean="0">
                <a:solidFill>
                  <a:srgbClr val="7030A0"/>
                </a:solidFill>
                <a:sym typeface="Symbol" pitchFamily="18" charset="2"/>
              </a:rPr>
              <a:t>PROCEDURe</a:t>
            </a:r>
            <a:r>
              <a:rPr lang="en-US" i="1" dirty="0" smtClean="0">
                <a:solidFill>
                  <a:srgbClr val="7030A0"/>
                </a:solidFill>
                <a:sym typeface="Symbol" pitchFamily="18" charset="2"/>
              </a:rPr>
              <a:t>, LISTMOTS, VECTEUR</a:t>
            </a:r>
            <a:endParaRPr lang="en-US" i="1" dirty="0"/>
          </a:p>
        </p:txBody>
      </p:sp>
      <p:sp>
        <p:nvSpPr>
          <p:cNvPr id="8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 smtClean="0"/>
              <a:t>Chap. 3: Transient linear thermal analysis</a:t>
            </a:r>
            <a:br>
              <a:rPr lang="en-US" dirty="0" smtClean="0"/>
            </a:br>
            <a:r>
              <a:rPr lang="en-US" sz="1600" dirty="0"/>
              <a:t>convection, </a:t>
            </a:r>
            <a:r>
              <a:rPr lang="en-US" sz="1600" dirty="0" smtClean="0"/>
              <a:t>source</a:t>
            </a:r>
            <a:r>
              <a:rPr lang="en-US" sz="1600" dirty="0"/>
              <a:t>, </a:t>
            </a:r>
            <a:r>
              <a:rPr lang="en-US" sz="1600" dirty="0" err="1"/>
              <a:t>pASAPAS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85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66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Post processing: heat flux vector plot</a:t>
            </a:r>
          </a:p>
          <a:p>
            <a:pPr marL="0" lvl="1" indent="0">
              <a:buNone/>
            </a:pPr>
            <a:endParaRPr lang="en-US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LOOP ON EACH TIME STEP AND PLOT OF HEAT FLUX VECTOR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REPE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B1 N1 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T_I      = TAB1 . 'TEMPERATURES' . (&amp;B1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1) 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VF_I     =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VECFLU 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T_I MOT MAT 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TRAC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VF_I CSU 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FIN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B1 ;</a:t>
            </a:r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8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Chap. 3: Transient linear thermal analysis</a:t>
            </a:r>
            <a:br>
              <a:rPr lang="en-US" dirty="0" smtClean="0"/>
            </a:br>
            <a:r>
              <a:rPr lang="en-US" sz="1600" dirty="0"/>
              <a:t>convection, </a:t>
            </a:r>
            <a:r>
              <a:rPr lang="en-US" sz="1600" dirty="0" smtClean="0"/>
              <a:t>source</a:t>
            </a:r>
            <a:r>
              <a:rPr lang="en-US" sz="1600" dirty="0"/>
              <a:t>, </a:t>
            </a:r>
            <a:r>
              <a:rPr lang="en-US" sz="1600" dirty="0" err="1"/>
              <a:t>pASAPAS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746" y="3965252"/>
            <a:ext cx="5991150" cy="257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7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67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Post processing: plot of  heat flux vector and temperature </a:t>
            </a:r>
            <a:r>
              <a:rPr lang="en-US" sz="2000" b="1" dirty="0" err="1" smtClean="0">
                <a:sym typeface="Symbol" pitchFamily="18" charset="2"/>
              </a:rPr>
              <a:t>isovalue</a:t>
            </a:r>
            <a:r>
              <a:rPr lang="en-US" sz="2000" b="1" dirty="0" smtClean="0">
                <a:sym typeface="Symbol" pitchFamily="18" charset="2"/>
              </a:rPr>
              <a:t> lines</a:t>
            </a:r>
          </a:p>
          <a:p>
            <a:pPr marL="0" lvl="1" indent="0">
              <a:buNone/>
            </a:pPr>
            <a:endParaRPr lang="en-US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FLUX VECTOR AND TEMPERATURE FIELD AS ISOVALUE LINES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'ISOV' 'LIGN'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VF_I T_I SU CSU 15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'ISOV' 'SURF'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8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 smtClean="0"/>
              <a:t>Chap. 3: Transient linear thermal analysis</a:t>
            </a:r>
            <a:br>
              <a:rPr lang="en-US" dirty="0" smtClean="0"/>
            </a:br>
            <a:r>
              <a:rPr lang="en-US" sz="1600" dirty="0"/>
              <a:t>convection, </a:t>
            </a:r>
            <a:r>
              <a:rPr lang="en-US" sz="1600" dirty="0" smtClean="0"/>
              <a:t>source</a:t>
            </a:r>
            <a:r>
              <a:rPr lang="en-US" sz="1600" dirty="0"/>
              <a:t>, </a:t>
            </a:r>
            <a:r>
              <a:rPr lang="en-US" sz="1600" dirty="0" err="1"/>
              <a:t>pASAPAS</a:t>
            </a: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005" y="3921362"/>
            <a:ext cx="6071617" cy="262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7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206708" y="89940"/>
            <a:ext cx="7832361" cy="854439"/>
          </a:xfrm>
        </p:spPr>
        <p:txBody>
          <a:bodyPr/>
          <a:lstStyle/>
          <a:p>
            <a:r>
              <a:rPr lang="en-US" dirty="0" smtClean="0"/>
              <a:t>Chap. 4: Transient NON-linear thermal analysis</a:t>
            </a:r>
            <a:br>
              <a:rPr lang="en-US" dirty="0" smtClean="0"/>
            </a:br>
            <a:r>
              <a:rPr lang="en-US" sz="1600" dirty="0" smtClean="0"/>
              <a:t>convection, source, RADIATION, PASAPAS</a:t>
            </a:r>
            <a:endParaRPr lang="en-US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68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marL="0" lvl="1" indent="0" defTabSz="1262063">
              <a:buNone/>
            </a:pPr>
            <a:r>
              <a:rPr lang="en-US" sz="1800" b="1" i="1" u="sng" dirty="0" smtClean="0">
                <a:solidFill>
                  <a:schemeClr val="tx1"/>
                </a:solidFill>
                <a:sym typeface="Symbol" pitchFamily="18" charset="2"/>
              </a:rPr>
              <a:t>Objective</a:t>
            </a:r>
            <a:r>
              <a:rPr lang="en-US" sz="1800" b="1" i="1" dirty="0" smtClean="0">
                <a:solidFill>
                  <a:schemeClr val="tx1"/>
                </a:solidFill>
                <a:sym typeface="Symbol" pitchFamily="18" charset="2"/>
              </a:rPr>
              <a:t>:	</a:t>
            </a:r>
            <a:r>
              <a:rPr lang="en-US" sz="1800" i="1" dirty="0" smtClean="0">
                <a:solidFill>
                  <a:schemeClr val="tx1"/>
                </a:solidFill>
                <a:sym typeface="Symbol" pitchFamily="18" charset="2"/>
              </a:rPr>
              <a:t>previous thermal calculations</a:t>
            </a:r>
          </a:p>
          <a:p>
            <a:pPr marL="0" lvl="1" indent="0" defTabSz="1262063">
              <a:buNone/>
            </a:pPr>
            <a:r>
              <a:rPr lang="fr-FR" sz="1800" i="1" dirty="0">
                <a:solidFill>
                  <a:srgbClr val="0070C0"/>
                </a:solidFill>
                <a:sym typeface="Symbol" pitchFamily="18" charset="2"/>
              </a:rPr>
              <a:t>	+ </a:t>
            </a:r>
            <a:r>
              <a:rPr lang="fr-FR" sz="1800" i="1" dirty="0" smtClean="0">
                <a:solidFill>
                  <a:srgbClr val="0070C0"/>
                </a:solidFill>
                <a:sym typeface="Symbol" pitchFamily="18" charset="2"/>
              </a:rPr>
              <a:t>radiation</a:t>
            </a:r>
            <a:endParaRPr lang="fr-FR" sz="1800" i="1" dirty="0">
              <a:solidFill>
                <a:srgbClr val="0070C0"/>
              </a:solidFill>
              <a:sym typeface="Symbol" pitchFamily="18" charset="2"/>
            </a:endParaRPr>
          </a:p>
          <a:p>
            <a:pPr marL="0" lvl="1" indent="0" defTabSz="1262063">
              <a:buNone/>
            </a:pPr>
            <a:endParaRPr lang="en-US" sz="2400" i="1" dirty="0" smtClean="0">
              <a:solidFill>
                <a:srgbClr val="0070C0"/>
              </a:solidFill>
              <a:sym typeface="Symbol" pitchFamily="18" charset="2"/>
            </a:endParaRPr>
          </a:p>
          <a:p>
            <a:pPr lvl="1" defTabSz="1262063">
              <a:buFont typeface="+mj-lt"/>
              <a:buAutoNum type="arabicPeriod"/>
            </a:pPr>
            <a:r>
              <a:rPr lang="en-US" sz="1800" i="1" dirty="0" smtClean="0">
                <a:sym typeface="Wingdings" panose="05000000000000000000" pitchFamily="2" charset="2"/>
              </a:rPr>
              <a:t>addition of a model and loading for radiation</a:t>
            </a:r>
            <a:endParaRPr lang="en-US" sz="1800" i="1" dirty="0" smtClean="0">
              <a:sym typeface="Symbol" pitchFamily="18" charset="2"/>
            </a:endParaRPr>
          </a:p>
        </p:txBody>
      </p:sp>
      <p:grpSp>
        <p:nvGrpSpPr>
          <p:cNvPr id="96" name="Groupe 95"/>
          <p:cNvGrpSpPr>
            <a:grpSpLocks noChangeAspect="1"/>
          </p:cNvGrpSpPr>
          <p:nvPr/>
        </p:nvGrpSpPr>
        <p:grpSpPr>
          <a:xfrm>
            <a:off x="433607" y="3567246"/>
            <a:ext cx="6338477" cy="3925738"/>
            <a:chOff x="-824664" y="2923872"/>
            <a:chExt cx="7920808" cy="4905746"/>
          </a:xfrm>
        </p:grpSpPr>
        <p:sp>
          <p:nvSpPr>
            <p:cNvPr id="97" name="Rectangle 96"/>
            <p:cNvSpPr/>
            <p:nvPr/>
          </p:nvSpPr>
          <p:spPr bwMode="auto">
            <a:xfrm>
              <a:off x="1390195" y="2923872"/>
              <a:ext cx="5705949" cy="3540819"/>
            </a:xfrm>
            <a:prstGeom prst="rect">
              <a:avLst/>
            </a:prstGeom>
            <a:solidFill>
              <a:srgbClr val="B2B2B2"/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98" name="Text Box 33"/>
            <p:cNvSpPr txBox="1">
              <a:spLocks noChangeArrowheads="1"/>
            </p:cNvSpPr>
            <p:nvPr/>
          </p:nvSpPr>
          <p:spPr bwMode="auto">
            <a:xfrm>
              <a:off x="-824664" y="3787207"/>
              <a:ext cx="2214859" cy="461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800" i="1" dirty="0" smtClean="0">
                  <a:solidFill>
                    <a:srgbClr val="7030A0"/>
                  </a:solidFill>
                  <a:latin typeface="+mn-lt"/>
                </a:rPr>
                <a:t>-3,5 10</a:t>
              </a:r>
              <a:r>
                <a:rPr lang="fr-FR" sz="1800" i="1" baseline="30000" dirty="0" smtClean="0">
                  <a:solidFill>
                    <a:srgbClr val="7030A0"/>
                  </a:solidFill>
                  <a:latin typeface="+mn-lt"/>
                </a:rPr>
                <a:t>4</a:t>
              </a:r>
              <a:r>
                <a:rPr lang="fr-FR" sz="1800" i="1" dirty="0" smtClean="0">
                  <a:solidFill>
                    <a:srgbClr val="7030A0"/>
                  </a:solidFill>
                  <a:latin typeface="+mn-lt"/>
                </a:rPr>
                <a:t> W.m</a:t>
              </a:r>
              <a:r>
                <a:rPr lang="fr-FR" sz="1800" i="1" baseline="30000" dirty="0" smtClean="0">
                  <a:solidFill>
                    <a:srgbClr val="7030A0"/>
                  </a:solidFill>
                  <a:latin typeface="+mn-lt"/>
                </a:rPr>
                <a:t>-2</a:t>
              </a:r>
              <a:endParaRPr lang="fr-FR" sz="1800" i="1" baseline="30000" dirty="0">
                <a:solidFill>
                  <a:srgbClr val="7030A0"/>
                </a:solidFill>
                <a:latin typeface="+mn-lt"/>
              </a:endParaRPr>
            </a:p>
          </p:txBody>
        </p:sp>
        <p:cxnSp>
          <p:nvCxnSpPr>
            <p:cNvPr id="99" name="Connecteur droit 98"/>
            <p:cNvCxnSpPr/>
            <p:nvPr/>
          </p:nvCxnSpPr>
          <p:spPr>
            <a:xfrm flipV="1">
              <a:off x="1406094" y="2925007"/>
              <a:ext cx="0" cy="3553803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Arc 99"/>
            <p:cNvSpPr/>
            <p:nvPr/>
          </p:nvSpPr>
          <p:spPr bwMode="auto">
            <a:xfrm>
              <a:off x="3003957" y="5267548"/>
              <a:ext cx="2478424" cy="2562070"/>
            </a:xfrm>
            <a:prstGeom prst="arc">
              <a:avLst>
                <a:gd name="adj1" fmla="val 10954367"/>
                <a:gd name="adj2" fmla="val 21437270"/>
              </a:avLst>
            </a:prstGeom>
            <a:solidFill>
              <a:schemeClr val="bg1"/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1" name="Text Box 33"/>
            <p:cNvSpPr txBox="1">
              <a:spLocks noChangeArrowheads="1"/>
            </p:cNvSpPr>
            <p:nvPr/>
          </p:nvSpPr>
          <p:spPr bwMode="auto">
            <a:xfrm>
              <a:off x="3207318" y="5478473"/>
              <a:ext cx="2071703" cy="461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800" i="1" dirty="0" smtClean="0">
                  <a:solidFill>
                    <a:schemeClr val="accent4">
                      <a:lumMod val="50000"/>
                    </a:schemeClr>
                  </a:solidFill>
                  <a:latin typeface="+mn-lt"/>
                </a:rPr>
                <a:t>250 °C</a:t>
              </a:r>
              <a:endParaRPr lang="fr-FR" sz="1800" i="1" dirty="0">
                <a:solidFill>
                  <a:schemeClr val="accent4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102" name="Arc 101"/>
            <p:cNvSpPr/>
            <p:nvPr/>
          </p:nvSpPr>
          <p:spPr bwMode="auto">
            <a:xfrm>
              <a:off x="2998218" y="5267548"/>
              <a:ext cx="2478424" cy="2562070"/>
            </a:xfrm>
            <a:prstGeom prst="arc">
              <a:avLst>
                <a:gd name="adj1" fmla="val 10954367"/>
                <a:gd name="adj2" fmla="val 21437270"/>
              </a:avLst>
            </a:prstGeom>
            <a:noFill/>
            <a:ln w="762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</p:grpSp>
      <p:cxnSp>
        <p:nvCxnSpPr>
          <p:cNvPr id="103" name="Connecteur droit avec flèche 102"/>
          <p:cNvCxnSpPr/>
          <p:nvPr/>
        </p:nvCxnSpPr>
        <p:spPr>
          <a:xfrm flipH="1">
            <a:off x="1821180" y="3567246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/>
          <p:cNvCxnSpPr/>
          <p:nvPr/>
        </p:nvCxnSpPr>
        <p:spPr>
          <a:xfrm flipH="1">
            <a:off x="1821180" y="4132635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avec flèche 104"/>
          <p:cNvCxnSpPr/>
          <p:nvPr/>
        </p:nvCxnSpPr>
        <p:spPr>
          <a:xfrm flipH="1">
            <a:off x="1821180" y="4698024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/>
          <p:cNvCxnSpPr/>
          <p:nvPr/>
        </p:nvCxnSpPr>
        <p:spPr>
          <a:xfrm flipH="1">
            <a:off x="1821180" y="5263413"/>
            <a:ext cx="397549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 Box 33"/>
          <p:cNvSpPr txBox="1">
            <a:spLocks noChangeArrowheads="1"/>
          </p:cNvSpPr>
          <p:nvPr/>
        </p:nvSpPr>
        <p:spPr bwMode="auto">
          <a:xfrm>
            <a:off x="6730705" y="2949328"/>
            <a:ext cx="18327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600" i="1" dirty="0">
                <a:solidFill>
                  <a:srgbClr val="00B0F0"/>
                </a:solidFill>
              </a:rPr>
              <a:t>T</a:t>
            </a:r>
            <a:r>
              <a:rPr lang="fr-FR" sz="1600" i="1" baseline="-25000" dirty="0">
                <a:solidFill>
                  <a:srgbClr val="00B0F0"/>
                </a:solidFill>
              </a:rPr>
              <a:t>∞</a:t>
            </a:r>
            <a:r>
              <a:rPr lang="fr-FR" sz="1600" i="1" dirty="0">
                <a:solidFill>
                  <a:srgbClr val="00B0F0"/>
                </a:solidFill>
              </a:rPr>
              <a:t> = 25 °C</a:t>
            </a:r>
            <a:br>
              <a:rPr lang="fr-FR" sz="1600" i="1" dirty="0">
                <a:solidFill>
                  <a:srgbClr val="00B0F0"/>
                </a:solidFill>
              </a:rPr>
            </a:br>
            <a:r>
              <a:rPr lang="fr-FR" sz="1600" i="1" dirty="0">
                <a:solidFill>
                  <a:srgbClr val="00B0F0"/>
                </a:solidFill>
              </a:rPr>
              <a:t>h = 100 </a:t>
            </a:r>
            <a:r>
              <a:rPr lang="fr-FR" sz="1600" i="1" dirty="0" smtClean="0">
                <a:solidFill>
                  <a:srgbClr val="00B0F0"/>
                </a:solidFill>
              </a:rPr>
              <a:t>W.K</a:t>
            </a:r>
            <a:r>
              <a:rPr lang="fr-FR" sz="1600" i="1" baseline="30000" dirty="0" smtClean="0">
                <a:solidFill>
                  <a:srgbClr val="00B0F0"/>
                </a:solidFill>
              </a:rPr>
              <a:t>-1</a:t>
            </a:r>
            <a:r>
              <a:rPr lang="fr-FR" sz="1600" i="1" dirty="0" smtClean="0">
                <a:solidFill>
                  <a:srgbClr val="00B0F0"/>
                </a:solidFill>
              </a:rPr>
              <a:t>.m</a:t>
            </a:r>
            <a:r>
              <a:rPr lang="fr-FR" sz="1600" i="1" baseline="30000" dirty="0" smtClean="0">
                <a:solidFill>
                  <a:srgbClr val="00B0F0"/>
                </a:solidFill>
              </a:rPr>
              <a:t>-2</a:t>
            </a:r>
            <a:endParaRPr lang="fr-FR" sz="1600" i="1" baseline="30000" dirty="0">
              <a:solidFill>
                <a:srgbClr val="00B0F0"/>
              </a:solidFill>
            </a:endParaRPr>
          </a:p>
        </p:txBody>
      </p:sp>
      <p:sp>
        <p:nvSpPr>
          <p:cNvPr id="108" name="Arc 107"/>
          <p:cNvSpPr/>
          <p:nvPr/>
        </p:nvSpPr>
        <p:spPr bwMode="auto">
          <a:xfrm rot="16200000">
            <a:off x="3738609" y="3186282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109" name="Arc 108"/>
          <p:cNvSpPr/>
          <p:nvPr/>
        </p:nvSpPr>
        <p:spPr bwMode="auto">
          <a:xfrm rot="16200000">
            <a:off x="6344244" y="3186282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110" name="Text Box 33"/>
          <p:cNvSpPr txBox="1">
            <a:spLocks noChangeArrowheads="1"/>
          </p:cNvSpPr>
          <p:nvPr/>
        </p:nvSpPr>
        <p:spPr bwMode="auto">
          <a:xfrm>
            <a:off x="6629996" y="5125081"/>
            <a:ext cx="14218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800" i="1" dirty="0" smtClean="0">
                <a:solidFill>
                  <a:srgbClr val="0070C0"/>
                </a:solidFill>
                <a:latin typeface="+mn-lt"/>
              </a:rPr>
              <a:t>10</a:t>
            </a:r>
            <a:r>
              <a:rPr lang="fr-FR" sz="1800" i="1" baseline="30000" dirty="0" smtClean="0">
                <a:solidFill>
                  <a:srgbClr val="0070C0"/>
                </a:solidFill>
                <a:latin typeface="+mn-lt"/>
              </a:rPr>
              <a:t>5</a:t>
            </a:r>
            <a:r>
              <a:rPr lang="fr-FR" sz="1800" i="1" dirty="0" smtClean="0">
                <a:solidFill>
                  <a:srgbClr val="0070C0"/>
                </a:solidFill>
                <a:latin typeface="+mn-lt"/>
              </a:rPr>
              <a:t> W.m</a:t>
            </a:r>
            <a:r>
              <a:rPr lang="fr-FR" sz="1800" i="1" baseline="30000" dirty="0" smtClean="0">
                <a:solidFill>
                  <a:srgbClr val="0070C0"/>
                </a:solidFill>
                <a:latin typeface="+mn-lt"/>
              </a:rPr>
              <a:t>-3</a:t>
            </a:r>
            <a:endParaRPr lang="fr-FR" sz="1800" i="1" baseline="30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1" name="Arc 110"/>
          <p:cNvSpPr/>
          <p:nvPr/>
        </p:nvSpPr>
        <p:spPr bwMode="auto">
          <a:xfrm rot="16200000">
            <a:off x="2435792" y="3186282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sp>
        <p:nvSpPr>
          <p:cNvPr id="112" name="Arc 111"/>
          <p:cNvSpPr/>
          <p:nvPr/>
        </p:nvSpPr>
        <p:spPr bwMode="auto">
          <a:xfrm rot="16200000">
            <a:off x="5041426" y="3186281"/>
            <a:ext cx="285752" cy="285752"/>
          </a:xfrm>
          <a:prstGeom prst="arc">
            <a:avLst>
              <a:gd name="adj1" fmla="val 7583798"/>
              <a:gd name="adj2" fmla="val 3609854"/>
            </a:avLst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ahoma" pitchFamily="34" charset="0"/>
            </a:endParaRPr>
          </a:p>
        </p:txBody>
      </p:sp>
      <p:cxnSp>
        <p:nvCxnSpPr>
          <p:cNvPr id="113" name="Connecteur droit 112"/>
          <p:cNvCxnSpPr/>
          <p:nvPr/>
        </p:nvCxnSpPr>
        <p:spPr>
          <a:xfrm flipH="1">
            <a:off x="2218729" y="3567246"/>
            <a:ext cx="4553355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 Box 33"/>
          <p:cNvSpPr txBox="1">
            <a:spLocks noChangeArrowheads="1"/>
          </p:cNvSpPr>
          <p:nvPr/>
        </p:nvSpPr>
        <p:spPr bwMode="auto">
          <a:xfrm>
            <a:off x="5982891" y="2426797"/>
            <a:ext cx="1878797" cy="646331"/>
          </a:xfrm>
          <a:prstGeom prst="rect">
            <a:avLst/>
          </a:prstGeom>
          <a:noFill/>
          <a:ln w="50800">
            <a:noFill/>
            <a:miter lim="800000"/>
            <a:headEnd type="none" w="sm" len="sm"/>
            <a:tailEnd type="none" w="sm" len="sm"/>
          </a:ln>
          <a:ex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800" i="1" dirty="0" smtClean="0">
                <a:solidFill>
                  <a:srgbClr val="0070C0"/>
                </a:solidFill>
                <a:latin typeface="+mn-lt"/>
              </a:rPr>
              <a:t>T</a:t>
            </a:r>
            <a:r>
              <a:rPr lang="fr-FR" sz="1800" i="1" baseline="-25000" dirty="0" smtClean="0">
                <a:solidFill>
                  <a:srgbClr val="0070C0"/>
                </a:solidFill>
              </a:rPr>
              <a:t>∞</a:t>
            </a:r>
            <a:r>
              <a:rPr lang="fr-FR" sz="1800" i="1" dirty="0" smtClean="0">
                <a:solidFill>
                  <a:srgbClr val="0070C0"/>
                </a:solidFill>
                <a:latin typeface="+mn-lt"/>
              </a:rPr>
              <a:t> = 25 °C</a:t>
            </a:r>
            <a:br>
              <a:rPr lang="fr-FR" sz="1800" i="1" dirty="0" smtClean="0">
                <a:solidFill>
                  <a:srgbClr val="0070C0"/>
                </a:solidFill>
                <a:latin typeface="+mn-lt"/>
              </a:rPr>
            </a:br>
            <a:r>
              <a:rPr lang="el-GR" sz="1800" i="1" dirty="0" smtClean="0">
                <a:solidFill>
                  <a:srgbClr val="0070C0"/>
                </a:solidFill>
                <a:latin typeface="+mn-lt"/>
              </a:rPr>
              <a:t>ε</a:t>
            </a:r>
            <a:r>
              <a:rPr lang="fr-FR" sz="1800" i="1" dirty="0" smtClean="0">
                <a:solidFill>
                  <a:srgbClr val="0070C0"/>
                </a:solidFill>
                <a:latin typeface="+mn-lt"/>
              </a:rPr>
              <a:t> = 0.8</a:t>
            </a:r>
            <a:endParaRPr lang="fr-FR" sz="1800" i="1" dirty="0">
              <a:solidFill>
                <a:srgbClr val="0070C0"/>
              </a:solidFill>
              <a:latin typeface="+mn-lt"/>
            </a:endParaRPr>
          </a:p>
        </p:txBody>
      </p:sp>
      <p:grpSp>
        <p:nvGrpSpPr>
          <p:cNvPr id="115" name="Groupe 114"/>
          <p:cNvGrpSpPr/>
          <p:nvPr/>
        </p:nvGrpSpPr>
        <p:grpSpPr>
          <a:xfrm>
            <a:off x="5840485" y="3086321"/>
            <a:ext cx="97156" cy="448931"/>
            <a:chOff x="3500430" y="1554362"/>
            <a:chExt cx="142876" cy="660192"/>
          </a:xfrm>
        </p:grpSpPr>
        <p:sp>
          <p:nvSpPr>
            <p:cNvPr id="116" name="Arc 115"/>
            <p:cNvSpPr/>
            <p:nvPr/>
          </p:nvSpPr>
          <p:spPr bwMode="auto">
            <a:xfrm rot="5400000">
              <a:off x="3500430" y="2071678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7" name="Arc 116"/>
            <p:cNvSpPr/>
            <p:nvPr/>
          </p:nvSpPr>
          <p:spPr bwMode="auto">
            <a:xfrm rot="5400000">
              <a:off x="3500430" y="1785925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8" name="Arc 117"/>
            <p:cNvSpPr/>
            <p:nvPr/>
          </p:nvSpPr>
          <p:spPr bwMode="auto">
            <a:xfrm rot="16200000">
              <a:off x="3500430" y="1928802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9" name="Arc 118"/>
            <p:cNvSpPr/>
            <p:nvPr/>
          </p:nvSpPr>
          <p:spPr bwMode="auto">
            <a:xfrm rot="16200000">
              <a:off x="3500430" y="1643052"/>
              <a:ext cx="142876" cy="142876"/>
            </a:xfrm>
            <a:prstGeom prst="arc">
              <a:avLst>
                <a:gd name="adj1" fmla="val 10800009"/>
                <a:gd name="adj2" fmla="val 16278086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120" name="Connecteur droit 119"/>
            <p:cNvCxnSpPr>
              <a:stCxn id="119" idx="2"/>
            </p:cNvCxnSpPr>
            <p:nvPr/>
          </p:nvCxnSpPr>
          <p:spPr>
            <a:xfrm flipH="1" flipV="1">
              <a:off x="3500430" y="1554362"/>
              <a:ext cx="19" cy="158506"/>
            </a:xfrm>
            <a:prstGeom prst="line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e 120"/>
          <p:cNvGrpSpPr/>
          <p:nvPr/>
        </p:nvGrpSpPr>
        <p:grpSpPr>
          <a:xfrm>
            <a:off x="4443596" y="3086321"/>
            <a:ext cx="97156" cy="448931"/>
            <a:chOff x="3500430" y="1554362"/>
            <a:chExt cx="142876" cy="660192"/>
          </a:xfrm>
        </p:grpSpPr>
        <p:sp>
          <p:nvSpPr>
            <p:cNvPr id="122" name="Arc 121"/>
            <p:cNvSpPr/>
            <p:nvPr/>
          </p:nvSpPr>
          <p:spPr bwMode="auto">
            <a:xfrm rot="5400000">
              <a:off x="3500430" y="2071678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3" name="Arc 122"/>
            <p:cNvSpPr/>
            <p:nvPr/>
          </p:nvSpPr>
          <p:spPr bwMode="auto">
            <a:xfrm rot="5400000">
              <a:off x="3500430" y="1785925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4" name="Arc 123"/>
            <p:cNvSpPr/>
            <p:nvPr/>
          </p:nvSpPr>
          <p:spPr bwMode="auto">
            <a:xfrm rot="16200000">
              <a:off x="3500430" y="1928802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5" name="Arc 124"/>
            <p:cNvSpPr/>
            <p:nvPr/>
          </p:nvSpPr>
          <p:spPr bwMode="auto">
            <a:xfrm rot="16200000">
              <a:off x="3500430" y="1643052"/>
              <a:ext cx="142876" cy="142876"/>
            </a:xfrm>
            <a:prstGeom prst="arc">
              <a:avLst>
                <a:gd name="adj1" fmla="val 10800009"/>
                <a:gd name="adj2" fmla="val 16278086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126" name="Connecteur droit 125"/>
            <p:cNvCxnSpPr>
              <a:stCxn id="125" idx="2"/>
            </p:cNvCxnSpPr>
            <p:nvPr/>
          </p:nvCxnSpPr>
          <p:spPr>
            <a:xfrm flipH="1" flipV="1">
              <a:off x="3500430" y="1554362"/>
              <a:ext cx="19" cy="158506"/>
            </a:xfrm>
            <a:prstGeom prst="line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e 126"/>
          <p:cNvGrpSpPr/>
          <p:nvPr/>
        </p:nvGrpSpPr>
        <p:grpSpPr>
          <a:xfrm>
            <a:off x="3165484" y="3086321"/>
            <a:ext cx="97156" cy="448931"/>
            <a:chOff x="3500430" y="1554362"/>
            <a:chExt cx="142876" cy="660192"/>
          </a:xfrm>
        </p:grpSpPr>
        <p:sp>
          <p:nvSpPr>
            <p:cNvPr id="128" name="Arc 127"/>
            <p:cNvSpPr/>
            <p:nvPr/>
          </p:nvSpPr>
          <p:spPr bwMode="auto">
            <a:xfrm rot="5400000">
              <a:off x="3500430" y="2071678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9" name="Arc 128"/>
            <p:cNvSpPr/>
            <p:nvPr/>
          </p:nvSpPr>
          <p:spPr bwMode="auto">
            <a:xfrm rot="5400000">
              <a:off x="3500430" y="1785925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30" name="Arc 129"/>
            <p:cNvSpPr/>
            <p:nvPr/>
          </p:nvSpPr>
          <p:spPr bwMode="auto">
            <a:xfrm rot="16200000">
              <a:off x="3500430" y="1928802"/>
              <a:ext cx="142876" cy="142876"/>
            </a:xfrm>
            <a:prstGeom prst="arc">
              <a:avLst>
                <a:gd name="adj1" fmla="val 10800009"/>
                <a:gd name="adj2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31" name="Arc 130"/>
            <p:cNvSpPr/>
            <p:nvPr/>
          </p:nvSpPr>
          <p:spPr bwMode="auto">
            <a:xfrm rot="16200000">
              <a:off x="3500430" y="1643052"/>
              <a:ext cx="142876" cy="142876"/>
            </a:xfrm>
            <a:prstGeom prst="arc">
              <a:avLst>
                <a:gd name="adj1" fmla="val 10800009"/>
                <a:gd name="adj2" fmla="val 16278086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132" name="Connecteur droit 131"/>
            <p:cNvCxnSpPr>
              <a:stCxn id="131" idx="2"/>
            </p:cNvCxnSpPr>
            <p:nvPr/>
          </p:nvCxnSpPr>
          <p:spPr>
            <a:xfrm flipH="1" flipV="1">
              <a:off x="3500430" y="1554362"/>
              <a:ext cx="19" cy="158506"/>
            </a:xfrm>
            <a:prstGeom prst="line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Rectangle à coins arrondis 132"/>
          <p:cNvSpPr/>
          <p:nvPr/>
        </p:nvSpPr>
        <p:spPr>
          <a:xfrm>
            <a:off x="6086513" y="5006339"/>
            <a:ext cx="642815" cy="1347741"/>
          </a:xfrm>
          <a:prstGeom prst="roundRect">
            <a:avLst>
              <a:gd name="adj" fmla="val 4451"/>
            </a:avLst>
          </a:prstGeom>
          <a:gradFill flip="none" rotWithShape="1">
            <a:gsLst>
              <a:gs pos="2000">
                <a:schemeClr val="accent4">
                  <a:lumMod val="75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43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69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Radiation heat transfer model</a:t>
            </a:r>
          </a:p>
          <a:p>
            <a:pPr marL="0" lvl="1" indent="0">
              <a:buNone/>
            </a:pPr>
            <a:endParaRPr lang="en-US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RADIATION MODEL ON THE UPPER LINE 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MOR  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MODE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LHAUT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'THERMIQUE' 'RAYONNEMENT' 'INFINI' 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MAR  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MATE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MOR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'EMIS'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0.8 ;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en-US" sz="2000" b="1" dirty="0" smtClean="0">
                <a:sym typeface="Symbol" pitchFamily="18" charset="2"/>
              </a:rPr>
              <a:t>Loading with the surroundings temperature</a:t>
            </a: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RADIATION LOADING IS THE SURROUNDINGS TEMPERATURE 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CHTR 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MANU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'CHPO'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LHAUT 1 'T' T0 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CHARAYE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CHAR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'TERA'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CHTR EVCTE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CHAT     = CHAT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CHARAY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206708" y="89940"/>
            <a:ext cx="7832361" cy="854439"/>
          </a:xfrm>
        </p:spPr>
        <p:txBody>
          <a:bodyPr/>
          <a:lstStyle/>
          <a:p>
            <a:r>
              <a:rPr lang="en-US" dirty="0" smtClean="0"/>
              <a:t>Chap. 4: Transient NON-linear thermal analysis</a:t>
            </a:r>
            <a:br>
              <a:rPr lang="en-US" dirty="0" smtClean="0"/>
            </a:br>
            <a:r>
              <a:rPr lang="en-US" sz="1600" dirty="0" smtClean="0"/>
              <a:t>convection, </a:t>
            </a:r>
            <a:r>
              <a:rPr lang="en-US" sz="1600" dirty="0"/>
              <a:t>source, RADIATION</a:t>
            </a:r>
            <a:r>
              <a:rPr lang="en-US" sz="1600" dirty="0" smtClean="0"/>
              <a:t>, PASAPAS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3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What, where, how, how much, who?</a:t>
            </a:r>
            <a:endParaRPr lang="en-US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5999" y="858560"/>
            <a:ext cx="8265545" cy="4968552"/>
          </a:xfrm>
        </p:spPr>
        <p:txBody>
          <a:bodyPr/>
          <a:lstStyle/>
          <a:p>
            <a:pPr marL="0" lvl="1" indent="0">
              <a:buNone/>
            </a:pPr>
            <a:endParaRPr lang="fr-FR" sz="2000" b="1" dirty="0"/>
          </a:p>
          <a:p>
            <a:pPr marL="0" lvl="1"/>
            <a:r>
              <a:rPr lang="en-US" sz="2000" b="1" dirty="0" smtClean="0"/>
              <a:t>Cross platform</a:t>
            </a:r>
          </a:p>
          <a:p>
            <a:pPr marL="411162" lvl="3" indent="0">
              <a:buNone/>
            </a:pPr>
            <a:r>
              <a:rPr lang="en-US" sz="2000" b="1" dirty="0" smtClean="0">
                <a:solidFill>
                  <a:srgbClr val="0070C0"/>
                </a:solidFill>
              </a:rPr>
              <a:t>Windows, </a:t>
            </a:r>
            <a:r>
              <a:rPr lang="en-US" sz="2000" b="1" dirty="0" smtClean="0">
                <a:solidFill>
                  <a:srgbClr val="FF0000"/>
                </a:solidFill>
              </a:rPr>
              <a:t>Linux, </a:t>
            </a:r>
            <a:r>
              <a:rPr lang="en-US" sz="2000" b="1" dirty="0" err="1" smtClean="0">
                <a:solidFill>
                  <a:srgbClr val="00B050"/>
                </a:solidFill>
              </a:rPr>
              <a:t>macOS</a:t>
            </a:r>
            <a:endParaRPr lang="en-US" sz="2000" b="1" dirty="0" smtClean="0"/>
          </a:p>
          <a:p>
            <a:pPr marL="0" lvl="1" indent="0">
              <a:buNone/>
            </a:pPr>
            <a:endParaRPr lang="en-US" sz="2000" b="1" dirty="0" smtClean="0"/>
          </a:p>
          <a:p>
            <a:pPr lvl="1"/>
            <a:r>
              <a:rPr lang="en-US" sz="2000" b="1" dirty="0"/>
              <a:t>Where can I download Cast3M?</a:t>
            </a:r>
          </a:p>
          <a:p>
            <a:pPr lvl="2"/>
            <a:r>
              <a:rPr lang="en-US" sz="2000" dirty="0">
                <a:hlinkClick r:id="rId2"/>
              </a:rPr>
              <a:t>http://www-cast3m.cea.fr/index.php?page=dlcastem</a:t>
            </a:r>
            <a:endParaRPr lang="en-US" sz="2000" dirty="0"/>
          </a:p>
          <a:p>
            <a:pPr marL="0" lvl="1" indent="0">
              <a:buNone/>
            </a:pPr>
            <a:endParaRPr lang="en-US" sz="2000" b="1" dirty="0"/>
          </a:p>
          <a:p>
            <a:pPr marL="0" lvl="1"/>
            <a:r>
              <a:rPr lang="en-US" sz="2000" b="1" dirty="0" smtClean="0"/>
              <a:t>Access to the source code</a:t>
            </a:r>
          </a:p>
          <a:p>
            <a:pPr marL="411162" lvl="3" indent="0">
              <a:buNone/>
            </a:pPr>
            <a:r>
              <a:rPr lang="en-US" sz="2000" dirty="0" smtClean="0"/>
              <a:t>Open collaboration</a:t>
            </a:r>
          </a:p>
          <a:p>
            <a:pPr marL="411162" lvl="3" indent="0">
              <a:buNone/>
            </a:pPr>
            <a:r>
              <a:rPr lang="en-US" sz="2000" dirty="0" smtClean="0"/>
              <a:t>Compiler / Linker are provided</a:t>
            </a:r>
          </a:p>
          <a:p>
            <a:pPr marL="0" lvl="1" indent="0">
              <a:buNone/>
            </a:pPr>
            <a:endParaRPr lang="en-US" sz="2000" b="1" dirty="0" smtClean="0"/>
          </a:p>
          <a:p>
            <a:pPr lvl="1"/>
            <a:r>
              <a:rPr lang="en-US" sz="2000" b="1" dirty="0" smtClean="0"/>
              <a:t>Price</a:t>
            </a:r>
          </a:p>
          <a:p>
            <a:pPr marL="411162" lvl="3" indent="0">
              <a:buNone/>
            </a:pPr>
            <a:r>
              <a:rPr lang="en-US" sz="2000" dirty="0" smtClean="0">
                <a:solidFill>
                  <a:srgbClr val="00B050"/>
                </a:solidFill>
              </a:rPr>
              <a:t>Free license</a:t>
            </a:r>
            <a:r>
              <a:rPr lang="en-US" sz="2000" dirty="0" smtClean="0"/>
              <a:t>, for education and research use</a:t>
            </a:r>
          </a:p>
          <a:p>
            <a:pPr marL="411162" lvl="3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Paid license</a:t>
            </a:r>
            <a:r>
              <a:rPr lang="en-US" sz="2000" dirty="0" smtClean="0"/>
              <a:t>, for </a:t>
            </a:r>
            <a:r>
              <a:rPr lang="en-US" sz="2000" dirty="0"/>
              <a:t>enterprise </a:t>
            </a:r>
            <a:r>
              <a:rPr lang="en-US" sz="2000" dirty="0" smtClean="0"/>
              <a:t>use</a:t>
            </a:r>
          </a:p>
          <a:p>
            <a:pPr marL="411162" lvl="3" indent="0">
              <a:buNone/>
            </a:pPr>
            <a:endParaRPr lang="en-US" sz="2000" b="1" dirty="0"/>
          </a:p>
          <a:p>
            <a:pPr lvl="1"/>
            <a:r>
              <a:rPr lang="en-US" sz="2000" b="1" dirty="0" smtClean="0"/>
              <a:t>Some users/customers</a:t>
            </a:r>
          </a:p>
          <a:p>
            <a:pPr lvl="2"/>
            <a:r>
              <a:rPr lang="en-US" sz="1800" dirty="0" smtClean="0"/>
              <a:t>Universities, engineering schools …</a:t>
            </a:r>
          </a:p>
          <a:p>
            <a:pPr lvl="2"/>
            <a:r>
              <a:rPr lang="en-US" sz="1800" dirty="0" smtClean="0"/>
              <a:t>IRSN, EDF, SNCF, CNRS, Framatome, Air Liquide, CERN, …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Reference FEM tool for IRSN for safety analysis of French nuclear installations</a:t>
            </a:r>
            <a:endParaRPr lang="en-US" sz="1800" dirty="0" smtClean="0"/>
          </a:p>
          <a:p>
            <a:pPr lvl="2"/>
            <a:r>
              <a:rPr lang="en-US" dirty="0" smtClean="0"/>
              <a:t>Reference tool for Framatome for fracture mechanics</a:t>
            </a:r>
            <a:endParaRPr lang="en-US" sz="2000" b="1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768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70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>
                <a:sym typeface="Symbol" pitchFamily="18" charset="2"/>
              </a:rPr>
              <a:t>PASAPAS table building 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RE-DEFINITION OF TABLE TAB1 FOR PASAPAS PROCEDURE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                        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TABL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'MODELE'              = </a:t>
            </a:r>
            <a:r>
              <a:rPr lang="en-US" i="1" dirty="0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It’s up to you</a:t>
            </a:r>
            <a:r>
              <a:rPr lang="en-US" i="1" dirty="0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 ;</a:t>
            </a:r>
            <a:endParaRPr lang="fr-FR" i="1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'CARACTERISTIQUES'    =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(It’s up to you) </a:t>
            </a:r>
            <a:r>
              <a:rPr lang="en-US" i="1" dirty="0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i="1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'BLOCAGES_THERMIQUES' =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(It’s up to you) </a:t>
            </a:r>
            <a:r>
              <a:rPr lang="en-US" i="1" dirty="0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i="1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'CHARGEMENT'          =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(It’s up to you) </a:t>
            </a:r>
            <a:r>
              <a:rPr lang="en-US" i="1" dirty="0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i="1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'TEMPS_CALCULES'      =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(It’s up to you) </a:t>
            </a:r>
            <a:r>
              <a:rPr lang="en-US" i="1" dirty="0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i="1" dirty="0" smtClean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   Other indexes ?? (It’s up to you)</a:t>
            </a:r>
            <a:endParaRPr lang="fr-FR" i="1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en-US" sz="2000" b="1" dirty="0" smtClean="0">
                <a:sym typeface="Symbol" pitchFamily="18" charset="2"/>
              </a:rPr>
              <a:t>Solving </a:t>
            </a:r>
            <a:r>
              <a:rPr lang="en-US" sz="2000" b="1" dirty="0">
                <a:sym typeface="Symbol" pitchFamily="18" charset="2"/>
              </a:rPr>
              <a:t>with PASAPAS procedure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PASAPAS CALL</a:t>
            </a:r>
          </a:p>
          <a:p>
            <a:pPr marL="0" lvl="1" indent="0">
              <a:buNone/>
            </a:pP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(It’s up to you)</a:t>
            </a:r>
            <a:endParaRPr lang="fr-FR" i="1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206708" y="89940"/>
            <a:ext cx="7832361" cy="854439"/>
          </a:xfrm>
        </p:spPr>
        <p:txBody>
          <a:bodyPr/>
          <a:lstStyle/>
          <a:p>
            <a:r>
              <a:rPr lang="en-US" dirty="0" smtClean="0"/>
              <a:t>Chap. 4: Transient NON-linear thermal analysis</a:t>
            </a:r>
            <a:br>
              <a:rPr lang="en-US" dirty="0" smtClean="0"/>
            </a:br>
            <a:r>
              <a:rPr lang="en-US" sz="1600" dirty="0" smtClean="0"/>
              <a:t>convection, </a:t>
            </a:r>
            <a:r>
              <a:rPr lang="en-US" sz="1600" dirty="0"/>
              <a:t>source, RADIATION</a:t>
            </a:r>
            <a:r>
              <a:rPr lang="en-US" sz="1600" dirty="0" smtClean="0"/>
              <a:t>, PASAPAS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03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71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>
                <a:sym typeface="Symbol" pitchFamily="18" charset="2"/>
              </a:rPr>
              <a:t>Post processing</a:t>
            </a:r>
          </a:p>
          <a:p>
            <a:pPr marL="0" lvl="1" indent="0">
              <a:buNone/>
            </a:pPr>
            <a:endParaRPr lang="en-US" sz="2000" dirty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RE-DEFINITION OF TABLE TAB1 FOR PASAPAS PROCEDURE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                    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TABL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'MODELE'              = MOT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MOC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MOR 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'CARACTERISTIQUES'    = MAT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MAC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MAR 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'BLOCAGES_THERMIQUES' = BLT 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'CHARGEMENT'          = CHAT 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'TEMPS_CALCULES'  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PROG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0.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'PAS'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(0.02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TPSFIN)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TPSFIN 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. 'CELSIUS'             = VRAI ;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en-US" sz="2000" b="1" dirty="0" smtClean="0">
                <a:sym typeface="Symbol" pitchFamily="18" charset="2"/>
              </a:rPr>
              <a:t>Solving with PASAPAS procedure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PASAPAS CALL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PASAPAS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TAB1 ;</a:t>
            </a: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206708" y="89940"/>
            <a:ext cx="7832361" cy="854439"/>
          </a:xfrm>
        </p:spPr>
        <p:txBody>
          <a:bodyPr/>
          <a:lstStyle/>
          <a:p>
            <a:r>
              <a:rPr lang="en-US" dirty="0" smtClean="0"/>
              <a:t>Chap. 4: Transient NON-linear thermal analysis</a:t>
            </a:r>
            <a:br>
              <a:rPr lang="en-US" dirty="0" smtClean="0"/>
            </a:br>
            <a:r>
              <a:rPr lang="en-US" sz="1600" dirty="0" smtClean="0"/>
              <a:t>convection, </a:t>
            </a:r>
            <a:r>
              <a:rPr lang="en-US" sz="1600" dirty="0"/>
              <a:t>source, RADIATION</a:t>
            </a:r>
            <a:r>
              <a:rPr lang="en-US" sz="1600" dirty="0" smtClean="0"/>
              <a:t>, PASAPAS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3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72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Post processing</a:t>
            </a:r>
          </a:p>
          <a:p>
            <a:pPr marL="0" lvl="1" indent="0">
              <a:buNone/>
            </a:pPr>
            <a:endParaRPr lang="en-US" sz="2000" dirty="0" smtClean="0"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en-US" sz="14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TIME EVOLUTION OF TEMPERATURE ON 2 POINTS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EV11 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EVOL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'ROUG' 'TEMP'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'TEMPERATURES' 'T' PMIL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EV22 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EVOL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'BLEU' 'TEMP'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'TEMPERATURES' 'T' PG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TL   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TABL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TL . 1   = 'TIRR'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TL . 2   = 'TIRR'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TL . 'TITRE'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TABL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TL . 'TITRE' . 1 =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'PMIL'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TL . 'TITRE' . 2 = 'PG 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TL . 'TITRE' . 3 = 'PMIL </a:t>
            </a:r>
            <a:r>
              <a:rPr lang="fr-FR" sz="1400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with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rad'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TL . 'TITRE' . 4 = 'PG   </a:t>
            </a:r>
            <a:r>
              <a:rPr lang="fr-FR" sz="1400" dirty="0" err="1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with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rad'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DESS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(EV1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EV2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EV11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EV22)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'LEGE'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TL ;</a:t>
            </a: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8" name="Titre 10"/>
          <p:cNvSpPr>
            <a:spLocks noGrp="1"/>
          </p:cNvSpPr>
          <p:nvPr>
            <p:ph type="title"/>
          </p:nvPr>
        </p:nvSpPr>
        <p:spPr>
          <a:xfrm>
            <a:off x="1206708" y="89940"/>
            <a:ext cx="7832361" cy="854439"/>
          </a:xfrm>
        </p:spPr>
        <p:txBody>
          <a:bodyPr/>
          <a:lstStyle/>
          <a:p>
            <a:r>
              <a:rPr lang="en-US" dirty="0" smtClean="0"/>
              <a:t>Chap. 4: Transient NON-linear thermal analysis</a:t>
            </a:r>
            <a:br>
              <a:rPr lang="en-US" dirty="0" smtClean="0"/>
            </a:br>
            <a:r>
              <a:rPr lang="en-US" sz="1600" dirty="0" smtClean="0"/>
              <a:t>convection, </a:t>
            </a:r>
            <a:r>
              <a:rPr lang="en-US" sz="1600" dirty="0"/>
              <a:t>source, RADIATION</a:t>
            </a:r>
            <a:r>
              <a:rPr lang="en-US" sz="1600" dirty="0" smtClean="0"/>
              <a:t>, PASAPAS</a:t>
            </a: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466" y="2679335"/>
            <a:ext cx="3712022" cy="347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7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73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>
                <a:sym typeface="Symbol" pitchFamily="18" charset="2"/>
              </a:rPr>
              <a:t>Saving data and end of program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'SAUV'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'formation_debutant_2_thermique.sauv'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SAUV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FIN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1206708" y="89940"/>
            <a:ext cx="7832361" cy="854439"/>
          </a:xfrm>
        </p:spPr>
        <p:txBody>
          <a:bodyPr/>
          <a:lstStyle/>
          <a:p>
            <a:r>
              <a:rPr lang="en-US" dirty="0" smtClean="0"/>
              <a:t>Chap. 4: Transient NON-linear thermal analysis</a:t>
            </a:r>
            <a:br>
              <a:rPr lang="en-US" dirty="0" smtClean="0"/>
            </a:br>
            <a:r>
              <a:rPr lang="en-US" sz="1600" dirty="0" smtClean="0"/>
              <a:t>convection, </a:t>
            </a:r>
            <a:r>
              <a:rPr lang="en-US" sz="1600" dirty="0"/>
              <a:t>source, RADIATION</a:t>
            </a:r>
            <a:r>
              <a:rPr lang="en-US" sz="1600" dirty="0" smtClean="0"/>
              <a:t>, PASAPAS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29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Mechanics: reminder</a:t>
            </a:r>
            <a:endParaRPr lang="en-US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74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Espace réservé du contenu 11"/>
              <p:cNvSpPr txBox="1">
                <a:spLocks/>
              </p:cNvSpPr>
              <p:nvPr/>
            </p:nvSpPr>
            <p:spPr bwMode="gray">
              <a:xfrm>
                <a:off x="576000" y="1268760"/>
                <a:ext cx="8438460" cy="4968552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923925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Font typeface="Arial" pitchFamily="34" charset="0"/>
                  <a:buNone/>
                  <a:defRPr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360363" indent="-360363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SzPct val="90000"/>
                  <a:buFontTx/>
                  <a:buBlip>
                    <a:blip r:embed="rId2"/>
                  </a:buBlip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2pPr>
                <a:lvl3pPr marL="361950" indent="0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SzPct val="36000"/>
                  <a:buFont typeface="Arial" pitchFamily="34" charset="0"/>
                  <a:buNone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3pPr>
                <a:lvl4pPr marL="1009650" indent="-238125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Clr>
                    <a:srgbClr val="666666"/>
                  </a:buClr>
                  <a:buSzPct val="36000"/>
                  <a:buFontTx/>
                  <a:buBlip>
                    <a:blip r:embed="rId3"/>
                  </a:buBlip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4pPr>
                <a:lvl5pPr marL="1133475" indent="-114300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Clr>
                    <a:srgbClr val="666666"/>
                  </a:buClr>
                  <a:buFont typeface="Arial" pitchFamily="34" charset="0"/>
                  <a:buChar char="-"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Equilibrium equation (statics)</a:t>
                </a:r>
              </a:p>
              <a:p>
                <a:pPr lvl="2"/>
                <a:endParaRPr lang="en-US" sz="20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:r>
                  <a:rPr lang="en-US" sz="2000" b="0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div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acc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r>
                  <a:rPr lang="en-US" sz="2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	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on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endPara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1"/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1"/>
                <a:endPara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1"/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Boundary conditions</a:t>
                </a:r>
              </a:p>
              <a:p>
                <a:pPr lvl="2"/>
                <a:endParaRPr lang="en-US" sz="1800" dirty="0" smtClean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/>
                <a:r>
                  <a:rPr lang="en-US" sz="1800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Prescribed displacements:	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mbria Math" panose="02040503050406030204" pitchFamily="18" charset="0"/>
                  </a:rPr>
                  <a:t>		on</a:t>
                </a:r>
                <a:r>
                  <a:rPr lang="en-US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sz="2000" dirty="0" smtClean="0">
                  <a:latin typeface="Arial" panose="020B0604020202020204" pitchFamily="34" charset="0"/>
                  <a:ea typeface="Cambria Math" panose="02040503050406030204" pitchFamily="18" charset="0"/>
                </a:endParaRPr>
              </a:p>
              <a:p>
                <a:pPr lvl="2"/>
                <a:endParaRPr lang="en-US" sz="1800" dirty="0" smtClean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/>
                <a:r>
                  <a:rPr lang="en-US" sz="1800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Prescribed surface forces:	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</m:t>
                    </m:r>
                    <m:acc>
                      <m:accPr>
                        <m:chr m:val="⃗"/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mbria Math" panose="02040503050406030204" pitchFamily="18" charset="0"/>
                  </a:rPr>
                  <a:t>		</a:t>
                </a:r>
                <a:r>
                  <a:rPr lang="en-US" sz="2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on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sSup>
                      <m:sSup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en-US" sz="1400" dirty="0" smtClean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/>
                <a:endParaRPr lang="en-US" sz="1800" dirty="0" smtClean="0">
                  <a:ea typeface="Cambria Math" panose="02040503050406030204" pitchFamily="18" charset="0"/>
                </a:endParaRPr>
              </a:p>
              <a:p>
                <a:pPr lvl="2"/>
                <a:r>
                  <a:rPr lang="en-US" sz="1800" dirty="0" smtClean="0">
                    <a:ea typeface="Cambria Math" panose="02040503050406030204" pitchFamily="18" charset="0"/>
                  </a:rPr>
                  <a:t>with:</a:t>
                </a:r>
                <a:endParaRPr lang="en-US" sz="1800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US" sz="1800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: </a:t>
                </a:r>
                <a:r>
                  <a:rPr lang="en-US" sz="1800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displacement vector</a:t>
                </a: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/>
                <a:r>
                  <a:rPr lang="en-US" sz="1800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: </a:t>
                </a:r>
                <a:r>
                  <a:rPr lang="en-US" sz="1800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stress tensor</a:t>
                </a: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/>
                <a:r>
                  <a:rPr lang="en-US" sz="1800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sz="1800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: volume forces vector</a:t>
                </a:r>
              </a:p>
              <a:p>
                <a:pPr lvl="2"/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sz="1800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 : normal vector to a surface</a:t>
                </a: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19" name="Espace réservé du contenu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76000" y="1268760"/>
                <a:ext cx="8438460" cy="4968552"/>
              </a:xfrm>
              <a:prstGeom prst="rect">
                <a:avLst/>
              </a:prstGeom>
              <a:blipFill>
                <a:blip r:embed="rId4"/>
                <a:stretch>
                  <a:fillRect t="-25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873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Mechanics: reminder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75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Espace réservé du contenu 11"/>
              <p:cNvSpPr txBox="1">
                <a:spLocks/>
              </p:cNvSpPr>
              <p:nvPr/>
            </p:nvSpPr>
            <p:spPr bwMode="gray">
              <a:xfrm>
                <a:off x="576000" y="1268760"/>
                <a:ext cx="8468940" cy="4968552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923925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Font typeface="Arial" pitchFamily="34" charset="0"/>
                  <a:buNone/>
                  <a:defRPr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360363" indent="-360363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SzPct val="90000"/>
                  <a:buFontTx/>
                  <a:buBlip>
                    <a:blip r:embed="rId2"/>
                  </a:buBlip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2pPr>
                <a:lvl3pPr marL="361950" indent="0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SzPct val="36000"/>
                  <a:buFont typeface="Arial" pitchFamily="34" charset="0"/>
                  <a:buNone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3pPr>
                <a:lvl4pPr marL="1009650" indent="-238125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Clr>
                    <a:srgbClr val="666666"/>
                  </a:buClr>
                  <a:buSzPct val="36000"/>
                  <a:buFontTx/>
                  <a:buBlip>
                    <a:blip r:embed="rId3"/>
                  </a:buBlip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4pPr>
                <a:lvl5pPr marL="1133475" indent="-114300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Clr>
                    <a:srgbClr val="666666"/>
                  </a:buClr>
                  <a:buFont typeface="Arial" pitchFamily="34" charset="0"/>
                  <a:buChar char="-"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sz="2000" b="1" dirty="0" smtClean="0">
                    <a:sym typeface="Symbol" pitchFamily="18" charset="2"/>
                  </a:rPr>
                  <a:t>FE discretization</a:t>
                </a:r>
              </a:p>
              <a:p>
                <a:pPr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en-US" sz="2000" dirty="0" smtClean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/>
                <a:endParaRPr lang="en-US" sz="2000" b="0" i="1" dirty="0" smtClean="0">
                  <a:solidFill>
                    <a:srgbClr val="666666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Weak formulation of equilibrium 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+ </a:t>
                </a:r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FE discretization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{"/>
                              <m:endChr m:val="}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18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𝑑𝑆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sSup>
                            <m:sSup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p>
                          </m:sSup>
                        </m:lim>
                      </m:limLow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+ </m:t>
                      </m:r>
                      <m:limLow>
                        <m:limLow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sup>
                                  </m:sSup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𝝈</m:t>
                                      </m:r>
                                      <m: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𝑑𝑆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sSup>
                            <m:sSup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p>
                          </m:sSup>
                        </m:lim>
                      </m:limLow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+ </m:t>
                      </m:r>
                      <m:limLow>
                        <m:limLow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15"/>
                                    </m:r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18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d>
                                  <m:r>
                                    <a:rPr lang="en-US" sz="1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𝑑𝑉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sSup>
                            <m:sSup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sup>
                          </m:sSup>
                        </m:lim>
                      </m:limLow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 </m:t>
                      </m:r>
                      <m:limLow>
                        <m:limLow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trlPr>
                                    <a:rPr lang="en-US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  <m:r>
                                    <a:rPr lang="en-US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𝑑𝑉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d>
                            <m:dPr>
                              <m:begChr m:val="["/>
                              <m:endChr m:val="]"/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</m:lim>
                      </m:limLow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 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1800" b="1" dirty="0"/>
              </a:p>
              <a:p>
                <a:pPr lvl="2">
                  <a:lnSpc>
                    <a:spcPct val="100000"/>
                  </a:lnSpc>
                </a:pPr>
                <a:endParaRPr lang="en-US" b="1" dirty="0"/>
              </a:p>
              <a:p>
                <a:pPr lvl="2">
                  <a:lnSpc>
                    <a:spcPct val="100000"/>
                  </a:lnSpc>
                </a:pPr>
                <a:r>
                  <a:rPr lang="en-US" b="1" dirty="0" smtClean="0"/>
                  <a:t>Equivalent nodal forces vector (N) to:</a:t>
                </a:r>
                <a:endParaRPr lang="en-US" b="1" dirty="0"/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p>
                    </m:sSup>
                  </m:oMath>
                </a14:m>
                <a:r>
                  <a:rPr lang="en-US" b="1" dirty="0"/>
                  <a:t>	 </a:t>
                </a:r>
                <a:r>
                  <a:rPr lang="en-US" dirty="0" smtClean="0"/>
                  <a:t>prescribed surface forces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endParaRPr lang="en-US" dirty="0">
                  <a:solidFill>
                    <a:srgbClr val="00B050"/>
                  </a:solidFill>
                  <a:latin typeface="Consolas" panose="020B0609020204030204" pitchFamily="49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r>
                  <a:rPr lang="en-US" dirty="0"/>
                  <a:t>	 </a:t>
                </a:r>
                <a:r>
                  <a:rPr lang="en-US" dirty="0" smtClean="0"/>
                  <a:t>surface forces in reaction to prescribed displacements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endParaRPr lang="en-US" dirty="0">
                  <a:latin typeface="Consolas" panose="020B0609020204030204" pitchFamily="49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p>
                    </m:sSup>
                  </m:oMath>
                </a14:m>
                <a:r>
                  <a:rPr lang="en-US" dirty="0"/>
                  <a:t>	 </a:t>
                </a:r>
                <a:r>
                  <a:rPr lang="en-US" dirty="0" smtClean="0"/>
                  <a:t>prescribed volume forces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𝑓</m:t>
                    </m:r>
                  </m:oMath>
                </a14:m>
                <a:endParaRPr lang="en-US" dirty="0" smtClean="0">
                  <a:latin typeface="Consolas" panose="020B0609020204030204" pitchFamily="49" charset="0"/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</m:d>
                  </m:oMath>
                </a14:m>
                <a:r>
                  <a:rPr lang="en-US" b="1" dirty="0"/>
                  <a:t> </a:t>
                </a:r>
                <a:r>
                  <a:rPr lang="en-US" dirty="0" smtClean="0"/>
                  <a:t>internal volume forces</a:t>
                </a:r>
                <a:endParaRPr lang="en-US" dirty="0">
                  <a:solidFill>
                    <a:srgbClr val="00B050"/>
                  </a:solidFill>
                  <a:latin typeface="Consolas" panose="020B0609020204030204" pitchFamily="49" charset="0"/>
                </a:endParaRPr>
              </a:p>
              <a:p>
                <a:pPr lvl="2">
                  <a:lnSpc>
                    <a:spcPct val="100000"/>
                  </a:lnSpc>
                </a:pPr>
                <a:endParaRPr lang="en-US" dirty="0">
                  <a:solidFill>
                    <a:srgbClr val="00B050"/>
                  </a:solidFill>
                  <a:latin typeface="Consolas" panose="020B0609020204030204" pitchFamily="49" charset="0"/>
                </a:endParaRPr>
              </a:p>
              <a:p>
                <a:pPr lvl="2">
                  <a:lnSpc>
                    <a:spcPct val="100000"/>
                  </a:lnSpc>
                </a:pPr>
                <a:r>
                  <a:rPr lang="en-US" b="1" dirty="0"/>
                  <a:t>Matrices</a:t>
                </a: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US" b="1" dirty="0"/>
                  <a:t>	 </a:t>
                </a:r>
                <a:r>
                  <a:rPr lang="en-US" dirty="0" smtClean="0"/>
                  <a:t>matrix of shape functions ( . )</a:t>
                </a:r>
                <a:endParaRPr lang="en-US" dirty="0"/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dirty="0"/>
                  <a:t>	 </a:t>
                </a:r>
                <a:r>
                  <a:rPr lang="en-US" dirty="0" smtClean="0"/>
                  <a:t>matrix of derivative of shape functions (m</a:t>
                </a:r>
                <a:r>
                  <a:rPr lang="en-US" baseline="30000" dirty="0"/>
                  <a:t>-1</a:t>
                </a:r>
                <a:r>
                  <a:rPr lang="en-US" dirty="0" smtClean="0"/>
                  <a:t>)</a:t>
                </a:r>
                <a:endParaRPr lang="en-US" dirty="0"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19" name="Espace réservé du contenu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76000" y="1268760"/>
                <a:ext cx="8468940" cy="4968552"/>
              </a:xfrm>
              <a:prstGeom prst="rect">
                <a:avLst/>
              </a:prstGeom>
              <a:blipFill>
                <a:blip r:embed="rId4"/>
                <a:stretch>
                  <a:fillRect t="-2577" b="-58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466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Mechanics: reminder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76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Espace réservé du contenu 11"/>
              <p:cNvSpPr txBox="1">
                <a:spLocks/>
              </p:cNvSpPr>
              <p:nvPr/>
            </p:nvSpPr>
            <p:spPr bwMode="gray">
              <a:xfrm>
                <a:off x="576000" y="1268760"/>
                <a:ext cx="8468940" cy="4968552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923925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Font typeface="Arial" pitchFamily="34" charset="0"/>
                  <a:buNone/>
                  <a:defRPr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360363" indent="-360363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SzPct val="90000"/>
                  <a:buFontTx/>
                  <a:buBlip>
                    <a:blip r:embed="rId2"/>
                  </a:buBlip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2pPr>
                <a:lvl3pPr marL="361950" indent="0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SzPct val="36000"/>
                  <a:buFont typeface="Arial" pitchFamily="34" charset="0"/>
                  <a:buNone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3pPr>
                <a:lvl4pPr marL="1009650" indent="-238125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Clr>
                    <a:srgbClr val="666666"/>
                  </a:buClr>
                  <a:buSzPct val="36000"/>
                  <a:buFontTx/>
                  <a:buBlip>
                    <a:blip r:embed="rId3"/>
                  </a:buBlip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4pPr>
                <a:lvl5pPr marL="1133475" indent="-114300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Clr>
                    <a:srgbClr val="666666"/>
                  </a:buClr>
                  <a:buFont typeface="Arial" pitchFamily="34" charset="0"/>
                  <a:buChar char="-"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sz="2000" b="1" dirty="0">
                    <a:sym typeface="Symbol" pitchFamily="18" charset="2"/>
                  </a:rPr>
                  <a:t>FE discretization</a:t>
                </a:r>
              </a:p>
              <a:p>
                <a:pPr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fr-FR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2000" b="0" i="1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fr-FR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fr-FR" sz="2000" dirty="0" smtClean="0">
                  <a:solidFill>
                    <a:srgbClr val="66666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/>
                <a:endParaRPr lang="fr-FR" sz="2000" b="0" i="1" dirty="0" smtClean="0">
                  <a:solidFill>
                    <a:srgbClr val="666666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Weak formulation of equilibrium + FE discretization</a:t>
                </a:r>
              </a:p>
              <a:p>
                <a:pPr lvl="2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fr-FR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{"/>
                              <m:endChr m:val="}"/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  <m:r>
                            <a:rPr lang="fr-FR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fr-FR" sz="20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:endParaRPr lang="fr-FR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Small strain hypothesis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d>
                      <m:dPr>
                        <m:begChr m:val="["/>
                        <m:endChr m:val="]"/>
                        <m:ctrlP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itchFamily="18" charset="2"/>
                  </a:rPr>
                  <a:t>	+ elasticity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endParaRPr>
              </a:p>
              <a:p>
                <a:pPr lvl="2"/>
                <a:endParaRPr lang="en-US" sz="2000" dirty="0" smtClean="0">
                  <a:solidFill>
                    <a:srgbClr val="666666"/>
                  </a:solidFill>
                  <a:sym typeface="Symbol" pitchFamily="18" charset="2"/>
                </a:endParaRPr>
              </a:p>
              <a:p>
                <a:pPr lvl="2"/>
                <a:endParaRPr lang="en-US" sz="2000" dirty="0" smtClean="0">
                  <a:solidFill>
                    <a:schemeClr val="tx1"/>
                  </a:solidFill>
                  <a:sym typeface="Symbol" pitchFamily="18" charset="2"/>
                </a:endParaRPr>
              </a:p>
              <a:p>
                <a:pPr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{"/>
                              <m:endChr m:val="}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</m:d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𝑑𝑉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e>
                          </m:d>
                        </m:lim>
                      </m:limLow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en-US" sz="2000" dirty="0" smtClean="0">
                  <a:solidFill>
                    <a:schemeClr val="tx1"/>
                  </a:solidFill>
                  <a:sym typeface="Symbol" pitchFamily="18" charset="2"/>
                </a:endParaRPr>
              </a:p>
              <a:p>
                <a:pPr lvl="2"/>
                <a:endParaRPr lang="en-US" sz="2000" dirty="0" smtClean="0">
                  <a:solidFill>
                    <a:schemeClr val="tx1"/>
                  </a:solidFill>
                  <a:sym typeface="Symbol" pitchFamily="18" charset="2"/>
                </a:endParaRPr>
              </a:p>
              <a:p>
                <a:pPr lvl="2"/>
                <a:endParaRPr lang="en-US" sz="2000" dirty="0" smtClean="0">
                  <a:solidFill>
                    <a:schemeClr val="tx1"/>
                  </a:solidFill>
                  <a:sym typeface="Symbol" pitchFamily="18" charset="2"/>
                </a:endParaRPr>
              </a:p>
              <a:p>
                <a:pPr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</m:oMath>
                  </m:oMathPara>
                </a14:m>
                <a:endParaRPr lang="en-US" sz="2000" dirty="0" smtClean="0">
                  <a:solidFill>
                    <a:schemeClr val="tx1"/>
                  </a:solidFill>
                  <a:sym typeface="Symbol" pitchFamily="18" charset="2"/>
                </a:endParaRPr>
              </a:p>
              <a:p>
                <a:pPr lvl="2">
                  <a:lnSpc>
                    <a:spcPct val="100000"/>
                  </a:lnSpc>
                </a:pPr>
                <a:endParaRPr lang="en-US" sz="2000" b="1" dirty="0" smtClean="0"/>
              </a:p>
              <a:p>
                <a:pPr lvl="2">
                  <a:lnSpc>
                    <a:spcPct val="100000"/>
                  </a:lnSpc>
                </a:pPr>
                <a:r>
                  <a:rPr lang="en-US" sz="2000" b="1" dirty="0" smtClean="0"/>
                  <a:t>Matrices</a:t>
                </a:r>
                <a:endParaRPr lang="en-US" sz="2000" b="1" dirty="0"/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sz="2000" b="1" dirty="0"/>
                  <a:t>	 </a:t>
                </a:r>
                <a:r>
                  <a:rPr lang="en-US" sz="2000" dirty="0" smtClean="0"/>
                  <a:t>stiffness matrix (N.</a:t>
                </a:r>
                <a:r>
                  <a:rPr lang="en-US" sz="2000" dirty="0"/>
                  <a:t> </a:t>
                </a:r>
                <a:r>
                  <a:rPr lang="en-US" sz="2000" dirty="0" smtClean="0"/>
                  <a:t>m</a:t>
                </a:r>
                <a:r>
                  <a:rPr lang="en-US" sz="2000" baseline="30000" dirty="0" smtClean="0"/>
                  <a:t>-1</a:t>
                </a:r>
                <a:r>
                  <a:rPr lang="en-US" sz="2000" dirty="0" smtClean="0"/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19" name="Espace réservé du contenu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576000" y="1268760"/>
                <a:ext cx="8468940" cy="4968552"/>
              </a:xfrm>
              <a:prstGeom prst="rect">
                <a:avLst/>
              </a:prstGeom>
              <a:blipFill>
                <a:blip r:embed="rId4"/>
                <a:stretch>
                  <a:fillRect t="-25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84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Chap. 5: elastic mechanical analysis</a:t>
            </a:r>
            <a:endParaRPr lang="en-US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77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Espace réservé du contenu 1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268760"/>
                <a:ext cx="8388488" cy="4968552"/>
              </a:xfrm>
            </p:spPr>
            <p:txBody>
              <a:bodyPr/>
              <a:lstStyle/>
              <a:p>
                <a:pPr marL="0" lvl="1" indent="0">
                  <a:buNone/>
                </a:pPr>
                <a:r>
                  <a:rPr lang="fr-FR" sz="1800" b="1" i="1" u="sng" dirty="0" smtClean="0">
                    <a:solidFill>
                      <a:schemeClr val="tx1"/>
                    </a:solidFill>
                    <a:sym typeface="Symbol" pitchFamily="18" charset="2"/>
                  </a:rPr>
                  <a:t>Objective:</a:t>
                </a:r>
                <a:r>
                  <a:rPr lang="fr-FR" sz="1800" dirty="0">
                    <a:solidFill>
                      <a:schemeClr val="tx1"/>
                    </a:solidFill>
                    <a:sym typeface="Symbol" pitchFamily="18" charset="2"/>
                  </a:rPr>
                  <a:t>	</a:t>
                </a:r>
                <a:r>
                  <a:rPr lang="en-US" sz="1800" dirty="0" smtClean="0">
                    <a:solidFill>
                      <a:schemeClr val="tx1"/>
                    </a:solidFill>
                    <a:sym typeface="Symbol" pitchFamily="18" charset="2"/>
                  </a:rPr>
                  <a:t>elastic calculations</a:t>
                </a:r>
              </a:p>
              <a:p>
                <a:pPr marL="0" lvl="1" indent="0">
                  <a:buNone/>
                </a:pPr>
                <a:r>
                  <a:rPr lang="en-US" sz="1800" dirty="0" smtClean="0">
                    <a:solidFill>
                      <a:schemeClr val="tx1"/>
                    </a:solidFill>
                    <a:sym typeface="Symbol" pitchFamily="18" charset="2"/>
                  </a:rPr>
                  <a:t>		with prescribed displacements</a:t>
                </a:r>
              </a:p>
              <a:p>
                <a:pPr marL="0" lvl="1" indent="0">
                  <a:buNone/>
                </a:pPr>
                <a:r>
                  <a:rPr lang="en-US" sz="1800" dirty="0">
                    <a:solidFill>
                      <a:schemeClr val="tx1"/>
                    </a:solidFill>
                    <a:sym typeface="Symbol" pitchFamily="18" charset="2"/>
                  </a:rPr>
                  <a:t>	</a:t>
                </a:r>
                <a:r>
                  <a:rPr lang="en-US" sz="1800" dirty="0" smtClean="0">
                    <a:solidFill>
                      <a:schemeClr val="tx1"/>
                    </a:solidFill>
                    <a:sym typeface="Symbol" pitchFamily="18" charset="2"/>
                  </a:rPr>
                  <a:t>	and surface and volume forces</a:t>
                </a:r>
                <a:endParaRPr lang="en-US" sz="1800" dirty="0">
                  <a:solidFill>
                    <a:schemeClr val="tx1"/>
                  </a:solidFill>
                  <a:sym typeface="Symbol" pitchFamily="18" charset="2"/>
                </a:endParaRPr>
              </a:p>
              <a:p>
                <a:pPr marL="0" lvl="1" indent="0">
                  <a:buNone/>
                </a:pPr>
                <a:endParaRPr lang="en-US" sz="1800" i="1" dirty="0" smtClean="0">
                  <a:sym typeface="Wingdings" panose="05000000000000000000" pitchFamily="2" charset="2"/>
                </a:endParaRPr>
              </a:p>
              <a:p>
                <a:pPr marL="0" lvl="1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fr-FR" sz="18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r>
                  <a:rPr lang="fr-FR" sz="1800" i="1" dirty="0">
                    <a:sym typeface="Wingdings" panose="05000000000000000000" pitchFamily="2" charset="2"/>
                  </a:rPr>
                  <a:t>	 </a:t>
                </a:r>
                <a:r>
                  <a:rPr lang="fr-FR" sz="1800" i="1" dirty="0" err="1" smtClean="0">
                    <a:sym typeface="Wingdings" panose="05000000000000000000" pitchFamily="2" charset="2"/>
                  </a:rPr>
                  <a:t>Linear</a:t>
                </a:r>
                <a:r>
                  <a:rPr lang="fr-FR" sz="1800" i="1" dirty="0" smtClean="0">
                    <a:sym typeface="Wingdings" panose="05000000000000000000" pitchFamily="2" charset="2"/>
                  </a:rPr>
                  <a:t> system</a:t>
                </a:r>
                <a:endParaRPr lang="fr-FR" sz="1800" i="1" dirty="0">
                  <a:sym typeface="Wingdings" panose="05000000000000000000" pitchFamily="2" charset="2"/>
                </a:endParaRPr>
              </a:p>
              <a:p>
                <a:pPr marL="0" lvl="1" indent="0">
                  <a:buNone/>
                </a:pPr>
                <a:endParaRPr lang="en-US" sz="1800" i="1" dirty="0">
                  <a:sym typeface="Wingdings" panose="05000000000000000000" pitchFamily="2" charset="2"/>
                </a:endParaRPr>
              </a:p>
              <a:p>
                <a:pPr marL="342900" lvl="1" indent="-342900">
                  <a:buFont typeface="+mj-lt"/>
                  <a:buAutoNum type="arabicPeriod"/>
                </a:pPr>
                <a:r>
                  <a:rPr lang="en-US" sz="1800" i="1" dirty="0" smtClean="0">
                    <a:sym typeface="Wingdings" panose="05000000000000000000" pitchFamily="2" charset="2"/>
                  </a:rPr>
                  <a:t>stiffness </a:t>
                </a:r>
                <a:r>
                  <a:rPr lang="en-US" sz="1800" i="1" dirty="0">
                    <a:sym typeface="Wingdings" panose="05000000000000000000" pitchFamily="2" charset="2"/>
                  </a:rPr>
                  <a:t>matrix</a:t>
                </a:r>
                <a:r>
                  <a:rPr lang="en-US" sz="1800" i="1" dirty="0" smtClean="0">
                    <a:sym typeface="Wingdings" panose="05000000000000000000" pitchFamily="2" charset="2"/>
                  </a:rPr>
                  <a:t> calculation		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sz="1800" i="1" dirty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1800" i="1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(1st  member)</a:t>
                </a:r>
                <a:endParaRPr lang="en-US" sz="1800" i="1" dirty="0">
                  <a:solidFill>
                    <a:srgbClr val="666666"/>
                  </a:solidFill>
                  <a:sym typeface="Wingdings" panose="05000000000000000000" pitchFamily="2" charset="2"/>
                </a:endParaRPr>
              </a:p>
              <a:p>
                <a:pPr marL="342900" lvl="1" indent="-342900">
                  <a:buFont typeface="+mj-lt"/>
                  <a:buAutoNum type="arabicPeriod"/>
                </a:pPr>
                <a:r>
                  <a:rPr lang="en-US" sz="1800" i="1" dirty="0" smtClean="0">
                    <a:sym typeface="Wingdings" panose="05000000000000000000" pitchFamily="2" charset="2"/>
                  </a:rPr>
                  <a:t>nodal forces calculation			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r>
                  <a:rPr lang="en-US" sz="1800" i="1" dirty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 (2nd </a:t>
                </a:r>
                <a:r>
                  <a:rPr lang="en-US" sz="1800" i="1" dirty="0" smtClean="0">
                    <a:solidFill>
                      <a:srgbClr val="666666"/>
                    </a:solidFill>
                    <a:sym typeface="Wingdings" panose="05000000000000000000" pitchFamily="2" charset="2"/>
                  </a:rPr>
                  <a:t>member)</a:t>
                </a:r>
                <a:endParaRPr lang="en-US" sz="1800" i="1" dirty="0">
                  <a:solidFill>
                    <a:srgbClr val="666666"/>
                  </a:solidFill>
                  <a:sym typeface="Wingdings" panose="05000000000000000000" pitchFamily="2" charset="2"/>
                </a:endParaRPr>
              </a:p>
              <a:p>
                <a:pPr marL="342900" lvl="1" indent="-342900">
                  <a:buFont typeface="+mj-lt"/>
                  <a:buAutoNum type="arabicPeriod"/>
                </a:pPr>
                <a:r>
                  <a:rPr lang="en-US" sz="1800" i="1" dirty="0" smtClean="0"/>
                  <a:t>solving with </a:t>
                </a:r>
                <a:r>
                  <a:rPr lang="en-US" sz="1800" dirty="0" smtClean="0">
                    <a:latin typeface="Consolas" panose="020B0609020204030204" pitchFamily="49" charset="0"/>
                    <a:cs typeface="Consolas" panose="020B0609020204030204" pitchFamily="49" charset="0"/>
                    <a:sym typeface="Wingdings" panose="05000000000000000000" pitchFamily="2" charset="2"/>
                  </a:rPr>
                  <a:t>RESO </a:t>
                </a:r>
                <a:r>
                  <a:rPr lang="en-US" sz="1800" dirty="0" smtClean="0">
                    <a:cs typeface="Consolas" panose="020B0609020204030204" pitchFamily="49" charset="0"/>
                    <a:sym typeface="Wingdings" panose="05000000000000000000" pitchFamily="2" charset="2"/>
                  </a:rPr>
                  <a:t> </a:t>
                </a:r>
                <a:r>
                  <a:rPr lang="en-US" sz="1800" dirty="0" smtClean="0"/>
                  <a:t>displacements	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fr-FR" sz="1800" i="1" dirty="0" smtClean="0">
                    <a:sym typeface="Symbol" pitchFamily="18" charset="2"/>
                  </a:rPr>
                  <a:t> (</a:t>
                </a:r>
                <a:r>
                  <a:rPr lang="en-US" sz="1800" i="1" dirty="0" smtClean="0">
                    <a:sym typeface="Symbol" pitchFamily="18" charset="2"/>
                  </a:rPr>
                  <a:t>unknown</a:t>
                </a:r>
                <a:r>
                  <a:rPr lang="fr-FR" sz="1800" i="1" dirty="0" smtClean="0">
                    <a:sym typeface="Symbol" pitchFamily="18" charset="2"/>
                  </a:rPr>
                  <a:t>)</a:t>
                </a:r>
                <a:endParaRPr lang="fr-FR" sz="2000" i="1" dirty="0" smtClean="0"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29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268760"/>
                <a:ext cx="8388488" cy="4968552"/>
              </a:xfrm>
              <a:blipFill>
                <a:blip r:embed="rId2"/>
                <a:stretch>
                  <a:fillRect l="-1670" t="-19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e 29"/>
          <p:cNvGrpSpPr/>
          <p:nvPr/>
        </p:nvGrpSpPr>
        <p:grpSpPr>
          <a:xfrm>
            <a:off x="1368307" y="3811078"/>
            <a:ext cx="6656533" cy="3685370"/>
            <a:chOff x="777132" y="3417282"/>
            <a:chExt cx="7391401" cy="4092225"/>
          </a:xfrm>
        </p:grpSpPr>
        <p:sp>
          <p:nvSpPr>
            <p:cNvPr id="31" name="Rectangle 30"/>
            <p:cNvSpPr/>
            <p:nvPr/>
          </p:nvSpPr>
          <p:spPr bwMode="auto">
            <a:xfrm>
              <a:off x="2079346" y="3760857"/>
              <a:ext cx="4349584" cy="2699128"/>
            </a:xfrm>
            <a:prstGeom prst="rect">
              <a:avLst/>
            </a:prstGeom>
            <a:solidFill>
              <a:srgbClr val="B2B2B2"/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2" name="Arc 31"/>
            <p:cNvSpPr/>
            <p:nvPr/>
          </p:nvSpPr>
          <p:spPr bwMode="auto">
            <a:xfrm>
              <a:off x="3309499" y="5556469"/>
              <a:ext cx="1889276" cy="1953038"/>
            </a:xfrm>
            <a:prstGeom prst="arc">
              <a:avLst>
                <a:gd name="adj1" fmla="val 10954367"/>
                <a:gd name="adj2" fmla="val 21437270"/>
              </a:avLst>
            </a:prstGeom>
            <a:solidFill>
              <a:schemeClr val="bg1"/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33" name="Connecteur droit avec flèche 32"/>
            <p:cNvCxnSpPr/>
            <p:nvPr/>
          </p:nvCxnSpPr>
          <p:spPr>
            <a:xfrm rot="16200000" flipH="1">
              <a:off x="1884498" y="3939221"/>
              <a:ext cx="381195" cy="12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 rot="16200000" flipH="1">
              <a:off x="2973474" y="3938616"/>
              <a:ext cx="381195" cy="12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 rot="16200000" flipH="1">
              <a:off x="2428986" y="3939221"/>
              <a:ext cx="381195" cy="12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/>
            <p:cNvCxnSpPr/>
            <p:nvPr/>
          </p:nvCxnSpPr>
          <p:spPr>
            <a:xfrm rot="16200000" flipH="1">
              <a:off x="3517962" y="3938616"/>
              <a:ext cx="381195" cy="12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/>
            <p:cNvCxnSpPr/>
            <p:nvPr/>
          </p:nvCxnSpPr>
          <p:spPr>
            <a:xfrm rot="16200000" flipH="1">
              <a:off x="4062450" y="3939221"/>
              <a:ext cx="381195" cy="12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/>
            <p:cNvCxnSpPr/>
            <p:nvPr/>
          </p:nvCxnSpPr>
          <p:spPr>
            <a:xfrm rot="16200000" flipH="1">
              <a:off x="5151425" y="3938616"/>
              <a:ext cx="381195" cy="12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/>
            <p:cNvCxnSpPr/>
            <p:nvPr/>
          </p:nvCxnSpPr>
          <p:spPr>
            <a:xfrm rot="16200000" flipH="1">
              <a:off x="4606937" y="3939221"/>
              <a:ext cx="381195" cy="12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/>
            <p:nvPr/>
          </p:nvCxnSpPr>
          <p:spPr>
            <a:xfrm rot="16200000" flipH="1">
              <a:off x="5695913" y="3938616"/>
              <a:ext cx="381195" cy="12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/>
            <p:nvPr/>
          </p:nvCxnSpPr>
          <p:spPr>
            <a:xfrm rot="16200000" flipH="1">
              <a:off x="6240406" y="3938616"/>
              <a:ext cx="381195" cy="12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 Box 33"/>
            <p:cNvSpPr txBox="1">
              <a:spLocks noChangeArrowheads="1"/>
            </p:cNvSpPr>
            <p:nvPr/>
          </p:nvSpPr>
          <p:spPr bwMode="auto">
            <a:xfrm>
              <a:off x="6548643" y="3417282"/>
              <a:ext cx="1619890" cy="41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l-GR" sz="1800" i="1" dirty="0" smtClean="0">
                  <a:solidFill>
                    <a:srgbClr val="FF0000"/>
                  </a:solidFill>
                  <a:latin typeface="+mn-lt"/>
                </a:rPr>
                <a:t>σ</a:t>
              </a:r>
              <a:r>
                <a:rPr lang="fr-FR" sz="1800" i="1" dirty="0" smtClean="0">
                  <a:solidFill>
                    <a:srgbClr val="FF0000"/>
                  </a:solidFill>
                  <a:latin typeface="+mn-lt"/>
                </a:rPr>
                <a:t> = 30 </a:t>
              </a:r>
              <a:r>
                <a:rPr lang="fr-FR" sz="1800" i="1" dirty="0" err="1" smtClean="0">
                  <a:solidFill>
                    <a:srgbClr val="FF0000"/>
                  </a:solidFill>
                  <a:latin typeface="+mn-lt"/>
                </a:rPr>
                <a:t>MPa</a:t>
              </a:r>
              <a:endParaRPr lang="fr-FR" sz="1800" i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43" name="Triangle isocèle 42"/>
            <p:cNvSpPr/>
            <p:nvPr/>
          </p:nvSpPr>
          <p:spPr>
            <a:xfrm>
              <a:off x="1974304" y="6500910"/>
              <a:ext cx="217826" cy="187781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Triangle isocèle 43"/>
            <p:cNvSpPr/>
            <p:nvPr/>
          </p:nvSpPr>
          <p:spPr>
            <a:xfrm rot="5400000">
              <a:off x="1850369" y="6376975"/>
              <a:ext cx="217826" cy="187781"/>
            </a:xfrm>
            <a:prstGeom prst="triangle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Triangle isocèle 44"/>
            <p:cNvSpPr/>
            <p:nvPr/>
          </p:nvSpPr>
          <p:spPr>
            <a:xfrm>
              <a:off x="2600553" y="6500910"/>
              <a:ext cx="217826" cy="187781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Triangle isocèle 45"/>
            <p:cNvSpPr/>
            <p:nvPr/>
          </p:nvSpPr>
          <p:spPr>
            <a:xfrm>
              <a:off x="3226802" y="6500910"/>
              <a:ext cx="217826" cy="187781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Triangle isocèle 46"/>
            <p:cNvSpPr/>
            <p:nvPr/>
          </p:nvSpPr>
          <p:spPr>
            <a:xfrm>
              <a:off x="5078320" y="6500910"/>
              <a:ext cx="217826" cy="187781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Triangle isocèle 47"/>
            <p:cNvSpPr/>
            <p:nvPr/>
          </p:nvSpPr>
          <p:spPr>
            <a:xfrm>
              <a:off x="5704569" y="6500910"/>
              <a:ext cx="217826" cy="187781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Triangle isocèle 48"/>
            <p:cNvSpPr/>
            <p:nvPr/>
          </p:nvSpPr>
          <p:spPr>
            <a:xfrm>
              <a:off x="6330818" y="6500910"/>
              <a:ext cx="217826" cy="187781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Text Box 33"/>
            <p:cNvSpPr txBox="1">
              <a:spLocks noChangeArrowheads="1"/>
            </p:cNvSpPr>
            <p:nvPr/>
          </p:nvSpPr>
          <p:spPr bwMode="auto">
            <a:xfrm>
              <a:off x="777132" y="6273011"/>
              <a:ext cx="108787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fr-FR" sz="1800" i="1" dirty="0" err="1" smtClean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Ux</a:t>
              </a:r>
              <a:r>
                <a:rPr lang="fr-FR" sz="1800" i="1" dirty="0" smtClean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 = 0</a:t>
              </a:r>
              <a:endParaRPr lang="fr-FR" sz="1800" i="1" dirty="0">
                <a:solidFill>
                  <a:schemeClr val="accent3">
                    <a:lumMod val="50000"/>
                  </a:schemeClr>
                </a:solidFill>
                <a:latin typeface="+mn-lt"/>
              </a:endParaRPr>
            </a:p>
          </p:txBody>
        </p:sp>
        <p:cxnSp>
          <p:nvCxnSpPr>
            <p:cNvPr id="51" name="Connecteur droit 50"/>
            <p:cNvCxnSpPr/>
            <p:nvPr/>
          </p:nvCxnSpPr>
          <p:spPr>
            <a:xfrm flipV="1">
              <a:off x="2090147" y="6457676"/>
              <a:ext cx="1245568" cy="1"/>
            </a:xfrm>
            <a:prstGeom prst="line">
              <a:avLst/>
            </a:prstGeom>
            <a:ln w="76200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 flipV="1">
              <a:off x="5196857" y="6455390"/>
              <a:ext cx="1245568" cy="1"/>
            </a:xfrm>
            <a:prstGeom prst="line">
              <a:avLst/>
            </a:prstGeom>
            <a:ln w="76200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>
              <a:off x="2086516" y="3755113"/>
              <a:ext cx="4355909" cy="0"/>
            </a:xfrm>
            <a:prstGeom prst="line">
              <a:avLst/>
            </a:prstGeom>
            <a:ln w="762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 Box 33"/>
            <p:cNvSpPr txBox="1">
              <a:spLocks noChangeArrowheads="1"/>
            </p:cNvSpPr>
            <p:nvPr/>
          </p:nvSpPr>
          <p:spPr bwMode="auto">
            <a:xfrm>
              <a:off x="3713556" y="6273011"/>
              <a:ext cx="10811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800" i="1" dirty="0" err="1" smtClean="0">
                  <a:solidFill>
                    <a:srgbClr val="FFC000"/>
                  </a:solidFill>
                  <a:latin typeface="+mn-lt"/>
                </a:rPr>
                <a:t>Uy</a:t>
              </a:r>
              <a:r>
                <a:rPr lang="fr-FR" sz="1800" i="1" dirty="0" smtClean="0">
                  <a:solidFill>
                    <a:srgbClr val="FFC000"/>
                  </a:solidFill>
                  <a:latin typeface="+mn-lt"/>
                </a:rPr>
                <a:t> = 0</a:t>
              </a:r>
              <a:endParaRPr lang="fr-FR" sz="1800" i="1" dirty="0">
                <a:solidFill>
                  <a:srgbClr val="FFC000"/>
                </a:solidFill>
                <a:latin typeface="+mn-lt"/>
              </a:endParaRPr>
            </a:p>
          </p:txBody>
        </p:sp>
        <p:cxnSp>
          <p:nvCxnSpPr>
            <p:cNvPr id="55" name="Connecteur droit avec flèche 54"/>
            <p:cNvCxnSpPr/>
            <p:nvPr/>
          </p:nvCxnSpPr>
          <p:spPr>
            <a:xfrm>
              <a:off x="2379333" y="4201755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/>
            <p:cNvCxnSpPr/>
            <p:nvPr/>
          </p:nvCxnSpPr>
          <p:spPr>
            <a:xfrm>
              <a:off x="3001657" y="4201755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/>
            <p:cNvCxnSpPr/>
            <p:nvPr/>
          </p:nvCxnSpPr>
          <p:spPr>
            <a:xfrm>
              <a:off x="3623982" y="4201755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/>
            <p:cNvCxnSpPr/>
            <p:nvPr/>
          </p:nvCxnSpPr>
          <p:spPr>
            <a:xfrm>
              <a:off x="4246305" y="4201755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avec flèche 58"/>
            <p:cNvCxnSpPr/>
            <p:nvPr/>
          </p:nvCxnSpPr>
          <p:spPr>
            <a:xfrm>
              <a:off x="4868629" y="4201755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avec flèche 59"/>
            <p:cNvCxnSpPr/>
            <p:nvPr/>
          </p:nvCxnSpPr>
          <p:spPr>
            <a:xfrm>
              <a:off x="5490954" y="4201755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avec flèche 60"/>
            <p:cNvCxnSpPr/>
            <p:nvPr/>
          </p:nvCxnSpPr>
          <p:spPr>
            <a:xfrm>
              <a:off x="6113277" y="4201755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avec flèche 61"/>
            <p:cNvCxnSpPr/>
            <p:nvPr/>
          </p:nvCxnSpPr>
          <p:spPr>
            <a:xfrm>
              <a:off x="2379333" y="5097104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avec flèche 62"/>
            <p:cNvCxnSpPr/>
            <p:nvPr/>
          </p:nvCxnSpPr>
          <p:spPr>
            <a:xfrm>
              <a:off x="3001657" y="5097104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avec flèche 63"/>
            <p:cNvCxnSpPr/>
            <p:nvPr/>
          </p:nvCxnSpPr>
          <p:spPr>
            <a:xfrm>
              <a:off x="3623982" y="5097104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avec flèche 64"/>
            <p:cNvCxnSpPr/>
            <p:nvPr/>
          </p:nvCxnSpPr>
          <p:spPr>
            <a:xfrm>
              <a:off x="4246305" y="5097104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avec flèche 65"/>
            <p:cNvCxnSpPr/>
            <p:nvPr/>
          </p:nvCxnSpPr>
          <p:spPr>
            <a:xfrm>
              <a:off x="4868629" y="5097104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avec flèche 66"/>
            <p:cNvCxnSpPr/>
            <p:nvPr/>
          </p:nvCxnSpPr>
          <p:spPr>
            <a:xfrm>
              <a:off x="5490954" y="5097104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avec flèche 67"/>
            <p:cNvCxnSpPr/>
            <p:nvPr/>
          </p:nvCxnSpPr>
          <p:spPr>
            <a:xfrm>
              <a:off x="6113277" y="5097104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avec flèche 68"/>
            <p:cNvCxnSpPr/>
            <p:nvPr/>
          </p:nvCxnSpPr>
          <p:spPr>
            <a:xfrm>
              <a:off x="2379333" y="6001493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avec flèche 69"/>
            <p:cNvCxnSpPr/>
            <p:nvPr/>
          </p:nvCxnSpPr>
          <p:spPr>
            <a:xfrm>
              <a:off x="3001657" y="6001493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avec flèche 70"/>
            <p:cNvCxnSpPr/>
            <p:nvPr/>
          </p:nvCxnSpPr>
          <p:spPr>
            <a:xfrm>
              <a:off x="5490954" y="6001493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avec flèche 71"/>
            <p:cNvCxnSpPr/>
            <p:nvPr/>
          </p:nvCxnSpPr>
          <p:spPr>
            <a:xfrm>
              <a:off x="6113277" y="6001493"/>
              <a:ext cx="938" cy="2520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 Box 33"/>
            <p:cNvSpPr txBox="1">
              <a:spLocks noChangeArrowheads="1"/>
            </p:cNvSpPr>
            <p:nvPr/>
          </p:nvSpPr>
          <p:spPr bwMode="auto">
            <a:xfrm>
              <a:off x="6548643" y="4827297"/>
              <a:ext cx="103532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99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99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sz="1800" i="1" dirty="0" smtClean="0">
                  <a:solidFill>
                    <a:srgbClr val="FF0000"/>
                  </a:solidFill>
                  <a:latin typeface="+mn-lt"/>
                </a:rPr>
                <a:t>f = </a:t>
              </a:r>
              <a:r>
                <a:rPr lang="el-GR" sz="1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fr-FR" sz="1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endParaRPr lang="fr-FR" sz="1800" i="1" dirty="0">
                <a:solidFill>
                  <a:srgbClr val="FF000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43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78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>
                <a:sym typeface="Symbol" pitchFamily="18" charset="2"/>
              </a:rPr>
              <a:t>Input data from previous computation (mesh, parameters, </a:t>
            </a:r>
            <a:r>
              <a:rPr lang="en-US" sz="2000" b="1" dirty="0" smtClean="0">
                <a:sym typeface="Symbol" pitchFamily="18" charset="2"/>
              </a:rPr>
              <a:t>…)</a:t>
            </a:r>
            <a:endParaRPr lang="fr-FR" sz="2000" b="1" dirty="0"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'REST'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'formation_debutant_2_thermique.sauv'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REST</a:t>
            </a:r>
            <a:r>
              <a:rPr lang="fr-FR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1587" lvl="2">
              <a:lnSpc>
                <a:spcPct val="100000"/>
              </a:lnSpc>
            </a:pPr>
            <a:endParaRPr lang="en-US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1587" lvl="2">
              <a:lnSpc>
                <a:spcPct val="100000"/>
              </a:lnSpc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MECHANICAL MATERIAL PARAMETERS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YOUNGMAT </a:t>
            </a:r>
            <a:r>
              <a:rPr lang="en-US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30.E9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NUMAT    = 0.2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ALPHAMAT = 12.E-6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SIGYMAT  = 120.E6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1587" lvl="2">
              <a:lnSpc>
                <a:spcPct val="100000"/>
              </a:lnSpc>
            </a:pPr>
            <a:endParaRPr lang="en-US" sz="2000" b="1" dirty="0" smtClean="0">
              <a:sym typeface="Symbol" pitchFamily="18" charset="2"/>
            </a:endParaRPr>
          </a:p>
          <a:p>
            <a:pPr lvl="1"/>
            <a:r>
              <a:rPr lang="en-US" sz="2000" b="1" dirty="0" smtClean="0">
                <a:sym typeface="Symbol" pitchFamily="18" charset="2"/>
              </a:rPr>
              <a:t>Plane strain hypothesis 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'MODE' 'PLAN' </a:t>
            </a:r>
            <a:r>
              <a:rPr lang="fr-FR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'DEFO'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endParaRPr lang="en-US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en-US" sz="14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en-US" sz="2000" b="1" dirty="0" smtClean="0">
                <a:sym typeface="Symbol" pitchFamily="18" charset="2"/>
              </a:rPr>
              <a:t>Linear elastic isotropic mechanical model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MOM1     = </a:t>
            </a:r>
            <a:r>
              <a:rPr lang="en-US" sz="1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MODE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</a:t>
            </a:r>
            <a:r>
              <a:rPr lang="en-US" sz="14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'MECANIQUE' 'ELASTIQUE' </a:t>
            </a:r>
            <a:r>
              <a:rPr lang="en-US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MAM1     = </a:t>
            </a:r>
            <a:r>
              <a:rPr lang="fr-FR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MATE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MOM1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'YOUN'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YOUNGMAT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'NU'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NUMAT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'ALPH'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ALPHAMAT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'TREF'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T0 </a:t>
            </a:r>
            <a:r>
              <a:rPr lang="fr-FR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'TALP'</a:t>
            </a:r>
            <a:r>
              <a:rPr lang="fr-FR" sz="14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T0 </a:t>
            </a:r>
            <a:r>
              <a:rPr lang="fr-FR" sz="14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sz="14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8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Chap. 5: elastic mechanical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38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Chap. 5: elastic mechanical analysis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79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53700" cy="4968552"/>
          </a:xfrm>
        </p:spPr>
        <p:txBody>
          <a:bodyPr/>
          <a:lstStyle/>
          <a:p>
            <a:pPr lvl="1"/>
            <a:r>
              <a:rPr lang="en-US" sz="2000" b="1" dirty="0">
                <a:sym typeface="Symbol" pitchFamily="18" charset="2"/>
              </a:rPr>
              <a:t>Stiffness matrix (1</a:t>
            </a:r>
            <a:r>
              <a:rPr lang="en-US" sz="2000" b="1" baseline="30000" dirty="0">
                <a:sym typeface="Symbol" pitchFamily="18" charset="2"/>
              </a:rPr>
              <a:t>st</a:t>
            </a:r>
            <a:r>
              <a:rPr lang="en-US" sz="2000" b="1" dirty="0">
                <a:sym typeface="Symbol" pitchFamily="18" charset="2"/>
              </a:rPr>
              <a:t> member)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RI 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RIGI</a:t>
            </a: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MOM1 MAM1 </a:t>
            </a:r>
            <a:r>
              <a:rPr lang="fr-FR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fr-FR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en-US" sz="2000" b="1" dirty="0" smtClean="0">
                <a:sym typeface="Symbol" pitchFamily="18" charset="2"/>
              </a:rPr>
              <a:t>Constraints on displacements (1</a:t>
            </a:r>
            <a:r>
              <a:rPr lang="en-US" sz="2000" b="1" baseline="30000" dirty="0" smtClean="0">
                <a:sym typeface="Symbol" pitchFamily="18" charset="2"/>
              </a:rPr>
              <a:t>st</a:t>
            </a:r>
            <a:r>
              <a:rPr lang="en-US" sz="2000" b="1" dirty="0" smtClean="0">
                <a:sym typeface="Symbol" pitchFamily="18" charset="2"/>
              </a:rPr>
              <a:t> member)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BLMX 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BLOQ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PA   'UX' ;        (point A locked along x)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BLMY 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BLOQ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(It's up to you);  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(lower line locked along y)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RITOT    =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(It's up to you);       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(assembly of stiffness)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en-US" sz="2000" b="1" dirty="0" smtClean="0">
                <a:sym typeface="Symbol" pitchFamily="18" charset="2"/>
              </a:rPr>
              <a:t>Equivalent nodal forces to the pressure (2</a:t>
            </a:r>
            <a:r>
              <a:rPr lang="en-US" sz="2000" b="1" baseline="30000" dirty="0" smtClean="0">
                <a:sym typeface="Symbol" pitchFamily="18" charset="2"/>
              </a:rPr>
              <a:t>nd</a:t>
            </a:r>
            <a:r>
              <a:rPr lang="en-US" sz="2000" b="1" dirty="0" smtClean="0">
                <a:sym typeface="Symbol" pitchFamily="18" charset="2"/>
              </a:rPr>
              <a:t> member)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FS   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PRES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(It's up to you);</a:t>
            </a: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en-US" sz="2000" b="1" dirty="0" smtClean="0">
                <a:sym typeface="Symbol" pitchFamily="18" charset="2"/>
              </a:rPr>
              <a:t>Equivalent </a:t>
            </a:r>
            <a:r>
              <a:rPr lang="en-US" sz="2000" b="1" dirty="0">
                <a:sym typeface="Symbol" pitchFamily="18" charset="2"/>
              </a:rPr>
              <a:t>nodal forces to the </a:t>
            </a:r>
            <a:r>
              <a:rPr lang="en-US" sz="2000" b="1" dirty="0" smtClean="0">
                <a:sym typeface="Symbol" pitchFamily="18" charset="2"/>
              </a:rPr>
              <a:t>volume forces </a:t>
            </a:r>
            <a:r>
              <a:rPr lang="en-US" sz="2000" b="1" dirty="0">
                <a:sym typeface="Symbol" pitchFamily="18" charset="2"/>
              </a:rPr>
              <a:t>(2</a:t>
            </a:r>
            <a:r>
              <a:rPr lang="en-US" sz="2000" b="1" baseline="30000" dirty="0">
                <a:sym typeface="Symbol" pitchFamily="18" charset="2"/>
              </a:rPr>
              <a:t>nd</a:t>
            </a:r>
            <a:r>
              <a:rPr lang="en-US" sz="2000" b="1" dirty="0">
                <a:sym typeface="Symbol" pitchFamily="18" charset="2"/>
              </a:rPr>
              <a:t> member)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FV 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CNEQ</a:t>
            </a: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</a:t>
            </a:r>
            <a:r>
              <a:rPr lang="fr-FR" i="1" dirty="0" err="1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It’s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up to </a:t>
            </a:r>
            <a:r>
              <a:rPr lang="fr-FR" i="1" dirty="0" err="1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you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);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dirty="0" smtClean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fr-FR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en-US" sz="2000" b="1" dirty="0" smtClean="0">
                <a:sym typeface="Symbol" pitchFamily="18" charset="2"/>
              </a:rPr>
              <a:t>Linear system solving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U5       =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(It's up to you)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911082" y="1256576"/>
                <a:ext cx="2306080" cy="667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  <m:r>
                            <a:rPr lang="fr-F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fr-F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082" y="1256576"/>
                <a:ext cx="2306080" cy="6676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778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launch CAST3M?</a:t>
            </a:r>
            <a:endParaRPr lang="en-US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10838" cy="4968552"/>
          </a:xfrm>
        </p:spPr>
        <p:txBody>
          <a:bodyPr/>
          <a:lstStyle/>
          <a:p>
            <a:pPr lvl="1"/>
            <a:r>
              <a:rPr lang="en-US" sz="2000" b="1" dirty="0" smtClean="0"/>
              <a:t>1) Write a Gibiane script in a text file</a:t>
            </a:r>
          </a:p>
          <a:p>
            <a:pPr lvl="2"/>
            <a:r>
              <a:rPr lang="en-US" sz="2000" b="1" dirty="0" smtClean="0"/>
              <a:t>    and save it in a working directory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r>
              <a:rPr lang="en-US" sz="2000" b="1" dirty="0" smtClean="0"/>
              <a:t>2) Open a terminal / command prompt</a:t>
            </a:r>
          </a:p>
          <a:p>
            <a:pPr lvl="2">
              <a:lnSpc>
                <a:spcPct val="100000"/>
              </a:lnSpc>
            </a:pPr>
            <a:r>
              <a:rPr lang="en-US" sz="2000" b="1" dirty="0" smtClean="0"/>
              <a:t>    and go to the working directory</a:t>
            </a:r>
            <a:br>
              <a:rPr lang="en-US" sz="2000" b="1" dirty="0" smtClean="0"/>
            </a:br>
            <a:r>
              <a:rPr lang="en-US" sz="1400" dirty="0" smtClean="0"/>
              <a:t>here are some basic Linux commands:</a:t>
            </a:r>
          </a:p>
          <a:p>
            <a:pPr lvl="2">
              <a:lnSpc>
                <a:spcPct val="10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ls	</a:t>
            </a:r>
            <a:r>
              <a:rPr lang="en-US" sz="1400" dirty="0"/>
              <a:t>	</a:t>
            </a:r>
            <a:r>
              <a:rPr lang="en-US" sz="1400" dirty="0" smtClean="0"/>
              <a:t>list present files</a:t>
            </a:r>
            <a:endParaRPr lang="en-US" sz="1400" dirty="0"/>
          </a:p>
          <a:p>
            <a:pPr lvl="2">
              <a:lnSpc>
                <a:spcPct val="10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cd</a:t>
            </a:r>
            <a:r>
              <a:rPr lang="en-US" sz="1400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 foo/bar	</a:t>
            </a:r>
            <a:r>
              <a:rPr lang="en-US" sz="1400" dirty="0" smtClean="0"/>
              <a:t>change directory</a:t>
            </a:r>
          </a:p>
          <a:p>
            <a:pPr lvl="2">
              <a:lnSpc>
                <a:spcPct val="100000"/>
              </a:lnSpc>
            </a:pPr>
            <a:r>
              <a:rPr lang="en-US" sz="1400" b="1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pwd</a:t>
            </a:r>
            <a:r>
              <a:rPr lang="en-US" sz="1400" b="1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smtClean="0"/>
              <a:t>print the </a:t>
            </a:r>
            <a:r>
              <a:rPr lang="en-US" sz="1400" dirty="0"/>
              <a:t>current working directory</a:t>
            </a:r>
            <a:endParaRPr lang="en-US" sz="1400" b="1" dirty="0"/>
          </a:p>
          <a:p>
            <a:pPr lvl="1"/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3) Launch Cast3M on this file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castem22  </a:t>
            </a:r>
            <a:r>
              <a:rPr lang="en-US" b="1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hello.dgibi</a:t>
            </a:r>
            <a:endParaRPr lang="en-US" b="1" dirty="0" smtClean="0">
              <a:solidFill>
                <a:schemeClr val="tx1"/>
              </a:solidFill>
              <a:latin typeface="Consolas" pitchFamily="49" charset="0"/>
              <a:cs typeface="Consolas" pitchFamily="49" charset="0"/>
            </a:endParaRPr>
          </a:p>
          <a:p>
            <a:pPr lvl="2"/>
            <a:endParaRPr lang="en-US" sz="2000" b="1" dirty="0" smtClean="0">
              <a:solidFill>
                <a:schemeClr val="tx1"/>
              </a:solidFill>
              <a:latin typeface="Consolas" pitchFamily="49" charset="0"/>
              <a:cs typeface="Consolas" pitchFamily="49" charset="0"/>
            </a:endParaRPr>
          </a:p>
          <a:p>
            <a:pPr lvl="2"/>
            <a:endParaRPr lang="en-US" sz="2000" b="1" dirty="0">
              <a:solidFill>
                <a:schemeClr val="tx1"/>
              </a:solidFill>
              <a:latin typeface="Consolas" pitchFamily="49" charset="0"/>
              <a:cs typeface="Consolas" pitchFamily="49" charset="0"/>
            </a:endParaRPr>
          </a:p>
          <a:p>
            <a:pPr lvl="2"/>
            <a:r>
              <a:rPr lang="en-US" dirty="0" smtClean="0"/>
              <a:t>You can also </a:t>
            </a:r>
            <a:r>
              <a:rPr lang="en-US" dirty="0"/>
              <a:t>use </a:t>
            </a:r>
            <a:r>
              <a:rPr lang="en-US" dirty="0" smtClean="0"/>
              <a:t>it without .</a:t>
            </a:r>
            <a:r>
              <a:rPr lang="en-US" dirty="0" err="1" smtClean="0"/>
              <a:t>dgibi</a:t>
            </a:r>
            <a:r>
              <a:rPr lang="en-US" dirty="0" smtClean="0"/>
              <a:t> file</a:t>
            </a:r>
          </a:p>
          <a:p>
            <a:pPr lvl="2"/>
            <a:r>
              <a:rPr lang="en-US" dirty="0" smtClean="0"/>
              <a:t>(interactive </a:t>
            </a:r>
            <a:r>
              <a:rPr lang="en-US" dirty="0"/>
              <a:t>mode</a:t>
            </a:r>
            <a:r>
              <a:rPr lang="en-US" dirty="0" smtClean="0"/>
              <a:t>):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  <a:latin typeface="Consolas" pitchFamily="49" charset="0"/>
                <a:cs typeface="Consolas" pitchFamily="49" charset="0"/>
              </a:rPr>
              <a:t>castem22</a:t>
            </a:r>
            <a:endParaRPr lang="en-US" b="1" dirty="0">
              <a:solidFill>
                <a:srgbClr val="FF0000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8</a:t>
            </a:fld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998" y="3538471"/>
            <a:ext cx="3747783" cy="323717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99" y="1051111"/>
            <a:ext cx="1947513" cy="242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Chap. 5: elastic mechanical analysis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80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53700" cy="4968552"/>
          </a:xfrm>
        </p:spPr>
        <p:txBody>
          <a:bodyPr/>
          <a:lstStyle/>
          <a:p>
            <a:pPr lvl="1"/>
            <a:r>
              <a:rPr lang="en-US" sz="2000" b="1" dirty="0">
                <a:sym typeface="Symbol" pitchFamily="18" charset="2"/>
              </a:rPr>
              <a:t>Stiffness matrix (1</a:t>
            </a:r>
            <a:r>
              <a:rPr lang="en-US" sz="2000" b="1" baseline="30000" dirty="0">
                <a:sym typeface="Symbol" pitchFamily="18" charset="2"/>
              </a:rPr>
              <a:t>st</a:t>
            </a:r>
            <a:r>
              <a:rPr lang="en-US" sz="2000" b="1" dirty="0">
                <a:sym typeface="Symbol" pitchFamily="18" charset="2"/>
              </a:rPr>
              <a:t> member)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RI 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RIGI</a:t>
            </a: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MOM1 MAM1 </a:t>
            </a:r>
            <a:r>
              <a:rPr lang="fr-FR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fr-FR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en-US" sz="2000" b="1" dirty="0" smtClean="0">
                <a:sym typeface="Symbol" pitchFamily="18" charset="2"/>
              </a:rPr>
              <a:t>Constraints on displacements (1</a:t>
            </a:r>
            <a:r>
              <a:rPr lang="en-US" sz="2000" b="1" baseline="30000" dirty="0" smtClean="0">
                <a:sym typeface="Symbol" pitchFamily="18" charset="2"/>
              </a:rPr>
              <a:t>st</a:t>
            </a:r>
            <a:r>
              <a:rPr lang="en-US" sz="2000" b="1" dirty="0" smtClean="0">
                <a:sym typeface="Symbol" pitchFamily="18" charset="2"/>
              </a:rPr>
              <a:t> member)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BLMX 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BLOQ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PA   'UX' ;        (point A locked along x)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BLMY 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BLOQ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LBAS 'UY'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RITOT    = RI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BLMX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BLMY ;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en-US" sz="2000" b="1" dirty="0" smtClean="0">
                <a:sym typeface="Symbol" pitchFamily="18" charset="2"/>
              </a:rPr>
              <a:t>Equivalent nodal forces to the pressure (2</a:t>
            </a:r>
            <a:r>
              <a:rPr lang="en-US" sz="2000" b="1" baseline="30000" dirty="0" smtClean="0">
                <a:sym typeface="Symbol" pitchFamily="18" charset="2"/>
              </a:rPr>
              <a:t>nd</a:t>
            </a:r>
            <a:r>
              <a:rPr lang="en-US" sz="2000" b="1" dirty="0" smtClean="0">
                <a:sym typeface="Symbol" pitchFamily="18" charset="2"/>
              </a:rPr>
              <a:t> member)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FS   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PRES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'MASS'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MOM1 LHAUT 30.E6 ;</a:t>
            </a:r>
          </a:p>
          <a:p>
            <a:pPr marL="0" lvl="1" indent="0">
              <a:lnSpc>
                <a:spcPct val="100000"/>
              </a:lnSpc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en-US" sz="2000" b="1" dirty="0" smtClean="0">
                <a:sym typeface="Symbol" pitchFamily="18" charset="2"/>
              </a:rPr>
              <a:t>Equivalent </a:t>
            </a:r>
            <a:r>
              <a:rPr lang="en-US" sz="2000" b="1" dirty="0">
                <a:sym typeface="Symbol" pitchFamily="18" charset="2"/>
              </a:rPr>
              <a:t>nodal forces to the </a:t>
            </a:r>
            <a:r>
              <a:rPr lang="en-US" sz="2000" b="1" dirty="0" smtClean="0">
                <a:sym typeface="Symbol" pitchFamily="18" charset="2"/>
              </a:rPr>
              <a:t>volume forces </a:t>
            </a:r>
            <a:r>
              <a:rPr lang="en-US" sz="2000" b="1" dirty="0">
                <a:sym typeface="Symbol" pitchFamily="18" charset="2"/>
              </a:rPr>
              <a:t>(2</a:t>
            </a:r>
            <a:r>
              <a:rPr lang="en-US" sz="2000" b="1" baseline="30000" dirty="0">
                <a:sym typeface="Symbol" pitchFamily="18" charset="2"/>
              </a:rPr>
              <a:t>nd</a:t>
            </a:r>
            <a:r>
              <a:rPr lang="en-US" sz="2000" b="1" dirty="0">
                <a:sym typeface="Symbol" pitchFamily="18" charset="2"/>
              </a:rPr>
              <a:t> member)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ROG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MANU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'CHPO'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2 'FX' 0. 'FY' (-9.81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RHOMAT)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FV 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CNEQ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MOM1 ROG ;</a:t>
            </a:r>
          </a:p>
          <a:p>
            <a:pPr marL="0" lvl="1" indent="0">
              <a:lnSpc>
                <a:spcPct val="100000"/>
              </a:lnSpc>
              <a:buNone/>
            </a:pPr>
            <a:endParaRPr lang="fr-FR" dirty="0" smtClean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fr-FR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en-US" sz="2000" b="1" dirty="0" smtClean="0">
                <a:sym typeface="Symbol" pitchFamily="18" charset="2"/>
              </a:rPr>
              <a:t>Linear system solving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U5 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RESO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RITOT (FS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FV) 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911082" y="1256576"/>
                <a:ext cx="2306080" cy="667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  <m:r>
                            <a:rPr lang="fr-F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fr-F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082" y="1256576"/>
                <a:ext cx="2306080" cy="6676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951448" y="3968053"/>
                <a:ext cx="3291840" cy="6676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2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p>
                          <m: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  <m:r>
                        <a:rPr lang="fr-FR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{"/>
                              <m:endChr m:val="}"/>
                              <m:ctrlP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F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fr-FR" sz="1600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48" y="3968053"/>
                <a:ext cx="3291840" cy="6676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951448" y="5172963"/>
                <a:ext cx="3200684" cy="667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p>
                      </m:sSup>
                      <m:r>
                        <a:rPr lang="fr-F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15"/>
                            </m:rP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{"/>
                              <m:endChr m:val="}"/>
                              <m:ctrlP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  <m: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fr-FR" sz="1600" dirty="0"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48" y="5172963"/>
                <a:ext cx="3200684" cy="6676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829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Chap. 5: elastic mechanical analysis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81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Post processing: </a:t>
            </a:r>
            <a:r>
              <a:rPr lang="en-US" sz="2000" b="1" dirty="0">
                <a:sym typeface="Symbol" pitchFamily="18" charset="2"/>
              </a:rPr>
              <a:t>strains, stresses, deformed mesh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DEFORMED MESH PLOT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DEF_5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U5 150.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'ROUG'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DEF_INI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U5 0. ;</a:t>
            </a: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(DEF_INI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DEF_5)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PLOT OF THE DEFORMED MESH BORDER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(It's up to you)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5943174"/>
              </p:ext>
            </p:extLst>
          </p:nvPr>
        </p:nvGraphicFramePr>
        <p:xfrm>
          <a:off x="4114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2" name="Équation" r:id="rId3" imgW="914400" imgH="215640" progId="Equation.3">
                  <p:embed/>
                </p:oleObj>
              </mc:Choice>
              <mc:Fallback>
                <p:oleObj name="Équation" r:id="rId3" imgW="91440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332105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117865" y="6375723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7030A0"/>
                </a:solidFill>
                <a:sym typeface="Symbol" pitchFamily="18" charset="2"/>
              </a:rPr>
              <a:t>n</a:t>
            </a:r>
            <a:r>
              <a:rPr lang="en-US" i="1" dirty="0" smtClean="0">
                <a:solidFill>
                  <a:srgbClr val="7030A0"/>
                </a:solidFill>
                <a:sym typeface="Symbol" pitchFamily="18" charset="2"/>
              </a:rPr>
              <a:t>ew object DEFORMEE</a:t>
            </a:r>
            <a:endParaRPr lang="en-US" i="1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3072" y="1682395"/>
            <a:ext cx="3791549" cy="154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5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Chap. 5: elastic mechanical analysis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82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Post processing: strains, stresses, deformed mesh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DEFORMED MESH PLOT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DEF_5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U5 150.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'ROUG'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DEF_INI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U5 0. ;</a:t>
            </a: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(DEF_INI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DEF_5)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PLOT OF THE DEFORMED MESH BORDER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DEF_5C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CSU U5 150.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'ROUG'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DEF_INIC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CSU U5 0. ;</a:t>
            </a: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(DEF_INIC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DEF_5C)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865" y="6375723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7030A0"/>
                </a:solidFill>
                <a:sym typeface="Symbol" pitchFamily="18" charset="2"/>
              </a:rPr>
              <a:t>n</a:t>
            </a:r>
            <a:r>
              <a:rPr lang="en-US" i="1" dirty="0" smtClean="0">
                <a:solidFill>
                  <a:srgbClr val="7030A0"/>
                </a:solidFill>
                <a:sym typeface="Symbol" pitchFamily="18" charset="2"/>
              </a:rPr>
              <a:t>ew </a:t>
            </a:r>
            <a:r>
              <a:rPr lang="en-US" i="1" dirty="0">
                <a:solidFill>
                  <a:srgbClr val="7030A0"/>
                </a:solidFill>
                <a:sym typeface="Symbol" pitchFamily="18" charset="2"/>
              </a:rPr>
              <a:t>object DEFORMEE</a:t>
            </a:r>
            <a:endParaRPr lang="en-US" i="1" dirty="0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5971225"/>
              </p:ext>
            </p:extLst>
          </p:nvPr>
        </p:nvGraphicFramePr>
        <p:xfrm>
          <a:off x="4114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1" name="Équation" r:id="rId3" imgW="914400" imgH="215640" progId="Equation.3">
                  <p:embed/>
                </p:oleObj>
              </mc:Choice>
              <mc:Fallback>
                <p:oleObj name="Équation" r:id="rId3" imgW="91440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332105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3072" y="1682395"/>
            <a:ext cx="3791549" cy="154379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8632" y="4189538"/>
            <a:ext cx="5257119" cy="218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0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Chap. 5: elastic mechanical analysis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83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Post processing: strains, stresses, deformed mesh</a:t>
            </a:r>
          </a:p>
          <a:p>
            <a:pPr marL="0" lvl="1" indent="0">
              <a:buNone/>
            </a:pPr>
            <a:endParaRPr lang="en-US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sz="2000" dirty="0" smtClean="0">
                <a:sym typeface="Symbol" pitchFamily="18" charset="2"/>
              </a:rPr>
              <a:t>With two statements: </a:t>
            </a:r>
            <a:endParaRPr lang="en-US" sz="2000" dirty="0">
              <a:sym typeface="Symbol" pitchFamily="18" charset="2"/>
            </a:endParaRPr>
          </a:p>
          <a:p>
            <a:pPr marL="0" lvl="1" indent="0">
              <a:buNone/>
            </a:pPr>
            <a:endParaRPr lang="en-US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STRAINS CALCULATION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      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EPSI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U5 MOM1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'LINE' 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STRESSES CALCULATION FROM STRAINS 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SIG      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ELAS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DEF MOM1 MAM1 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en-US" sz="2000" dirty="0" smtClean="0">
              <a:sym typeface="Symbol" pitchFamily="18" charset="2"/>
            </a:endParaRPr>
          </a:p>
          <a:p>
            <a:pPr marL="0" lvl="1" indent="0">
              <a:buNone/>
            </a:pPr>
            <a:endParaRPr lang="en-US" sz="2000" dirty="0">
              <a:sym typeface="Symbol" pitchFamily="18" charset="2"/>
            </a:endParaRPr>
          </a:p>
          <a:p>
            <a:pPr marL="0" lvl="1" indent="0">
              <a:buNone/>
            </a:pPr>
            <a:endParaRPr lang="en-US" sz="2000" dirty="0">
              <a:sym typeface="Symbol" pitchFamily="18" charset="2"/>
            </a:endParaRPr>
          </a:p>
          <a:p>
            <a:pPr marL="0" lvl="1" indent="0">
              <a:buNone/>
            </a:pPr>
            <a:endParaRPr lang="en-US" sz="2000" dirty="0"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sz="2000" dirty="0" smtClean="0">
                <a:sym typeface="Symbol" pitchFamily="18" charset="2"/>
              </a:rPr>
              <a:t>With one statement: </a:t>
            </a:r>
            <a:endParaRPr lang="en-US" sz="2000" dirty="0">
              <a:sym typeface="Symbol" pitchFamily="18" charset="2"/>
            </a:endParaRP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STRESSES CALCULATION FROM DISPLACEMENTS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SIG  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SIGM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U5 MOM1 MAM1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'LINE'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053923" y="2150529"/>
                <a:ext cx="3090077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 smtClean="0">
                    <a:solidFill>
                      <a:srgbClr val="000618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fr-FR" b="1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𝜺</m:t>
                    </m:r>
                    <m:r>
                      <a:rPr lang="fr-FR" i="1">
                        <a:solidFill>
                          <a:srgbClr val="000618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fr-FR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fr-FR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fr-FR" i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fr-FR" i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FR" b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𝐠</m:t>
                        </m:r>
                        <m:r>
                          <a:rPr lang="fr-FR" b="1">
                            <a:solidFill>
                              <a:srgbClr val="000618"/>
                            </a:solidFill>
                            <a:latin typeface="Cambria Math"/>
                            <a:ea typeface="Cambria Math"/>
                          </a:rPr>
                          <m:t>𝐫𝐚𝐝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𝑢</m:t>
                            </m:r>
                          </m:e>
                        </m:d>
                        <m:r>
                          <a:rPr lang="fr-FR" b="1">
                            <a:solidFill>
                              <a:srgbClr val="000618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fr-FR" b="1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fr-FR" b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𝐠</m:t>
                            </m:r>
                            <m:r>
                              <a:rPr lang="fr-FR" b="1">
                                <a:solidFill>
                                  <a:srgbClr val="000618"/>
                                </a:solidFill>
                                <a:latin typeface="Cambria Math"/>
                                <a:ea typeface="Cambria Math"/>
                              </a:rPr>
                              <m:t>𝐫𝐚𝐝</m:t>
                            </m:r>
                          </m:e>
                          <m:sup>
                            <m:r>
                              <a:rPr lang="fr-FR" b="1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𝑻</m:t>
                            </m:r>
                          </m:sup>
                        </m:sSup>
                        <m:d>
                          <m:dPr>
                            <m:ctrlPr>
                              <a:rPr lang="fr-FR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000618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𝑢</m:t>
                            </m:r>
                          </m:e>
                        </m:d>
                      </m:e>
                    </m:d>
                  </m:oMath>
                </a14:m>
                <a:endParaRPr lang="fr-FR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923" y="2150529"/>
                <a:ext cx="3090077" cy="78386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079286" y="3241686"/>
                <a:ext cx="14706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9286" y="3241686"/>
                <a:ext cx="147065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079286" y="5034234"/>
                <a:ext cx="18165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9286" y="5034234"/>
                <a:ext cx="181652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049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Chap. 5: elastic mechanical analysis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84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Post processing: stresses on the </a:t>
            </a:r>
            <a:r>
              <a:rPr lang="en-US" sz="2000" b="1" dirty="0">
                <a:sym typeface="Symbol" pitchFamily="18" charset="2"/>
              </a:rPr>
              <a:t>deformed mesh</a:t>
            </a:r>
          </a:p>
          <a:p>
            <a:pPr marL="0" lvl="1" indent="0">
              <a:buNone/>
            </a:pPr>
            <a:endParaRPr lang="en-US" sz="2000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STRESSES PLOT ON THE INITIAL SHAPE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(It's up to you) 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42663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Chap. 5: elastic mechanical analysis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85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Post processing: stresses </a:t>
            </a:r>
            <a:r>
              <a:rPr lang="en-US" sz="2000" b="1" dirty="0">
                <a:sym typeface="Symbol" pitchFamily="18" charset="2"/>
              </a:rPr>
              <a:t>on the deformed mesh</a:t>
            </a:r>
          </a:p>
          <a:p>
            <a:pPr marL="0" lvl="1" indent="0">
              <a:buNone/>
            </a:pPr>
            <a:endParaRPr lang="en-US" sz="2000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STRESSES 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PLOT ON THE INITIAL SHAPE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SIG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MOM1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STRESSES 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PLOT ON THE DEFORMED SHAPE</a:t>
            </a:r>
          </a:p>
          <a:p>
            <a:pPr marL="0" lvl="1" indent="0">
              <a:buNone/>
            </a:pP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DEF_5B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U5 150. ;</a:t>
            </a: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SIG MOM1 DEF_5B </a:t>
            </a:r>
            <a:r>
              <a:rPr lang="fr-FR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CSU ;</a:t>
            </a:r>
            <a:endParaRPr lang="fr-FR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1328" y="1490062"/>
            <a:ext cx="7277885" cy="474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8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5</a:t>
            </a:r>
            <a:r>
              <a:rPr lang="en-US" dirty="0" smtClean="0"/>
              <a:t>: </a:t>
            </a:r>
            <a:r>
              <a:rPr lang="en-US" dirty="0"/>
              <a:t>elastic mechanical analysis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86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72902" cy="4968552"/>
          </a:xfrm>
        </p:spPr>
        <p:txBody>
          <a:bodyPr/>
          <a:lstStyle/>
          <a:p>
            <a:pPr lvl="1"/>
            <a:r>
              <a:rPr lang="en-US" sz="2000" b="1" dirty="0">
                <a:sym typeface="Symbol" pitchFamily="18" charset="2"/>
              </a:rPr>
              <a:t>Post processing: stresses </a:t>
            </a:r>
            <a:r>
              <a:rPr lang="en-US" sz="2000" b="1" dirty="0" smtClean="0">
                <a:sym typeface="Symbol" pitchFamily="18" charset="2"/>
              </a:rPr>
              <a:t>at </a:t>
            </a:r>
            <a:r>
              <a:rPr lang="fr-FR" sz="2000" b="1" dirty="0" smtClean="0">
                <a:sym typeface="Symbol" pitchFamily="18" charset="2"/>
              </a:rPr>
              <a:t>Gauss points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STRESS PLOT ON THE MESH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SIGYY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EXCO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SIG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'SMYY'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MESS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'Mini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and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Maxi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for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Sigma YY : ' (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MINI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SIGYY)  (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MAXI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SIGYY)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SIGYY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MOM1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SIGYYG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CHAN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'CHPO'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SIGYY MOM1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'SUPP'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MPGAUSS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EXTR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SIGYYG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'MAIL'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SIGYYG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MPGAUSS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33" y="3897469"/>
            <a:ext cx="4026908" cy="264713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980" y="3906494"/>
            <a:ext cx="4031949" cy="26381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031617" y="6153150"/>
            <a:ext cx="750183" cy="39144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15"/>
          <p:cNvCxnSpPr/>
          <p:nvPr/>
        </p:nvCxnSpPr>
        <p:spPr>
          <a:xfrm flipH="1" flipV="1">
            <a:off x="5282051" y="5404547"/>
            <a:ext cx="749568" cy="114005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6781800" y="5404547"/>
            <a:ext cx="1499131" cy="114005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669" y="3783216"/>
            <a:ext cx="2998262" cy="16213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384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Chap. 5: elastic mechanical analysis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87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Post processing: stress concentration evolution curve</a:t>
            </a:r>
            <a:br>
              <a:rPr lang="en-US" sz="2000" b="1" dirty="0" smtClean="0">
                <a:sym typeface="Symbol" pitchFamily="18" charset="2"/>
              </a:rPr>
            </a:br>
            <a:r>
              <a:rPr lang="en-US" sz="2000" b="1" dirty="0" smtClean="0">
                <a:sym typeface="Symbol" pitchFamily="18" charset="2"/>
              </a:rPr>
              <a:t>(along the lower side)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SIGB 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CHAN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'CHPO'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SIG MOM1 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LBASG    = LBAS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ELEM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'COMP'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PB PA 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EVSIG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EVOL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'CHPO'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SIGB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'SMYY'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LBASG 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EVK      =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ABS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EVSIG)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/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30.E6 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DESS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EVK ;</a:t>
            </a:r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3354258"/>
            <a:ext cx="4833937" cy="346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9442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5</a:t>
            </a:r>
            <a:r>
              <a:rPr lang="en-US" dirty="0" smtClean="0"/>
              <a:t>: </a:t>
            </a:r>
            <a:r>
              <a:rPr lang="en-US" dirty="0"/>
              <a:t>elastic mechanical analysis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88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>
                <a:sym typeface="Symbol" pitchFamily="18" charset="2"/>
              </a:rPr>
              <a:t>Post processing: </a:t>
            </a:r>
            <a:r>
              <a:rPr lang="en-US" sz="2000" b="1" dirty="0" smtClean="0">
                <a:sym typeface="Symbol" pitchFamily="18" charset="2"/>
              </a:rPr>
              <a:t>evolution along any line</a:t>
            </a:r>
            <a:endParaRPr lang="fr-FR" sz="2000" b="1" dirty="0"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OPTI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'ELEM' 'SEG2'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LIG1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DROI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50 (0.1 0.1) (2.3 0.9)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COUL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'ORAN'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(CSU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LIG1)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SIGT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CHAN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'NOEUD'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MOM1 SIG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SIGLBAS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PROI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SIGT LIG1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EVSIG2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EVOL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'ORAN'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'CHPO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SIGLBAS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'SMXY'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LIG1 ;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DESS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EVSIG2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84" y="4939885"/>
            <a:ext cx="3146174" cy="133057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216" y="4056028"/>
            <a:ext cx="3647084" cy="261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1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Chap. 5: elastic mechanical analysis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89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7512" y="1268108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Post processing: force reaction</a:t>
            </a:r>
          </a:p>
          <a:p>
            <a:pPr marL="0" lvl="1" indent="0">
              <a:buNone/>
            </a:pPr>
            <a:endParaRPr lang="en-US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SUPPORTS REACTIONS PLOT AS VECTORS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REAC1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REAC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U5 (BLMX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BLMY) ;	    (reaction due to a constraint)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VREAC    = </a:t>
            </a: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VECT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REAC1 </a:t>
            </a:r>
            <a:r>
              <a:rPr lang="en-US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'FORC' 'ROUG' 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	    (arrows for plotting)</a:t>
            </a: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IDEM FOR APPLIED FORCES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VFIMP    =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(It's up to you)</a:t>
            </a: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(It's up to you)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sym typeface="Symbol" pitchFamily="18" charset="2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en-US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6100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Cast3M web site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b="1" dirty="0" smtClean="0"/>
              <a:t>The Cast3M web site:  "</a:t>
            </a:r>
            <a:r>
              <a:rPr lang="en-US" sz="2000" b="1" i="1" dirty="0" smtClean="0"/>
              <a:t>the place to be"</a:t>
            </a:r>
          </a:p>
          <a:p>
            <a:pPr marL="0" lvl="1" indent="0">
              <a:buNone/>
            </a:pPr>
            <a:endParaRPr lang="en-US" sz="2000" b="1" dirty="0" smtClean="0"/>
          </a:p>
          <a:p>
            <a:pPr marL="0" lvl="1" indent="0">
              <a:buNone/>
            </a:pPr>
            <a:r>
              <a:rPr lang="en-US" sz="2000" b="1" dirty="0" smtClean="0"/>
              <a:t>	</a:t>
            </a:r>
            <a:r>
              <a:rPr lang="en-US" sz="2000" dirty="0" smtClean="0">
                <a:hlinkClick r:id="rId2"/>
              </a:rPr>
              <a:t>http://www-cast3m.cea.fr</a:t>
            </a:r>
            <a:endParaRPr lang="en-US" sz="2000" dirty="0" smtClean="0"/>
          </a:p>
          <a:p>
            <a:pPr marL="0" lvl="1" indent="0">
              <a:buNone/>
            </a:pPr>
            <a:endParaRPr lang="en-US" sz="20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n-US" sz="2000" i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 smtClean="0"/>
              <a:t>Cast3M presentation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i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 smtClean="0"/>
              <a:t>Training courses and video tutorials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i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 smtClean="0"/>
              <a:t>Documentation (manual pages, source code, examples)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i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 smtClean="0"/>
              <a:t>Anomaly and development reports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i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 smtClean="0"/>
              <a:t>Downloads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i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 smtClean="0"/>
              <a:t>Contact: Cast3M support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i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i="1" dirty="0" smtClean="0"/>
              <a:t>Community: mailing list, Cast3M club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257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Chap. 5: elastic mechanical analysis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90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7512" y="1268108"/>
            <a:ext cx="8388488" cy="4968552"/>
          </a:xfrm>
        </p:spPr>
        <p:txBody>
          <a:bodyPr/>
          <a:lstStyle/>
          <a:p>
            <a:pPr lvl="1"/>
            <a:r>
              <a:rPr lang="en-US" sz="2000" b="1" dirty="0">
                <a:sym typeface="Symbol" pitchFamily="18" charset="2"/>
              </a:rPr>
              <a:t>Post processing: force reaction</a:t>
            </a:r>
            <a:endParaRPr lang="en-US" sz="2000" dirty="0">
              <a:sym typeface="Symbol" pitchFamily="18" charset="2"/>
            </a:endParaRPr>
          </a:p>
          <a:p>
            <a:pPr marL="0" lvl="1" indent="0">
              <a:buNone/>
            </a:pPr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SUPPORTS REACTIONS PLOT AS VECTORS</a:t>
            </a:r>
          </a:p>
          <a:p>
            <a:pPr marL="0" lvl="1" indent="0">
              <a:buNone/>
            </a:pP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REAC1    =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REAC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U5 (BLMX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BLMY) ; 	    (reaction due to a constraint)</a:t>
            </a:r>
          </a:p>
          <a:p>
            <a:pPr marL="0" lvl="1" indent="0">
              <a:buNone/>
            </a:pP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VREAC    =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VECT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REAC1 </a:t>
            </a: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'FORC' 'ROUG' 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 	    (arrows for plotting)</a:t>
            </a:r>
            <a:endParaRPr lang="en-US" dirty="0">
              <a:solidFill>
                <a:schemeClr val="tx1"/>
              </a:solidFill>
              <a:sym typeface="Symbol" pitchFamily="18" charset="2"/>
            </a:endParaRPr>
          </a:p>
          <a:p>
            <a:pPr marL="0" lvl="1" indent="0">
              <a:buNone/>
            </a:pPr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IDEM FOR APPLIED FORCES</a:t>
            </a:r>
          </a:p>
          <a:p>
            <a:pPr marL="0" lvl="1" indent="0">
              <a:buNone/>
            </a:pP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VFIMP    = </a:t>
            </a:r>
            <a:r>
              <a:rPr lang="en-US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VECT</a:t>
            </a:r>
            <a:r>
              <a:rPr lang="en-US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FS </a:t>
            </a:r>
            <a:r>
              <a:rPr lang="en-US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'FORC</a:t>
            </a: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 'VERT' 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     </a:t>
            </a:r>
          </a:p>
          <a:p>
            <a:pPr marL="0" lvl="1" indent="0">
              <a:buNone/>
            </a:pP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(VFIMP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VREAC) CSU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000" y="3883766"/>
            <a:ext cx="6014064" cy="25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6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Chap. 5</a:t>
            </a:r>
            <a:r>
              <a:rPr lang="en-US" dirty="0" smtClean="0"/>
              <a:t>: </a:t>
            </a:r>
            <a:r>
              <a:rPr lang="en-US" dirty="0"/>
              <a:t>elastic mechanical analysis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91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7512" y="1268108"/>
            <a:ext cx="8388488" cy="4968552"/>
          </a:xfrm>
        </p:spPr>
        <p:txBody>
          <a:bodyPr/>
          <a:lstStyle/>
          <a:p>
            <a:pPr lvl="1"/>
            <a:r>
              <a:rPr lang="fr-FR" sz="2000" b="1" dirty="0" smtClean="0">
                <a:sym typeface="Symbol" pitchFamily="18" charset="2"/>
              </a:rPr>
              <a:t>Bonus: case </a:t>
            </a:r>
            <a:r>
              <a:rPr lang="fr-FR" sz="2000" b="1" dirty="0" err="1" smtClean="0">
                <a:sym typeface="Symbol" pitchFamily="18" charset="2"/>
              </a:rPr>
              <a:t>with</a:t>
            </a:r>
            <a:r>
              <a:rPr lang="fr-FR" sz="2000" b="1" dirty="0" smtClean="0">
                <a:sym typeface="Symbol" pitchFamily="18" charset="2"/>
              </a:rPr>
              <a:t> </a:t>
            </a:r>
            <a:r>
              <a:rPr lang="fr-FR" sz="2000" b="1" dirty="0" err="1" smtClean="0">
                <a:sym typeface="Symbol" pitchFamily="18" charset="2"/>
              </a:rPr>
              <a:t>prescribed</a:t>
            </a:r>
            <a:r>
              <a:rPr lang="fr-FR" sz="2000" b="1" dirty="0" smtClean="0">
                <a:sym typeface="Symbol" pitchFamily="18" charset="2"/>
              </a:rPr>
              <a:t> </a:t>
            </a:r>
            <a:r>
              <a:rPr lang="fr-FR" sz="2000" b="1" dirty="0" err="1" smtClean="0">
                <a:sym typeface="Symbol" pitchFamily="18" charset="2"/>
              </a:rPr>
              <a:t>displacements</a:t>
            </a:r>
            <a:endParaRPr lang="fr-FR" sz="2000" b="1" dirty="0" smtClean="0">
              <a:sym typeface="Symbol" pitchFamily="18" charset="2"/>
            </a:endParaRP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STIFFNESS MATRICES (1ST MEMBER)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				</a:t>
            </a:r>
            <a:r>
              <a:rPr lang="fr-FR" sz="1200" b="1" dirty="0" err="1" smtClean="0">
                <a:solidFill>
                  <a:schemeClr val="tx1"/>
                </a:solidFill>
                <a:cs typeface="Consolas" panose="020B0609020204030204" pitchFamily="49" charset="0"/>
                <a:sym typeface="Symbol" pitchFamily="18" charset="2"/>
                <a:hlinkClick r:id="rId2" action="ppaction://hlinksldjump"/>
              </a:rPr>
              <a:t>link</a:t>
            </a:r>
            <a:endParaRPr lang="fr-FR" sz="12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BLMY2   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BLOQ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LHAUT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'UY'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RITOT2   = RI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BLMX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BLMY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BLMY2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SECOND </a:t>
            </a:r>
            <a:r>
              <a:rPr lang="fr-FR" sz="12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MEMBER ASSOCIETED TO THE STIFFNESS MATRIX</a:t>
            </a:r>
            <a:endParaRPr lang="fr-FR" sz="12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FU       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DEPI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BLMY2 (8.E-3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RAYON)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RESOLUTION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U52     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RESO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RITOT2 (FU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FV)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POST </a:t>
            </a:r>
            <a:r>
              <a:rPr lang="fr-FR" sz="12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PROCESSING</a:t>
            </a:r>
            <a:endParaRPr lang="fr-FR" sz="12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DEF_5C2  =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CSU U52 150. </a:t>
            </a:r>
            <a:r>
              <a:rPr lang="fr-FR" sz="12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'VERT'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fr-FR" sz="12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sz="12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(DEF_INIC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DEF_5C </a:t>
            </a:r>
            <a:r>
              <a:rPr lang="fr-FR" sz="12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sz="1200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DEF_5C2) </a:t>
            </a:r>
            <a:r>
              <a:rPr lang="fr-FR" sz="1200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878" y="4343400"/>
            <a:ext cx="5663778" cy="232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3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Chap. </a:t>
            </a:r>
            <a:r>
              <a:rPr lang="fr-FR" dirty="0" smtClean="0"/>
              <a:t>6: </a:t>
            </a:r>
            <a:r>
              <a:rPr lang="en-US" dirty="0"/>
              <a:t>Linear elasticity </a:t>
            </a:r>
            <a:r>
              <a:rPr lang="fr-FR" sz="1600" dirty="0"/>
              <a:t>	</a:t>
            </a:r>
            <a:br>
              <a:rPr lang="fr-FR" sz="1600" dirty="0"/>
            </a:br>
            <a:r>
              <a:rPr lang="fr-FR" sz="1600" dirty="0"/>
              <a:t>THERMAL LOADING</a:t>
            </a:r>
            <a:endParaRPr lang="fr-FR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92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marL="0" lvl="1" indent="0" defTabSz="1262063">
              <a:buNone/>
            </a:pPr>
            <a:r>
              <a:rPr lang="fr-FR" sz="1800" b="1" i="1" u="sng" dirty="0" smtClean="0">
                <a:solidFill>
                  <a:schemeClr val="tx1"/>
                </a:solidFill>
                <a:sym typeface="Symbol" pitchFamily="18" charset="2"/>
              </a:rPr>
              <a:t>Objective</a:t>
            </a:r>
            <a:r>
              <a:rPr lang="fr-FR" sz="1800" b="1" i="1" dirty="0" smtClean="0">
                <a:solidFill>
                  <a:schemeClr val="tx1"/>
                </a:solidFill>
                <a:sym typeface="Symbol" pitchFamily="18" charset="2"/>
              </a:rPr>
              <a:t>:	</a:t>
            </a:r>
            <a:r>
              <a:rPr lang="en-US" sz="1800" i="1" dirty="0">
                <a:solidFill>
                  <a:schemeClr val="tx1"/>
                </a:solidFill>
                <a:sym typeface="Symbol" pitchFamily="18" charset="2"/>
              </a:rPr>
              <a:t>p</a:t>
            </a:r>
            <a:r>
              <a:rPr lang="en-US" sz="1800" i="1" dirty="0" smtClean="0">
                <a:solidFill>
                  <a:schemeClr val="tx1"/>
                </a:solidFill>
                <a:sym typeface="Symbol" pitchFamily="18" charset="2"/>
              </a:rPr>
              <a:t>revious mechanical calculation</a:t>
            </a:r>
          </a:p>
          <a:p>
            <a:pPr marL="0" lvl="1" indent="0" defTabSz="1262063">
              <a:buNone/>
            </a:pPr>
            <a:r>
              <a:rPr lang="en-US" sz="1800" i="1" dirty="0" smtClean="0">
                <a:sym typeface="Symbol" pitchFamily="18" charset="2"/>
              </a:rPr>
              <a:t>	+ </a:t>
            </a:r>
            <a:r>
              <a:rPr lang="en-US" sz="1800" i="1" dirty="0" smtClean="0">
                <a:solidFill>
                  <a:srgbClr val="FF0000"/>
                </a:solidFill>
                <a:sym typeface="Symbol" pitchFamily="18" charset="2"/>
              </a:rPr>
              <a:t>thermal loading</a:t>
            </a:r>
          </a:p>
          <a:p>
            <a:pPr marL="0" lvl="1" indent="0" defTabSz="1262063">
              <a:buNone/>
            </a:pPr>
            <a:endParaRPr lang="en-US" sz="2400" i="1" dirty="0" smtClean="0">
              <a:solidFill>
                <a:srgbClr val="FF0000"/>
              </a:solidFill>
              <a:sym typeface="Symbol" pitchFamily="18" charset="2"/>
            </a:endParaRPr>
          </a:p>
          <a:p>
            <a:pPr marL="342900" lvl="1" indent="-342900" defTabSz="1262063">
              <a:buFont typeface="+mj-lt"/>
              <a:buAutoNum type="arabicPeriod"/>
            </a:pPr>
            <a:r>
              <a:rPr lang="en-US" sz="1800" i="1" dirty="0" smtClean="0">
                <a:sym typeface="Wingdings" panose="05000000000000000000" pitchFamily="2" charset="2"/>
              </a:rPr>
              <a:t>thermal strain calculation</a:t>
            </a:r>
          </a:p>
          <a:p>
            <a:pPr marL="342900" lvl="1" indent="-342900" defTabSz="1262063">
              <a:buFont typeface="+mj-lt"/>
              <a:buAutoNum type="arabicPeriod"/>
            </a:pPr>
            <a:r>
              <a:rPr lang="en-US" sz="1800" i="1" dirty="0" smtClean="0">
                <a:sym typeface="Wingdings" panose="05000000000000000000" pitchFamily="2" charset="2"/>
              </a:rPr>
              <a:t>add the nodal forces equivalent to the thermal strain </a:t>
            </a:r>
            <a:r>
              <a:rPr lang="en-US" sz="2000" b="1" dirty="0" smtClean="0">
                <a:solidFill>
                  <a:srgbClr val="00B050"/>
                </a:solidFill>
                <a:sym typeface="Wingdings" panose="05000000000000000000" pitchFamily="2" charset="2"/>
                <a:hlinkClick r:id="rId2" action="ppaction://hlinksldjump"/>
              </a:rPr>
              <a:t>(link)</a:t>
            </a:r>
            <a:endParaRPr lang="en-US" sz="2400" b="1" dirty="0" smtClean="0">
              <a:solidFill>
                <a:srgbClr val="00B050"/>
              </a:solidFill>
              <a:sym typeface="Wingdings" panose="05000000000000000000" pitchFamily="2" charset="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46884" y="4581001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dirty="0" smtClean="0">
                <a:solidFill>
                  <a:srgbClr val="DC0528"/>
                </a:solidFill>
                <a:sym typeface="Symbol" pitchFamily="18" charset="2"/>
              </a:rPr>
              <a:t>+</a:t>
            </a:r>
            <a:endParaRPr lang="fr-FR" dirty="0"/>
          </a:p>
        </p:txBody>
      </p:sp>
      <p:grpSp>
        <p:nvGrpSpPr>
          <p:cNvPr id="30" name="Groupe 29"/>
          <p:cNvGrpSpPr/>
          <p:nvPr/>
        </p:nvGrpSpPr>
        <p:grpSpPr>
          <a:xfrm>
            <a:off x="251514" y="3743738"/>
            <a:ext cx="3690785" cy="2964334"/>
            <a:chOff x="1113332" y="2916338"/>
            <a:chExt cx="6143668" cy="4934421"/>
          </a:xfrm>
        </p:grpSpPr>
        <p:sp>
          <p:nvSpPr>
            <p:cNvPr id="32" name="Rectangle 31"/>
            <p:cNvSpPr/>
            <p:nvPr/>
          </p:nvSpPr>
          <p:spPr bwMode="auto">
            <a:xfrm>
              <a:off x="1394005" y="2923872"/>
              <a:ext cx="5705949" cy="3540819"/>
            </a:xfrm>
            <a:prstGeom prst="rect">
              <a:avLst/>
            </a:prstGeom>
            <a:solidFill>
              <a:srgbClr val="B2B2B2"/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33" name="Connecteur droit avec flèche 32"/>
            <p:cNvCxnSpPr/>
            <p:nvPr/>
          </p:nvCxnSpPr>
          <p:spPr>
            <a:xfrm rot="16200000" flipH="1">
              <a:off x="1136874" y="3180633"/>
              <a:ext cx="500067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 rot="16200000" flipH="1">
              <a:off x="2565434" y="3179840"/>
              <a:ext cx="500067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 rot="16200000" flipH="1">
              <a:off x="1851154" y="3180633"/>
              <a:ext cx="500067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/>
            <p:cNvCxnSpPr/>
            <p:nvPr/>
          </p:nvCxnSpPr>
          <p:spPr>
            <a:xfrm rot="16200000" flipH="1">
              <a:off x="3279714" y="3179840"/>
              <a:ext cx="500067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/>
            <p:cNvCxnSpPr/>
            <p:nvPr/>
          </p:nvCxnSpPr>
          <p:spPr>
            <a:xfrm rot="16200000" flipH="1">
              <a:off x="3993995" y="3180633"/>
              <a:ext cx="500067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/>
            <p:cNvCxnSpPr/>
            <p:nvPr/>
          </p:nvCxnSpPr>
          <p:spPr>
            <a:xfrm rot="16200000" flipH="1">
              <a:off x="5422555" y="3179840"/>
              <a:ext cx="500067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/>
            <p:nvPr/>
          </p:nvCxnSpPr>
          <p:spPr>
            <a:xfrm rot="16200000" flipH="1">
              <a:off x="4708275" y="3180633"/>
              <a:ext cx="500067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/>
            <p:nvPr/>
          </p:nvCxnSpPr>
          <p:spPr>
            <a:xfrm rot="16200000" flipH="1">
              <a:off x="6136835" y="3179840"/>
              <a:ext cx="500067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/>
            <p:cNvCxnSpPr/>
            <p:nvPr/>
          </p:nvCxnSpPr>
          <p:spPr>
            <a:xfrm rot="16200000" flipH="1">
              <a:off x="6851120" y="3179837"/>
              <a:ext cx="500067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riangle isocèle 42"/>
            <p:cNvSpPr/>
            <p:nvPr/>
          </p:nvSpPr>
          <p:spPr>
            <a:xfrm>
              <a:off x="1256208" y="6518378"/>
              <a:ext cx="285752" cy="246338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Triangle isocèle 43"/>
            <p:cNvSpPr/>
            <p:nvPr/>
          </p:nvSpPr>
          <p:spPr>
            <a:xfrm rot="5400000">
              <a:off x="1093625" y="6355795"/>
              <a:ext cx="285752" cy="246338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Triangle isocèle 44"/>
            <p:cNvSpPr/>
            <p:nvPr/>
          </p:nvSpPr>
          <p:spPr>
            <a:xfrm>
              <a:off x="2077745" y="6518378"/>
              <a:ext cx="285752" cy="246338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Triangle isocèle 45"/>
            <p:cNvSpPr/>
            <p:nvPr/>
          </p:nvSpPr>
          <p:spPr>
            <a:xfrm>
              <a:off x="2899282" y="6518378"/>
              <a:ext cx="285752" cy="246338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Triangle isocèle 46"/>
            <p:cNvSpPr/>
            <p:nvPr/>
          </p:nvSpPr>
          <p:spPr>
            <a:xfrm>
              <a:off x="5328174" y="6518378"/>
              <a:ext cx="285752" cy="246338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Triangle isocèle 47"/>
            <p:cNvSpPr/>
            <p:nvPr/>
          </p:nvSpPr>
          <p:spPr>
            <a:xfrm>
              <a:off x="6149711" y="6518378"/>
              <a:ext cx="285752" cy="246338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Triangle isocèle 48"/>
            <p:cNvSpPr/>
            <p:nvPr/>
          </p:nvSpPr>
          <p:spPr>
            <a:xfrm>
              <a:off x="6971248" y="6518378"/>
              <a:ext cx="285752" cy="246338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0" name="Connecteur droit 49"/>
            <p:cNvCxnSpPr/>
            <p:nvPr/>
          </p:nvCxnSpPr>
          <p:spPr>
            <a:xfrm flipV="1">
              <a:off x="1408175" y="6461662"/>
              <a:ext cx="1633983" cy="1"/>
            </a:xfrm>
            <a:prstGeom prst="line">
              <a:avLst/>
            </a:prstGeom>
            <a:ln w="76200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/>
            <p:nvPr/>
          </p:nvCxnSpPr>
          <p:spPr>
            <a:xfrm flipV="1">
              <a:off x="5483675" y="6458663"/>
              <a:ext cx="1633983" cy="1"/>
            </a:xfrm>
            <a:prstGeom prst="line">
              <a:avLst/>
            </a:prstGeom>
            <a:ln w="76200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>
              <a:off x="1403412" y="2916338"/>
              <a:ext cx="5714246" cy="0"/>
            </a:xfrm>
            <a:prstGeom prst="line">
              <a:avLst/>
            </a:prstGeom>
            <a:ln w="762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Arc 52"/>
            <p:cNvSpPr/>
            <p:nvPr/>
          </p:nvSpPr>
          <p:spPr bwMode="auto">
            <a:xfrm>
              <a:off x="3007768" y="5288688"/>
              <a:ext cx="2478424" cy="2562071"/>
            </a:xfrm>
            <a:prstGeom prst="arc">
              <a:avLst>
                <a:gd name="adj1" fmla="val 10954367"/>
                <a:gd name="adj2" fmla="val 21437270"/>
              </a:avLst>
            </a:prstGeom>
            <a:solidFill>
              <a:schemeClr val="bg1"/>
            </a:solidFill>
            <a:ln w="50800" cap="flat" cmpd="sng" algn="ctr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ahoma" pitchFamily="34" charset="0"/>
              </a:endParaRPr>
            </a:p>
          </p:txBody>
        </p:sp>
      </p:grpSp>
      <p:cxnSp>
        <p:nvCxnSpPr>
          <p:cNvPr id="54" name="Connecteur droit avec flèche 53"/>
          <p:cNvCxnSpPr/>
          <p:nvPr/>
        </p:nvCxnSpPr>
        <p:spPr>
          <a:xfrm>
            <a:off x="842563" y="413120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>
            <a:off x="1463950" y="4139337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/>
          <p:nvPr/>
        </p:nvCxnSpPr>
        <p:spPr>
          <a:xfrm>
            <a:off x="2131639" y="4135686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>
          <a:xfrm>
            <a:off x="2779727" y="412746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/>
          <p:nvPr/>
        </p:nvCxnSpPr>
        <p:spPr>
          <a:xfrm>
            <a:off x="3424334" y="413120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/>
          <p:nvPr/>
        </p:nvCxnSpPr>
        <p:spPr>
          <a:xfrm>
            <a:off x="842563" y="484996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/>
          <p:cNvCxnSpPr/>
          <p:nvPr/>
        </p:nvCxnSpPr>
        <p:spPr>
          <a:xfrm>
            <a:off x="1463950" y="485390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>
            <a:off x="2137827" y="485390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/>
          <p:nvPr/>
        </p:nvCxnSpPr>
        <p:spPr>
          <a:xfrm>
            <a:off x="2777755" y="4856227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/>
          <p:nvPr/>
        </p:nvCxnSpPr>
        <p:spPr>
          <a:xfrm>
            <a:off x="3424334" y="4849964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/>
          <p:cNvCxnSpPr/>
          <p:nvPr/>
        </p:nvCxnSpPr>
        <p:spPr>
          <a:xfrm>
            <a:off x="843501" y="5497913"/>
            <a:ext cx="0" cy="28076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>
            <a:off x="3424334" y="5480945"/>
            <a:ext cx="938" cy="29773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Image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085" y="3857625"/>
            <a:ext cx="4188295" cy="182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Chap. </a:t>
            </a:r>
            <a:r>
              <a:rPr lang="fr-FR" dirty="0" smtClean="0"/>
              <a:t>6: </a:t>
            </a:r>
            <a:r>
              <a:rPr lang="en-US" dirty="0"/>
              <a:t>Linear elasticity </a:t>
            </a:r>
            <a:r>
              <a:rPr lang="fr-FR" sz="1600" dirty="0"/>
              <a:t>	</a:t>
            </a:r>
            <a:br>
              <a:rPr lang="fr-FR" sz="1600" dirty="0"/>
            </a:br>
            <a:r>
              <a:rPr lang="fr-FR" sz="1600" dirty="0"/>
              <a:t>THERMAL LOADING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93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483594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Wingdings" panose="05000000000000000000" pitchFamily="2" charset="2"/>
              </a:rPr>
              <a:t>Nodal forces resulting from thermal strain </a:t>
            </a:r>
            <a:r>
              <a:rPr lang="en-US" sz="2000" b="1" dirty="0" smtClean="0">
                <a:sym typeface="Symbol" pitchFamily="18" charset="2"/>
              </a:rPr>
              <a:t>(2</a:t>
            </a:r>
            <a:r>
              <a:rPr lang="en-US" sz="2000" b="1" baseline="30000" dirty="0" smtClean="0">
                <a:sym typeface="Symbol" pitchFamily="18" charset="2"/>
              </a:rPr>
              <a:t>nd</a:t>
            </a:r>
            <a:r>
              <a:rPr lang="en-US" sz="2000" b="1" dirty="0" smtClean="0">
                <a:sym typeface="Symbol" pitchFamily="18" charset="2"/>
              </a:rPr>
              <a:t> member)</a:t>
            </a: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THERMAL STRAINS FROM TEMPERATURE FIELD CALCULATED  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TAKING INTO ACCOUNT CONVECTION + RADIATION 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TFINAL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TAB1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. 'TEMPERATURES' . (N1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1)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EPT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EPTH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TFINAL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MOM1 MAM1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PSEUDO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STRESS FROM THERMAL STRAINS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SIT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ELAS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EPT MOM1 MAM1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srgbClr val="000618"/>
              </a:solidFill>
              <a:ea typeface="Cambria Math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NODAL FORCES FROM THIS STRESS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FT 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BSIG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SIT MOM1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en-US" sz="2000" b="1" dirty="0" smtClean="0">
                <a:sym typeface="Symbol" pitchFamily="18" charset="2"/>
              </a:rPr>
              <a:t>Linear system solving (additional term to the 2</a:t>
            </a:r>
            <a:r>
              <a:rPr lang="en-US" sz="2000" b="1" baseline="30000" dirty="0" smtClean="0">
                <a:sym typeface="Symbol" pitchFamily="18" charset="2"/>
              </a:rPr>
              <a:t>nd</a:t>
            </a:r>
            <a:r>
              <a:rPr lang="en-US" sz="2000" b="1" dirty="0" smtClean="0">
                <a:sym typeface="Symbol" pitchFamily="18" charset="2"/>
              </a:rPr>
              <a:t> member)</a:t>
            </a: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DISPLACEMENTS CALCULATION BY CALLING SOLVER WITH THERMAL PSEUDO FORCES 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ADDED TO THE MECHANICAL ONES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U6       =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(It's up to you);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815903" y="3167394"/>
                <a:ext cx="1791644" cy="3745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{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}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  <m:t>𝑡h</m:t>
                          </m:r>
                        </m:sup>
                      </m:sSup>
                      <m:r>
                        <a:rPr lang="fr-FR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e>
                      </m:d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  <m:t>{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𝜀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}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  <m:t>𝑡h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5903" y="3167394"/>
                <a:ext cx="1791644" cy="374590"/>
              </a:xfrm>
              <a:prstGeom prst="rect">
                <a:avLst/>
              </a:prstGeom>
              <a:blipFill>
                <a:blip r:embed="rId3"/>
                <a:stretch>
                  <a:fillRect b="-180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386592" y="3822944"/>
                <a:ext cx="2739661" cy="739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  <m:t>{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𝐹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}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  <m:t>𝑡h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{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}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𝑡h</m:t>
                              </m:r>
                            </m:sup>
                          </m:s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6592" y="3822944"/>
                <a:ext cx="2739661" cy="7394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610157" y="2456575"/>
                <a:ext cx="2429768" cy="3745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  <m:t>{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𝜀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}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  <m:t>𝑡h</m:t>
                          </m:r>
                        </m:sup>
                      </m:sSup>
                      <m:r>
                        <a:rPr lang="fr-FR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  <m: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TALP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0157" y="2456575"/>
                <a:ext cx="2429768" cy="374590"/>
              </a:xfrm>
              <a:prstGeom prst="rect">
                <a:avLst/>
              </a:prstGeom>
              <a:blipFill>
                <a:blip r:embed="rId5"/>
                <a:stretch>
                  <a:fillRect b="-180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093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Chap. </a:t>
            </a:r>
            <a:r>
              <a:rPr lang="fr-FR" dirty="0" smtClean="0"/>
              <a:t>6: </a:t>
            </a:r>
            <a:r>
              <a:rPr lang="en-US" dirty="0"/>
              <a:t>Linear elasticity </a:t>
            </a:r>
            <a:r>
              <a:rPr lang="fr-FR" sz="1600" dirty="0"/>
              <a:t>	</a:t>
            </a:r>
            <a:br>
              <a:rPr lang="fr-FR" sz="1600" dirty="0"/>
            </a:br>
            <a:r>
              <a:rPr lang="fr-FR" sz="1600" dirty="0"/>
              <a:t>THERMAL LOADING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94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5999" y="1268760"/>
            <a:ext cx="8504695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Wingdings" panose="05000000000000000000" pitchFamily="2" charset="2"/>
              </a:rPr>
              <a:t>Nodal </a:t>
            </a:r>
            <a:r>
              <a:rPr lang="en-US" sz="2000" b="1" dirty="0">
                <a:sym typeface="Wingdings" panose="05000000000000000000" pitchFamily="2" charset="2"/>
              </a:rPr>
              <a:t>forces resulting from thermal strain </a:t>
            </a:r>
            <a:r>
              <a:rPr lang="en-US" sz="2000" b="1" dirty="0">
                <a:sym typeface="Symbol" pitchFamily="18" charset="2"/>
              </a:rPr>
              <a:t>(2</a:t>
            </a:r>
            <a:r>
              <a:rPr lang="en-US" sz="2000" b="1" baseline="30000" dirty="0">
                <a:sym typeface="Symbol" pitchFamily="18" charset="2"/>
              </a:rPr>
              <a:t>nd</a:t>
            </a:r>
            <a:r>
              <a:rPr lang="en-US" sz="2000" b="1" dirty="0">
                <a:sym typeface="Symbol" pitchFamily="18" charset="2"/>
              </a:rPr>
              <a:t> member)</a:t>
            </a:r>
          </a:p>
          <a:p>
            <a:pPr marL="0" lvl="1" indent="0">
              <a:buNone/>
            </a:pPr>
            <a:endParaRPr lang="fr-FR" sz="2000" dirty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THERMAL STRAINS FROM TEMPERATURE FIELD CALCULATED  </a:t>
            </a:r>
          </a:p>
          <a:p>
            <a:pPr marL="0" lvl="1" indent="0">
              <a:buNone/>
            </a:pP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TAKING INTO ACCOUNT CONVECTION + RADIATION 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TFINAL   = TAB1 . 'TEMPERATURES' . (N1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1)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EPT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EPTH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TFINAL MOM1 MAM1 ;</a:t>
            </a:r>
          </a:p>
          <a:p>
            <a:pPr marL="0" lvl="1" indent="0">
              <a:buNone/>
            </a:pPr>
            <a:endParaRPr lang="fr-FR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PSEUDO STRESS FROM THERMAL STRAINS</a:t>
            </a:r>
          </a:p>
          <a:p>
            <a:pPr marL="0" lvl="1" indent="0">
              <a:buNone/>
            </a:pP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SIT   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ELAS</a:t>
            </a: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EPT MOM1 MAM1 </a:t>
            </a:r>
            <a:r>
              <a:rPr lang="fr-FR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srgbClr val="000618"/>
              </a:solidFill>
              <a:ea typeface="Cambria Math"/>
            </a:endParaRPr>
          </a:p>
          <a:p>
            <a:pPr marL="0" lvl="1" indent="0">
              <a:buNone/>
            </a:pPr>
            <a:endParaRPr lang="fr-FR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NODAL </a:t>
            </a: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FORCES FROM THIS STRESS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FT       </a:t>
            </a: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BSIG</a:t>
            </a: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SIT MOM1 </a:t>
            </a:r>
            <a:r>
              <a:rPr lang="fr-FR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lvl="1"/>
            <a:r>
              <a:rPr lang="en-US" sz="2000" b="1" dirty="0">
                <a:sym typeface="Symbol" pitchFamily="18" charset="2"/>
              </a:rPr>
              <a:t>Linear system solving (additional term to the </a:t>
            </a:r>
            <a:r>
              <a:rPr lang="fr-FR" sz="2000" b="1" dirty="0" smtClean="0">
                <a:sym typeface="Symbol" pitchFamily="18" charset="2"/>
              </a:rPr>
              <a:t>2</a:t>
            </a:r>
            <a:r>
              <a:rPr lang="fr-FR" sz="2000" b="1" baseline="30000" dirty="0" smtClean="0">
                <a:sym typeface="Symbol" pitchFamily="18" charset="2"/>
              </a:rPr>
              <a:t>nd</a:t>
            </a:r>
            <a:r>
              <a:rPr lang="en-US" sz="2000" b="1" dirty="0" smtClean="0">
                <a:sym typeface="Symbol" pitchFamily="18" charset="2"/>
              </a:rPr>
              <a:t> member</a:t>
            </a:r>
            <a:r>
              <a:rPr lang="en-US" sz="2000" b="1" dirty="0">
                <a:sym typeface="Symbol" pitchFamily="18" charset="2"/>
              </a:rPr>
              <a:t>)</a:t>
            </a:r>
          </a:p>
          <a:p>
            <a:pPr marL="0" lvl="1" indent="0">
              <a:buNone/>
            </a:pPr>
            <a:endParaRPr lang="fr-FR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DISPLACEMENTS CALCULATION BY CALLING SOLVER WITH THERMAL PSEUDO FORCES </a:t>
            </a:r>
          </a:p>
          <a:p>
            <a:pPr marL="0" lvl="1" indent="0">
              <a:buNone/>
            </a:pP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ADDED TO THE MECHANICAL ONES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U6 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RESO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RITOT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(FS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FV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FT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) 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815903" y="3167394"/>
                <a:ext cx="1791644" cy="3745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{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}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  <m:t>𝑡h</m:t>
                          </m:r>
                        </m:sup>
                      </m:sSup>
                      <m:r>
                        <a:rPr lang="fr-FR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</m:e>
                      </m:d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  <m:t>{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𝜀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}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  <m:t>𝑡h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5903" y="3167394"/>
                <a:ext cx="1791644" cy="374590"/>
              </a:xfrm>
              <a:prstGeom prst="rect">
                <a:avLst/>
              </a:prstGeom>
              <a:blipFill>
                <a:blip r:embed="rId3"/>
                <a:stretch>
                  <a:fillRect b="-180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610157" y="2456575"/>
                <a:ext cx="2429768" cy="3745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  <m:t>{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𝜀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}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  <m:t>𝑡h</m:t>
                          </m:r>
                        </m:sup>
                      </m:sSup>
                      <m:r>
                        <a:rPr lang="fr-FR" i="1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  <m:r>
                            <a:rPr lang="fr-FR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TALP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0157" y="2456575"/>
                <a:ext cx="2429768" cy="374590"/>
              </a:xfrm>
              <a:prstGeom prst="rect">
                <a:avLst/>
              </a:prstGeom>
              <a:blipFill>
                <a:blip r:embed="rId4"/>
                <a:stretch>
                  <a:fillRect b="-180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386592" y="3822944"/>
                <a:ext cx="2739661" cy="739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  <m:t>{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𝐹</m:t>
                          </m:r>
                          <m:r>
                            <a:rPr lang="fr-FR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}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/>
                            </a:rPr>
                            <m:t>𝑡h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{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}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𝑡h</m:t>
                              </m:r>
                            </m:sup>
                          </m:sSup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6592" y="3822944"/>
                <a:ext cx="2739661" cy="7394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483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Chap. </a:t>
            </a:r>
            <a:r>
              <a:rPr lang="fr-FR" dirty="0" smtClean="0"/>
              <a:t>6: </a:t>
            </a:r>
            <a:r>
              <a:rPr lang="en-US" dirty="0"/>
              <a:t>Linear elasticity </a:t>
            </a:r>
            <a:r>
              <a:rPr lang="fr-FR" sz="1600" dirty="0"/>
              <a:t>	</a:t>
            </a:r>
            <a:br>
              <a:rPr lang="fr-FR" sz="1600" dirty="0"/>
            </a:br>
            <a:r>
              <a:rPr lang="fr-FR" sz="1600" dirty="0"/>
              <a:t>THERMAL LOADING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95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 smtClean="0">
                <a:sym typeface="Symbol" pitchFamily="18" charset="2"/>
              </a:rPr>
              <a:t>Post processing: deformed mesh, strains, stresses</a:t>
            </a: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THERMOMECANICAL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DEFORMED MESH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DEF_6    =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(It's up to you)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DEF_6C   =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(It's up to you)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endParaRPr lang="en-US" i="1" dirty="0" smtClean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(It's up to you)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0884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Chap. </a:t>
            </a:r>
            <a:r>
              <a:rPr lang="fr-FR" dirty="0" smtClean="0"/>
              <a:t>6: </a:t>
            </a:r>
            <a:r>
              <a:rPr lang="en-US" dirty="0"/>
              <a:t>Linear elasticity </a:t>
            </a:r>
            <a:r>
              <a:rPr lang="fr-FR" sz="1600" dirty="0"/>
              <a:t>	</a:t>
            </a:r>
            <a:br>
              <a:rPr lang="fr-FR" sz="1600" dirty="0"/>
            </a:br>
            <a:r>
              <a:rPr lang="fr-FR" sz="1600" dirty="0"/>
              <a:t>THERMAL LOADING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96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>
                <a:sym typeface="Symbol" pitchFamily="18" charset="2"/>
              </a:rPr>
              <a:t>Post </a:t>
            </a:r>
            <a:r>
              <a:rPr lang="en-US" sz="2000" b="1" dirty="0" smtClean="0">
                <a:sym typeface="Symbol" pitchFamily="18" charset="2"/>
              </a:rPr>
              <a:t>processing: </a:t>
            </a:r>
            <a:r>
              <a:rPr lang="en-US" sz="2000" b="1" dirty="0">
                <a:sym typeface="Symbol" pitchFamily="18" charset="2"/>
              </a:rPr>
              <a:t>deformed mesh, strains, </a:t>
            </a:r>
            <a:r>
              <a:rPr lang="en-US" sz="2000" b="1" dirty="0" smtClean="0">
                <a:sym typeface="Symbol" pitchFamily="18" charset="2"/>
              </a:rPr>
              <a:t>stresses</a:t>
            </a:r>
            <a:endParaRPr lang="fr-FR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 smtClean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THERMOMECANICAL DEFORMED MESH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DEF_6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SU  U6 150. ;</a:t>
            </a:r>
          </a:p>
          <a:p>
            <a:pPr marL="0" lvl="1" indent="0">
              <a:buNone/>
            </a:pP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DEF_6C   =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DEFO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CSU U6 150. </a:t>
            </a:r>
            <a:r>
              <a:rPr lang="fr-FR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'ORAN'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(DEF_INIC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DEF_5C </a:t>
            </a:r>
            <a:r>
              <a:rPr lang="fr-FR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ET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DEF_6C) 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602" y="3438144"/>
            <a:ext cx="6944956" cy="28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1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Chap. </a:t>
            </a:r>
            <a:r>
              <a:rPr lang="fr-FR" dirty="0" smtClean="0"/>
              <a:t>6: </a:t>
            </a:r>
            <a:r>
              <a:rPr lang="en-US" dirty="0" smtClean="0"/>
              <a:t>Linear </a:t>
            </a:r>
            <a:r>
              <a:rPr lang="en-US" dirty="0"/>
              <a:t>elasticity </a:t>
            </a:r>
            <a:r>
              <a:rPr lang="fr-FR" sz="1600" dirty="0"/>
              <a:t>	</a:t>
            </a:r>
            <a:r>
              <a:rPr lang="fr-FR" sz="1600" dirty="0" smtClean="0"/>
              <a:t/>
            </a:r>
            <a:br>
              <a:rPr lang="fr-FR" sz="1600" dirty="0" smtClean="0"/>
            </a:br>
            <a:r>
              <a:rPr lang="fr-FR" sz="1600" dirty="0" smtClean="0"/>
              <a:t>THERMAL </a:t>
            </a:r>
            <a:r>
              <a:rPr lang="fr-FR" sz="1600" dirty="0"/>
              <a:t>LOADING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97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>
                <a:sym typeface="Symbol" pitchFamily="18" charset="2"/>
              </a:rPr>
              <a:t>Post </a:t>
            </a:r>
            <a:r>
              <a:rPr lang="en-US" sz="2000" b="1" dirty="0" smtClean="0">
                <a:sym typeface="Symbol" pitchFamily="18" charset="2"/>
              </a:rPr>
              <a:t>processing: </a:t>
            </a:r>
            <a:r>
              <a:rPr lang="en-US" sz="2000" b="1" dirty="0">
                <a:sym typeface="Symbol" pitchFamily="18" charset="2"/>
              </a:rPr>
              <a:t>deformed mesh, strains, stresses</a:t>
            </a:r>
            <a:endParaRPr lang="fr-FR" sz="2000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sz="2000" dirty="0" smtClean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TOTAL STRAINS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       =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(It's up to you, EPSI operator)</a:t>
            </a: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ELASTIC STRAINS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EPE      =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(It's up to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you)</a:t>
            </a: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STRESSES CALCULATED FROM ELASTIC STRAINS </a:t>
            </a:r>
          </a:p>
          <a:p>
            <a:pPr marL="0" lvl="1" indent="0">
              <a:buNone/>
            </a:pP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SIGT     =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(It's up to you)</a:t>
            </a:r>
            <a:endParaRPr lang="en-US" dirty="0" smtClean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en-US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SIGT MOM1 DEF_6 CSU 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0986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Chap. </a:t>
            </a:r>
            <a:r>
              <a:rPr lang="fr-FR" dirty="0" smtClean="0"/>
              <a:t>6: </a:t>
            </a:r>
            <a:r>
              <a:rPr lang="en-US" dirty="0"/>
              <a:t>Linear elasticity </a:t>
            </a:r>
            <a:r>
              <a:rPr lang="fr-FR" sz="1600" dirty="0"/>
              <a:t>	</a:t>
            </a:r>
            <a:br>
              <a:rPr lang="fr-FR" sz="1600" dirty="0"/>
            </a:br>
            <a:r>
              <a:rPr lang="fr-FR" sz="1600" dirty="0"/>
              <a:t>THERMAL LOADING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98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lvl="1"/>
            <a:r>
              <a:rPr lang="en-US" sz="2000" b="1" dirty="0">
                <a:sym typeface="Symbol" pitchFamily="18" charset="2"/>
              </a:rPr>
              <a:t>Post </a:t>
            </a:r>
            <a:r>
              <a:rPr lang="en-US" sz="2000" b="1" dirty="0" smtClean="0">
                <a:sym typeface="Symbol" pitchFamily="18" charset="2"/>
              </a:rPr>
              <a:t>processing: </a:t>
            </a:r>
            <a:r>
              <a:rPr lang="en-US" sz="2000" b="1" dirty="0">
                <a:sym typeface="Symbol" pitchFamily="18" charset="2"/>
              </a:rPr>
              <a:t>deformed mesh, strains, stresses</a:t>
            </a:r>
            <a:endParaRPr lang="fr-FR" sz="2000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sz="2000" dirty="0">
              <a:sym typeface="Symbol" pitchFamily="18" charset="2"/>
            </a:endParaRPr>
          </a:p>
          <a:p>
            <a:pPr marL="0" lvl="1" indent="0">
              <a:buNone/>
            </a:pPr>
            <a:r>
              <a:rPr lang="fr-FR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TOTAL STRAINS</a:t>
            </a:r>
          </a:p>
          <a:p>
            <a:pPr marL="0" lvl="1" indent="0">
              <a:buNone/>
            </a:pP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       </a:t>
            </a:r>
            <a:r>
              <a:rPr lang="fr-FR" dirty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= </a:t>
            </a:r>
            <a:r>
              <a:rPr lang="fr-FR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EPSI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MOM1 U6 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'LINE'</a:t>
            </a:r>
            <a:r>
              <a:rPr lang="fr-FR" dirty="0" smtClean="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;</a:t>
            </a: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endParaRPr lang="fr-FR" dirty="0">
              <a:solidFill>
                <a:schemeClr val="tx1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ELASTIC 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STRAINS</a:t>
            </a:r>
          </a:p>
          <a:p>
            <a:pPr marL="0" lvl="1" indent="0">
              <a:buNone/>
            </a:pP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EPE      = EP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-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EPT ;</a:t>
            </a:r>
          </a:p>
          <a:p>
            <a:pPr marL="0" lvl="1" indent="0">
              <a:buNone/>
            </a:pPr>
            <a:endParaRPr lang="en-US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  <a:p>
            <a:pPr marL="0" lvl="1" indent="0">
              <a:buNone/>
            </a:pP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* STRESSES CALCULATED FROM ELASTIC STRAINS </a:t>
            </a:r>
          </a:p>
          <a:p>
            <a:pPr marL="0" lvl="1" indent="0">
              <a:buNone/>
            </a:pP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SIGT     =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ELAS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EPE MOM1 MAM1 ;</a:t>
            </a:r>
          </a:p>
          <a:p>
            <a:pPr marL="0" lvl="1" indent="0">
              <a:buNone/>
            </a:pP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TRAC</a:t>
            </a:r>
            <a:r>
              <a:rPr lang="en-US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 SIGT MOM1 </a:t>
            </a:r>
            <a:r>
              <a:rPr lang="en-US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DEF_6 CSU </a:t>
            </a:r>
            <a:r>
              <a:rPr lang="fr-FR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  <a:sym typeface="Symbol" pitchFamily="18" charset="2"/>
              </a:rPr>
              <a:t>;</a:t>
            </a:r>
            <a:endParaRPr lang="fr-FR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  <a:sym typeface="Symbol" pitchFamily="18" charset="2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6086" y="3638825"/>
            <a:ext cx="4724401" cy="308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3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8025304" y="6303598"/>
            <a:ext cx="1118696" cy="365125"/>
          </a:xfrm>
        </p:spPr>
        <p:txBody>
          <a:bodyPr/>
          <a:lstStyle/>
          <a:p>
            <a:pPr algn="ctr"/>
            <a:r>
              <a:rPr lang="fr-FR" dirty="0" smtClean="0"/>
              <a:t>PAGE </a:t>
            </a:r>
            <a:fld id="{AEFB9B6D-867A-40B8-ACB0-35CC9F272C9C}" type="slidenum">
              <a:rPr lang="fr-FR" smtClean="0"/>
              <a:pPr algn="ctr"/>
              <a:t>99</a:t>
            </a:fld>
            <a:endParaRPr lang="fr-FR" dirty="0"/>
          </a:p>
        </p:txBody>
      </p:sp>
      <p:sp>
        <p:nvSpPr>
          <p:cNvPr id="29" name="Espace réservé du contenu 11"/>
          <p:cNvSpPr>
            <a:spLocks noGrp="1"/>
          </p:cNvSpPr>
          <p:nvPr>
            <p:ph idx="1"/>
          </p:nvPr>
        </p:nvSpPr>
        <p:spPr>
          <a:xfrm>
            <a:off x="576000" y="1268760"/>
            <a:ext cx="8388488" cy="4968552"/>
          </a:xfrm>
        </p:spPr>
        <p:txBody>
          <a:bodyPr/>
          <a:lstStyle/>
          <a:p>
            <a:pPr marL="0" lvl="1" indent="0" defTabSz="1262063">
              <a:buNone/>
            </a:pPr>
            <a:r>
              <a:rPr lang="en-US" sz="1800" b="1" i="1" u="sng" dirty="0" smtClean="0">
                <a:solidFill>
                  <a:schemeClr val="tx1"/>
                </a:solidFill>
                <a:sym typeface="Symbol" pitchFamily="18" charset="2"/>
              </a:rPr>
              <a:t>Objective</a:t>
            </a:r>
            <a:r>
              <a:rPr lang="en-US" sz="1800" i="1" dirty="0" smtClean="0">
                <a:solidFill>
                  <a:schemeClr val="tx1"/>
                </a:solidFill>
                <a:sym typeface="Symbol" pitchFamily="18" charset="2"/>
              </a:rPr>
              <a:t>:	previous thermo-mechanical calculation </a:t>
            </a:r>
          </a:p>
          <a:p>
            <a:pPr marL="0" lvl="1" indent="0" defTabSz="1262063">
              <a:buNone/>
            </a:pPr>
            <a:r>
              <a:rPr lang="en-US" sz="1800" i="1" dirty="0" smtClean="0">
                <a:solidFill>
                  <a:schemeClr val="tx1"/>
                </a:solidFill>
                <a:sym typeface="Symbol" pitchFamily="18" charset="2"/>
              </a:rPr>
              <a:t>	+ thermal expansion </a:t>
            </a:r>
            <a:r>
              <a:rPr lang="en-US" sz="1800" i="1" dirty="0" smtClean="0">
                <a:solidFill>
                  <a:srgbClr val="FF0000"/>
                </a:solidFill>
                <a:sym typeface="Symbol" pitchFamily="18" charset="2"/>
              </a:rPr>
              <a:t>α variable </a:t>
            </a:r>
            <a:r>
              <a:rPr lang="en-US" sz="1800" i="1" dirty="0" smtClean="0">
                <a:solidFill>
                  <a:schemeClr val="tx1"/>
                </a:solidFill>
                <a:sym typeface="Symbol" pitchFamily="18" charset="2"/>
              </a:rPr>
              <a:t>in space</a:t>
            </a:r>
          </a:p>
          <a:p>
            <a:pPr marL="0" lvl="1" indent="0" defTabSz="1262063">
              <a:buNone/>
            </a:pPr>
            <a:endParaRPr lang="en-US" sz="1800" i="1" dirty="0" smtClean="0">
              <a:sym typeface="Symbol" pitchFamily="18" charset="2"/>
            </a:endParaRPr>
          </a:p>
          <a:p>
            <a:pPr lvl="1" defTabSz="1262063">
              <a:buFont typeface="+mj-lt"/>
              <a:buAutoNum type="arabicPeriod"/>
            </a:pPr>
            <a:r>
              <a:rPr lang="en-US" sz="1800" i="1" dirty="0" smtClean="0">
                <a:sym typeface="Wingdings" panose="05000000000000000000" pitchFamily="2" charset="2"/>
              </a:rPr>
              <a:t>calculation of the field α(x) (from coordinates)</a:t>
            </a:r>
          </a:p>
          <a:p>
            <a:pPr lvl="1" defTabSz="1262063">
              <a:buFont typeface="+mj-lt"/>
              <a:buAutoNum type="arabicPeriod"/>
            </a:pPr>
            <a:r>
              <a:rPr lang="en-US" sz="1800" i="1" dirty="0" smtClean="0">
                <a:sym typeface="Wingdings" panose="05000000000000000000" pitchFamily="2" charset="2"/>
              </a:rPr>
              <a:t>material property described by α(x)</a:t>
            </a:r>
          </a:p>
          <a:p>
            <a:pPr lvl="1" defTabSz="1262063">
              <a:buFont typeface="+mj-lt"/>
              <a:buAutoNum type="arabicPeriod"/>
            </a:pPr>
            <a:r>
              <a:rPr lang="en-US" sz="1800" i="1" dirty="0">
                <a:sym typeface="Wingdings" panose="05000000000000000000" pitchFamily="2" charset="2"/>
              </a:rPr>
              <a:t>u</a:t>
            </a:r>
            <a:r>
              <a:rPr lang="en-US" sz="1800" i="1" dirty="0" smtClean="0">
                <a:sym typeface="Wingdings" panose="05000000000000000000" pitchFamily="2" charset="2"/>
              </a:rPr>
              <a:t>pdating of the nodal thermal pseudo forces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6957" y="4116577"/>
                <a:ext cx="4863704" cy="10574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 smtClean="0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α</m:t>
                      </m:r>
                      <m:d>
                        <m:dPr>
                          <m:ctrlPr>
                            <a:rPr lang="fr-FR" sz="2400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sz="2400" b="0" i="1" smtClean="0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fr-FR" sz="2400" b="0" i="1" smtClean="0">
                          <a:solidFill>
                            <a:srgbClr val="000618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fr-FR" sz="2400" b="0" i="1" smtClean="0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α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fr-FR" sz="2400" i="1">
                              <a:solidFill>
                                <a:srgbClr val="000618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FR" sz="2400" b="0" i="1" smtClean="0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l-GR" sz="2400" i="1">
                              <a:solidFill>
                                <a:srgbClr val="000618"/>
                              </a:solidFill>
                              <a:latin typeface="Cambria Math"/>
                              <a:ea typeface="Cambria Math"/>
                            </a:rPr>
                            <m:t>β</m:t>
                          </m:r>
                          <m:sSup>
                            <m:sSupPr>
                              <m:ctrlPr>
                                <a:rPr lang="el-GR" sz="2400" i="1" smtClean="0">
                                  <a:solidFill>
                                    <a:srgbClr val="000618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l-GR" sz="2400" i="1" smtClean="0">
                                      <a:solidFill>
                                        <a:srgbClr val="000618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l-GR" sz="2400" i="1" smtClean="0">
                                          <a:solidFill>
                                            <a:srgbClr val="000618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sz="2400" b="0" i="1" smtClean="0">
                                          <a:solidFill>
                                            <a:srgbClr val="000618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  <m:r>
                                        <a:rPr lang="fr-FR" sz="2400" b="0" i="1" smtClean="0">
                                          <a:solidFill>
                                            <a:srgbClr val="000618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fr-FR" sz="2400" b="0" i="1" smtClean="0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400" b="0" i="1" smtClean="0">
                                              <a:solidFill>
                                                <a:srgbClr val="000618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sz="2400" b="0" i="0" smtClean="0">
                                              <a:solidFill>
                                                <a:srgbClr val="000618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m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sz="2400" b="0" i="0" smtClean="0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ean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fr-FR" sz="2400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400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sz="2400" i="0">
                                              <a:solidFill>
                                                <a:srgbClr val="000618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m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sz="2400" b="0" i="0" smtClean="0">
                                              <a:solidFill>
                                                <a:srgbClr val="000618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ax</m:t>
                                          </m:r>
                                        </m:sub>
                                      </m:sSub>
                                      <m:r>
                                        <a:rPr lang="fr-FR" sz="2400" b="0" i="1" smtClean="0">
                                          <a:solidFill>
                                            <a:srgbClr val="000618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fr-FR" sz="2400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400" i="1">
                                              <a:solidFill>
                                                <a:srgbClr val="000618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sz="2400">
                                              <a:solidFill>
                                                <a:srgbClr val="000618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m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fr-FR" sz="2400" b="0" i="0" smtClean="0">
                                              <a:solidFill>
                                                <a:srgbClr val="000618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in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FR" sz="2400" b="0" i="1" smtClean="0">
                                  <a:solidFill>
                                    <a:srgbClr val="000618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57" y="4116577"/>
                <a:ext cx="4863704" cy="105746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cteur droit avec flèche 7"/>
          <p:cNvCxnSpPr/>
          <p:nvPr/>
        </p:nvCxnSpPr>
        <p:spPr>
          <a:xfrm flipV="1">
            <a:off x="5860861" y="3473318"/>
            <a:ext cx="0" cy="21323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5871093" y="5604707"/>
            <a:ext cx="2611934" cy="9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5574932" y="3052925"/>
            <a:ext cx="5718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sz="2800" i="1" dirty="0" smtClean="0">
                <a:solidFill>
                  <a:schemeClr val="tx1"/>
                </a:solidFill>
                <a:latin typeface="+mn-lt"/>
              </a:rPr>
              <a:t>α</a:t>
            </a:r>
            <a:endParaRPr lang="fr-FR" sz="28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8420324" y="5231101"/>
            <a:ext cx="5204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i="1" dirty="0" smtClean="0">
                <a:solidFill>
                  <a:schemeClr val="tx1"/>
                </a:solidFill>
                <a:latin typeface="+mn-lt"/>
              </a:rPr>
              <a:t>x</a:t>
            </a:r>
            <a:endParaRPr lang="fr-FR" sz="28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Forme libre 11"/>
          <p:cNvSpPr/>
          <p:nvPr/>
        </p:nvSpPr>
        <p:spPr>
          <a:xfrm>
            <a:off x="5860366" y="3647130"/>
            <a:ext cx="2461910" cy="1338147"/>
          </a:xfrm>
          <a:custGeom>
            <a:avLst/>
            <a:gdLst>
              <a:gd name="connsiteX0" fmla="*/ 0 w 2829464"/>
              <a:gd name="connsiteY0" fmla="*/ 1923691 h 1923691"/>
              <a:gd name="connsiteX1" fmla="*/ 854015 w 2829464"/>
              <a:gd name="connsiteY1" fmla="*/ 0 h 1923691"/>
              <a:gd name="connsiteX2" fmla="*/ 2829464 w 2829464"/>
              <a:gd name="connsiteY2" fmla="*/ 0 h 1923691"/>
              <a:gd name="connsiteX0" fmla="*/ 0 w 2829464"/>
              <a:gd name="connsiteY0" fmla="*/ 1923691 h 1923691"/>
              <a:gd name="connsiteX1" fmla="*/ 523815 w 2829464"/>
              <a:gd name="connsiteY1" fmla="*/ 876300 h 1923691"/>
              <a:gd name="connsiteX2" fmla="*/ 2829464 w 2829464"/>
              <a:gd name="connsiteY2" fmla="*/ 0 h 1923691"/>
              <a:gd name="connsiteX0" fmla="*/ 0 w 2829464"/>
              <a:gd name="connsiteY0" fmla="*/ 1923691 h 1923691"/>
              <a:gd name="connsiteX1" fmla="*/ 523815 w 2829464"/>
              <a:gd name="connsiteY1" fmla="*/ 876300 h 1923691"/>
              <a:gd name="connsiteX2" fmla="*/ 1544129 w 2829464"/>
              <a:gd name="connsiteY2" fmla="*/ 528369 h 1923691"/>
              <a:gd name="connsiteX3" fmla="*/ 2829464 w 2829464"/>
              <a:gd name="connsiteY3" fmla="*/ 0 h 1923691"/>
              <a:gd name="connsiteX0" fmla="*/ 0 w 2829464"/>
              <a:gd name="connsiteY0" fmla="*/ 1923691 h 1923691"/>
              <a:gd name="connsiteX1" fmla="*/ 523815 w 2829464"/>
              <a:gd name="connsiteY1" fmla="*/ 876300 h 1923691"/>
              <a:gd name="connsiteX2" fmla="*/ 1544129 w 2829464"/>
              <a:gd name="connsiteY2" fmla="*/ 528369 h 1923691"/>
              <a:gd name="connsiteX3" fmla="*/ 2395029 w 2829464"/>
              <a:gd name="connsiteY3" fmla="*/ 198169 h 1923691"/>
              <a:gd name="connsiteX4" fmla="*/ 2829464 w 2829464"/>
              <a:gd name="connsiteY4" fmla="*/ 0 h 1923691"/>
              <a:gd name="connsiteX0" fmla="*/ 0 w 3959764"/>
              <a:gd name="connsiteY0" fmla="*/ 2152291 h 2152291"/>
              <a:gd name="connsiteX1" fmla="*/ 523815 w 3959764"/>
              <a:gd name="connsiteY1" fmla="*/ 1104900 h 2152291"/>
              <a:gd name="connsiteX2" fmla="*/ 1544129 w 3959764"/>
              <a:gd name="connsiteY2" fmla="*/ 756969 h 2152291"/>
              <a:gd name="connsiteX3" fmla="*/ 2395029 w 3959764"/>
              <a:gd name="connsiteY3" fmla="*/ 426769 h 2152291"/>
              <a:gd name="connsiteX4" fmla="*/ 3959764 w 3959764"/>
              <a:gd name="connsiteY4" fmla="*/ 0 h 2152291"/>
              <a:gd name="connsiteX0" fmla="*/ 0 w 3959764"/>
              <a:gd name="connsiteY0" fmla="*/ 2152291 h 2152291"/>
              <a:gd name="connsiteX1" fmla="*/ 523815 w 3959764"/>
              <a:gd name="connsiteY1" fmla="*/ 1104900 h 2152291"/>
              <a:gd name="connsiteX2" fmla="*/ 2204529 w 3959764"/>
              <a:gd name="connsiteY2" fmla="*/ 883969 h 2152291"/>
              <a:gd name="connsiteX3" fmla="*/ 2395029 w 3959764"/>
              <a:gd name="connsiteY3" fmla="*/ 426769 h 2152291"/>
              <a:gd name="connsiteX4" fmla="*/ 3959764 w 3959764"/>
              <a:gd name="connsiteY4" fmla="*/ 0 h 2152291"/>
              <a:gd name="connsiteX0" fmla="*/ 0 w 3959764"/>
              <a:gd name="connsiteY0" fmla="*/ 2152291 h 2152291"/>
              <a:gd name="connsiteX1" fmla="*/ 892115 w 3959764"/>
              <a:gd name="connsiteY1" fmla="*/ 1104900 h 2152291"/>
              <a:gd name="connsiteX2" fmla="*/ 2204529 w 3959764"/>
              <a:gd name="connsiteY2" fmla="*/ 883969 h 2152291"/>
              <a:gd name="connsiteX3" fmla="*/ 2395029 w 3959764"/>
              <a:gd name="connsiteY3" fmla="*/ 426769 h 2152291"/>
              <a:gd name="connsiteX4" fmla="*/ 3959764 w 3959764"/>
              <a:gd name="connsiteY4" fmla="*/ 0 h 2152291"/>
              <a:gd name="connsiteX0" fmla="*/ 0 w 3959764"/>
              <a:gd name="connsiteY0" fmla="*/ 2152291 h 2152291"/>
              <a:gd name="connsiteX1" fmla="*/ 892115 w 3959764"/>
              <a:gd name="connsiteY1" fmla="*/ 1104900 h 2152291"/>
              <a:gd name="connsiteX2" fmla="*/ 2204529 w 3959764"/>
              <a:gd name="connsiteY2" fmla="*/ 883969 h 2152291"/>
              <a:gd name="connsiteX3" fmla="*/ 2395029 w 3959764"/>
              <a:gd name="connsiteY3" fmla="*/ 426769 h 2152291"/>
              <a:gd name="connsiteX4" fmla="*/ 3959764 w 3959764"/>
              <a:gd name="connsiteY4" fmla="*/ 0 h 2152291"/>
              <a:gd name="connsiteX0" fmla="*/ 0 w 3959764"/>
              <a:gd name="connsiteY0" fmla="*/ 2152291 h 2152291"/>
              <a:gd name="connsiteX1" fmla="*/ 892115 w 3959764"/>
              <a:gd name="connsiteY1" fmla="*/ 1104900 h 2152291"/>
              <a:gd name="connsiteX2" fmla="*/ 2204529 w 3959764"/>
              <a:gd name="connsiteY2" fmla="*/ 883969 h 2152291"/>
              <a:gd name="connsiteX3" fmla="*/ 3004629 w 3959764"/>
              <a:gd name="connsiteY3" fmla="*/ 439469 h 2152291"/>
              <a:gd name="connsiteX4" fmla="*/ 3959764 w 3959764"/>
              <a:gd name="connsiteY4" fmla="*/ 0 h 2152291"/>
              <a:gd name="connsiteX0" fmla="*/ 0 w 3959764"/>
              <a:gd name="connsiteY0" fmla="*/ 2152291 h 2152291"/>
              <a:gd name="connsiteX1" fmla="*/ 2204529 w 3959764"/>
              <a:gd name="connsiteY1" fmla="*/ 883969 h 2152291"/>
              <a:gd name="connsiteX2" fmla="*/ 3004629 w 3959764"/>
              <a:gd name="connsiteY2" fmla="*/ 439469 h 2152291"/>
              <a:gd name="connsiteX3" fmla="*/ 3959764 w 3959764"/>
              <a:gd name="connsiteY3" fmla="*/ 0 h 2152291"/>
              <a:gd name="connsiteX0" fmla="*/ 0 w 3959764"/>
              <a:gd name="connsiteY0" fmla="*/ 2152291 h 2152291"/>
              <a:gd name="connsiteX1" fmla="*/ 2204529 w 3959764"/>
              <a:gd name="connsiteY1" fmla="*/ 883969 h 2152291"/>
              <a:gd name="connsiteX2" fmla="*/ 3959764 w 3959764"/>
              <a:gd name="connsiteY2" fmla="*/ 0 h 2152291"/>
              <a:gd name="connsiteX0" fmla="*/ 0 w 3959764"/>
              <a:gd name="connsiteY0" fmla="*/ 2152291 h 2152291"/>
              <a:gd name="connsiteX1" fmla="*/ 1912429 w 3959764"/>
              <a:gd name="connsiteY1" fmla="*/ 1087169 h 2152291"/>
              <a:gd name="connsiteX2" fmla="*/ 3959764 w 3959764"/>
              <a:gd name="connsiteY2" fmla="*/ 0 h 2152291"/>
              <a:gd name="connsiteX0" fmla="*/ 0 w 3959764"/>
              <a:gd name="connsiteY0" fmla="*/ 2152291 h 2152291"/>
              <a:gd name="connsiteX1" fmla="*/ 1912429 w 3959764"/>
              <a:gd name="connsiteY1" fmla="*/ 1087169 h 2152291"/>
              <a:gd name="connsiteX2" fmla="*/ 3959764 w 3959764"/>
              <a:gd name="connsiteY2" fmla="*/ 0 h 2152291"/>
              <a:gd name="connsiteX0" fmla="*/ 0 w 3959764"/>
              <a:gd name="connsiteY0" fmla="*/ 2152291 h 2152291"/>
              <a:gd name="connsiteX1" fmla="*/ 1912429 w 3959764"/>
              <a:gd name="connsiteY1" fmla="*/ 1087169 h 2152291"/>
              <a:gd name="connsiteX2" fmla="*/ 3959764 w 3959764"/>
              <a:gd name="connsiteY2" fmla="*/ 0 h 2152291"/>
              <a:gd name="connsiteX0" fmla="*/ 0 w 3959764"/>
              <a:gd name="connsiteY0" fmla="*/ 2152291 h 2152291"/>
              <a:gd name="connsiteX1" fmla="*/ 1963229 w 3959764"/>
              <a:gd name="connsiteY1" fmla="*/ 1125269 h 2152291"/>
              <a:gd name="connsiteX2" fmla="*/ 3959764 w 3959764"/>
              <a:gd name="connsiteY2" fmla="*/ 0 h 2152291"/>
              <a:gd name="connsiteX0" fmla="*/ 0 w 3959764"/>
              <a:gd name="connsiteY0" fmla="*/ 2152291 h 2152291"/>
              <a:gd name="connsiteX1" fmla="*/ 1963229 w 3959764"/>
              <a:gd name="connsiteY1" fmla="*/ 1125269 h 2152291"/>
              <a:gd name="connsiteX2" fmla="*/ 3959764 w 3959764"/>
              <a:gd name="connsiteY2" fmla="*/ 0 h 2152291"/>
              <a:gd name="connsiteX0" fmla="*/ 0 w 3959764"/>
              <a:gd name="connsiteY0" fmla="*/ 2152291 h 2152291"/>
              <a:gd name="connsiteX1" fmla="*/ 1963229 w 3959764"/>
              <a:gd name="connsiteY1" fmla="*/ 1125269 h 2152291"/>
              <a:gd name="connsiteX2" fmla="*/ 3959764 w 3959764"/>
              <a:gd name="connsiteY2" fmla="*/ 0 h 2152291"/>
              <a:gd name="connsiteX0" fmla="*/ 0 w 3959764"/>
              <a:gd name="connsiteY0" fmla="*/ 2152291 h 2152291"/>
              <a:gd name="connsiteX1" fmla="*/ 1963229 w 3959764"/>
              <a:gd name="connsiteY1" fmla="*/ 1125269 h 2152291"/>
              <a:gd name="connsiteX2" fmla="*/ 3959764 w 3959764"/>
              <a:gd name="connsiteY2" fmla="*/ 0 h 2152291"/>
              <a:gd name="connsiteX0" fmla="*/ 0 w 3959764"/>
              <a:gd name="connsiteY0" fmla="*/ 2152291 h 2152291"/>
              <a:gd name="connsiteX1" fmla="*/ 1963229 w 3959764"/>
              <a:gd name="connsiteY1" fmla="*/ 1125269 h 2152291"/>
              <a:gd name="connsiteX2" fmla="*/ 3959764 w 3959764"/>
              <a:gd name="connsiteY2" fmla="*/ 0 h 2152291"/>
              <a:gd name="connsiteX0" fmla="*/ 0 w 3959764"/>
              <a:gd name="connsiteY0" fmla="*/ 2152291 h 2152291"/>
              <a:gd name="connsiteX1" fmla="*/ 1963229 w 3959764"/>
              <a:gd name="connsiteY1" fmla="*/ 1125269 h 2152291"/>
              <a:gd name="connsiteX2" fmla="*/ 3959764 w 3959764"/>
              <a:gd name="connsiteY2" fmla="*/ 0 h 2152291"/>
              <a:gd name="connsiteX0" fmla="*/ 0 w 3959764"/>
              <a:gd name="connsiteY0" fmla="*/ 2152291 h 2152291"/>
              <a:gd name="connsiteX1" fmla="*/ 1963229 w 3959764"/>
              <a:gd name="connsiteY1" fmla="*/ 1036369 h 2152291"/>
              <a:gd name="connsiteX2" fmla="*/ 3959764 w 3959764"/>
              <a:gd name="connsiteY2" fmla="*/ 0 h 2152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59764" h="2152291">
                <a:moveTo>
                  <a:pt x="0" y="2152291"/>
                </a:moveTo>
                <a:cubicBezTo>
                  <a:pt x="319976" y="1187650"/>
                  <a:pt x="1112768" y="1052184"/>
                  <a:pt x="1963229" y="1036369"/>
                </a:cubicBezTo>
                <a:cubicBezTo>
                  <a:pt x="2813690" y="1020554"/>
                  <a:pt x="3492490" y="1009660"/>
                  <a:pt x="3959764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3" name="Connecteur droit 12"/>
          <p:cNvCxnSpPr>
            <a:stCxn id="12" idx="1"/>
            <a:endCxn id="14" idx="3"/>
          </p:cNvCxnSpPr>
          <p:nvPr/>
        </p:nvCxnSpPr>
        <p:spPr>
          <a:xfrm flipH="1">
            <a:off x="5731393" y="4291473"/>
            <a:ext cx="1349574" cy="3063"/>
          </a:xfrm>
          <a:prstGeom prst="line">
            <a:avLst/>
          </a:prstGeom>
          <a:ln w="19050">
            <a:solidFill>
              <a:srgbClr val="B2B2B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5161379" y="4032926"/>
            <a:ext cx="5700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sz="2800" i="1" dirty="0" smtClean="0">
                <a:solidFill>
                  <a:schemeClr val="tx1"/>
                </a:solidFill>
                <a:latin typeface="+mn-lt"/>
              </a:rPr>
              <a:t>α</a:t>
            </a:r>
            <a:r>
              <a:rPr lang="fr-FR" sz="2800" i="1" baseline="-25000" dirty="0" smtClean="0">
                <a:solidFill>
                  <a:schemeClr val="tx1"/>
                </a:solidFill>
                <a:latin typeface="+mn-lt"/>
              </a:rPr>
              <a:t>0</a:t>
            </a:r>
            <a:endParaRPr lang="fr-FR" sz="2800" i="1" baseline="-25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5447866" y="5599492"/>
            <a:ext cx="8313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i="1" dirty="0" err="1" smtClean="0">
                <a:solidFill>
                  <a:schemeClr val="tx1"/>
                </a:solidFill>
                <a:latin typeface="+mn-lt"/>
              </a:rPr>
              <a:t>x</a:t>
            </a:r>
            <a:r>
              <a:rPr lang="fr-FR" sz="2800" i="1" baseline="-25000" dirty="0" err="1" smtClean="0">
                <a:solidFill>
                  <a:schemeClr val="tx1"/>
                </a:solidFill>
                <a:latin typeface="+mn-lt"/>
              </a:rPr>
              <a:t>min</a:t>
            </a:r>
            <a:endParaRPr lang="fr-FR" sz="2800" i="1" baseline="-25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7987866" y="5599492"/>
            <a:ext cx="8313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i="1" dirty="0" err="1" smtClean="0">
                <a:solidFill>
                  <a:schemeClr val="tx1"/>
                </a:solidFill>
                <a:latin typeface="+mn-lt"/>
              </a:rPr>
              <a:t>x</a:t>
            </a:r>
            <a:r>
              <a:rPr lang="fr-FR" sz="2800" i="1" baseline="-25000" dirty="0" err="1" smtClean="0">
                <a:solidFill>
                  <a:schemeClr val="tx1"/>
                </a:solidFill>
                <a:latin typeface="+mn-lt"/>
              </a:rPr>
              <a:t>max</a:t>
            </a:r>
            <a:endParaRPr lang="fr-FR" sz="2800" i="1" baseline="-25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6679493" y="5599492"/>
            <a:ext cx="10096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rgbClr val="000099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99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800" i="1" dirty="0" err="1" smtClean="0">
                <a:solidFill>
                  <a:schemeClr val="tx1"/>
                </a:solidFill>
                <a:latin typeface="+mn-lt"/>
              </a:rPr>
              <a:t>x</a:t>
            </a:r>
            <a:r>
              <a:rPr lang="fr-FR" sz="2800" i="1" baseline="-25000" dirty="0" err="1" smtClean="0">
                <a:solidFill>
                  <a:schemeClr val="tx1"/>
                </a:solidFill>
                <a:latin typeface="+mn-lt"/>
              </a:rPr>
              <a:t>mean</a:t>
            </a:r>
            <a:endParaRPr lang="fr-FR" sz="2800" i="1" baseline="-250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8312866" y="3651083"/>
            <a:ext cx="0" cy="1954611"/>
          </a:xfrm>
          <a:prstGeom prst="line">
            <a:avLst/>
          </a:prstGeom>
          <a:ln w="19050">
            <a:solidFill>
              <a:srgbClr val="B2B2B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7233367" y="4294536"/>
            <a:ext cx="0" cy="1311158"/>
          </a:xfrm>
          <a:prstGeom prst="line">
            <a:avLst/>
          </a:prstGeom>
          <a:ln w="19050">
            <a:solidFill>
              <a:srgbClr val="B2B2B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re 10"/>
          <p:cNvSpPr>
            <a:spLocks noGrp="1"/>
          </p:cNvSpPr>
          <p:nvPr>
            <p:ph type="title"/>
          </p:nvPr>
        </p:nvSpPr>
        <p:spPr>
          <a:xfrm>
            <a:off x="1512000" y="52752"/>
            <a:ext cx="7236464" cy="908720"/>
          </a:xfrm>
        </p:spPr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Chap. </a:t>
            </a:r>
            <a:r>
              <a:rPr lang="en-US" dirty="0" smtClean="0">
                <a:solidFill>
                  <a:prstClr val="white"/>
                </a:solidFill>
              </a:rPr>
              <a:t>7: </a:t>
            </a:r>
            <a:r>
              <a:rPr lang="en-US" dirty="0">
                <a:solidFill>
                  <a:prstClr val="white"/>
                </a:solidFill>
              </a:rPr>
              <a:t>Linear elasticity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sz="1600" dirty="0">
                <a:solidFill>
                  <a:prstClr val="white"/>
                </a:solidFill>
              </a:rPr>
              <a:t>THERMAL LOADING, non uniform properties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5743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que principal">
  <a:themeElements>
    <a:clrScheme name="Personnalisé 8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B0F0"/>
      </a:hlink>
      <a:folHlink>
        <a:srgbClr val="00B0F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39074</TotalTime>
  <Words>15621</Words>
  <Application>Microsoft Office PowerPoint</Application>
  <PresentationFormat>Affichage à l'écran (4:3)</PresentationFormat>
  <Paragraphs>2417</Paragraphs>
  <Slides>145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145</vt:i4>
      </vt:variant>
    </vt:vector>
  </HeadingPairs>
  <TitlesOfParts>
    <vt:vector size="154" baseType="lpstr">
      <vt:lpstr>Arial</vt:lpstr>
      <vt:lpstr>Calibri</vt:lpstr>
      <vt:lpstr>Cambria Math</vt:lpstr>
      <vt:lpstr>Consolas</vt:lpstr>
      <vt:lpstr>Symbol</vt:lpstr>
      <vt:lpstr>Tahoma</vt:lpstr>
      <vt:lpstr>Wingdings</vt:lpstr>
      <vt:lpstr>Masque principal</vt:lpstr>
      <vt:lpstr>Équation</vt:lpstr>
      <vt:lpstr>Starting with Cast3M Thermomechanical calculations available on: http://www-cast3m.cea.fr/index.php?xml=formations</vt:lpstr>
      <vt:lpstr>summary</vt:lpstr>
      <vt:lpstr>Introduction to Cast3M</vt:lpstr>
      <vt:lpstr>What is Cast3M?</vt:lpstr>
      <vt:lpstr>Application areas</vt:lpstr>
      <vt:lpstr>History</vt:lpstr>
      <vt:lpstr>What, where, how, how much, who?</vt:lpstr>
      <vt:lpstr>How to launch CAST3M?</vt:lpstr>
      <vt:lpstr>The Cast3M web site</vt:lpstr>
      <vt:lpstr>Gibiane: The user Langage</vt:lpstr>
      <vt:lpstr>Introduction to GIBIANE</vt:lpstr>
      <vt:lpstr>Gibiane: syntax rules</vt:lpstr>
      <vt:lpstr>Gibiane: syntax rules</vt:lpstr>
      <vt:lpstr>Gibiane: syntax example</vt:lpstr>
      <vt:lpstr>Gibiane: objects</vt:lpstr>
      <vt:lpstr>Gibiane: objects</vt:lpstr>
      <vt:lpstr>Gibiane: operators</vt:lpstr>
      <vt:lpstr>Gibiane: operators</vt:lpstr>
      <vt:lpstr>Gibiane: operators</vt:lpstr>
      <vt:lpstr>Gibiane: directives</vt:lpstr>
      <vt:lpstr>Gibiane: procedures</vt:lpstr>
      <vt:lpstr>Gibiane: procedures</vt:lpstr>
      <vt:lpstr>Gibiane: procedures</vt:lpstr>
      <vt:lpstr>Gibiane: some useful statements</vt:lpstr>
      <vt:lpstr>Documentation</vt:lpstr>
      <vt:lpstr>Tutorial classes  Modeling of the Thermo-mechanical behavior of A structure with a circular cavity</vt:lpstr>
      <vt:lpstr>Problem Description and boundary conditions</vt:lpstr>
      <vt:lpstr>reminder</vt:lpstr>
      <vt:lpstr>solution files</vt:lpstr>
      <vt:lpstr>Chap. 1: Geometry and mesh </vt:lpstr>
      <vt:lpstr>Chap. 1: Meshing and general statements</vt:lpstr>
      <vt:lpstr>Chap. 1: Meshing and general statements</vt:lpstr>
      <vt:lpstr>Chap. 1: Meshing and general statements</vt:lpstr>
      <vt:lpstr>Chap. 1: Meshing and general statements</vt:lpstr>
      <vt:lpstr>Chap. 1: Meshing and general statements</vt:lpstr>
      <vt:lpstr>Chap. 1: Meshing and general statements</vt:lpstr>
      <vt:lpstr>Chap. 1: Meshing and general statements</vt:lpstr>
      <vt:lpstr>Chap. 1: Meshing and general statements</vt:lpstr>
      <vt:lpstr>Chap. 1: Meshing and general statements</vt:lpstr>
      <vt:lpstr>Chap. 1: Meshing and general statements</vt:lpstr>
      <vt:lpstr>Chap. 1: Meshing and general statements</vt:lpstr>
      <vt:lpstr>Chap. 1: Meshing and general statements</vt:lpstr>
      <vt:lpstr>[Bonus] 3D Meshing</vt:lpstr>
      <vt:lpstr>Chap. 1: Meshing and general statements</vt:lpstr>
      <vt:lpstr>Thermal analysis: reminder</vt:lpstr>
      <vt:lpstr>Thermal analysis: reminder</vt:lpstr>
      <vt:lpstr>Chap. 2: stationary linear thermal Analysis</vt:lpstr>
      <vt:lpstr>Chap. 2: stationary linear thermal Analysis</vt:lpstr>
      <vt:lpstr>Chap. 2: stationary linear thermal Analysis</vt:lpstr>
      <vt:lpstr>Chap. 2: stationary linear thermal Analysis</vt:lpstr>
      <vt:lpstr>Chap. 2: stationary linear thermal Analysis</vt:lpstr>
      <vt:lpstr>Chap. 2: stationary linear thermal Analysis</vt:lpstr>
      <vt:lpstr>Chap. 2: stationary linear thermal Analysis</vt:lpstr>
      <vt:lpstr>Chap. 2: stationary linear thermal Analysis</vt:lpstr>
      <vt:lpstr>Chap. 2.1: stationary linear thermal Analysis convection and volume heat source</vt:lpstr>
      <vt:lpstr>Chap. 2.1: stationary linear thermal Analysis convection and volume heat source</vt:lpstr>
      <vt:lpstr>Chap. 2.1: stationary linear thermal Analysis convection and volume heat source</vt:lpstr>
      <vt:lpstr>Note: the nodal field (CHPOINT)</vt:lpstr>
      <vt:lpstr>Note: the element field (MCHAML)</vt:lpstr>
      <vt:lpstr>Chap. 3: Transient linear thermal analysis convection, source, pASAPAS</vt:lpstr>
      <vt:lpstr>Chap. 3: Transient linear thermal analysis convection, source, pASAPAS</vt:lpstr>
      <vt:lpstr>Chap. 3: Transient linear thermal analysis convection, source, pASAPAS</vt:lpstr>
      <vt:lpstr>Chap. 3: Transient linear thermal analysis convection, source, pASAPAS</vt:lpstr>
      <vt:lpstr>Chap. 3: Transient linear thermal analysis convection, source, pASAPAS</vt:lpstr>
      <vt:lpstr>Chap. 3: Transient linear thermal analysis convection, source, pASAPAS</vt:lpstr>
      <vt:lpstr>Chap. 3: Transient linear thermal analysis convection, source, pASAPAS</vt:lpstr>
      <vt:lpstr>Chap. 3: Transient linear thermal analysis convection, source, pASAPAS</vt:lpstr>
      <vt:lpstr>Chap. 4: Transient NON-linear thermal analysis convection, source, RADIATION, PASAPAS</vt:lpstr>
      <vt:lpstr>Chap. 4: Transient NON-linear thermal analysis convection, source, RADIATION, PASAPAS</vt:lpstr>
      <vt:lpstr>Chap. 4: Transient NON-linear thermal analysis convection, source, RADIATION, PASAPAS</vt:lpstr>
      <vt:lpstr>Chap. 4: Transient NON-linear thermal analysis convection, source, RADIATION, PASAPAS</vt:lpstr>
      <vt:lpstr>Chap. 4: Transient NON-linear thermal analysis convection, source, RADIATION, PASAPAS</vt:lpstr>
      <vt:lpstr>Chap. 4: Transient NON-linear thermal analysis convection, source, RADIATION, PASAPAS</vt:lpstr>
      <vt:lpstr>Mechanics: reminder</vt:lpstr>
      <vt:lpstr>Mechanics: reminder</vt:lpstr>
      <vt:lpstr>Mechanics: reminder</vt:lpstr>
      <vt:lpstr>Chap. 5: elastic mechanical analysis</vt:lpstr>
      <vt:lpstr>Chap. 5: elastic mechanical analysis</vt:lpstr>
      <vt:lpstr>Chap. 5: elastic mechanical analysis</vt:lpstr>
      <vt:lpstr>Chap. 5: elastic mechanical analysis</vt:lpstr>
      <vt:lpstr>Chap. 5: elastic mechanical analysis</vt:lpstr>
      <vt:lpstr>Chap. 5: elastic mechanical analysis</vt:lpstr>
      <vt:lpstr>Chap. 5: elastic mechanical analysis</vt:lpstr>
      <vt:lpstr>Chap. 5: elastic mechanical analysis</vt:lpstr>
      <vt:lpstr>Chap. 5: elastic mechanical analysis</vt:lpstr>
      <vt:lpstr>Chap. 5: elastic mechanical analysis</vt:lpstr>
      <vt:lpstr>Chap. 5: elastic mechanical analysis</vt:lpstr>
      <vt:lpstr>Chap. 5: elastic mechanical analysis</vt:lpstr>
      <vt:lpstr>Chap. 5: elastic mechanical analysis</vt:lpstr>
      <vt:lpstr>Chap. 5: elastic mechanical analysis</vt:lpstr>
      <vt:lpstr>Chap. 5: elastic mechanical analysis</vt:lpstr>
      <vt:lpstr>Chap. 6: Linear elasticity   THERMAL LOADING</vt:lpstr>
      <vt:lpstr>Chap. 6: Linear elasticity   THERMAL LOADING</vt:lpstr>
      <vt:lpstr>Chap. 6: Linear elasticity   THERMAL LOADING</vt:lpstr>
      <vt:lpstr>Chap. 6: Linear elasticity   THERMAL LOADING</vt:lpstr>
      <vt:lpstr>Chap. 6: Linear elasticity   THERMAL LOADING</vt:lpstr>
      <vt:lpstr>Chap. 6: Linear elasticity   THERMAL LOADING</vt:lpstr>
      <vt:lpstr>Chap. 6: Linear elasticity   THERMAL LOADING</vt:lpstr>
      <vt:lpstr>Chap. 7: Linear elasticity  THERMAL LOADING, non uniform properties</vt:lpstr>
      <vt:lpstr>Chap. 7: Linear elasticity  THERMAL LOADING, non uniform properties</vt:lpstr>
      <vt:lpstr>Chap. 7: Linear elasticity  THERMAL LOADING, non uniform properties</vt:lpstr>
      <vt:lpstr>Chap. 7: Linear elasticity  THERMAL LOADING, non uniform properties</vt:lpstr>
      <vt:lpstr>Chap. 7: Linear elasticity  THERMAL LOADING, non uniform properties</vt:lpstr>
      <vt:lpstr>Chap. 7: Linear elasticity  THERMAL LOADING, non uniform properties</vt:lpstr>
      <vt:lpstr>Chap. 7: Linear elasticity  THERMAL LOADING, non uniform properties</vt:lpstr>
      <vt:lpstr>Chap. 8: Elasto-plastic mechanical analysis THERMAL LOADING, non uniform properties, PASAPAS </vt:lpstr>
      <vt:lpstr>Chap. 8: Elasto-plastic mechanical analysis THERMAL LOADING, non uniform properties , PASAPAS </vt:lpstr>
      <vt:lpstr>Chap. 8: Elasto-plastic mechanical analysis THERMAL LOADING, non uniform properties , PASAPAS </vt:lpstr>
      <vt:lpstr>Chap. 8: Elasto-plastic mechanical analysis THERMAL LOADING, non uniform properties , PASAPAS </vt:lpstr>
      <vt:lpstr>Chap. 8: Elasto-plastic mechanical analysis THERMAL LOADING, non uniform properties , PASAPAS </vt:lpstr>
      <vt:lpstr>Chap. 8: Elasto-plastic mechanical analysis THERMAL LOADING, non uniform properties , PASAPAS </vt:lpstr>
      <vt:lpstr>Chap. 9: Elasto-plastic mechanical analysis THERMAL LOADING, variable properties (x,t), PASAPAS</vt:lpstr>
      <vt:lpstr>Chap. 9: Elasto-plastic mechanical analysis THERMAL LOADING, variAblE properties (x,t), PASAPAS</vt:lpstr>
      <vt:lpstr>Chap. 9: Elasto-plastic mechanical analysis THERMAL LOADING, variable properties (x,t), PASAPAS</vt:lpstr>
      <vt:lpstr>Chap. 9: Elasto-plastic mechanical analysis THERMAL LOADING, variable properties (x,t), PASAPAS</vt:lpstr>
      <vt:lpstr>Chap. 9: Elasto-plastic mechanical analysis THERMAL LOADING, variable properties (x,t), PASAPAS</vt:lpstr>
      <vt:lpstr>ADDENDA</vt:lpstr>
      <vt:lpstr>TRUSS, Beam, shell, joint … F.E.</vt:lpstr>
      <vt:lpstr>Shell elements in 3D</vt:lpstr>
      <vt:lpstr>Shell elements in 2D</vt:lpstr>
      <vt:lpstr>And some other options (1D, 2D AXIS, etc…)</vt:lpstr>
      <vt:lpstr>And some other options (1D, 2D AXIS, etc…)</vt:lpstr>
      <vt:lpstr>Reading / writing DATA</vt:lpstr>
      <vt:lpstr>Reading / writing data</vt:lpstr>
      <vt:lpstr>Reading / writing data</vt:lpstr>
      <vt:lpstr>Reading / writing data</vt:lpstr>
      <vt:lpstr>Reading / writing data</vt:lpstr>
      <vt:lpstr>Reading / writing data</vt:lpstr>
      <vt:lpstr>Development: Gibiane procedures</vt:lpstr>
      <vt:lpstr>Development: Esope sources</vt:lpstr>
      <vt:lpstr>And to complete</vt:lpstr>
      <vt:lpstr>Plane linear THERMAL ELASTICITY (1) equations</vt:lpstr>
      <vt:lpstr>Plane linear THERMAL ELASTICITY (2) plane stresses</vt:lpstr>
      <vt:lpstr>Plane linear THERMAL ELASTICITY (3) finite elements</vt:lpstr>
      <vt:lpstr>Plane linear THERMAL ELASTICITY (4) stiffness matrix</vt:lpstr>
      <vt:lpstr>Plane linear THERMAL ELASTICITY (5) principle of virtual work</vt:lpstr>
      <vt:lpstr>Plane linear THERMAL ELASTICITY (6) thermal load</vt:lpstr>
      <vt:lpstr>Stiffness and Lagrange multipliers</vt:lpstr>
      <vt:lpstr>Stiffness anD Lagrange multipliers</vt:lpstr>
      <vt:lpstr>Accumulated plastic strain</vt:lpstr>
      <vt:lpstr>Description of Gibiane objects</vt:lpstr>
      <vt:lpstr>objects Description</vt:lpstr>
      <vt:lpstr>objects Description</vt:lpstr>
      <vt:lpstr>objects Description</vt:lpstr>
      <vt:lpstr>DEN/DANS DM2S SEMT</vt:lpstr>
    </vt:vector>
  </TitlesOfParts>
  <Company>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Starting with Cast3M</dc:title>
  <dc:creator>François DI PAOLA</dc:creator>
  <cp:keywords>Cast3M</cp:keywords>
  <cp:lastModifiedBy>DI PAOLA Francois</cp:lastModifiedBy>
  <cp:revision>1049</cp:revision>
  <dcterms:created xsi:type="dcterms:W3CDTF">2012-05-16T13:45:41Z</dcterms:created>
  <dcterms:modified xsi:type="dcterms:W3CDTF">2023-03-27T09:16:22Z</dcterms:modified>
</cp:coreProperties>
</file>