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62" r:id="rId2"/>
    <p:sldId id="271" r:id="rId3"/>
    <p:sldId id="270" r:id="rId4"/>
    <p:sldId id="448" r:id="rId5"/>
    <p:sldId id="449" r:id="rId6"/>
    <p:sldId id="276" r:id="rId7"/>
    <p:sldId id="275" r:id="rId8"/>
    <p:sldId id="277" r:id="rId9"/>
    <p:sldId id="375" r:id="rId10"/>
    <p:sldId id="376" r:id="rId11"/>
    <p:sldId id="377" r:id="rId12"/>
    <p:sldId id="388" r:id="rId13"/>
    <p:sldId id="378" r:id="rId14"/>
    <p:sldId id="379" r:id="rId15"/>
    <p:sldId id="439" r:id="rId16"/>
    <p:sldId id="440" r:id="rId17"/>
    <p:sldId id="425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383" r:id="rId26"/>
    <p:sldId id="436" r:id="rId27"/>
    <p:sldId id="406" r:id="rId28"/>
    <p:sldId id="407" r:id="rId29"/>
    <p:sldId id="408" r:id="rId30"/>
    <p:sldId id="410" r:id="rId31"/>
    <p:sldId id="450" r:id="rId32"/>
    <p:sldId id="426" r:id="rId33"/>
    <p:sldId id="424" r:id="rId34"/>
    <p:sldId id="415" r:id="rId35"/>
    <p:sldId id="387" r:id="rId36"/>
    <p:sldId id="389" r:id="rId37"/>
    <p:sldId id="435" r:id="rId38"/>
    <p:sldId id="432" r:id="rId39"/>
    <p:sldId id="427" r:id="rId40"/>
    <p:sldId id="390" r:id="rId41"/>
    <p:sldId id="417" r:id="rId42"/>
    <p:sldId id="391" r:id="rId43"/>
    <p:sldId id="393" r:id="rId44"/>
    <p:sldId id="437" r:id="rId45"/>
    <p:sldId id="438" r:id="rId46"/>
    <p:sldId id="430" r:id="rId47"/>
    <p:sldId id="380" r:id="rId48"/>
    <p:sldId id="452" r:id="rId49"/>
    <p:sldId id="451" r:id="rId50"/>
    <p:sldId id="381" r:id="rId51"/>
    <p:sldId id="428" r:id="rId52"/>
    <p:sldId id="395" r:id="rId53"/>
    <p:sldId id="418" r:id="rId54"/>
    <p:sldId id="456" r:id="rId55"/>
    <p:sldId id="396" r:id="rId56"/>
    <p:sldId id="433" r:id="rId57"/>
    <p:sldId id="397" r:id="rId58"/>
    <p:sldId id="429" r:id="rId59"/>
    <p:sldId id="399" r:id="rId60"/>
    <p:sldId id="419" r:id="rId61"/>
    <p:sldId id="400" r:id="rId62"/>
    <p:sldId id="401" r:id="rId63"/>
    <p:sldId id="409" r:id="rId64"/>
    <p:sldId id="404" r:id="rId65"/>
    <p:sldId id="405" r:id="rId66"/>
    <p:sldId id="431" r:id="rId67"/>
    <p:sldId id="385" r:id="rId68"/>
    <p:sldId id="394" r:id="rId69"/>
    <p:sldId id="416" r:id="rId70"/>
    <p:sldId id="454" r:id="rId71"/>
    <p:sldId id="420" r:id="rId72"/>
    <p:sldId id="455" r:id="rId73"/>
    <p:sldId id="421" r:id="rId74"/>
    <p:sldId id="272" r:id="rId7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5454FF"/>
    <a:srgbClr val="B2B2B2"/>
    <a:srgbClr val="000000"/>
    <a:srgbClr val="F4C0EC"/>
    <a:srgbClr val="5A0F4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2718" autoAdjust="0"/>
  </p:normalViewPr>
  <p:slideViewPr>
    <p:cSldViewPr snapToGrid="0">
      <p:cViewPr varScale="1">
        <p:scale>
          <a:sx n="75" d="100"/>
          <a:sy n="75" d="100"/>
        </p:scale>
        <p:origin x="129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29/11/2022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76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215806A7-BCCE-4741-AB47-7A26318FFE5F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 bwMode="gray"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 bwMode="gray"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>
            <a:fillRect/>
          </a:stretch>
        </p:blipFill>
        <p:spPr bwMode="gray"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7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A0701655-DB86-4BDD-ACDB-98A835538BBF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 bwMode="gray"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512000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76000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fld id="{543FF7CE-97EC-4586-B3DF-51FAF4B33A99}" type="datetime4">
              <a:rPr lang="fr-FR" smtClean="0"/>
              <a:pPr/>
              <a:t>29 novembre 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0" r:id="rId6"/>
    <p:sldLayoutId id="2147483662" r:id="rId7"/>
    <p:sldLayoutId id="2147483663" r:id="rId8"/>
    <p:sldLayoutId id="2147483664" r:id="rId9"/>
    <p:sldLayoutId id="2147483667" r:id="rId10"/>
    <p:sldLayoutId id="2147483654" r:id="rId11"/>
    <p:sldLayoutId id="2147483668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-cast3m.cea.fr/index.php?xml=formations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ast3m.cea.fr/html/Documentation_Cast3M/Pasapas.pdf" TargetMode="External"/><Relationship Id="rId2" Type="http://schemas.openxmlformats.org/officeDocument/2006/relationships/hyperlink" Target="http://www-cast3m.cea.fr/index.php?page=procedures&amp;procedure=pas_defa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25.png"/><Relationship Id="rId7" Type="http://schemas.openxmlformats.org/officeDocument/2006/relationships/image" Target="../media/image29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slide" Target="slide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pasapas_1_initial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PASAPAS_2_INITIAL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pasapas_3_initial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pasapas_4_initial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6237312"/>
            <a:ext cx="4788464" cy="504056"/>
          </a:xfrm>
        </p:spPr>
        <p:txBody>
          <a:bodyPr/>
          <a:lstStyle/>
          <a:p>
            <a:r>
              <a:rPr lang="fr-FR" sz="1100" dirty="0" smtClean="0"/>
              <a:t>Dernière modification : </a:t>
            </a:r>
            <a:r>
              <a:rPr lang="fr-FR" sz="1100" dirty="0" smtClean="0"/>
              <a:t>30 </a:t>
            </a:r>
            <a:r>
              <a:rPr lang="fr-FR" sz="1100" dirty="0" smtClean="0"/>
              <a:t>novembre </a:t>
            </a:r>
            <a:r>
              <a:rPr lang="fr-FR" sz="1100" dirty="0" smtClean="0"/>
              <a:t>2022</a:t>
            </a:r>
            <a:endParaRPr lang="fr-FR" sz="1100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14" y="2851515"/>
            <a:ext cx="2662736" cy="2512218"/>
          </a:xfrm>
          <a:prstGeom prst="rect">
            <a:avLst/>
          </a:prstGeom>
        </p:spPr>
      </p:pic>
      <p:sp>
        <p:nvSpPr>
          <p:cNvPr id="13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960000" y="5631027"/>
            <a:ext cx="5050650" cy="578072"/>
          </a:xfrm>
        </p:spPr>
        <p:txBody>
          <a:bodyPr/>
          <a:lstStyle/>
          <a:p>
            <a:r>
              <a:rPr lang="fr-FR" sz="1600" dirty="0" smtClean="0"/>
              <a:t>François DI PAOLA, Caroline GUERIN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00" y="2774991"/>
            <a:ext cx="2398194" cy="2665266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gray">
          <a:xfrm>
            <a:off x="3960000" y="1089500"/>
            <a:ext cx="5050650" cy="14296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28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 procédure PASAPAS</a:t>
            </a:r>
            <a:br>
              <a:rPr kumimoji="0" 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fr-FR" sz="2000" b="0" i="0" u="none" strike="noStrike" kern="1200" cap="all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et les procédures utilisateurs</a:t>
            </a:r>
            <a:br>
              <a:rPr kumimoji="0" lang="fr-FR" sz="2000" b="0" i="0" u="none" strike="noStrike" kern="1200" cap="all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fr-FR" sz="1000" b="0" i="0" u="none" strike="noStrike" kern="1200" cap="all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disponible sur : </a:t>
            </a:r>
            <a:r>
              <a:rPr kumimoji="0" lang="fr-FR" sz="1000" b="1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  <a:hlinkClick r:id="rId4"/>
              </a:rPr>
              <a:t>http://www-cast3m.cea.fr/index.php?xml=formations</a:t>
            </a:r>
            <a:endParaRPr kumimoji="0" lang="fr-FR" sz="28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Aperçu des paramètres de sortie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Les résultats sont rangés dans la table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TEMPS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	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		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Instants de calcul, correspond aux « </a:t>
            </a:r>
            <a:r>
              <a:rPr lang="en-US" sz="1400" b="1" dirty="0" smtClean="0">
                <a:solidFill>
                  <a:srgbClr val="0070C0"/>
                </a:solidFill>
                <a:latin typeface="Consolas" pitchFamily="50"/>
                <a:cs typeface="Consolas" pitchFamily="50"/>
              </a:rPr>
              <a:t>TEMPS_SAUVES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 »</a:t>
            </a:r>
          </a:p>
          <a:p>
            <a:pPr lvl="2"/>
            <a:endParaRPr lang="fr-FR" sz="1400" b="1" dirty="0" smtClean="0">
              <a:solidFill>
                <a:srgbClr val="00B050"/>
              </a:solidFill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TEMPERATURES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i="1" dirty="0" smtClean="0"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PROPORTIONS_PHASE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endParaRPr lang="fr-FR" sz="1400" b="1" dirty="0" smtClean="0">
              <a:solidFill>
                <a:srgbClr val="00B050"/>
              </a:solidFill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DEPLACEMENTS</a:t>
            </a:r>
            <a:r>
              <a:rPr lang="fr-FR" sz="1400" dirty="0" smtClean="0">
                <a:sym typeface="Wingdings" pitchFamily="2" charset="2"/>
              </a:rPr>
              <a:t> (TABLE)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CONTRAINTES</a:t>
            </a:r>
            <a:r>
              <a:rPr lang="fr-FR" sz="1400" dirty="0" smtClean="0">
                <a:sym typeface="Wingdings" pitchFamily="2" charset="2"/>
              </a:rPr>
              <a:t> 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DEFORMATIONS_INELASTIQUES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>
                <a:sym typeface="Wingdings" pitchFamily="2" charset="2"/>
              </a:rPr>
              <a:t>(TABLE)</a:t>
            </a:r>
            <a:endParaRPr lang="fr-FR" sz="1400" dirty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VARIABLES_INTERNES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REACTIONS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VITESSES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ACCELERATIONS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</a:t>
            </a:fld>
            <a:endParaRPr lang="fr-FR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172627" y="3122763"/>
            <a:ext cx="4868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  <a:sym typeface="Wingdings" pitchFamily="2" charset="2"/>
              </a:rPr>
              <a:t>Champs solution calculés pour chaque « </a:t>
            </a:r>
            <a:r>
              <a:rPr lang="en-US" sz="1400" b="1" dirty="0" smtClean="0">
                <a:solidFill>
                  <a:srgbClr val="0070C0"/>
                </a:solidFill>
                <a:latin typeface="Consolas" pitchFamily="50"/>
                <a:cs typeface="Consolas" pitchFamily="50"/>
              </a:rPr>
              <a:t>TEMPS_SAUVES</a:t>
            </a:r>
            <a:r>
              <a:rPr lang="fr-FR" sz="1400" i="1" dirty="0">
                <a:solidFill>
                  <a:srgbClr val="0070C0"/>
                </a:solidFill>
                <a:sym typeface="Wingdings" pitchFamily="2" charset="2"/>
              </a:rPr>
              <a:t> »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4086768" y="2062349"/>
            <a:ext cx="144463" cy="2447739"/>
          </a:xfrm>
          <a:prstGeom prst="rightBrace">
            <a:avLst>
              <a:gd name="adj1" fmla="val 5749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Post traitement (exemples)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Extraction des champs solution :</a:t>
            </a:r>
          </a:p>
          <a:p>
            <a:pPr lvl="1">
              <a:buNone/>
            </a:pPr>
            <a:r>
              <a:rPr lang="fr-FR" sz="2000" dirty="0" smtClean="0"/>
              <a:t>	à partir de l’indice dans la table</a:t>
            </a:r>
          </a:p>
          <a:p>
            <a:pPr lvl="1">
              <a:buNone/>
            </a:pPr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		SIG1 = TAB1 . CONTRAINTES . 5 ;</a:t>
            </a:r>
          </a:p>
          <a:p>
            <a:pPr lvl="1"/>
            <a:endParaRPr lang="fr-FR" sz="2000" b="1" dirty="0" smtClean="0"/>
          </a:p>
          <a:p>
            <a:pPr lvl="1">
              <a:buNone/>
            </a:pPr>
            <a:r>
              <a:rPr lang="fr-FR" sz="2000" dirty="0" smtClean="0"/>
              <a:t>	ou bien en connaissant l’instant de calcul</a:t>
            </a:r>
          </a:p>
          <a:p>
            <a:pPr lvl="1">
              <a:buNone/>
            </a:pPr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		SIG1 = </a:t>
            </a:r>
            <a:r>
              <a:rPr lang="fr-FR" sz="20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PECHE</a:t>
            </a:r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 TAB1 'CONTRAINTES' 28.3 ;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Tracé en mode graphique interactif (limité) :</a:t>
            </a:r>
          </a:p>
          <a:p>
            <a:pPr lvl="1">
              <a:buNone/>
            </a:pPr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		</a:t>
            </a:r>
            <a:r>
              <a:rPr lang="fr-FR" sz="20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EXPLORER</a:t>
            </a:r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 TAB1 ;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Évolution temporelle d'un champ calculé :</a:t>
            </a:r>
          </a:p>
          <a:p>
            <a:pPr lvl="1">
              <a:buNone/>
            </a:pPr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		EV1 = </a:t>
            </a:r>
            <a:r>
              <a:rPr lang="fr-FR" sz="20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'TEMP'</a:t>
            </a:r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 TAB1 'DEPLACEMENTS' 'UX' P1 ;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Fonctionnement de PASAPAS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72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Fonctionnement de PASAPAS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76411" cy="4968552"/>
          </a:xfrm>
        </p:spPr>
        <p:txBody>
          <a:bodyPr/>
          <a:lstStyle/>
          <a:p>
            <a:pPr lvl="1"/>
            <a:r>
              <a:rPr lang="fr-FR" sz="2000" b="1" dirty="0" smtClean="0"/>
              <a:t>Algorithme principal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2"/>
            <a:r>
              <a:rPr lang="fr-FR" sz="2000" dirty="0" smtClean="0">
                <a:solidFill>
                  <a:srgbClr val="0070C0"/>
                </a:solidFill>
              </a:rPr>
              <a:t>Initialisations</a:t>
            </a:r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>
                <a:solidFill>
                  <a:srgbClr val="00B050"/>
                </a:solidFill>
              </a:rPr>
              <a:t>Boucle sur les pas de temps (</a:t>
            </a:r>
            <a:r>
              <a:rPr lang="fr-FR" sz="2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BEXTERN</a:t>
            </a:r>
            <a:r>
              <a:rPr lang="fr-FR" sz="2000" dirty="0" smtClean="0">
                <a:solidFill>
                  <a:srgbClr val="00B050"/>
                </a:solidFill>
              </a:rPr>
              <a:t>)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</a:rPr>
              <a:t>	Boucle de convergence thermo-mécanique (</a:t>
            </a:r>
            <a:r>
              <a:rPr lang="fr-FR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BO_BOTH</a:t>
            </a:r>
            <a:r>
              <a:rPr lang="fr-FR" sz="2000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fr-FR" sz="2000" b="1" dirty="0" smtClean="0">
                <a:solidFill>
                  <a:srgbClr val="FF0000"/>
                </a:solidFill>
              </a:rPr>
              <a:t>		Résolution de la thermique	[sur le pas]</a:t>
            </a:r>
          </a:p>
          <a:p>
            <a:pPr lvl="2"/>
            <a:r>
              <a:rPr lang="fr-FR" sz="2000" b="1" dirty="0" smtClean="0">
                <a:solidFill>
                  <a:srgbClr val="FF0000"/>
                </a:solidFill>
              </a:rPr>
              <a:t>		Résolution de la mécanique	[sur le pas]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</a:rPr>
              <a:t>	Convergence thermo-mécanique ?</a:t>
            </a:r>
          </a:p>
          <a:p>
            <a:pPr lvl="2"/>
            <a:r>
              <a:rPr lang="fr-FR" sz="2000" dirty="0" smtClean="0">
                <a:solidFill>
                  <a:srgbClr val="00B050"/>
                </a:solidFill>
              </a:rPr>
              <a:t>Enregistrement des résultats</a:t>
            </a:r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>
                <a:solidFill>
                  <a:srgbClr val="0070C0"/>
                </a:solidFill>
              </a:rPr>
              <a:t>Fin</a:t>
            </a:r>
          </a:p>
          <a:p>
            <a:pPr lvl="2"/>
            <a:endParaRPr lang="fr-FR" sz="2000" b="1" dirty="0" smtClean="0">
              <a:solidFill>
                <a:srgbClr val="0070C0"/>
              </a:solidFill>
            </a:endParaRPr>
          </a:p>
          <a:p>
            <a:pPr lvl="2"/>
            <a:endParaRPr lang="fr-FR" sz="2000" b="1" dirty="0" smtClean="0">
              <a:solidFill>
                <a:srgbClr val="0070C0"/>
              </a:solidFill>
            </a:endParaRPr>
          </a:p>
          <a:p>
            <a:pPr lvl="2"/>
            <a:r>
              <a:rPr lang="fr-FR" sz="2000" dirty="0" smtClean="0"/>
              <a:t>+ Appels à des procédures utilisateur (optionnel)</a:t>
            </a:r>
          </a:p>
          <a:p>
            <a:pPr lvl="2"/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     PERSO2     REEV_MEC     REEV_THE</a:t>
            </a:r>
            <a:r>
              <a:rPr lang="fr-FR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fr-FR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   CHARTHER   PARATHER</a:t>
            </a:r>
          </a:p>
          <a:p>
            <a:pPr lvl="2"/>
            <a:r>
              <a:rPr lang="fr-FR" sz="2000" b="1" dirty="0" smtClean="0">
                <a:cs typeface="Consolas" pitchFamily="49" charset="0"/>
              </a:rPr>
              <a:t>ces procédures sont à définir par l'utilisateur 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</a:t>
            </a:fld>
            <a:endParaRPr lang="fr-FR" dirty="0"/>
          </a:p>
        </p:txBody>
      </p:sp>
      <p:sp>
        <p:nvSpPr>
          <p:cNvPr id="16" name="Forme libre 15"/>
          <p:cNvSpPr/>
          <p:nvPr/>
        </p:nvSpPr>
        <p:spPr>
          <a:xfrm flipV="1">
            <a:off x="381000" y="2899952"/>
            <a:ext cx="472440" cy="1304805"/>
          </a:xfrm>
          <a:custGeom>
            <a:avLst/>
            <a:gdLst>
              <a:gd name="connsiteX0" fmla="*/ 1463040 w 1463040"/>
              <a:gd name="connsiteY0" fmla="*/ 0 h 1632857"/>
              <a:gd name="connsiteX1" fmla="*/ 0 w 1463040"/>
              <a:gd name="connsiteY1" fmla="*/ 0 h 1632857"/>
              <a:gd name="connsiteX2" fmla="*/ 0 w 1463040"/>
              <a:gd name="connsiteY2" fmla="*/ 1632857 h 1632857"/>
              <a:gd name="connsiteX3" fmla="*/ 1436914 w 1463040"/>
              <a:gd name="connsiteY3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40" h="1632857">
                <a:moveTo>
                  <a:pt x="1463040" y="0"/>
                </a:moveTo>
                <a:lnTo>
                  <a:pt x="0" y="0"/>
                </a:lnTo>
                <a:lnTo>
                  <a:pt x="0" y="1632857"/>
                </a:lnTo>
                <a:lnTo>
                  <a:pt x="1436914" y="1632857"/>
                </a:ln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 flipV="1">
            <a:off x="1048439" y="3166650"/>
            <a:ext cx="396240" cy="767718"/>
          </a:xfrm>
          <a:custGeom>
            <a:avLst/>
            <a:gdLst>
              <a:gd name="connsiteX0" fmla="*/ 1463040 w 1463040"/>
              <a:gd name="connsiteY0" fmla="*/ 0 h 1632857"/>
              <a:gd name="connsiteX1" fmla="*/ 0 w 1463040"/>
              <a:gd name="connsiteY1" fmla="*/ 0 h 1632857"/>
              <a:gd name="connsiteX2" fmla="*/ 0 w 1463040"/>
              <a:gd name="connsiteY2" fmla="*/ 1632857 h 1632857"/>
              <a:gd name="connsiteX3" fmla="*/ 1436914 w 1463040"/>
              <a:gd name="connsiteY3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40" h="1632857">
                <a:moveTo>
                  <a:pt x="1463040" y="0"/>
                </a:moveTo>
                <a:lnTo>
                  <a:pt x="0" y="0"/>
                </a:lnTo>
                <a:lnTo>
                  <a:pt x="0" y="1632857"/>
                </a:lnTo>
                <a:lnTo>
                  <a:pt x="1436914" y="1632857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21" y="1080010"/>
            <a:ext cx="3031515" cy="1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Fonctionnement de PASAPAS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</a:t>
            </a:fld>
            <a:endParaRPr lang="fr-FR" dirty="0"/>
          </a:p>
        </p:txBody>
      </p:sp>
      <p:sp>
        <p:nvSpPr>
          <p:cNvPr id="60" name="ZoneTexte 59"/>
          <p:cNvSpPr txBox="1">
            <a:spLocks/>
          </p:cNvSpPr>
          <p:nvPr/>
        </p:nvSpPr>
        <p:spPr>
          <a:xfrm>
            <a:off x="724205" y="1065963"/>
            <a:ext cx="3012466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latin typeface="+mn-lt"/>
              </a:rPr>
              <a:t>Initialisations, </a:t>
            </a:r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PERSO1</a:t>
            </a:r>
            <a:r>
              <a:rPr lang="fr-FR" sz="1000" b="1" dirty="0" smtClean="0">
                <a:latin typeface="+mn-lt"/>
                <a:cs typeface="Courier New" pitchFamily="49" charset="0"/>
              </a:rPr>
              <a:t>,  </a:t>
            </a:r>
            <a:r>
              <a:rPr lang="fr-FR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REEV_MEC</a:t>
            </a:r>
            <a:r>
              <a:rPr lang="fr-FR" sz="1000" b="1" dirty="0" smtClean="0">
                <a:cs typeface="Courier New" pitchFamily="49" charset="0"/>
              </a:rPr>
              <a:t>, </a:t>
            </a:r>
            <a:r>
              <a:rPr lang="fr-FR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REEV_THE</a:t>
            </a:r>
            <a:endParaRPr lang="fr-FR" sz="1000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1" name="ZoneTexte 60"/>
          <p:cNvSpPr txBox="1">
            <a:spLocks/>
          </p:cNvSpPr>
          <p:nvPr/>
        </p:nvSpPr>
        <p:spPr>
          <a:xfrm>
            <a:off x="1524001" y="1537959"/>
            <a:ext cx="1412874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00B050"/>
                </a:solidFill>
                <a:latin typeface="+mn-lt"/>
              </a:rPr>
              <a:t>Initialisation du pas</a:t>
            </a:r>
          </a:p>
        </p:txBody>
      </p:sp>
      <p:sp>
        <p:nvSpPr>
          <p:cNvPr id="62" name="ZoneTexte 20"/>
          <p:cNvSpPr txBox="1">
            <a:spLocks/>
          </p:cNvSpPr>
          <p:nvPr/>
        </p:nvSpPr>
        <p:spPr bwMode="auto">
          <a:xfrm>
            <a:off x="1766888" y="2527331"/>
            <a:ext cx="928688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REEV_THE</a:t>
            </a:r>
          </a:p>
        </p:txBody>
      </p:sp>
      <p:sp>
        <p:nvSpPr>
          <p:cNvPr id="63" name="ZoneTexte 21">
            <a:hlinkClick r:id="rId2" action="ppaction://hlinksldjump"/>
          </p:cNvPr>
          <p:cNvSpPr txBox="1">
            <a:spLocks/>
          </p:cNvSpPr>
          <p:nvPr/>
        </p:nvSpPr>
        <p:spPr bwMode="auto">
          <a:xfrm>
            <a:off x="1366838" y="2025278"/>
            <a:ext cx="1727200" cy="246221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Calibri" pitchFamily="34" charset="0"/>
              </a:rPr>
              <a:t>Résolution de la thermique</a:t>
            </a:r>
          </a:p>
        </p:txBody>
      </p:sp>
      <p:sp>
        <p:nvSpPr>
          <p:cNvPr id="64" name="ZoneTexte 22">
            <a:hlinkClick r:id="rId3" action="ppaction://hlinksldjump"/>
          </p:cNvPr>
          <p:cNvSpPr txBox="1">
            <a:spLocks/>
          </p:cNvSpPr>
          <p:nvPr/>
        </p:nvSpPr>
        <p:spPr bwMode="auto">
          <a:xfrm>
            <a:off x="1350963" y="3011217"/>
            <a:ext cx="1758950" cy="246221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Calibri" pitchFamily="34" charset="0"/>
              </a:rPr>
              <a:t>Résolution de la mécanique</a:t>
            </a:r>
          </a:p>
        </p:txBody>
      </p:sp>
      <p:sp>
        <p:nvSpPr>
          <p:cNvPr id="65" name="ZoneTexte 23"/>
          <p:cNvSpPr txBox="1">
            <a:spLocks/>
          </p:cNvSpPr>
          <p:nvPr/>
        </p:nvSpPr>
        <p:spPr bwMode="auto">
          <a:xfrm>
            <a:off x="1785939" y="3495103"/>
            <a:ext cx="890586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REEV_MEC</a:t>
            </a:r>
          </a:p>
        </p:txBody>
      </p:sp>
      <p:sp>
        <p:nvSpPr>
          <p:cNvPr id="66" name="ZoneTexte 65"/>
          <p:cNvSpPr txBox="1">
            <a:spLocks/>
          </p:cNvSpPr>
          <p:nvPr/>
        </p:nvSpPr>
        <p:spPr>
          <a:xfrm>
            <a:off x="1224617" y="4677028"/>
            <a:ext cx="2011642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00B050"/>
                </a:solidFill>
                <a:latin typeface="+mn-lt"/>
              </a:rPr>
              <a:t>Initialisation du pas suivant</a:t>
            </a:r>
          </a:p>
        </p:txBody>
      </p:sp>
      <p:sp>
        <p:nvSpPr>
          <p:cNvPr id="67" name="ZoneTexte 25"/>
          <p:cNvSpPr txBox="1">
            <a:spLocks/>
          </p:cNvSpPr>
          <p:nvPr/>
        </p:nvSpPr>
        <p:spPr bwMode="auto">
          <a:xfrm>
            <a:off x="1880629" y="5160914"/>
            <a:ext cx="701206" cy="246221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PERSO1</a:t>
            </a:r>
          </a:p>
        </p:txBody>
      </p:sp>
      <p:sp>
        <p:nvSpPr>
          <p:cNvPr id="68" name="ZoneTexte 67"/>
          <p:cNvSpPr txBox="1">
            <a:spLocks/>
          </p:cNvSpPr>
          <p:nvPr/>
        </p:nvSpPr>
        <p:spPr>
          <a:xfrm>
            <a:off x="1182968" y="5644800"/>
            <a:ext cx="2098114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00B050"/>
                </a:solidFill>
                <a:latin typeface="+mn-lt"/>
              </a:rPr>
              <a:t>Enregistrement des résultats</a:t>
            </a:r>
          </a:p>
        </p:txBody>
      </p:sp>
      <p:sp>
        <p:nvSpPr>
          <p:cNvPr id="69" name="ZoneTexte 68"/>
          <p:cNvSpPr txBox="1">
            <a:spLocks/>
          </p:cNvSpPr>
          <p:nvPr/>
        </p:nvSpPr>
        <p:spPr>
          <a:xfrm>
            <a:off x="3800728" y="6291545"/>
            <a:ext cx="504825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b="1" dirty="0">
                <a:latin typeface="+mn-lt"/>
              </a:rPr>
              <a:t>Fin</a:t>
            </a:r>
          </a:p>
        </p:txBody>
      </p:sp>
      <p:sp>
        <p:nvSpPr>
          <p:cNvPr id="70" name="Organigramme : Décision 69"/>
          <p:cNvSpPr/>
          <p:nvPr/>
        </p:nvSpPr>
        <p:spPr>
          <a:xfrm>
            <a:off x="1130301" y="3978989"/>
            <a:ext cx="2200274" cy="460374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rgbClr val="FF0000"/>
                </a:solidFill>
              </a:rPr>
              <a:t>Convergence </a:t>
            </a:r>
            <a:r>
              <a:rPr lang="fr-FR" sz="1000" b="1" dirty="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1" name="Organigramme : Décision 70"/>
          <p:cNvSpPr/>
          <p:nvPr/>
        </p:nvSpPr>
        <p:spPr>
          <a:xfrm>
            <a:off x="1323229" y="6128685"/>
            <a:ext cx="1814418" cy="576263"/>
          </a:xfrm>
          <a:prstGeom prst="flowChartDecision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rgbClr val="00B050"/>
                </a:solidFill>
              </a:rPr>
              <a:t>Fin des pas</a:t>
            </a:r>
            <a:br>
              <a:rPr lang="fr-FR" sz="1000" b="1" dirty="0">
                <a:solidFill>
                  <a:srgbClr val="00B050"/>
                </a:solidFill>
              </a:rPr>
            </a:br>
            <a:r>
              <a:rPr lang="fr-FR" sz="1000" b="1" dirty="0">
                <a:solidFill>
                  <a:srgbClr val="00B050"/>
                </a:solidFill>
              </a:rPr>
              <a:t>de temps ?</a:t>
            </a:r>
            <a:endParaRPr lang="fr-FR" sz="10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2" name="Connecteur droit 32"/>
          <p:cNvCxnSpPr>
            <a:cxnSpLocks noChangeShapeType="1"/>
            <a:stCxn id="60" idx="2"/>
            <a:endCxn id="61" idx="0"/>
          </p:cNvCxnSpPr>
          <p:nvPr/>
        </p:nvCxnSpPr>
        <p:spPr bwMode="auto">
          <a:xfrm>
            <a:off x="2230438" y="1312184"/>
            <a:ext cx="0" cy="22577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" name="Connecteur droit 33"/>
          <p:cNvCxnSpPr>
            <a:cxnSpLocks noChangeShapeType="1"/>
            <a:stCxn id="61" idx="2"/>
            <a:endCxn id="63" idx="0"/>
          </p:cNvCxnSpPr>
          <p:nvPr/>
        </p:nvCxnSpPr>
        <p:spPr bwMode="auto">
          <a:xfrm>
            <a:off x="2230438" y="1784180"/>
            <a:ext cx="0" cy="241098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74" name="Connecteur droit 36"/>
          <p:cNvCxnSpPr>
            <a:cxnSpLocks noChangeShapeType="1"/>
            <a:stCxn id="63" idx="2"/>
            <a:endCxn id="62" idx="0"/>
          </p:cNvCxnSpPr>
          <p:nvPr/>
        </p:nvCxnSpPr>
        <p:spPr bwMode="auto">
          <a:xfrm rot="16200000" flipH="1">
            <a:off x="2102919" y="2399018"/>
            <a:ext cx="255832" cy="7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5" name="Connecteur droit 39"/>
          <p:cNvCxnSpPr>
            <a:cxnSpLocks noChangeShapeType="1"/>
            <a:stCxn id="62" idx="2"/>
            <a:endCxn id="64" idx="0"/>
          </p:cNvCxnSpPr>
          <p:nvPr/>
        </p:nvCxnSpPr>
        <p:spPr bwMode="auto">
          <a:xfrm rot="5400000">
            <a:off x="2112003" y="2891987"/>
            <a:ext cx="237665" cy="7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" name="Connecteur droit 42"/>
          <p:cNvCxnSpPr>
            <a:cxnSpLocks noChangeShapeType="1"/>
            <a:stCxn id="64" idx="2"/>
            <a:endCxn id="65" idx="0"/>
          </p:cNvCxnSpPr>
          <p:nvPr/>
        </p:nvCxnSpPr>
        <p:spPr bwMode="auto">
          <a:xfrm rot="16200000" flipH="1">
            <a:off x="2112003" y="3375873"/>
            <a:ext cx="237665" cy="7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7" name="Connecteur droit 45"/>
          <p:cNvCxnSpPr>
            <a:cxnSpLocks noChangeShapeType="1"/>
            <a:stCxn id="65" idx="2"/>
            <a:endCxn id="70" idx="0"/>
          </p:cNvCxnSpPr>
          <p:nvPr/>
        </p:nvCxnSpPr>
        <p:spPr bwMode="auto">
          <a:xfrm rot="5400000">
            <a:off x="2112003" y="3859759"/>
            <a:ext cx="237665" cy="7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" name="Connecteur droit 48"/>
          <p:cNvCxnSpPr>
            <a:cxnSpLocks noChangeShapeType="1"/>
            <a:stCxn id="70" idx="2"/>
            <a:endCxn id="66" idx="0"/>
          </p:cNvCxnSpPr>
          <p:nvPr/>
        </p:nvCxnSpPr>
        <p:spPr bwMode="auto">
          <a:xfrm rot="5400000">
            <a:off x="2111606" y="4558195"/>
            <a:ext cx="237665" cy="1588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79" name="Connecteur droit 51"/>
          <p:cNvCxnSpPr>
            <a:cxnSpLocks noChangeShapeType="1"/>
            <a:stCxn id="66" idx="2"/>
            <a:endCxn id="67" idx="0"/>
          </p:cNvCxnSpPr>
          <p:nvPr/>
        </p:nvCxnSpPr>
        <p:spPr bwMode="auto">
          <a:xfrm rot="16200000" flipH="1">
            <a:off x="2112003" y="5041684"/>
            <a:ext cx="237665" cy="794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0" name="Connecteur droit 54"/>
          <p:cNvCxnSpPr>
            <a:cxnSpLocks noChangeShapeType="1"/>
            <a:stCxn id="67" idx="2"/>
            <a:endCxn id="68" idx="0"/>
          </p:cNvCxnSpPr>
          <p:nvPr/>
        </p:nvCxnSpPr>
        <p:spPr bwMode="auto">
          <a:xfrm rot="16200000" flipH="1">
            <a:off x="2112796" y="5525570"/>
            <a:ext cx="237665" cy="793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1" name="Connecteur droit 57"/>
          <p:cNvCxnSpPr>
            <a:cxnSpLocks noChangeShapeType="1"/>
            <a:stCxn id="68" idx="2"/>
            <a:endCxn id="71" idx="0"/>
          </p:cNvCxnSpPr>
          <p:nvPr/>
        </p:nvCxnSpPr>
        <p:spPr bwMode="auto">
          <a:xfrm rot="5400000">
            <a:off x="2112400" y="6009060"/>
            <a:ext cx="237664" cy="1587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2" name="Connecteur droit 60"/>
          <p:cNvCxnSpPr>
            <a:cxnSpLocks noChangeShapeType="1"/>
            <a:stCxn id="71" idx="3"/>
            <a:endCxn id="69" idx="1"/>
          </p:cNvCxnSpPr>
          <p:nvPr/>
        </p:nvCxnSpPr>
        <p:spPr bwMode="auto">
          <a:xfrm flipV="1">
            <a:off x="3137647" y="6414656"/>
            <a:ext cx="663081" cy="216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3" name="Connecteur en angle 70"/>
          <p:cNvCxnSpPr>
            <a:cxnSpLocks noChangeShapeType="1"/>
            <a:stCxn id="71" idx="1"/>
            <a:endCxn id="61" idx="1"/>
          </p:cNvCxnSpPr>
          <p:nvPr/>
        </p:nvCxnSpPr>
        <p:spPr bwMode="auto">
          <a:xfrm rot="10800000" flipH="1">
            <a:off x="1323229" y="1661071"/>
            <a:ext cx="200772" cy="4755747"/>
          </a:xfrm>
          <a:prstGeom prst="bentConnector3">
            <a:avLst>
              <a:gd name="adj1" fmla="val -404339"/>
            </a:avLst>
          </a:prstGeom>
          <a:noFill/>
          <a:ln w="19050" algn="ctr">
            <a:solidFill>
              <a:srgbClr val="00B050"/>
            </a:solidFill>
            <a:miter lim="800000"/>
            <a:headEnd/>
            <a:tailEnd type="arrow" w="med" len="med"/>
          </a:ln>
        </p:spPr>
      </p:cxnSp>
      <p:cxnSp>
        <p:nvCxnSpPr>
          <p:cNvPr id="84" name="Connecteur en angle 73"/>
          <p:cNvCxnSpPr>
            <a:cxnSpLocks noChangeShapeType="1"/>
            <a:stCxn id="70" idx="1"/>
            <a:endCxn id="63" idx="1"/>
          </p:cNvCxnSpPr>
          <p:nvPr/>
        </p:nvCxnSpPr>
        <p:spPr bwMode="auto">
          <a:xfrm rot="10800000" flipH="1">
            <a:off x="1130300" y="2148390"/>
            <a:ext cx="236537" cy="2060787"/>
          </a:xfrm>
          <a:prstGeom prst="bentConnector3">
            <a:avLst>
              <a:gd name="adj1" fmla="val -96644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85" name="Rectangle 78"/>
          <p:cNvSpPr>
            <a:spLocks noChangeArrowheads="1"/>
          </p:cNvSpPr>
          <p:nvPr/>
        </p:nvSpPr>
        <p:spPr bwMode="auto">
          <a:xfrm>
            <a:off x="886278" y="3982850"/>
            <a:ext cx="3866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FF0000"/>
                </a:solidFill>
                <a:latin typeface="Calibri" pitchFamily="34" charset="0"/>
              </a:rPr>
              <a:t>non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86" name="Rectangle 79"/>
          <p:cNvSpPr>
            <a:spLocks noChangeArrowheads="1"/>
          </p:cNvSpPr>
          <p:nvPr/>
        </p:nvSpPr>
        <p:spPr bwMode="auto">
          <a:xfrm>
            <a:off x="1083813" y="6182239"/>
            <a:ext cx="3866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00B050"/>
                </a:solidFill>
                <a:latin typeface="Calibri" pitchFamily="34" charset="0"/>
              </a:rPr>
              <a:t>non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87" name="Rectangle 80"/>
          <p:cNvSpPr>
            <a:spLocks noChangeArrowheads="1"/>
          </p:cNvSpPr>
          <p:nvPr/>
        </p:nvSpPr>
        <p:spPr bwMode="auto">
          <a:xfrm>
            <a:off x="3008704" y="6182239"/>
            <a:ext cx="3513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00B050"/>
                </a:solidFill>
                <a:latin typeface="Calibri" pitchFamily="34" charset="0"/>
              </a:rPr>
              <a:t>oui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88" name="Rectangle 81"/>
          <p:cNvSpPr>
            <a:spLocks noChangeArrowheads="1"/>
          </p:cNvSpPr>
          <p:nvPr/>
        </p:nvSpPr>
        <p:spPr bwMode="auto">
          <a:xfrm>
            <a:off x="1912568" y="4387008"/>
            <a:ext cx="3513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FF0000"/>
                </a:solidFill>
                <a:latin typeface="Calibri" pitchFamily="34" charset="0"/>
              </a:rPr>
              <a:t>oui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89" name="ZoneTexte 88"/>
          <p:cNvSpPr txBox="1">
            <a:spLocks/>
          </p:cNvSpPr>
          <p:nvPr/>
        </p:nvSpPr>
        <p:spPr>
          <a:xfrm>
            <a:off x="4517928" y="989018"/>
            <a:ext cx="4500562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>
                <a:solidFill>
                  <a:srgbClr val="0070C0"/>
                </a:solidFill>
                <a:latin typeface="+mn-lt"/>
              </a:rPr>
              <a:t>Lecture des options, initialisations (matériaux, inconnues,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variables temporaires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, indicateurs…), instants de calcul, </a:t>
            </a:r>
            <a:r>
              <a:rPr lang="fr-FR" sz="1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…</a:t>
            </a:r>
          </a:p>
        </p:txBody>
      </p:sp>
      <p:sp>
        <p:nvSpPr>
          <p:cNvPr id="90" name="ZoneTexte 89"/>
          <p:cNvSpPr txBox="1">
            <a:spLocks/>
          </p:cNvSpPr>
          <p:nvPr/>
        </p:nvSpPr>
        <p:spPr>
          <a:xfrm>
            <a:off x="4517928" y="1799173"/>
            <a:ext cx="4500562" cy="707886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Appel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à une procédure de calcul thermique parmi :</a:t>
            </a:r>
            <a:br>
              <a:rPr lang="fr-FR" sz="1000" i="1" dirty="0">
                <a:solidFill>
                  <a:srgbClr val="0070C0"/>
                </a:solidFill>
                <a:latin typeface="+mn-lt"/>
              </a:rPr>
            </a:br>
            <a:r>
              <a:rPr lang="fr-FR" sz="1000" b="1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TRANSNON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,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TRANSLIN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 ou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DUPONT2</a:t>
            </a:r>
          </a:p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</a:rPr>
              <a:t>(si grands déplacements, résolution sur dernière configuration déformée)</a:t>
            </a:r>
          </a:p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Ecriture des résultats dans </a:t>
            </a:r>
            <a:r>
              <a:rPr lang="fr-FR" sz="1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ESTIMATION</a:t>
            </a:r>
            <a:endParaRPr lang="fr-FR" sz="1000" b="1" dirty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1" name="ZoneTexte 90"/>
          <p:cNvSpPr txBox="1">
            <a:spLocks/>
          </p:cNvSpPr>
          <p:nvPr/>
        </p:nvSpPr>
        <p:spPr>
          <a:xfrm>
            <a:off x="4517928" y="2520113"/>
            <a:ext cx="4500562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Procédure utilisateur (si demandé)</a:t>
            </a:r>
            <a:endParaRPr lang="fr-FR" sz="1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2" name="ZoneTexte 91"/>
          <p:cNvSpPr txBox="1">
            <a:spLocks/>
          </p:cNvSpPr>
          <p:nvPr/>
        </p:nvSpPr>
        <p:spPr>
          <a:xfrm>
            <a:off x="4517928" y="2936015"/>
            <a:ext cx="4500562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>
                <a:solidFill>
                  <a:srgbClr val="0070C0"/>
                </a:solidFill>
                <a:latin typeface="+mn-lt"/>
              </a:rPr>
              <a:t>Appel à la procédure de calcul mécanique </a:t>
            </a:r>
            <a:r>
              <a:rPr lang="fr-FR" sz="10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UNPAS</a:t>
            </a:r>
          </a:p>
          <a:p>
            <a:pPr>
              <a:defRPr/>
            </a:pPr>
            <a:r>
              <a:rPr lang="fr-FR" sz="1000" i="1" dirty="0">
                <a:solidFill>
                  <a:srgbClr val="0070C0"/>
                </a:solidFill>
              </a:rPr>
              <a:t>Ecriture des résultats dans </a:t>
            </a:r>
            <a:r>
              <a:rPr lang="fr-FR" sz="1000" b="1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ESTIMATION</a:t>
            </a:r>
            <a:endParaRPr lang="fr-FR" sz="1000" b="1" dirty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93" name="ZoneTexte 92"/>
          <p:cNvSpPr txBox="1">
            <a:spLocks/>
          </p:cNvSpPr>
          <p:nvPr/>
        </p:nvSpPr>
        <p:spPr>
          <a:xfrm>
            <a:off x="4517928" y="3482698"/>
            <a:ext cx="4500562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</a:rPr>
              <a:t>Procédure utilisateur</a:t>
            </a:r>
            <a:r>
              <a:rPr lang="fr-FR" sz="1000" i="1" dirty="0">
                <a:solidFill>
                  <a:srgbClr val="0070C0"/>
                </a:solidFill>
              </a:rPr>
              <a:t> (si demandé)</a:t>
            </a:r>
          </a:p>
        </p:txBody>
      </p:sp>
      <p:sp>
        <p:nvSpPr>
          <p:cNvPr id="94" name="ZoneTexte 93"/>
          <p:cNvSpPr txBox="1">
            <a:spLocks/>
          </p:cNvSpPr>
          <p:nvPr/>
        </p:nvSpPr>
        <p:spPr>
          <a:xfrm>
            <a:off x="4517928" y="3860663"/>
            <a:ext cx="462607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i="1" dirty="0">
                <a:solidFill>
                  <a:srgbClr val="0070C0"/>
                </a:solidFill>
                <a:latin typeface="+mn-lt"/>
              </a:rPr>
              <a:t>Test de convergence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thermo-mécanique, à activer avec :</a:t>
            </a:r>
          </a:p>
          <a:p>
            <a:pPr>
              <a:defRPr/>
            </a:pPr>
            <a:r>
              <a:rPr lang="fr-FR" sz="1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TAB1 . CONVERGENCE_MEC_THE = VRAI ;</a:t>
            </a:r>
            <a:endParaRPr lang="fr-FR" sz="1000" i="1" dirty="0" smtClean="0">
              <a:solidFill>
                <a:srgbClr val="00B050"/>
              </a:solidFill>
            </a:endParaRPr>
          </a:p>
          <a:p>
            <a:pPr>
              <a:defRPr/>
            </a:pPr>
            <a:r>
              <a:rPr lang="fr-FR" sz="1000" i="1" dirty="0">
                <a:solidFill>
                  <a:srgbClr val="0070C0"/>
                </a:solidFill>
                <a:latin typeface="+mn-lt"/>
              </a:rPr>
              <a:t/>
            </a:r>
            <a:br>
              <a:rPr lang="fr-FR" sz="1000" i="1" dirty="0">
                <a:solidFill>
                  <a:srgbClr val="0070C0"/>
                </a:solidFill>
                <a:latin typeface="+mn-lt"/>
              </a:rPr>
            </a:br>
            <a:r>
              <a:rPr lang="fr-FR" sz="10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[MAXI ABS (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fr-FR" sz="1000" baseline="-25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–T</a:t>
            </a:r>
            <a:r>
              <a:rPr lang="fr-FR" sz="1000" baseline="-25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i-1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)] </a:t>
            </a:r>
            <a:r>
              <a:rPr lang="fr-FR" sz="10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/ 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[MAXI ABS T</a:t>
            </a:r>
            <a:r>
              <a:rPr lang="fr-FR" sz="1000" baseline="-25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] </a:t>
            </a:r>
            <a:r>
              <a:rPr lang="fr-FR" sz="10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&lt;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CRITERE_COHERENCE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(10E-2)</a:t>
            </a:r>
          </a:p>
        </p:txBody>
      </p:sp>
      <p:sp>
        <p:nvSpPr>
          <p:cNvPr id="95" name="ZoneTexte 94"/>
          <p:cNvSpPr txBox="1">
            <a:spLocks/>
          </p:cNvSpPr>
          <p:nvPr/>
        </p:nvSpPr>
        <p:spPr>
          <a:xfrm>
            <a:off x="4517928" y="5155825"/>
            <a:ext cx="4500562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</a:rPr>
              <a:t>Procédure utilisateur</a:t>
            </a:r>
            <a:r>
              <a:rPr lang="fr-FR" sz="1000" i="1" dirty="0">
                <a:solidFill>
                  <a:srgbClr val="0070C0"/>
                </a:solidFill>
              </a:rPr>
              <a:t> (si demandé)</a:t>
            </a:r>
          </a:p>
        </p:txBody>
      </p:sp>
      <p:sp>
        <p:nvSpPr>
          <p:cNvPr id="96" name="ZoneTexte 95"/>
          <p:cNvSpPr txBox="1">
            <a:spLocks/>
          </p:cNvSpPr>
          <p:nvPr/>
        </p:nvSpPr>
        <p:spPr>
          <a:xfrm>
            <a:off x="4517928" y="5494615"/>
            <a:ext cx="4500562" cy="553998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PAS_RESU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 :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remplissage de </a:t>
            </a:r>
            <a:r>
              <a:rPr lang="fr-FR" sz="1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CONTINUATION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d'après </a:t>
            </a:r>
            <a:r>
              <a:rPr lang="fr-FR" sz="1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ESTIMATION</a:t>
            </a:r>
            <a:endParaRPr lang="fr-FR" sz="1000" b="1" dirty="0">
              <a:solidFill>
                <a:srgbClr val="00B050"/>
              </a:solidFill>
              <a:latin typeface="Consolas" pitchFamily="49" charset="0"/>
              <a:cs typeface="Consolas" pitchFamily="49" charset="0"/>
            </a:endParaRPr>
          </a:p>
          <a:p>
            <a:pPr>
              <a:defRPr/>
            </a:pP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PAS_SAUV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 :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écriture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dans 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TAB1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 s'il s'agit d'un 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TEMPS_SAUVE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                   appel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a </a:t>
            </a:r>
            <a:r>
              <a:rPr lang="fr-FR" sz="10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SAUV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s'il s'agit d'un </a:t>
            </a:r>
            <a:r>
              <a:rPr lang="fr-FR" sz="10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TEMPS_SAUVEGARDE</a:t>
            </a:r>
            <a:endParaRPr lang="fr-FR" sz="1000" i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97" name="Connecteur droit 96"/>
          <p:cNvCxnSpPr>
            <a:stCxn id="60" idx="3"/>
            <a:endCxn id="89" idx="1"/>
          </p:cNvCxnSpPr>
          <p:nvPr/>
        </p:nvCxnSpPr>
        <p:spPr>
          <a:xfrm flipV="1">
            <a:off x="3736671" y="1189073"/>
            <a:ext cx="781257" cy="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136"/>
          <p:cNvCxnSpPr>
            <a:cxnSpLocks noChangeShapeType="1"/>
            <a:stCxn id="63" idx="3"/>
            <a:endCxn id="90" idx="1"/>
          </p:cNvCxnSpPr>
          <p:nvPr/>
        </p:nvCxnSpPr>
        <p:spPr bwMode="auto">
          <a:xfrm>
            <a:off x="3094038" y="2148389"/>
            <a:ext cx="1423890" cy="4727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99" name="Connecteur droit 98"/>
          <p:cNvCxnSpPr>
            <a:stCxn id="62" idx="3"/>
            <a:endCxn id="91" idx="1"/>
          </p:cNvCxnSpPr>
          <p:nvPr/>
        </p:nvCxnSpPr>
        <p:spPr>
          <a:xfrm flipV="1">
            <a:off x="2695576" y="2643224"/>
            <a:ext cx="1822352" cy="7218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>
            <a:stCxn id="64" idx="3"/>
            <a:endCxn id="92" idx="1"/>
          </p:cNvCxnSpPr>
          <p:nvPr/>
        </p:nvCxnSpPr>
        <p:spPr>
          <a:xfrm>
            <a:off x="3109913" y="3134328"/>
            <a:ext cx="1408015" cy="174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>
            <a:stCxn id="65" idx="3"/>
            <a:endCxn id="93" idx="1"/>
          </p:cNvCxnSpPr>
          <p:nvPr/>
        </p:nvCxnSpPr>
        <p:spPr>
          <a:xfrm flipV="1">
            <a:off x="2676525" y="3605809"/>
            <a:ext cx="1841403" cy="12405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>
            <a:stCxn id="70" idx="3"/>
            <a:endCxn id="94" idx="1"/>
          </p:cNvCxnSpPr>
          <p:nvPr/>
        </p:nvCxnSpPr>
        <p:spPr>
          <a:xfrm>
            <a:off x="3330575" y="4209176"/>
            <a:ext cx="1187353" cy="543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>
            <a:stCxn id="67" idx="3"/>
            <a:endCxn id="95" idx="1"/>
          </p:cNvCxnSpPr>
          <p:nvPr/>
        </p:nvCxnSpPr>
        <p:spPr>
          <a:xfrm flipV="1">
            <a:off x="2581835" y="5278936"/>
            <a:ext cx="1936093" cy="5089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55"/>
          <p:cNvCxnSpPr>
            <a:cxnSpLocks noChangeShapeType="1"/>
            <a:stCxn id="68" idx="3"/>
            <a:endCxn id="96" idx="1"/>
          </p:cNvCxnSpPr>
          <p:nvPr/>
        </p:nvCxnSpPr>
        <p:spPr bwMode="auto">
          <a:xfrm>
            <a:off x="3281082" y="5767911"/>
            <a:ext cx="1236846" cy="3703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sp>
        <p:nvSpPr>
          <p:cNvPr id="107" name="Rectangle 106"/>
          <p:cNvSpPr/>
          <p:nvPr/>
        </p:nvSpPr>
        <p:spPr>
          <a:xfrm>
            <a:off x="4517928" y="4670052"/>
            <a:ext cx="36872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</a:rPr>
              <a:t>Enregistrement </a:t>
            </a:r>
            <a:r>
              <a:rPr lang="fr-FR" sz="1000" i="1" dirty="0">
                <a:solidFill>
                  <a:srgbClr val="0070C0"/>
                </a:solidFill>
              </a:rPr>
              <a:t>du nouvel état au début de pas dans </a:t>
            </a:r>
            <a:r>
              <a:rPr lang="fr-FR" sz="10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WTABLE</a:t>
            </a:r>
            <a:endParaRPr lang="fr-FR" sz="1000" dirty="0"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229" name="Connecteur droit 228"/>
          <p:cNvCxnSpPr>
            <a:stCxn id="66" idx="3"/>
            <a:endCxn id="107" idx="1"/>
          </p:cNvCxnSpPr>
          <p:nvPr/>
        </p:nvCxnSpPr>
        <p:spPr>
          <a:xfrm flipV="1">
            <a:off x="3236259" y="4793163"/>
            <a:ext cx="1281669" cy="6976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-1354038" y="3706726"/>
            <a:ext cx="34821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000" b="1" i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BEXTERN</a:t>
            </a:r>
            <a:endParaRPr lang="fr-FR" sz="1000" b="1" i="1" dirty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2" name="Rectangle 51"/>
          <p:cNvSpPr/>
          <p:nvPr/>
        </p:nvSpPr>
        <p:spPr>
          <a:xfrm rot="16200000">
            <a:off x="-955439" y="3052102"/>
            <a:ext cx="34821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000" b="1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BO_BOTH</a:t>
            </a:r>
            <a:endParaRPr lang="fr-FR" sz="1000" b="1" i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/>
              <a:t>Accès aux données </a:t>
            </a:r>
            <a:r>
              <a:rPr lang="fr-FR" dirty="0" smtClean="0"/>
              <a:t>de </a:t>
            </a:r>
            <a:r>
              <a:rPr lang="fr-FR" dirty="0"/>
              <a:t>PASAPAS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43642" cy="4968552"/>
          </a:xfrm>
          <a:noFill/>
        </p:spPr>
        <p:txBody>
          <a:bodyPr/>
          <a:lstStyle/>
          <a:p>
            <a:pPr lvl="1"/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</a:t>
            </a:r>
            <a:b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</a:br>
            <a:r>
              <a:rPr lang="fr-FR" sz="2000" dirty="0"/>
              <a:t>contient les résultats calculés/convergés par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TRANSNON</a:t>
            </a:r>
            <a:r>
              <a:rPr lang="fr-FR" sz="2000" dirty="0">
                <a:cs typeface="Consolas" panose="020B0609020204030204" pitchFamily="49" charset="0"/>
              </a:rPr>
              <a:t> </a:t>
            </a:r>
            <a:r>
              <a:rPr lang="fr-FR" sz="2000" dirty="0"/>
              <a:t>et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UNPAS</a:t>
            </a:r>
            <a:b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fr-FR" sz="2000" dirty="0">
                <a:cs typeface="Consolas" panose="020B0609020204030204" pitchFamily="49" charset="0"/>
              </a:rPr>
              <a:t>mais pas convergées au sens de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BO_BOTH</a:t>
            </a:r>
            <a:endParaRPr lang="en-US" sz="2000" dirty="0" smtClean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 . 'TEMPS'</a:t>
            </a:r>
            <a:endParaRPr lang="en-US" sz="1400" b="1" dirty="0" smtClean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 . 'DEPLACEMENTS'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'CONTRAINTES'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'TEMPERATURES'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…</a:t>
            </a:r>
          </a:p>
          <a:p>
            <a:pPr lvl="2"/>
            <a:r>
              <a:rPr lang="en-US" sz="1400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…</a:t>
            </a:r>
            <a:endParaRPr lang="en-US" sz="1400" b="1" dirty="0" smtClean="0">
              <a:cs typeface="Consolas" panose="020B0609020204030204" pitchFamily="49" charset="0"/>
            </a:endParaRP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'CONTINUATION'</a:t>
            </a:r>
            <a:b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</a:br>
            <a:r>
              <a:rPr lang="fr-FR" sz="2000" dirty="0"/>
              <a:t>contient les résultats convergés (</a:t>
            </a:r>
            <a:r>
              <a:rPr lang="fr-FR" sz="2000" dirty="0">
                <a:cs typeface="Consolas" panose="020B0609020204030204" pitchFamily="49" charset="0"/>
              </a:rPr>
              <a:t>au sens de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BO_BOTH</a:t>
            </a:r>
            <a:r>
              <a:rPr lang="fr-FR" sz="2000" dirty="0"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  <a:br>
              <a:rPr lang="fr-FR" sz="2000" dirty="0">
                <a:cs typeface="Consolas" panose="020B0609020204030204" pitchFamily="49" charset="0"/>
                <a:sym typeface="Wingdings" panose="05000000000000000000" pitchFamily="2" charset="2"/>
              </a:rPr>
            </a:br>
            <a:r>
              <a:rPr lang="fr-FR" sz="2000" dirty="0"/>
              <a:t>cet indice est mis à jour </a:t>
            </a:r>
            <a:r>
              <a:rPr lang="fr-FR" sz="2000" b="1" dirty="0">
                <a:solidFill>
                  <a:srgbClr val="FF0000"/>
                </a:solidFill>
              </a:rPr>
              <a:t>à la fin du pas de temps !!!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>
                <a:sym typeface="Wingdings" pitchFamily="2" charset="2"/>
              </a:rPr>
              <a:t> </a:t>
            </a:r>
            <a:r>
              <a:rPr lang="fr-FR" sz="2000" dirty="0"/>
              <a:t>utile pour une reprise de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PASAPAS </a:t>
            </a:r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'CONTINUATION'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'TEMPS'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CONTINUATION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'DEPLACEMENTS'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CONTINUATION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'CONTRAINTES'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CONTINUATION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'TEMPERATURES'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…</a:t>
            </a:r>
          </a:p>
          <a:p>
            <a:pPr lvl="2"/>
            <a:r>
              <a:rPr lang="en-US" sz="1400" b="1" dirty="0">
                <a:latin typeface="Consolas" pitchFamily="49" charset="0"/>
                <a:cs typeface="Consolas" pitchFamily="49" charset="0"/>
              </a:rPr>
              <a:t>	…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endParaRPr lang="en-US" sz="2000" dirty="0" smtClean="0"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04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/>
              <a:t>Accès aux données </a:t>
            </a:r>
            <a:r>
              <a:rPr lang="fr-FR" dirty="0" smtClean="0"/>
              <a:t>de </a:t>
            </a:r>
            <a:r>
              <a:rPr lang="fr-FR" dirty="0"/>
              <a:t>PASAPAS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67702" cy="4968552"/>
          </a:xfrm>
          <a:noFill/>
        </p:spPr>
        <p:txBody>
          <a:bodyPr/>
          <a:lstStyle/>
          <a:p>
            <a:pPr lvl="1"/>
            <a:r>
              <a:rPr lang="fr-FR" sz="20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'WTABLE'</a:t>
            </a:r>
            <a:endParaRPr lang="fr-FR" sz="2000" b="1" dirty="0" smtClean="0">
              <a:solidFill>
                <a:srgbClr val="00B050"/>
              </a:solidFill>
            </a:endParaRPr>
          </a:p>
          <a:p>
            <a:pPr lvl="1">
              <a:buNone/>
            </a:pPr>
            <a:r>
              <a:rPr lang="fr-FR" sz="2000" dirty="0" smtClean="0"/>
              <a:t>	Variables utiles à </a:t>
            </a:r>
            <a:r>
              <a:rPr lang="fr-FR" sz="2000" dirty="0" smtClean="0">
                <a:latin typeface="Consolas" panose="020B0609020204030204" pitchFamily="49" charset="0"/>
              </a:rPr>
              <a:t>PASAPAS</a:t>
            </a:r>
            <a:r>
              <a:rPr lang="fr-FR" sz="2000" dirty="0" smtClean="0"/>
              <a:t> </a:t>
            </a:r>
            <a:r>
              <a:rPr lang="fr-FR" sz="2000" i="1" dirty="0" smtClean="0"/>
              <a:t>(options choisies, modèles, matériaux/chargements instanciés, résultats intermédiaires, …)</a:t>
            </a:r>
          </a:p>
          <a:p>
            <a:pPr lvl="1">
              <a:buNone/>
            </a:pPr>
            <a:endParaRPr lang="fr-FR" sz="2000" i="1" dirty="0" smtClean="0"/>
          </a:p>
          <a:p>
            <a:pPr lvl="1">
              <a:buNone/>
            </a:pPr>
            <a:r>
              <a:rPr lang="fr-FR" sz="2000" i="1" dirty="0" smtClean="0"/>
              <a:t>	Quelques indices :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'CHARGEMENT'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Chargement utilisé pour le pas de temps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'THER_COURANT'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Température à la dernière itération (au cours d’un pas)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'BLOCAGES_MECANIQUES'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Matrice de blocage mécanique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'BLOCAGES_THERMIQUES'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Matrice de blocage thermique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'FOR'	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Configuration au début du pas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'FOR0'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Configuration initiale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'MODELE'		</a:t>
            </a:r>
            <a:r>
              <a:rPr lang="fr-FR" sz="1400" i="1" dirty="0" smtClean="0">
                <a:solidFill>
                  <a:srgbClr val="0070C0"/>
                </a:solidFill>
                <a:cs typeface="Consolas" panose="020B0609020204030204" pitchFamily="49" charset="0"/>
              </a:rPr>
              <a:t>Modèles</a:t>
            </a:r>
            <a:r>
              <a:rPr lang="fr-FR" sz="1400" i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fr-FR" sz="1400" i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'CARACTERISTIQUES'	</a:t>
            </a:r>
            <a:r>
              <a:rPr lang="fr-FR" sz="1400" i="1" dirty="0" smtClean="0">
                <a:solidFill>
                  <a:srgbClr val="0070C0"/>
                </a:solidFill>
                <a:cs typeface="Consolas" panose="020B0609020204030204" pitchFamily="49" charset="0"/>
              </a:rPr>
              <a:t>Champ de caractéristiques matériau</a:t>
            </a:r>
            <a:endParaRPr lang="fr-FR" sz="1400" i="1" dirty="0" smtClean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…</a:t>
            </a:r>
            <a:endParaRPr lang="fr-FR" sz="1400" i="1" dirty="0" smtClean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endParaRPr lang="fr-FR" sz="2000" b="1" dirty="0" smtClean="0"/>
          </a:p>
          <a:p>
            <a:pPr lvl="2"/>
            <a:r>
              <a:rPr lang="fr-FR" sz="2000" b="1" dirty="0" smtClean="0"/>
              <a:t>Plus d’infos, voir :</a:t>
            </a:r>
          </a:p>
          <a:p>
            <a:pPr lvl="2"/>
            <a:r>
              <a:rPr lang="fr-FR" sz="1800" dirty="0" smtClean="0">
                <a:sym typeface="Wingdings" panose="05000000000000000000" pitchFamily="2" charset="2"/>
              </a:rPr>
              <a:t> Commentaires procédure </a:t>
            </a:r>
            <a:r>
              <a:rPr lang="fr-FR" sz="1800" dirty="0" smtClean="0">
                <a:latin typeface="Consolas" panose="020B0609020204030204" pitchFamily="49" charset="0"/>
                <a:sym typeface="Wingdings" panose="05000000000000000000" pitchFamily="2" charset="2"/>
              </a:rPr>
              <a:t>PAS_DEFA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900" dirty="0" smtClean="0">
                <a:sym typeface="Wingdings" panose="05000000000000000000" pitchFamily="2" charset="2"/>
              </a:rPr>
              <a:t>(</a:t>
            </a:r>
            <a:r>
              <a:rPr lang="fr-FR" sz="900" dirty="0" smtClean="0">
                <a:sym typeface="Wingdings" panose="05000000000000000000" pitchFamily="2" charset="2"/>
                <a:hlinkClick r:id="rId2"/>
              </a:rPr>
              <a:t>http://www-cast3m.cea.fr/index.php?page=procedures&amp;procedure=pas_defa</a:t>
            </a:r>
            <a:r>
              <a:rPr lang="fr-FR" sz="900" dirty="0" smtClean="0">
                <a:sym typeface="Wingdings" panose="05000000000000000000" pitchFamily="2" charset="2"/>
              </a:rPr>
              <a:t>)</a:t>
            </a:r>
            <a:endParaRPr lang="fr-FR" sz="1100" dirty="0" smtClean="0">
              <a:sym typeface="Wingdings" panose="05000000000000000000" pitchFamily="2" charset="2"/>
            </a:endParaRPr>
          </a:p>
          <a:p>
            <a:pPr lvl="2"/>
            <a:r>
              <a:rPr lang="fr-FR" sz="1800" dirty="0" smtClean="0">
                <a:sym typeface="Wingdings" panose="05000000000000000000" pitchFamily="2" charset="2"/>
              </a:rPr>
              <a:t> Documentation </a:t>
            </a:r>
            <a:r>
              <a:rPr lang="fr-FR" sz="1800" dirty="0" smtClean="0">
                <a:latin typeface="Consolas" panose="020B0609020204030204" pitchFamily="49" charset="0"/>
              </a:rPr>
              <a:t>PASAPAS</a:t>
            </a:r>
            <a:r>
              <a:rPr lang="fr-FR" sz="1800" dirty="0" smtClean="0"/>
              <a:t> </a:t>
            </a:r>
            <a:r>
              <a:rPr lang="fr-FR" sz="900" dirty="0" smtClean="0"/>
              <a:t>(</a:t>
            </a:r>
            <a:r>
              <a:rPr lang="fr-FR" sz="900" dirty="0" smtClean="0">
                <a:hlinkClick r:id="rId3"/>
              </a:rPr>
              <a:t>http://www-cast3m.cea.fr/html/Documentation_Cast3M/Pasapas.pdf</a:t>
            </a:r>
            <a:r>
              <a:rPr lang="fr-FR" sz="900" dirty="0" smtClean="0"/>
              <a:t>)</a:t>
            </a:r>
            <a:endParaRPr lang="fr-FR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62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Résolution de l’équilibre mécanique</a:t>
            </a:r>
            <a:br>
              <a:rPr lang="fr-FR" dirty="0" smtClean="0"/>
            </a:br>
            <a:r>
              <a:rPr lang="fr-FR" sz="1800" dirty="0" smtClean="0"/>
              <a:t>Procédure UNPAS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74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 des équations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Équations locales du problème mécanique statique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fr-FR" dirty="0"/>
                  <a:t>é</a:t>
                </a:r>
                <a:r>
                  <a:rPr lang="fr-FR" dirty="0" smtClean="0"/>
                  <a:t>quilibre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div</m:t>
                    </m:r>
                    <m:d>
                      <m:d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d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fr-FR" dirty="0" smtClean="0"/>
                  <a:t>	sur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fr-FR" dirty="0" smtClean="0"/>
              </a:p>
              <a:p>
                <a:pPr lvl="2" algn="just">
                  <a:lnSpc>
                    <a:spcPct val="100000"/>
                  </a:lnSpc>
                </a:pPr>
                <a:r>
                  <a:rPr lang="fr-FR" dirty="0"/>
                  <a:t>e</a:t>
                </a:r>
                <a:r>
                  <a:rPr lang="fr-FR" dirty="0" smtClean="0"/>
                  <a:t>fforts imposés </a:t>
                </a:r>
                <a:r>
                  <a:rPr lang="fr-FR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𝑡</m:t>
                    </m:r>
                  </m:oMath>
                </a14:m>
                <a:r>
                  <a:rPr lang="fr-FR" dirty="0"/>
                  <a:t>	</a:t>
                </a:r>
                <a:r>
                  <a:rPr lang="fr-FR" dirty="0" smtClean="0"/>
                  <a:t>	sur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fr-FR" dirty="0"/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/>
                  <a:t>déplacements imposés </a:t>
                </a:r>
                <a:r>
                  <a:rPr lang="fr-FR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𝑑</m:t>
                    </m:r>
                  </m:oMath>
                </a14:m>
                <a:r>
                  <a:rPr lang="fr-FR" dirty="0"/>
                  <a:t>	</a:t>
                </a:r>
                <a:r>
                  <a:rPr lang="fr-FR" dirty="0" smtClean="0"/>
                  <a:t>	sur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fr-FR" sz="2000" b="1" dirty="0" smtClean="0"/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Formulation faible + discrétisation EF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p>
                        </m:lim>
                      </m:limLow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limLow>
                        <m:limLow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p>
                        </m:lim>
                      </m:limLow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limLow>
                        <m:limLow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15"/>
                                    </m:r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p>
                        </m:lim>
                      </m:limLow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lim>
                      </m:limLow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b="1" dirty="0" smtClean="0"/>
              </a:p>
              <a:p>
                <a:pPr lvl="2">
                  <a:lnSpc>
                    <a:spcPct val="100000"/>
                  </a:lnSpc>
                </a:pPr>
                <a:endParaRPr lang="fr-FR" b="1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b="1" dirty="0" smtClean="0"/>
                  <a:t>Vecteurs des Forces nodales équivalentes (N)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fr-FR" b="1" dirty="0" smtClean="0"/>
                  <a:t>	 </a:t>
                </a:r>
                <a:r>
                  <a:rPr lang="fr-FR" dirty="0" smtClean="0"/>
                  <a:t>de la densité surfacique d’efforts imposés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𝑡</m:t>
                    </m:r>
                  </m:oMath>
                </a14:m>
                <a:r>
                  <a:rPr lang="fr-FR" dirty="0" smtClean="0"/>
                  <a:t> (Pa)	         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(PRES, FSUR, FORC, …)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fr-FR" dirty="0" smtClean="0"/>
                  <a:t>	 </a:t>
                </a:r>
                <a:r>
                  <a:rPr lang="fr-FR" dirty="0"/>
                  <a:t>de la densité surfacique </a:t>
                </a:r>
                <a:r>
                  <a:rPr lang="fr-FR" dirty="0" smtClean="0"/>
                  <a:t>d’efforts de réaction aux </a:t>
                </a:r>
                <a:r>
                  <a:rPr lang="fr-FR" dirty="0" err="1" smtClean="0"/>
                  <a:t>dépl</a:t>
                </a:r>
                <a:r>
                  <a:rPr lang="fr-FR" dirty="0" smtClean="0"/>
                  <a:t>. imposés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𝑑</m:t>
                    </m:r>
                  </m:oMath>
                </a14:m>
                <a:r>
                  <a:rPr lang="fr-FR" dirty="0" smtClean="0"/>
                  <a:t> (m)	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(REAC)</a:t>
                </a:r>
                <a:endParaRPr lang="fr-FR" dirty="0" smtClean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r>
                  <a:rPr lang="fr-FR" dirty="0" smtClean="0"/>
                  <a:t>	 </a:t>
                </a:r>
                <a:r>
                  <a:rPr lang="fr-FR" dirty="0"/>
                  <a:t>de la densité </a:t>
                </a:r>
                <a:r>
                  <a:rPr lang="fr-FR" dirty="0" smtClean="0"/>
                  <a:t>volumique </a:t>
                </a:r>
                <a:r>
                  <a:rPr lang="fr-FR" dirty="0"/>
                  <a:t>d’efforts imposés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</m:oMath>
                </a14:m>
                <a:r>
                  <a:rPr lang="fr-FR" dirty="0" smtClean="0"/>
                  <a:t> (N.m</a:t>
                </a:r>
                <a:r>
                  <a:rPr lang="fr-FR" baseline="30000" dirty="0" smtClean="0"/>
                  <a:t>-3</a:t>
                </a:r>
                <a:r>
                  <a:rPr lang="fr-FR" dirty="0" smtClean="0"/>
                  <a:t>)         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(CNEQ)</a:t>
                </a:r>
                <a:endParaRPr lang="fr-FR" dirty="0" smtClean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fr-FR" b="1" dirty="0" smtClean="0"/>
                  <a:t> </a:t>
                </a:r>
                <a:r>
                  <a:rPr lang="fr-FR" dirty="0"/>
                  <a:t>de la densité </a:t>
                </a:r>
                <a:r>
                  <a:rPr lang="fr-FR" dirty="0" smtClean="0"/>
                  <a:t>volumique </a:t>
                </a:r>
                <a:r>
                  <a:rPr lang="fr-FR" dirty="0"/>
                  <a:t>d’efforts </a:t>
                </a:r>
                <a:r>
                  <a:rPr lang="fr-FR" dirty="0" smtClean="0"/>
                  <a:t>intérieurs	</a:t>
                </a:r>
                <a:r>
                  <a:rPr lang="fr-FR" dirty="0">
                    <a:solidFill>
                      <a:srgbClr val="00B050"/>
                    </a:solidFill>
                  </a:rPr>
                  <a:t> </a:t>
                </a:r>
                <a:r>
                  <a:rPr lang="fr-FR" dirty="0" smtClean="0">
                    <a:solidFill>
                      <a:srgbClr val="00B050"/>
                    </a:solidFill>
                  </a:rPr>
                  <a:t>         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(BSIG)</a:t>
                </a:r>
              </a:p>
              <a:p>
                <a:pPr lvl="2">
                  <a:lnSpc>
                    <a:spcPct val="100000"/>
                  </a:lnSpc>
                </a:pPr>
                <a:endParaRPr lang="fr-FR" dirty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b="1" dirty="0"/>
                  <a:t>Matrices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fr-FR" b="1" dirty="0"/>
                  <a:t>	 </a:t>
                </a:r>
                <a:r>
                  <a:rPr lang="fr-FR" dirty="0"/>
                  <a:t>matrice des fonctions </a:t>
                </a:r>
                <a:r>
                  <a:rPr lang="fr-FR" dirty="0" smtClean="0"/>
                  <a:t>de forme (d’interpolation)</a:t>
                </a:r>
                <a:endParaRPr lang="fr-FR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fr-FR" dirty="0"/>
                  <a:t>	 matrice des dérivées des fonctions </a:t>
                </a:r>
                <a:r>
                  <a:rPr lang="fr-FR" dirty="0" smtClean="0"/>
                  <a:t>de forme</a:t>
                </a:r>
                <a:endParaRPr lang="fr-FR" dirty="0">
                  <a:latin typeface="Consolas" panose="020B0609020204030204" pitchFamily="49" charset="0"/>
                </a:endParaRPr>
              </a:p>
            </p:txBody>
          </p:sp>
        </mc:Choice>
        <mc:Fallback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  <a:blipFill>
                <a:blip r:embed="rId2"/>
                <a:stretch>
                  <a:fillRect t="-2448" r="-866" b="-41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18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732" y="1099897"/>
            <a:ext cx="1709115" cy="13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Résidu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Résidu = mesure du déséquilibre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</m:sSup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p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p>
                          </m:sSup>
                        </m:lim>
                      </m:limLow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</m:t>
                              </m:r>
                            </m:sup>
                          </m:sSup>
                        </m:lim>
                      </m:limLow>
                    </m:oMath>
                  </m:oMathPara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Équilibre atteint lorsque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𝑟𝑒𝑓</m:t>
                          </m:r>
                        </m:sup>
                      </m:sSup>
                    </m:oMath>
                  </m:oMathPara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fr-FR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fr-FR" dirty="0" smtClean="0"/>
                  <a:t>norme du résidu, par exemple la norme infinie</a:t>
                </a: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fr-FR" dirty="0" smtClean="0"/>
                  <a:t>précision du calcul (fournie par utilisateur)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</m:oMath>
                </a14:m>
                <a:r>
                  <a:rPr lang="fr-FR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fr-FR" dirty="0" smtClean="0"/>
                  <a:t>effort de référence du problème considéré</a:t>
                </a: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15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ommaire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b="1" dirty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b="1" dirty="0" smtClean="0"/>
              <a:t>Présentation </a:t>
            </a:r>
            <a:r>
              <a:rPr lang="fr-FR" sz="2400" b="1" dirty="0"/>
              <a:t>de </a:t>
            </a:r>
            <a:r>
              <a:rPr lang="fr-FR" sz="2400" b="1" dirty="0" smtClean="0"/>
              <a:t>Cast3M et rappels sur </a:t>
            </a:r>
            <a:r>
              <a:rPr lang="fr-FR" sz="2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PASAPAS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b="1" dirty="0" smtClean="0"/>
              <a:t>Fonctionnement de </a:t>
            </a:r>
            <a:r>
              <a:rPr lang="fr-FR" sz="2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PASAPAS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b="1" dirty="0" smtClean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b="1" dirty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dirty="0" smtClean="0">
                <a:solidFill>
                  <a:srgbClr val="0070C0"/>
                </a:solidFill>
              </a:rPr>
              <a:t>Résolution de l’équilibre mécanique : </a:t>
            </a:r>
            <a:r>
              <a:rPr lang="fr-FR" sz="2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UNPAS</a:t>
            </a:r>
            <a:endParaRPr lang="fr-FR" sz="2400" dirty="0" smtClean="0">
              <a:solidFill>
                <a:srgbClr val="0070C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endParaRPr lang="fr-FR" sz="2400" dirty="0" smtClean="0">
              <a:solidFill>
                <a:srgbClr val="0070C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r>
              <a:rPr lang="fr-FR" sz="2400" dirty="0" smtClean="0">
                <a:solidFill>
                  <a:srgbClr val="0070C0"/>
                </a:solidFill>
              </a:rPr>
              <a:t>Exercice </a:t>
            </a:r>
            <a:r>
              <a:rPr lang="fr-FR" sz="2400" dirty="0">
                <a:solidFill>
                  <a:srgbClr val="0070C0"/>
                </a:solidFill>
              </a:rPr>
              <a:t>1 : force suiveuse</a:t>
            </a: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endParaRPr lang="fr-FR" sz="2400" dirty="0">
              <a:solidFill>
                <a:srgbClr val="0070C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r>
              <a:rPr lang="fr-FR" sz="2400" dirty="0">
                <a:solidFill>
                  <a:srgbClr val="0070C0"/>
                </a:solidFill>
              </a:rPr>
              <a:t>Exercice 2 : rupture par suppression d'éléments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>
              <a:solidFill>
                <a:srgbClr val="00B050"/>
              </a:solidFill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>
              <a:solidFill>
                <a:srgbClr val="00B050"/>
              </a:solidFill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dirty="0" smtClean="0">
                <a:solidFill>
                  <a:srgbClr val="00B050"/>
                </a:solidFill>
              </a:rPr>
              <a:t>Résolution de l’équilibre thermique : </a:t>
            </a:r>
            <a:r>
              <a:rPr lang="fr-FR" sz="2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TRANSNON</a:t>
            </a:r>
            <a:endParaRPr lang="fr-FR" sz="2400" dirty="0">
              <a:solidFill>
                <a:srgbClr val="00B050"/>
              </a:solidFill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>
              <a:solidFill>
                <a:srgbClr val="0070C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r>
              <a:rPr lang="fr-FR" sz="2400" dirty="0" smtClean="0">
                <a:solidFill>
                  <a:srgbClr val="00B050"/>
                </a:solidFill>
              </a:rPr>
              <a:t>Exercice 3 : source de chaleur variable</a:t>
            </a: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endParaRPr lang="fr-FR" sz="2400" dirty="0">
              <a:solidFill>
                <a:srgbClr val="00B05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r>
              <a:rPr lang="fr-FR" sz="2400" dirty="0" smtClean="0">
                <a:solidFill>
                  <a:srgbClr val="0070C0"/>
                </a:solidFill>
              </a:rPr>
              <a:t>Exercice 4 </a:t>
            </a:r>
            <a:r>
              <a:rPr lang="fr-FR" sz="2400" dirty="0">
                <a:solidFill>
                  <a:srgbClr val="0070C0"/>
                </a:solidFill>
              </a:rPr>
              <a:t>: contact </a:t>
            </a:r>
            <a:r>
              <a:rPr lang="fr-FR" sz="2400" dirty="0" smtClean="0">
                <a:solidFill>
                  <a:srgbClr val="00B050"/>
                </a:solidFill>
              </a:rPr>
              <a:t>thermo-</a:t>
            </a:r>
            <a:r>
              <a:rPr lang="fr-FR" sz="2400" dirty="0" smtClean="0">
                <a:solidFill>
                  <a:srgbClr val="0070C0"/>
                </a:solidFill>
              </a:rPr>
              <a:t>mécanique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Comportement non linéaire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Introduction de la matrice de rigidité élastique HPP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fr-F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lang="fr-FR" sz="2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fr-FR" dirty="0" smtClean="0">
                    <a:ea typeface="Cambria Math" panose="02040503050406030204" pitchFamily="18" charset="0"/>
                  </a:rPr>
                  <a:t>avec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 algn="ctr">
                  <a:lnSpc>
                    <a:spcPct val="100000"/>
                  </a:lnSpc>
                </a:pPr>
                <a:r>
                  <a:rPr lang="fr-FR" sz="200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p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L’équilibre s’écrit alors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</m:oMath>
                  </m:oMathPara>
                </a14:m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𝑙𝑖𝑛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𝑛𝑙</m:t>
                          </m:r>
                        </m:sup>
                      </m:sSup>
                    </m:oMath>
                  </m:oMathPara>
                </a14:m>
                <a:endParaRPr lang="fr-FR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</m:lim>
                      </m:limLow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p>
                        <m:sSup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𝑛𝑙</m:t>
                          </m:r>
                        </m:sup>
                      </m:sSup>
                    </m:oMath>
                  </m:oMathPara>
                </a14:m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𝑛𝑙</m:t>
                          </m:r>
                        </m:sup>
                      </m:sSup>
                    </m:oMath>
                  </m:oMathPara>
                </a14:m>
                <a:endParaRPr lang="fr-FR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fr-FR" dirty="0"/>
                  <a:t>	 </a:t>
                </a:r>
                <a:r>
                  <a:rPr lang="fr-FR" dirty="0" smtClean="0"/>
                  <a:t>déplacements nodaux			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fr-FR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</m:oMath>
                </a14:m>
                <a:r>
                  <a:rPr lang="fr-FR" dirty="0"/>
                  <a:t>	 </a:t>
                </a:r>
                <a:r>
                  <a:rPr lang="fr-FR" dirty="0" smtClean="0"/>
                  <a:t>déformations linéaires (« petites » déformations)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fr-FR" dirty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(EPSI)</a:t>
                </a: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lang="fr-FR" dirty="0"/>
                  <a:t>	 contraintes « complémentaires » non linéaires</a:t>
                </a:r>
                <a:endParaRPr lang="fr-FR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fr-FR" dirty="0"/>
                  <a:t>	 </a:t>
                </a:r>
                <a:r>
                  <a:rPr lang="fr-FR" dirty="0" smtClean="0"/>
                  <a:t>matrice </a:t>
                </a:r>
                <a:r>
                  <a:rPr lang="fr-FR" dirty="0"/>
                  <a:t>de </a:t>
                </a:r>
                <a:r>
                  <a:rPr lang="fr-FR" dirty="0" smtClean="0"/>
                  <a:t>Hooke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(ELAS)</a:t>
                </a: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fr-FR" dirty="0"/>
                  <a:t>	 matrice de </a:t>
                </a:r>
                <a:r>
                  <a:rPr lang="fr-FR" dirty="0" smtClean="0"/>
                  <a:t>rigidité élastique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(RIGI)</a:t>
                </a:r>
                <a:endParaRPr lang="fr-FR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 b="-34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4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Prise en compte des déplacements imposés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Matrice de blocage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𝑑</m:t>
                    </m:r>
                  </m:oMath>
                </a14:m>
                <a:r>
                  <a:rPr lang="fr-FR" sz="2000" dirty="0" smtClean="0"/>
                  <a:t>   sur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lvl="2"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Multiplicateurs de Lagrange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/>
                  <a:t>Pour un système linéaire sans blocages, d’inconnue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fr-FR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endParaRPr lang="fr-FR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/>
                  <a:t>On ajoute les inconnues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fr-FR" dirty="0" smtClean="0"/>
              </a:p>
              <a:p>
                <a:pPr lvl="2"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groupChr>
                      </m:e>
                      <m:li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  <m:sup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lim>
                    </m:limLow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lang="fr-FR" dirty="0" smtClean="0">
                    <a:ea typeface="Cambria Math" panose="02040503050406030204" pitchFamily="18" charset="0"/>
                  </a:rPr>
                  <a:t>	avec</a:t>
                </a:r>
                <a:r>
                  <a:rPr lang="fr-FR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/>
                  <a:t>L’équilibre s’écrit finalement :</a:t>
                </a:r>
              </a:p>
              <a:p>
                <a:pPr lvl="2">
                  <a:lnSpc>
                    <a:spcPct val="100000"/>
                  </a:lnSpc>
                </a:pPr>
                <a:endParaRPr lang="fr-FR" dirty="0" smtClean="0"/>
              </a:p>
              <a:p>
                <a:pPr lvl="2"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fr-FR" sz="18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e>
                                        <m:sSup>
                                          <m:sSupPr>
                                            <m:ctrlPr>
                                              <a:rPr lang="fr-FR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FR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p>
                                            <m:r>
                                              <a:rPr lang="fr-FR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acc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1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p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sup>
                                </m:sSup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800" b="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8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𝑛𝑙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800" dirty="0"/>
              </a:p>
              <a:p>
                <a:pPr lvl="2">
                  <a:lnSpc>
                    <a:spcPct val="100000"/>
                  </a:lnSpc>
                </a:pP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fr-FR" dirty="0"/>
                  <a:t>	</a:t>
                </a:r>
                <a:r>
                  <a:rPr lang="fr-FR" dirty="0" smtClean="0"/>
                  <a:t>matrice des blocages/relations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(BLOQ, RELA)</a:t>
                </a: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fr-FR" dirty="0"/>
                  <a:t>	</a:t>
                </a:r>
                <a:r>
                  <a:rPr lang="fr-FR" dirty="0" smtClean="0"/>
                  <a:t>déplacements nodaux imposés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(DEPI</a:t>
                </a:r>
                <a:r>
                  <a:rPr lang="fr-FR" dirty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)</a:t>
                </a: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fr-FR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fr-FR" dirty="0" smtClean="0"/>
                  <a:t>multiplicateurs de Lagrange</a:t>
                </a: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 r="-361" b="-96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21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2640787" y="4445315"/>
            <a:ext cx="3924606" cy="1070345"/>
          </a:xfrm>
          <a:prstGeom prst="rect">
            <a:avLst/>
          </a:prstGeom>
          <a:solidFill>
            <a:srgbClr val="FEC7D0">
              <a:alpha val="25098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5077" y="4471441"/>
                <a:ext cx="2085384" cy="1015663"/>
              </a:xfrm>
              <a:prstGeom prst="rect">
                <a:avLst/>
              </a:prstGeom>
              <a:solidFill>
                <a:srgbClr val="00B050">
                  <a:alpha val="25098"/>
                </a:srgbClr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600" dirty="0" smtClean="0"/>
                  <a:t>dépendant de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fr-FR" sz="1600" dirty="0" smtClean="0"/>
                  <a:t> !!</a:t>
                </a:r>
              </a:p>
              <a:p>
                <a:pPr algn="just"/>
                <a:r>
                  <a:rPr lang="fr-FR" sz="1100" dirty="0" smtClean="0"/>
                  <a:t>comportement non linéaire ;</a:t>
                </a:r>
              </a:p>
              <a:p>
                <a:pPr algn="just"/>
                <a:r>
                  <a:rPr lang="fr-FR" sz="1100" dirty="0" smtClean="0"/>
                  <a:t>grands déplacements ;</a:t>
                </a:r>
              </a:p>
              <a:p>
                <a:pPr algn="just"/>
                <a:r>
                  <a:rPr lang="fr-FR" sz="1100" dirty="0"/>
                  <a:t>f</a:t>
                </a:r>
                <a:r>
                  <a:rPr lang="fr-FR" sz="1100" dirty="0" smtClean="0"/>
                  <a:t>orces suiveuses ;</a:t>
                </a:r>
              </a:p>
              <a:p>
                <a:pPr algn="just"/>
                <a:r>
                  <a:rPr lang="fr-FR" sz="1100" dirty="0" smtClean="0"/>
                  <a:t>…</a:t>
                </a:r>
                <a:endParaRPr lang="fr-FR" sz="11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077" y="4471441"/>
                <a:ext cx="2085384" cy="1015663"/>
              </a:xfrm>
              <a:prstGeom prst="rect">
                <a:avLst/>
              </a:prstGeom>
              <a:blipFill>
                <a:blip r:embed="rId3"/>
                <a:stretch>
                  <a:fillRect l="-1453" t="-1190" b="-2976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418394" y="4606532"/>
            <a:ext cx="286956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944650" y="4606532"/>
            <a:ext cx="286956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840000" y="4608911"/>
            <a:ext cx="472694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514975" y="4608911"/>
            <a:ext cx="302418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888456" y="4606532"/>
            <a:ext cx="197562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4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Décomposition incrémentale (1/2)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Calcul d’un pas de temps entre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  <m:t>𝒕</m:t>
                        </m:r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sz="2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/>
                  </a:rPr>
                  <a:t> </a:t>
                </a:r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  <m:t>𝒕</m:t>
                        </m:r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  <m:t>𝟏</m:t>
                        </m:r>
                      </m:sub>
                    </m:sSub>
                  </m:oMath>
                </a14:m>
                <a:endParaRPr lang="fr-FR" sz="2000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b="1" dirty="0" smtClean="0">
                    <a:solidFill>
                      <a:srgbClr val="00B050"/>
                    </a:solidFill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fr-FR" dirty="0" smtClean="0">
                    <a:solidFill>
                      <a:srgbClr val="00B050"/>
                    </a:solidFill>
                    <a:cs typeface="Arial" panose="020B0604020202020204" pitchFamily="34" charset="0"/>
                    <a:sym typeface="Symbol" pitchFamily="18" charset="2"/>
                  </a:rPr>
                  <a:t>état connu	début du pas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b="1" dirty="0">
                    <a:solidFill>
                      <a:srgbClr val="FF0000"/>
                    </a:solidFill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fr-FR" dirty="0">
                    <a:solidFill>
                      <a:srgbClr val="FF0000"/>
                    </a:solidFill>
                    <a:cs typeface="Arial" panose="020B0604020202020204" pitchFamily="34" charset="0"/>
                    <a:sym typeface="Symbol" pitchFamily="18" charset="2"/>
                  </a:rPr>
                  <a:t>état </a:t>
                </a:r>
                <a:r>
                  <a:rPr lang="fr-FR" u="sng" dirty="0" smtClean="0">
                    <a:solidFill>
                      <a:srgbClr val="FF0000"/>
                    </a:solidFill>
                    <a:cs typeface="Arial" panose="020B0604020202020204" pitchFamily="34" charset="0"/>
                    <a:sym typeface="Symbol" pitchFamily="18" charset="2"/>
                  </a:rPr>
                  <a:t>recherché</a:t>
                </a:r>
                <a:r>
                  <a:rPr lang="fr-FR" dirty="0" smtClean="0">
                    <a:solidFill>
                      <a:srgbClr val="FF0000"/>
                    </a:solidFill>
                    <a:cs typeface="Arial" panose="020B0604020202020204" pitchFamily="34" charset="0"/>
                    <a:sym typeface="Symbol" pitchFamily="18" charset="2"/>
                  </a:rPr>
                  <a:t>	fin du pas</a:t>
                </a:r>
              </a:p>
              <a:p>
                <a:pPr lvl="2">
                  <a:lnSpc>
                    <a:spcPct val="100000"/>
                  </a:lnSpc>
                </a:pPr>
                <a:endParaRPr lang="fr-FR" dirty="0">
                  <a:solidFill>
                    <a:srgbClr val="FF0000"/>
                  </a:solidFill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:endParaRPr lang="fr-FR" dirty="0" smtClean="0">
                  <a:solidFill>
                    <a:srgbClr val="FF0000"/>
                  </a:solidFill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Décomposition incrémentale des déplacements nodaux</a:t>
                </a:r>
              </a:p>
              <a:p>
                <a:pPr lvl="2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fr-FR" dirty="0" smtClean="0">
                    <a:ea typeface="Cambria Math"/>
                  </a:rPr>
                  <a:t>     et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l-GR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endParaRPr lang="fr-FR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>
                    <a:ea typeface="Cambria Math" panose="02040503050406030204" pitchFamily="18" charset="0"/>
                  </a:rPr>
                  <a:t>et donc</a:t>
                </a:r>
              </a:p>
              <a:p>
                <a:pPr lvl="2"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fr-FR" dirty="0" smtClean="0">
                  <a:ea typeface="Cambria Math"/>
                </a:endParaRPr>
              </a:p>
              <a:p>
                <a:pPr lvl="2"/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fr-FR" dirty="0" smtClean="0">
                    <a:ea typeface="Cambria Math"/>
                  </a:rPr>
                  <a:t>       estimation du déplacement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 smtClean="0">
                    <a:ea typeface="Cambria Math"/>
                  </a:rPr>
                  <a:t> à l’itération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fr-FR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fr-FR" dirty="0" smtClean="0">
                    <a:ea typeface="Cambria Math"/>
                  </a:rPr>
                  <a:t>     estimation de l’incrément de déplacement à l’itération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fr-FR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dirty="0">
                    <a:ea typeface="Cambria Math"/>
                  </a:rPr>
                  <a:t>  </a:t>
                </a:r>
                <a:r>
                  <a:rPr lang="fr-FR" dirty="0" smtClean="0">
                    <a:ea typeface="Cambria Math"/>
                  </a:rPr>
                  <a:t>correction de l’incrément </a:t>
                </a:r>
                <a:r>
                  <a:rPr lang="fr-FR" dirty="0">
                    <a:ea typeface="Cambria Math"/>
                  </a:rPr>
                  <a:t>de déplacement </a:t>
                </a:r>
                <a:r>
                  <a:rPr lang="fr-FR" dirty="0" smtClean="0">
                    <a:ea typeface="Cambria Math"/>
                  </a:rPr>
                  <a:t>à l’itération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fr-FR" sz="2000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:endParaRPr lang="fr-FR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:endParaRPr lang="fr-FR" dirty="0" smtClean="0">
                  <a:ea typeface="Cambria Math"/>
                </a:endParaRPr>
              </a:p>
              <a:p>
                <a:pPr lvl="1"/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Décomposition </a:t>
                </a:r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incrémentale des conditions sur les déplacements 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bSup>
                        <m:sSub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 smtClean="0">
                  <a:ea typeface="Cambria Math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l-GR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bSup>
                        <m:sSub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sz="2000" dirty="0">
                  <a:ea typeface="Cambria Math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 r="-1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294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Décomposition incrémentale (2/2)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Décomposition incrémentale de l’équilibre</a:t>
                </a: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sSubSup>
                        <m:sSub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bSup>
                        <m:sSubSup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𝑛𝑙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l-GR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fr-FR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fr-FR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fr-F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fr-FR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𝑛𝑙</m:t>
                                      </m:r>
                                      <m: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sSubSup>
                            <m:sSub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lim>
                      </m:limLow>
                    </m:oMath>
                  </m:oMathPara>
                </a14:m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l-GR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</m:sSub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</m:sSub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fr-FR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fr-FR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lim>
                      </m:limLow>
                    </m:oMath>
                  </m:oMathPara>
                </a14:m>
                <a:endParaRPr lang="fr-FR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sz="2000" dirty="0" smtClean="0">
                  <a:ea typeface="Cambria Math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L’équilibre s’écrit finalement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fr-FR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e>
                                        <m:sSup>
                                          <m:sSupPr>
                                            <m:ctrlP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p>
                                            <m: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e>
                                        <m:r>
                                          <a:rPr lang="fr-FR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acc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b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sup>
                                </m:sSub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2000" dirty="0">
                  <a:ea typeface="Cambria Math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23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150669" y="4411066"/>
            <a:ext cx="4904842" cy="1294790"/>
          </a:xfrm>
          <a:prstGeom prst="rect">
            <a:avLst/>
          </a:prstGeom>
          <a:solidFill>
            <a:srgbClr val="FEC7D0">
              <a:alpha val="25098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3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</a:t>
            </a:r>
            <a:r>
              <a:rPr lang="fr-FR" dirty="0" smtClean="0"/>
              <a:t>lgorithme de minimisation du résidu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Algorithme simple</a:t>
                </a: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p>
                        </m:sSub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p>
                        </m:sSub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p>
                        </m:sSubSup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 smtClean="0">
                    <a:ea typeface="Cambria Math" panose="02040503050406030204" pitchFamily="18" charset="0"/>
                  </a:rPr>
                  <a:t>	initialisations</a:t>
                </a: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</m:oMath>
                </a14:m>
                <a:r>
                  <a:rPr lang="fr-FR" dirty="0" smtClean="0">
                    <a:ea typeface="Cambria Math" panose="02040503050406030204" pitchFamily="18" charset="0"/>
                  </a:rPr>
                  <a:t>			efforts de réactions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(REAC)</a:t>
                </a: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p>
                        </m:sSub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sup>
                        </m:sSub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dirty="0" smtClean="0">
                    <a:ea typeface="Cambria Math" panose="02040503050406030204" pitchFamily="18" charset="0"/>
                  </a:rPr>
                  <a:t>		norme de convergence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(MAXI 'ABS')</a:t>
                </a:r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bSup>
                      <m:sSub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</m:oMath>
                </a14:m>
                <a:r>
                  <a:rPr lang="fr-FR" dirty="0" smtClean="0">
                    <a:ea typeface="Cambria Math" panose="02040503050406030204" pitchFamily="18" charset="0"/>
                  </a:rPr>
                  <a:t>	premier résidu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(BSIG)</a:t>
                </a:r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fr-FR" b="1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fr-FR" b="1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Tant que 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</m:d>
                          </m:e>
                          <m:sub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p>
                        </m:sSubSup>
                      </m:e>
                    </m:d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𝒓𝒆𝒇</m:t>
                        </m:r>
                      </m:sup>
                    </m:sSup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endParaRPr lang="fr-FR" b="1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  <m: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p>
                    </m:sSubSup>
                  </m:oMath>
                </a14:m>
                <a:r>
                  <a:rPr lang="fr-FR" dirty="0" smtClean="0">
                    <a:ea typeface="Cambria Math" panose="02040503050406030204" pitchFamily="18" charset="0"/>
                  </a:rPr>
                  <a:t>				résolution </a:t>
                </a:r>
                <a:r>
                  <a:rPr lang="fr-FR" dirty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RESO)</a:t>
                </a:r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l-GR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dirty="0" smtClean="0">
                    <a:ea typeface="Cambria Math" panose="02040503050406030204" pitchFamily="18" charset="0"/>
                  </a:rPr>
                  <a:t>						estim. déplacements</a:t>
                </a: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dirty="0" smtClean="0">
                    <a:ea typeface="Cambria Math" panose="02040503050406030204" pitchFamily="18" charset="0"/>
                  </a:rPr>
                  <a:t>							estim. déformations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(EPSI)</a:t>
                </a:r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d>
                      <m:d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dirty="0">
                    <a:ea typeface="Cambria Math" panose="02040503050406030204" pitchFamily="18" charset="0"/>
                  </a:rPr>
                  <a:t>			</a:t>
                </a:r>
                <a:r>
                  <a:rPr lang="fr-FR" dirty="0" smtClean="0">
                    <a:ea typeface="Cambria Math" panose="02040503050406030204" pitchFamily="18" charset="0"/>
                  </a:rPr>
                  <a:t>				estim</a:t>
                </a:r>
                <a:r>
                  <a:rPr lang="fr-FR" dirty="0">
                    <a:ea typeface="Cambria Math" panose="02040503050406030204" pitchFamily="18" charset="0"/>
                  </a:rPr>
                  <a:t>. </a:t>
                </a:r>
                <a:r>
                  <a:rPr lang="fr-FR" dirty="0" smtClean="0">
                    <a:ea typeface="Cambria Math" panose="02040503050406030204" pitchFamily="18" charset="0"/>
                  </a:rPr>
                  <a:t>contraintes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(COMP)</a:t>
                </a:r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dirty="0">
                    <a:ea typeface="Cambria Math" panose="02040503050406030204" pitchFamily="18" charset="0"/>
                  </a:rPr>
                  <a:t>		</a:t>
                </a:r>
                <a:r>
                  <a:rPr lang="fr-FR" dirty="0" smtClean="0">
                    <a:ea typeface="Cambria Math" panose="02040503050406030204" pitchFamily="18" charset="0"/>
                  </a:rPr>
                  <a:t>				estim. réactions </a:t>
                </a:r>
                <a:r>
                  <a:rPr lang="fr-FR" dirty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(REAC)</a:t>
                </a:r>
                <a:endParaRPr lang="fr-FR" dirty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fr-F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dirty="0">
                    <a:ea typeface="Cambria Math" panose="02040503050406030204" pitchFamily="18" charset="0"/>
                  </a:rPr>
                  <a:t>	</a:t>
                </a:r>
                <a:r>
                  <a:rPr lang="fr-FR" dirty="0" smtClean="0">
                    <a:ea typeface="Cambria Math" panose="02040503050406030204" pitchFamily="18" charset="0"/>
                  </a:rPr>
                  <a:t>nouveau résidu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(BSIG)</a:t>
                </a:r>
                <a:endParaRPr lang="fr-FR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endParaRPr lang="fr-FR" dirty="0"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Fin</a:t>
                </a: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l="-1444" t="-2577" b="-106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24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72" y="3217515"/>
            <a:ext cx="2215055" cy="13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Fonctionnement de UNPAS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25</a:t>
            </a:fld>
            <a:endParaRPr lang="fr-FR" dirty="0"/>
          </a:p>
        </p:txBody>
      </p:sp>
      <p:sp>
        <p:nvSpPr>
          <p:cNvPr id="44" name="ZoneTexte 43"/>
          <p:cNvSpPr txBox="1">
            <a:spLocks/>
          </p:cNvSpPr>
          <p:nvPr/>
        </p:nvSpPr>
        <p:spPr>
          <a:xfrm>
            <a:off x="1358344" y="1030833"/>
            <a:ext cx="237490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b="1" dirty="0"/>
              <a:t>Initialisations, </a:t>
            </a:r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</a:p>
        </p:txBody>
      </p:sp>
      <p:sp>
        <p:nvSpPr>
          <p:cNvPr id="45" name="ZoneTexte 44"/>
          <p:cNvSpPr txBox="1">
            <a:spLocks/>
          </p:cNvSpPr>
          <p:nvPr/>
        </p:nvSpPr>
        <p:spPr>
          <a:xfrm>
            <a:off x="1575832" y="1470601"/>
            <a:ext cx="1939925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b="1" dirty="0"/>
              <a:t>Calcul du 1</a:t>
            </a:r>
            <a:r>
              <a:rPr lang="fr-FR" sz="1000" b="1" baseline="30000" dirty="0"/>
              <a:t>er</a:t>
            </a:r>
            <a:r>
              <a:rPr lang="fr-FR" sz="1000" b="1" dirty="0"/>
              <a:t> résidu</a:t>
            </a:r>
          </a:p>
        </p:txBody>
      </p:sp>
      <p:sp>
        <p:nvSpPr>
          <p:cNvPr id="47" name="ZoneTexte 46"/>
          <p:cNvSpPr txBox="1">
            <a:spLocks/>
          </p:cNvSpPr>
          <p:nvPr/>
        </p:nvSpPr>
        <p:spPr>
          <a:xfrm>
            <a:off x="1667046" y="1953569"/>
            <a:ext cx="175749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/>
              <a:t>1</a:t>
            </a:r>
            <a:r>
              <a:rPr lang="fr-FR" sz="1000" b="1" baseline="30000" dirty="0"/>
              <a:t>er</a:t>
            </a:r>
            <a:r>
              <a:rPr lang="fr-FR" sz="1000" b="1" dirty="0"/>
              <a:t> </a:t>
            </a:r>
            <a:r>
              <a:rPr lang="fr-FR" sz="1000" b="1" dirty="0" smtClean="0">
                <a:latin typeface="Consolas" pitchFamily="49" charset="0"/>
                <a:cs typeface="Consolas" pitchFamily="49" charset="0"/>
              </a:rPr>
              <a:t>RESO</a:t>
            </a:r>
            <a:br>
              <a:rPr lang="fr-FR" sz="1000" b="1" dirty="0" smtClean="0">
                <a:latin typeface="Consolas" pitchFamily="49" charset="0"/>
                <a:cs typeface="Consolas" pitchFamily="49" charset="0"/>
              </a:rPr>
            </a:br>
            <a:r>
              <a:rPr lang="fr-FR" sz="1000" b="1" dirty="0" smtClean="0">
                <a:cs typeface="Consolas" pitchFamily="49" charset="0"/>
              </a:rPr>
              <a:t>et norme de convergence</a:t>
            </a:r>
            <a:endParaRPr lang="fr-FR" sz="1000" b="1" dirty="0">
              <a:cs typeface="Consolas" pitchFamily="49" charset="0"/>
            </a:endParaRPr>
          </a:p>
        </p:txBody>
      </p:sp>
      <p:sp>
        <p:nvSpPr>
          <p:cNvPr id="48" name="ZoneTexte 23"/>
          <p:cNvSpPr txBox="1">
            <a:spLocks/>
          </p:cNvSpPr>
          <p:nvPr/>
        </p:nvSpPr>
        <p:spPr bwMode="auto">
          <a:xfrm>
            <a:off x="2277189" y="3122078"/>
            <a:ext cx="537210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RESO</a:t>
            </a:r>
          </a:p>
        </p:txBody>
      </p:sp>
      <p:sp>
        <p:nvSpPr>
          <p:cNvPr id="49" name="ZoneTexte 48"/>
          <p:cNvSpPr txBox="1">
            <a:spLocks/>
          </p:cNvSpPr>
          <p:nvPr/>
        </p:nvSpPr>
        <p:spPr>
          <a:xfrm>
            <a:off x="1567735" y="3610458"/>
            <a:ext cx="1956118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FF0000"/>
                </a:solidFill>
              </a:rPr>
              <a:t>Intégration </a:t>
            </a:r>
            <a:r>
              <a:rPr lang="fr-FR" sz="1000" b="1" dirty="0" smtClean="0">
                <a:solidFill>
                  <a:srgbClr val="FF0000"/>
                </a:solidFill>
              </a:rPr>
              <a:t>du comportement</a:t>
            </a:r>
            <a:r>
              <a:rPr lang="fr-FR" sz="1000" b="1" dirty="0">
                <a:solidFill>
                  <a:srgbClr val="FF0000"/>
                </a:solidFill>
              </a:rPr>
              <a:t/>
            </a:r>
            <a:br>
              <a:rPr lang="fr-FR" sz="1000" b="1" dirty="0">
                <a:solidFill>
                  <a:srgbClr val="FF0000"/>
                </a:solidFill>
              </a:rPr>
            </a:br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</a:p>
        </p:txBody>
      </p:sp>
      <p:sp>
        <p:nvSpPr>
          <p:cNvPr id="50" name="ZoneTexte 49"/>
          <p:cNvSpPr txBox="1">
            <a:spLocks/>
          </p:cNvSpPr>
          <p:nvPr/>
        </p:nvSpPr>
        <p:spPr>
          <a:xfrm>
            <a:off x="1651555" y="4215387"/>
            <a:ext cx="1788478" cy="2462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FF0000"/>
                </a:solidFill>
              </a:rPr>
              <a:t>Calcul </a:t>
            </a:r>
            <a:r>
              <a:rPr lang="fr-FR" sz="1000" b="1" dirty="0" smtClean="0">
                <a:solidFill>
                  <a:srgbClr val="FF0000"/>
                </a:solidFill>
              </a:rPr>
              <a:t>du nouveau </a:t>
            </a:r>
            <a:r>
              <a:rPr lang="fr-FR" sz="1000" b="1" dirty="0">
                <a:solidFill>
                  <a:srgbClr val="FF0000"/>
                </a:solidFill>
              </a:rPr>
              <a:t>résidu</a:t>
            </a:r>
          </a:p>
        </p:txBody>
      </p:sp>
      <p:cxnSp>
        <p:nvCxnSpPr>
          <p:cNvPr id="51" name="Connecteur droit 32"/>
          <p:cNvCxnSpPr>
            <a:cxnSpLocks noChangeShapeType="1"/>
            <a:stCxn id="44" idx="2"/>
            <a:endCxn id="45" idx="0"/>
          </p:cNvCxnSpPr>
          <p:nvPr/>
        </p:nvCxnSpPr>
        <p:spPr bwMode="auto">
          <a:xfrm>
            <a:off x="2545794" y="1277054"/>
            <a:ext cx="1" cy="19354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2" name="Connecteur droit 33"/>
          <p:cNvCxnSpPr>
            <a:cxnSpLocks noChangeShapeType="1"/>
            <a:stCxn id="45" idx="2"/>
            <a:endCxn id="47" idx="0"/>
          </p:cNvCxnSpPr>
          <p:nvPr/>
        </p:nvCxnSpPr>
        <p:spPr bwMode="auto">
          <a:xfrm flipH="1">
            <a:off x="2545794" y="1716822"/>
            <a:ext cx="1" cy="23674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5" name="Connecteur droit 45"/>
          <p:cNvCxnSpPr>
            <a:cxnSpLocks noChangeShapeType="1"/>
            <a:stCxn id="48" idx="2"/>
            <a:endCxn id="49" idx="0"/>
          </p:cNvCxnSpPr>
          <p:nvPr/>
        </p:nvCxnSpPr>
        <p:spPr bwMode="auto">
          <a:xfrm>
            <a:off x="2545794" y="3368299"/>
            <a:ext cx="0" cy="242159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6" name="Connecteur droit 54"/>
          <p:cNvCxnSpPr>
            <a:cxnSpLocks noChangeShapeType="1"/>
            <a:stCxn id="49" idx="2"/>
            <a:endCxn id="50" idx="0"/>
          </p:cNvCxnSpPr>
          <p:nvPr/>
        </p:nvCxnSpPr>
        <p:spPr bwMode="auto">
          <a:xfrm>
            <a:off x="2545794" y="4010568"/>
            <a:ext cx="0" cy="204819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7" name="Connecteur droit 57"/>
          <p:cNvCxnSpPr>
            <a:cxnSpLocks noChangeShapeType="1"/>
            <a:stCxn id="50" idx="2"/>
            <a:endCxn id="75" idx="0"/>
          </p:cNvCxnSpPr>
          <p:nvPr/>
        </p:nvCxnSpPr>
        <p:spPr bwMode="auto">
          <a:xfrm rot="5400000">
            <a:off x="2463421" y="4543981"/>
            <a:ext cx="164747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9" name="Connecteur en angle 70"/>
          <p:cNvCxnSpPr>
            <a:cxnSpLocks noChangeShapeType="1"/>
            <a:stCxn id="260" idx="1"/>
            <a:endCxn id="44" idx="1"/>
          </p:cNvCxnSpPr>
          <p:nvPr/>
        </p:nvCxnSpPr>
        <p:spPr bwMode="auto">
          <a:xfrm rot="10800000">
            <a:off x="1358344" y="1153944"/>
            <a:ext cx="51790" cy="5406106"/>
          </a:xfrm>
          <a:prstGeom prst="bentConnector3">
            <a:avLst>
              <a:gd name="adj1" fmla="val 1451889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60" name="Rectangle 79"/>
          <p:cNvSpPr>
            <a:spLocks noChangeArrowheads="1"/>
          </p:cNvSpPr>
          <p:nvPr/>
        </p:nvSpPr>
        <p:spPr bwMode="auto">
          <a:xfrm>
            <a:off x="699176" y="5326847"/>
            <a:ext cx="4203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FF0000"/>
                </a:solidFill>
              </a:rPr>
              <a:t>non</a:t>
            </a:r>
          </a:p>
        </p:txBody>
      </p:sp>
      <p:sp>
        <p:nvSpPr>
          <p:cNvPr id="61" name="Rectangle 80"/>
          <p:cNvSpPr>
            <a:spLocks noChangeArrowheads="1"/>
          </p:cNvSpPr>
          <p:nvPr/>
        </p:nvSpPr>
        <p:spPr bwMode="auto">
          <a:xfrm>
            <a:off x="2192457" y="578083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FF0000"/>
                </a:solidFill>
              </a:rPr>
              <a:t>oui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84"/>
              <p:cNvSpPr txBox="1">
                <a:spLocks/>
              </p:cNvSpPr>
              <p:nvPr/>
            </p:nvSpPr>
            <p:spPr bwMode="auto">
              <a:xfrm>
                <a:off x="4427538" y="954548"/>
                <a:ext cx="4716462" cy="40011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1000" i="1" dirty="0" smtClean="0">
                    <a:solidFill>
                      <a:srgbClr val="0070C0"/>
                    </a:solidFill>
                  </a:rPr>
                  <a:t>Lecture des options</a:t>
                </a:r>
                <a:r>
                  <a:rPr lang="fr-FR" sz="1000" i="1" dirty="0">
                    <a:solidFill>
                      <a:srgbClr val="0070C0"/>
                    </a:solidFill>
                  </a:rPr>
                  <a:t>, 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instanciations matériaux, WTABLE, …</a:t>
                </a:r>
              </a:p>
              <a:p>
                <a:r>
                  <a:rPr lang="fr-FR" sz="1000" i="1" dirty="0" smtClean="0">
                    <a:solidFill>
                      <a:srgbClr val="0070C0"/>
                    </a:solidFill>
                  </a:rPr>
                  <a:t>Calcul matrice de rigidité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, forces extérieures imposées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p>
                    </m:sSup>
                  </m:oMath>
                </a14:m>
                <a:endParaRPr lang="fr-FR" sz="1000" i="1" baseline="30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2" name="ZoneTexte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538" y="954548"/>
                <a:ext cx="4716462" cy="400110"/>
              </a:xfrm>
              <a:prstGeom prst="rect">
                <a:avLst/>
              </a:prstGeom>
              <a:blipFill>
                <a:blip r:embed="rId2"/>
                <a:stretch>
                  <a:fillRect t="-1538" b="-6154"/>
                </a:stretch>
              </a:blipFill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/>
              <p:cNvSpPr txBox="1">
                <a:spLocks/>
              </p:cNvSpPr>
              <p:nvPr/>
            </p:nvSpPr>
            <p:spPr>
              <a:xfrm>
                <a:off x="4427538" y="1876625"/>
                <a:ext cx="4716462" cy="58445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Estimation incrément déplacement sur le pas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sz="1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</m:oMath>
                </a14:m>
                <a:endParaRPr lang="fr-FR" sz="1000" b="1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l-GR" sz="1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  <m:r>
                      <a:rPr lang="fr-FR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fr-FR" sz="1000" b="1" i="1" dirty="0" smtClean="0">
                    <a:solidFill>
                      <a:srgbClr val="0070C0"/>
                    </a:solidFill>
                  </a:rPr>
                  <a:t>   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(opérateur </a:t>
                </a:r>
                <a:r>
                  <a:rPr lang="fr-FR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RESO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</a:t>
                </a:r>
                <a:endParaRPr lang="fr-FR" sz="1000" baseline="-25000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Norme de convergence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mesurant le pas, selon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fr-FR" sz="1000" b="1" i="1" baseline="-25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</m:oMath>
                </a14:m>
                <a:endParaRPr lang="fr-FR" sz="1000" i="1" dirty="0" smtClean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3" name="ZoneText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1876625"/>
                <a:ext cx="4716462" cy="584455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/>
              <p:cNvSpPr txBox="1">
                <a:spLocks/>
              </p:cNvSpPr>
              <p:nvPr/>
            </p:nvSpPr>
            <p:spPr>
              <a:xfrm>
                <a:off x="4427538" y="2971757"/>
                <a:ext cx="4716462" cy="5731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l-GR" sz="1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sz="1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et</m:t>
                    </m:r>
                    <m:r>
                      <a:rPr lang="fr-FR" sz="1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p>
                    </m:sSub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 correction d'incrément de déplacements sur le pas</a:t>
                </a:r>
                <a:br>
                  <a:rPr lang="fr-FR" sz="1000" i="1" dirty="0" smtClean="0">
                    <a:solidFill>
                      <a:srgbClr val="0070C0"/>
                    </a:solidFill>
                  </a:rPr>
                </a:br>
                <a:r>
                  <a:rPr lang="fr-FR" sz="1000" i="1" dirty="0" smtClean="0">
                    <a:solidFill>
                      <a:srgbClr val="0070C0"/>
                    </a:solidFill>
                  </a:rPr>
                  <a:t>	                       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(opérateur </a:t>
                </a:r>
                <a:r>
                  <a:rPr lang="fr-FR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RESO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l-GR" sz="1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  incrément de déplacements sur le pas</a:t>
                </a:r>
                <a:r>
                  <a:rPr lang="fr-FR" sz="1000" i="1" dirty="0"/>
                  <a:t> </a:t>
                </a:r>
                <a:r>
                  <a:rPr lang="fr-FR" sz="1000" dirty="0" smtClean="0"/>
                  <a:t>(</a:t>
                </a:r>
                <a:r>
                  <a:rPr lang="fr-FR" sz="100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ZDEPT</a:t>
                </a:r>
                <a:r>
                  <a:rPr lang="fr-FR" sz="1000" dirty="0" smtClean="0"/>
                  <a:t>)</a:t>
                </a:r>
              </a:p>
            </p:txBody>
          </p:sp>
        </mc:Choice>
        <mc:Fallback xmlns="">
          <p:sp>
            <p:nvSpPr>
              <p:cNvPr id="65" name="ZoneTexte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2971757"/>
                <a:ext cx="4716462" cy="573170"/>
              </a:xfrm>
              <a:prstGeom prst="rect">
                <a:avLst/>
              </a:prstGeom>
              <a:blipFill>
                <a:blip r:embed="rId4"/>
                <a:stretch>
                  <a:fillRect b="-42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/>
              <p:cNvSpPr txBox="1">
                <a:spLocks/>
              </p:cNvSpPr>
              <p:nvPr/>
            </p:nvSpPr>
            <p:spPr>
              <a:xfrm>
                <a:off x="4427538" y="4673600"/>
                <a:ext cx="4716462" cy="40434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000" i="1" dirty="0">
                    <a:solidFill>
                      <a:srgbClr val="0070C0"/>
                    </a:solidFill>
                  </a:rPr>
                  <a:t>Mesure 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normée du résidu (selon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) &lt; critère 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(</a:t>
                </a:r>
                <a:r>
                  <a:rPr lang="fr-FR" sz="1000" dirty="0" smtClean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PRECISION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, </a:t>
                </a:r>
                <a:r>
                  <a:rPr lang="fr-FR" sz="1000" dirty="0" smtClean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FTOL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, </a:t>
                </a:r>
                <a:r>
                  <a:rPr lang="fr-FR" sz="1000" dirty="0" smtClean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MTOL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 ??</a:t>
                </a: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Variation de l'incrément de déformations entre 2 itérations &lt; critère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 ??</a:t>
                </a:r>
              </a:p>
            </p:txBody>
          </p:sp>
        </mc:Choice>
        <mc:Fallback xmlns="">
          <p:sp>
            <p:nvSpPr>
              <p:cNvPr id="66" name="ZoneTexte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4673600"/>
                <a:ext cx="4716462" cy="404341"/>
              </a:xfrm>
              <a:prstGeom prst="rect">
                <a:avLst/>
              </a:prstGeom>
              <a:blipFill>
                <a:blip r:embed="rId5"/>
                <a:stretch>
                  <a:fillRect t="-1515" b="-606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Connecteur droit 66"/>
          <p:cNvCxnSpPr>
            <a:stCxn id="44" idx="3"/>
            <a:endCxn id="62" idx="1"/>
          </p:cNvCxnSpPr>
          <p:nvPr/>
        </p:nvCxnSpPr>
        <p:spPr>
          <a:xfrm>
            <a:off x="3733244" y="1153944"/>
            <a:ext cx="694294" cy="659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47" idx="3"/>
            <a:endCxn id="63" idx="1"/>
          </p:cNvCxnSpPr>
          <p:nvPr/>
        </p:nvCxnSpPr>
        <p:spPr>
          <a:xfrm>
            <a:off x="3424542" y="2153624"/>
            <a:ext cx="1002996" cy="15229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>
            <a:spLocks/>
          </p:cNvSpPr>
          <p:nvPr/>
        </p:nvSpPr>
        <p:spPr>
          <a:xfrm>
            <a:off x="1557099" y="5967427"/>
            <a:ext cx="197739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/>
              <a:t>Enregistrement des </a:t>
            </a:r>
            <a:r>
              <a:rPr lang="fr-FR" sz="1000" b="1" dirty="0" smtClean="0"/>
              <a:t>résultats</a:t>
            </a:r>
            <a:endParaRPr lang="fr-FR" sz="1000" b="1" dirty="0"/>
          </a:p>
        </p:txBody>
      </p:sp>
      <p:sp>
        <p:nvSpPr>
          <p:cNvPr id="75" name="Organigramme : Décision 74"/>
          <p:cNvSpPr/>
          <p:nvPr/>
        </p:nvSpPr>
        <p:spPr>
          <a:xfrm>
            <a:off x="1797665" y="4626355"/>
            <a:ext cx="1496258" cy="509724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Équilibre atteint ?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/>
              <p:cNvSpPr txBox="1">
                <a:spLocks/>
              </p:cNvSpPr>
              <p:nvPr/>
            </p:nvSpPr>
            <p:spPr>
              <a:xfrm>
                <a:off x="4427538" y="1395516"/>
                <a:ext cx="4716462" cy="42492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Moteur des itérations, traduit le déséquilibre entre forces internes et externes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1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b>
                      <m:sSubPr>
                        <m:ctrlPr>
                          <a:rPr lang="fr-FR" sz="1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000" dirty="0">
                    <a:solidFill>
                      <a:srgbClr val="0070C0"/>
                    </a:solidFill>
                  </a:rPr>
                  <a:t> 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(opérateur </a:t>
                </a:r>
                <a:r>
                  <a:rPr lang="fr-FR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BSIG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</a:t>
                </a:r>
                <a:endParaRPr lang="fr-FR" sz="1000" b="1" i="1" baseline="-25000" dirty="0"/>
              </a:p>
            </p:txBody>
          </p:sp>
        </mc:Choice>
        <mc:Fallback xmlns="">
          <p:sp>
            <p:nvSpPr>
              <p:cNvPr id="80" name="ZoneTexte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1395516"/>
                <a:ext cx="4716462" cy="424925"/>
              </a:xfrm>
              <a:prstGeom prst="rect">
                <a:avLst/>
              </a:prstGeom>
              <a:blipFill>
                <a:blip r:embed="rId6"/>
                <a:stretch>
                  <a:fillRect b="-285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Connecteur droit 223"/>
          <p:cNvCxnSpPr>
            <a:cxnSpLocks noChangeShapeType="1"/>
            <a:stCxn id="45" idx="3"/>
            <a:endCxn id="80" idx="1"/>
          </p:cNvCxnSpPr>
          <p:nvPr/>
        </p:nvCxnSpPr>
        <p:spPr bwMode="auto">
          <a:xfrm>
            <a:off x="3515757" y="1593712"/>
            <a:ext cx="911781" cy="14267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sp>
        <p:nvSpPr>
          <p:cNvPr id="83" name="ZoneTexte 253"/>
          <p:cNvSpPr txBox="1">
            <a:spLocks/>
          </p:cNvSpPr>
          <p:nvPr/>
        </p:nvSpPr>
        <p:spPr bwMode="auto">
          <a:xfrm>
            <a:off x="4427538" y="5195597"/>
            <a:ext cx="4716462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b="1" i="1" dirty="0" smtClean="0">
                <a:solidFill>
                  <a:srgbClr val="0070C0"/>
                </a:solidFill>
              </a:rPr>
              <a:t>Détection </a:t>
            </a:r>
            <a:r>
              <a:rPr lang="fr-FR" sz="1000" i="1" dirty="0" smtClean="0">
                <a:solidFill>
                  <a:srgbClr val="0070C0"/>
                </a:solidFill>
              </a:rPr>
              <a:t>de la « non convergence » </a:t>
            </a:r>
            <a:r>
              <a:rPr lang="fr-FR" sz="1000" i="1" dirty="0">
                <a:solidFill>
                  <a:srgbClr val="0070C0"/>
                </a:solidFill>
              </a:rPr>
              <a:t>:</a:t>
            </a:r>
          </a:p>
          <a:p>
            <a:pPr marL="179388" lvl="1">
              <a:buFontTx/>
              <a:buChar char="-"/>
            </a:pPr>
            <a:r>
              <a:rPr lang="fr-FR" sz="1000" i="1" dirty="0">
                <a:solidFill>
                  <a:srgbClr val="0070C0"/>
                </a:solidFill>
              </a:rPr>
              <a:t> </a:t>
            </a:r>
            <a:r>
              <a:rPr lang="fr-FR" sz="1000" i="1" dirty="0" smtClean="0">
                <a:solidFill>
                  <a:srgbClr val="0070C0"/>
                </a:solidFill>
              </a:rPr>
              <a:t>nombre </a:t>
            </a:r>
            <a:r>
              <a:rPr lang="fr-FR" sz="1000" i="1" dirty="0">
                <a:solidFill>
                  <a:srgbClr val="0070C0"/>
                </a:solidFill>
              </a:rPr>
              <a:t>maximal d’itérations atteint</a:t>
            </a:r>
          </a:p>
          <a:p>
            <a:pPr marL="179388" lvl="1">
              <a:buFontTx/>
              <a:buChar char="-"/>
            </a:pPr>
            <a:r>
              <a:rPr lang="fr-FR" sz="1000" i="1" dirty="0">
                <a:solidFill>
                  <a:srgbClr val="0070C0"/>
                </a:solidFill>
              </a:rPr>
              <a:t> </a:t>
            </a:r>
            <a:r>
              <a:rPr lang="fr-FR" sz="1000" i="1" dirty="0" smtClean="0">
                <a:solidFill>
                  <a:srgbClr val="0070C0"/>
                </a:solidFill>
              </a:rPr>
              <a:t>augmentation </a:t>
            </a:r>
            <a:r>
              <a:rPr lang="fr-FR" sz="1000" i="1" dirty="0">
                <a:solidFill>
                  <a:srgbClr val="0070C0"/>
                </a:solidFill>
              </a:rPr>
              <a:t>significative du résidu sur plusieurs </a:t>
            </a:r>
            <a:r>
              <a:rPr lang="fr-FR" sz="1000" i="1" dirty="0" smtClean="0">
                <a:solidFill>
                  <a:srgbClr val="0070C0"/>
                </a:solidFill>
              </a:rPr>
              <a:t>itérations</a:t>
            </a:r>
          </a:p>
          <a:p>
            <a:r>
              <a:rPr lang="fr-FR" sz="1000" b="1" i="1" dirty="0" smtClean="0">
                <a:solidFill>
                  <a:srgbClr val="0070C0"/>
                </a:solidFill>
              </a:rPr>
              <a:t>Passage en convergence forcée</a:t>
            </a:r>
            <a:endParaRPr lang="fr-FR" sz="1000" b="1" i="1" dirty="0">
              <a:solidFill>
                <a:srgbClr val="0070C0"/>
              </a:solidFill>
            </a:endParaRPr>
          </a:p>
        </p:txBody>
      </p:sp>
      <p:sp>
        <p:nvSpPr>
          <p:cNvPr id="144" name="ZoneTexte 20">
            <a:hlinkClick r:id="" action="ppaction://noaction"/>
          </p:cNvPr>
          <p:cNvSpPr txBox="1">
            <a:spLocks/>
          </p:cNvSpPr>
          <p:nvPr/>
        </p:nvSpPr>
        <p:spPr bwMode="auto">
          <a:xfrm>
            <a:off x="1550022" y="2623110"/>
            <a:ext cx="1991544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Accélération de convergence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ZoneTexte 168"/>
              <p:cNvSpPr txBox="1">
                <a:spLocks/>
              </p:cNvSpPr>
              <p:nvPr/>
            </p:nvSpPr>
            <p:spPr>
              <a:xfrm>
                <a:off x="4427538" y="3606227"/>
                <a:ext cx="4716462" cy="41614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Calcul de l'incrément de déformations sur le pas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(</a:t>
                </a:r>
                <a:r>
                  <a:rPr lang="fr-FR" sz="1000" dirty="0">
                    <a:solidFill>
                      <a:srgbClr val="0070C0"/>
                    </a:solidFill>
                  </a:rPr>
                  <a:t>opérateur </a:t>
                </a:r>
                <a:r>
                  <a:rPr lang="fr-FR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EPSI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</a:t>
                </a:r>
                <a:endParaRPr lang="fr-FR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Calcul des contraintes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, variables internes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(opérateur </a:t>
                </a:r>
                <a:r>
                  <a:rPr lang="fr-FR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COMP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</a:t>
                </a:r>
                <a:endParaRPr lang="fr-FR" sz="1000" b="1" i="1" baseline="-25000" dirty="0" smtClean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9" name="ZoneTexte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3606227"/>
                <a:ext cx="4716462" cy="416140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ZoneTexte 170"/>
              <p:cNvSpPr txBox="1">
                <a:spLocks/>
              </p:cNvSpPr>
              <p:nvPr/>
            </p:nvSpPr>
            <p:spPr>
              <a:xfrm>
                <a:off x="4427538" y="4115688"/>
                <a:ext cx="4716462" cy="44973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                                  efforts de réaction 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(opérateur </a:t>
                </a:r>
                <a:r>
                  <a:rPr lang="fr-FR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REAC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fr-FR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1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i="1" dirty="0">
                    <a:solidFill>
                      <a:srgbClr val="0070C0"/>
                    </a:solidFill>
                  </a:rPr>
                  <a:t> 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 nouveau résidu </a:t>
                </a:r>
                <a:r>
                  <a:rPr lang="fr-FR" sz="1000" dirty="0">
                    <a:solidFill>
                      <a:srgbClr val="0070C0"/>
                    </a:solidFill>
                  </a:rPr>
                  <a:t>(opérateur </a:t>
                </a:r>
                <a:r>
                  <a:rPr lang="fr-FR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BSIG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</a:t>
                </a:r>
                <a:endParaRPr lang="fr-FR" sz="1000" b="1" baseline="30000" dirty="0">
                  <a:solidFill>
                    <a:srgbClr val="0070C0"/>
                  </a:solidFill>
                  <a:cs typeface="Consolas" pitchFamily="49" charset="0"/>
                </a:endParaRPr>
              </a:p>
            </p:txBody>
          </p:sp>
        </mc:Choice>
        <mc:Fallback xmlns="">
          <p:sp>
            <p:nvSpPr>
              <p:cNvPr id="171" name="ZoneTexte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4115688"/>
                <a:ext cx="4716462" cy="449739"/>
              </a:xfrm>
              <a:prstGeom prst="rect">
                <a:avLst/>
              </a:prstGeom>
              <a:blipFill>
                <a:blip r:embed="rId8"/>
                <a:stretch>
                  <a:fillRect b="-540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Organigramme : Décision 184"/>
          <p:cNvSpPr/>
          <p:nvPr/>
        </p:nvSpPr>
        <p:spPr>
          <a:xfrm>
            <a:off x="966627" y="5258734"/>
            <a:ext cx="3158334" cy="586038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Entrée en</a:t>
            </a:r>
            <a:b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</a:b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« non convergence » ?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201" name="Rectangle 79"/>
          <p:cNvSpPr>
            <a:spLocks noChangeArrowheads="1"/>
          </p:cNvSpPr>
          <p:nvPr/>
        </p:nvSpPr>
        <p:spPr bwMode="auto">
          <a:xfrm>
            <a:off x="2170816" y="5084164"/>
            <a:ext cx="4203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FF0000"/>
                </a:solidFill>
              </a:rPr>
              <a:t>non</a:t>
            </a:r>
          </a:p>
        </p:txBody>
      </p:sp>
      <p:sp>
        <p:nvSpPr>
          <p:cNvPr id="202" name="Rectangle 79"/>
          <p:cNvSpPr>
            <a:spLocks noChangeArrowheads="1"/>
          </p:cNvSpPr>
          <p:nvPr/>
        </p:nvSpPr>
        <p:spPr bwMode="auto">
          <a:xfrm>
            <a:off x="3165705" y="4656287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FF0000"/>
                </a:solidFill>
              </a:rPr>
              <a:t>oui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cxnSp>
        <p:nvCxnSpPr>
          <p:cNvPr id="215" name="Connecteur droit 33"/>
          <p:cNvCxnSpPr>
            <a:cxnSpLocks noChangeShapeType="1"/>
            <a:stCxn id="47" idx="2"/>
            <a:endCxn id="144" idx="0"/>
          </p:cNvCxnSpPr>
          <p:nvPr/>
        </p:nvCxnSpPr>
        <p:spPr bwMode="auto">
          <a:xfrm>
            <a:off x="2545794" y="2353679"/>
            <a:ext cx="0" cy="26943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1" name="Connecteur droit 45"/>
          <p:cNvCxnSpPr>
            <a:cxnSpLocks noChangeShapeType="1"/>
            <a:stCxn id="144" idx="2"/>
            <a:endCxn id="48" idx="0"/>
          </p:cNvCxnSpPr>
          <p:nvPr/>
        </p:nvCxnSpPr>
        <p:spPr bwMode="auto">
          <a:xfrm>
            <a:off x="2545794" y="2869331"/>
            <a:ext cx="0" cy="25274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30" name="Connecteur droit 45"/>
          <p:cNvCxnSpPr>
            <a:cxnSpLocks noChangeShapeType="1"/>
            <a:stCxn id="75" idx="2"/>
            <a:endCxn id="185" idx="0"/>
          </p:cNvCxnSpPr>
          <p:nvPr/>
        </p:nvCxnSpPr>
        <p:spPr bwMode="auto">
          <a:xfrm>
            <a:off x="2545794" y="5136079"/>
            <a:ext cx="0" cy="12265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34" name="Connecteur en angle 70"/>
          <p:cNvCxnSpPr>
            <a:cxnSpLocks noChangeShapeType="1"/>
            <a:stCxn id="75" idx="3"/>
            <a:endCxn id="71" idx="3"/>
          </p:cNvCxnSpPr>
          <p:nvPr/>
        </p:nvCxnSpPr>
        <p:spPr bwMode="auto">
          <a:xfrm>
            <a:off x="3293923" y="4881217"/>
            <a:ext cx="240566" cy="1209321"/>
          </a:xfrm>
          <a:prstGeom prst="bentConnector3">
            <a:avLst>
              <a:gd name="adj1" fmla="val 397372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245" name="ZoneTexte 244"/>
          <p:cNvSpPr txBox="1">
            <a:spLocks/>
          </p:cNvSpPr>
          <p:nvPr/>
        </p:nvSpPr>
        <p:spPr>
          <a:xfrm>
            <a:off x="4124961" y="6437396"/>
            <a:ext cx="59835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latin typeface="+mn-lt"/>
              </a:rPr>
              <a:t>Sortie</a:t>
            </a:r>
            <a:endParaRPr lang="fr-FR" sz="1000" b="1" dirty="0">
              <a:latin typeface="+mn-lt"/>
            </a:endParaRPr>
          </a:p>
        </p:txBody>
      </p:sp>
      <p:cxnSp>
        <p:nvCxnSpPr>
          <p:cNvPr id="246" name="Connecteur en angle 70"/>
          <p:cNvCxnSpPr>
            <a:cxnSpLocks noChangeShapeType="1"/>
            <a:stCxn id="185" idx="1"/>
            <a:endCxn id="144" idx="1"/>
          </p:cNvCxnSpPr>
          <p:nvPr/>
        </p:nvCxnSpPr>
        <p:spPr bwMode="auto">
          <a:xfrm rot="10800000" flipH="1">
            <a:off x="966626" y="2746221"/>
            <a:ext cx="583395" cy="2805532"/>
          </a:xfrm>
          <a:prstGeom prst="bentConnector3">
            <a:avLst>
              <a:gd name="adj1" fmla="val -39184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252" name="Rectangle 79"/>
          <p:cNvSpPr>
            <a:spLocks noChangeArrowheads="1"/>
          </p:cNvSpPr>
          <p:nvPr/>
        </p:nvSpPr>
        <p:spPr bwMode="auto">
          <a:xfrm>
            <a:off x="1143732" y="6327246"/>
            <a:ext cx="4203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/>
              <a:t>non</a:t>
            </a:r>
            <a:endParaRPr lang="fr-FR" sz="1000" b="1" i="1" dirty="0"/>
          </a:p>
        </p:txBody>
      </p:sp>
      <p:sp>
        <p:nvSpPr>
          <p:cNvPr id="260" name="Organigramme : Décision 259"/>
          <p:cNvSpPr/>
          <p:nvPr/>
        </p:nvSpPr>
        <p:spPr>
          <a:xfrm>
            <a:off x="1410134" y="6378396"/>
            <a:ext cx="2271320" cy="363308"/>
          </a:xfrm>
          <a:prstGeom prst="flowChartDecis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tx1"/>
                </a:solidFill>
                <a:cs typeface="Courier New" pitchFamily="49" charset="0"/>
              </a:rPr>
              <a:t>Convergence ?</a:t>
            </a:r>
            <a:endParaRPr lang="fr-FR" sz="1000" b="1" dirty="0">
              <a:solidFill>
                <a:schemeClr val="tx1"/>
              </a:solidFill>
              <a:cs typeface="Courier New" pitchFamily="49" charset="0"/>
            </a:endParaRPr>
          </a:p>
        </p:txBody>
      </p:sp>
      <p:cxnSp>
        <p:nvCxnSpPr>
          <p:cNvPr id="351" name="Connecteur droit 45"/>
          <p:cNvCxnSpPr>
            <a:cxnSpLocks noChangeShapeType="1"/>
            <a:stCxn id="185" idx="2"/>
            <a:endCxn id="71" idx="0"/>
          </p:cNvCxnSpPr>
          <p:nvPr/>
        </p:nvCxnSpPr>
        <p:spPr bwMode="auto">
          <a:xfrm>
            <a:off x="2545794" y="5844772"/>
            <a:ext cx="0" cy="12265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4" name="Connecteur droit 45"/>
          <p:cNvCxnSpPr>
            <a:cxnSpLocks noChangeShapeType="1"/>
            <a:stCxn id="71" idx="2"/>
            <a:endCxn id="260" idx="0"/>
          </p:cNvCxnSpPr>
          <p:nvPr/>
        </p:nvCxnSpPr>
        <p:spPr bwMode="auto">
          <a:xfrm rot="5400000">
            <a:off x="2463420" y="6296022"/>
            <a:ext cx="16474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7" name="Connecteur droit 45"/>
          <p:cNvCxnSpPr>
            <a:cxnSpLocks noChangeShapeType="1"/>
            <a:stCxn id="245" idx="1"/>
            <a:endCxn id="260" idx="3"/>
          </p:cNvCxnSpPr>
          <p:nvPr/>
        </p:nvCxnSpPr>
        <p:spPr bwMode="auto">
          <a:xfrm rot="10800000">
            <a:off x="3681455" y="6560051"/>
            <a:ext cx="443507" cy="45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0" name="Rectangle 359">
            <a:hlinkClick r:id="rId9" action="ppaction://hlinksldjump"/>
          </p:cNvPr>
          <p:cNvSpPr/>
          <p:nvPr/>
        </p:nvSpPr>
        <p:spPr>
          <a:xfrm rot="16200000">
            <a:off x="-1354038" y="3629782"/>
            <a:ext cx="3482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000" b="1" i="1" dirty="0" smtClean="0">
                <a:solidFill>
                  <a:prstClr val="black"/>
                </a:solidFill>
              </a:rPr>
              <a:t>Convergence forcée :</a:t>
            </a:r>
          </a:p>
          <a:p>
            <a:pPr lvl="0" algn="ctr"/>
            <a:r>
              <a:rPr lang="fr-FR" sz="1000" b="1" i="1" dirty="0" smtClean="0">
                <a:solidFill>
                  <a:prstClr val="black"/>
                </a:solidFill>
              </a:rPr>
              <a:t>recommencement du pas depuis l'état hors équilibre</a:t>
            </a:r>
            <a:endParaRPr lang="fr-FR" sz="1000" b="1" i="1" dirty="0">
              <a:solidFill>
                <a:prstClr val="black"/>
              </a:solidFill>
            </a:endParaRPr>
          </a:p>
        </p:txBody>
      </p:sp>
      <p:sp>
        <p:nvSpPr>
          <p:cNvPr id="370" name="Rectangle 79"/>
          <p:cNvSpPr>
            <a:spLocks noChangeArrowheads="1"/>
          </p:cNvSpPr>
          <p:nvPr/>
        </p:nvSpPr>
        <p:spPr bwMode="auto">
          <a:xfrm>
            <a:off x="3551652" y="6327246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/>
              <a:t>oui</a:t>
            </a:r>
            <a:endParaRPr lang="fr-FR" sz="1000" b="1" i="1" dirty="0"/>
          </a:p>
        </p:txBody>
      </p:sp>
      <p:cxnSp>
        <p:nvCxnSpPr>
          <p:cNvPr id="375" name="Connecteur droit 374"/>
          <p:cNvCxnSpPr>
            <a:stCxn id="48" idx="3"/>
            <a:endCxn id="65" idx="1"/>
          </p:cNvCxnSpPr>
          <p:nvPr/>
        </p:nvCxnSpPr>
        <p:spPr>
          <a:xfrm>
            <a:off x="2814399" y="3245189"/>
            <a:ext cx="1613139" cy="13153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Connecteur droit 377"/>
          <p:cNvCxnSpPr>
            <a:stCxn id="49" idx="3"/>
            <a:endCxn id="169" idx="1"/>
          </p:cNvCxnSpPr>
          <p:nvPr/>
        </p:nvCxnSpPr>
        <p:spPr>
          <a:xfrm>
            <a:off x="3523853" y="3810513"/>
            <a:ext cx="903685" cy="3784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Connecteur droit 382"/>
          <p:cNvCxnSpPr>
            <a:stCxn id="50" idx="3"/>
            <a:endCxn id="171" idx="1"/>
          </p:cNvCxnSpPr>
          <p:nvPr/>
        </p:nvCxnSpPr>
        <p:spPr>
          <a:xfrm>
            <a:off x="3440033" y="4338498"/>
            <a:ext cx="987505" cy="206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Connecteur droit 385"/>
          <p:cNvCxnSpPr>
            <a:stCxn id="185" idx="3"/>
            <a:endCxn id="83" idx="1"/>
          </p:cNvCxnSpPr>
          <p:nvPr/>
        </p:nvCxnSpPr>
        <p:spPr>
          <a:xfrm flipV="1">
            <a:off x="4124961" y="5549540"/>
            <a:ext cx="302577" cy="2213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necteur droit 391"/>
          <p:cNvCxnSpPr>
            <a:stCxn id="75" idx="3"/>
            <a:endCxn id="66" idx="1"/>
          </p:cNvCxnSpPr>
          <p:nvPr/>
        </p:nvCxnSpPr>
        <p:spPr>
          <a:xfrm flipV="1">
            <a:off x="3293923" y="4875771"/>
            <a:ext cx="1133615" cy="5446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>
            <a:spLocks/>
          </p:cNvSpPr>
          <p:nvPr/>
        </p:nvSpPr>
        <p:spPr>
          <a:xfrm>
            <a:off x="4420314" y="2630612"/>
            <a:ext cx="4716462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</a:rPr>
              <a:t>Correction du résidu à partir des 3 résidus précédents </a:t>
            </a:r>
            <a:r>
              <a:rPr lang="fr-FR" sz="1000" dirty="0" smtClean="0">
                <a:solidFill>
                  <a:srgbClr val="0070C0"/>
                </a:solidFill>
              </a:rPr>
              <a:t>(opérateur </a:t>
            </a:r>
            <a:r>
              <a:rPr lang="fr-FR" sz="1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ACT3</a:t>
            </a:r>
            <a:r>
              <a:rPr lang="fr-FR" sz="1000" dirty="0" smtClean="0">
                <a:solidFill>
                  <a:srgbClr val="0070C0"/>
                </a:solidFill>
              </a:rPr>
              <a:t>)</a:t>
            </a:r>
            <a:endParaRPr lang="fr-FR" sz="1000" i="1" dirty="0" smtClean="0">
              <a:solidFill>
                <a:srgbClr val="0070C0"/>
              </a:solidFill>
            </a:endParaRPr>
          </a:p>
        </p:txBody>
      </p:sp>
      <p:cxnSp>
        <p:nvCxnSpPr>
          <p:cNvPr id="76" name="Connecteur droit 75"/>
          <p:cNvCxnSpPr>
            <a:stCxn id="144" idx="3"/>
            <a:endCxn id="74" idx="1"/>
          </p:cNvCxnSpPr>
          <p:nvPr/>
        </p:nvCxnSpPr>
        <p:spPr>
          <a:xfrm>
            <a:off x="3541566" y="2746221"/>
            <a:ext cx="878748" cy="750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procédures utilisateur</a:t>
            </a:r>
            <a:br>
              <a:rPr lang="fr-FR" dirty="0" smtClean="0"/>
            </a:br>
            <a:r>
              <a:rPr lang="fr-FR" dirty="0" smtClean="0"/>
              <a:t>dans PASAPAS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/>
              <a:t>PERSO1   REEV_MEC   CHARMECA</a:t>
            </a:r>
            <a:br>
              <a:rPr lang="fr-FR" sz="1800" dirty="0" smtClean="0"/>
            </a:br>
            <a:r>
              <a:rPr lang="fr-FR" sz="1800" dirty="0" smtClean="0"/>
              <a:t>PERSO2   REEV_THE    CHARTHER   PARATHER</a:t>
            </a:r>
            <a:br>
              <a:rPr lang="fr-FR" sz="1800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865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</a:t>
            </a:r>
            <a:r>
              <a:rPr lang="fr-FR" dirty="0" smtClean="0"/>
              <a:t>es procédures utilisateurs :</a:t>
            </a:r>
            <a:br>
              <a:rPr lang="fr-FR" dirty="0" smtClean="0"/>
            </a:br>
            <a:r>
              <a:rPr lang="fr-FR" dirty="0" smtClean="0"/>
              <a:t>mode d'emploi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Il existe 7 procédures utilisateurs, appelées à différentes étapes de l'algorithme de PASAPAS</a:t>
            </a:r>
          </a:p>
          <a:p>
            <a:pPr marL="0" lvl="1" indent="0">
              <a:buNone/>
            </a:pP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itchFamily="49" charset="0"/>
              </a:rPr>
              <a:t>	PERSO1     </a:t>
            </a:r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PERSO2     REEV_MEC     REEV_THE</a:t>
            </a: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fr-F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   </a:t>
            </a:r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CHARTHER   PARATHER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1)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Choisir la procédure </a:t>
            </a:r>
            <a:r>
              <a:rPr lang="fr-FR" sz="2000" b="1" dirty="0" smtClean="0"/>
              <a:t>à utiliser selon son emplacement dans l'algorithme et l'action désirée</a:t>
            </a:r>
          </a:p>
          <a:p>
            <a:pPr marL="0" lvl="1" indent="0">
              <a:buNone/>
            </a:pPr>
            <a:r>
              <a:rPr lang="fr-FR" sz="2000" dirty="0"/>
              <a:t>	</a:t>
            </a:r>
            <a:r>
              <a:rPr lang="fr-FR" sz="2000" i="1" dirty="0" smtClean="0">
                <a:solidFill>
                  <a:srgbClr val="00B050"/>
                </a:solidFill>
              </a:rPr>
              <a:t>par exemple :</a:t>
            </a:r>
            <a:r>
              <a:rPr lang="fr-FR" sz="2000" dirty="0" smtClean="0">
                <a:solidFill>
                  <a:srgbClr val="00B050"/>
                </a:solidFill>
              </a:rPr>
              <a:t> puisque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fr-FR" sz="2000" dirty="0" smtClean="0">
                <a:solidFill>
                  <a:srgbClr val="00B050"/>
                </a:solidFill>
                <a:cs typeface="Consolas" panose="020B0609020204030204" pitchFamily="49" charset="0"/>
              </a:rPr>
              <a:t> est appelée après le calcul d’un</a:t>
            </a:r>
            <a:br>
              <a:rPr lang="fr-FR" sz="2000" dirty="0" smtClean="0">
                <a:solidFill>
                  <a:srgbClr val="00B050"/>
                </a:solidFill>
                <a:cs typeface="Consolas" panose="020B0609020204030204" pitchFamily="49" charset="0"/>
              </a:rPr>
            </a:br>
            <a:r>
              <a:rPr lang="fr-FR" sz="2000" dirty="0" smtClean="0">
                <a:solidFill>
                  <a:srgbClr val="00B050"/>
                </a:solidFill>
                <a:cs typeface="Consolas" panose="020B0609020204030204" pitchFamily="49" charset="0"/>
              </a:rPr>
              <a:t>	pas de temps, elle se destine à modifier le prochain pas</a:t>
            </a:r>
            <a:br>
              <a:rPr lang="fr-FR" sz="2000" dirty="0" smtClean="0">
                <a:solidFill>
                  <a:srgbClr val="00B050"/>
                </a:solidFill>
                <a:cs typeface="Consolas" panose="020B0609020204030204" pitchFamily="49" charset="0"/>
              </a:rPr>
            </a:br>
            <a:r>
              <a:rPr lang="fr-FR" sz="2000" dirty="0" smtClean="0">
                <a:solidFill>
                  <a:srgbClr val="00B050"/>
                </a:solidFill>
                <a:cs typeface="Consolas" panose="020B0609020204030204" pitchFamily="49" charset="0"/>
              </a:rPr>
              <a:t>	</a:t>
            </a:r>
            <a:r>
              <a:rPr lang="fr-FR" sz="2000" dirty="0" err="1" smtClean="0">
                <a:solidFill>
                  <a:srgbClr val="00B050"/>
                </a:solidFill>
                <a:cs typeface="Consolas" panose="020B0609020204030204" pitchFamily="49" charset="0"/>
              </a:rPr>
              <a:t>e.g</a:t>
            </a:r>
            <a:r>
              <a:rPr lang="fr-FR" sz="2000" dirty="0" smtClean="0">
                <a:solidFill>
                  <a:srgbClr val="00B050"/>
                </a:solidFill>
                <a:cs typeface="Consolas" panose="020B0609020204030204" pitchFamily="49" charset="0"/>
              </a:rPr>
              <a:t>. conditions aux limites, paramètres matériau, …</a:t>
            </a:r>
            <a:endParaRPr lang="fr-FR" sz="2000" dirty="0">
              <a:solidFill>
                <a:srgbClr val="00B050"/>
              </a:solidFill>
              <a:cs typeface="Consolas" panose="020B0609020204030204" pitchFamily="49" charset="0"/>
            </a:endParaRP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2)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Observer la syntaxe </a:t>
            </a:r>
            <a:r>
              <a:rPr lang="fr-FR" sz="2000" b="1" dirty="0" smtClean="0"/>
              <a:t>attendue de la procédure</a:t>
            </a:r>
            <a:br>
              <a:rPr lang="fr-FR" sz="2000" b="1" dirty="0" smtClean="0"/>
            </a:br>
            <a:r>
              <a:rPr lang="fr-FR" sz="2000" b="1" dirty="0" smtClean="0"/>
              <a:t>	- dans la notice de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fr-FR" sz="2000" b="1" dirty="0" smtClean="0"/>
              <a:t>, ou bien</a:t>
            </a:r>
            <a:br>
              <a:rPr lang="fr-FR" sz="2000" b="1" dirty="0" smtClean="0"/>
            </a:br>
            <a:r>
              <a:rPr lang="fr-FR" sz="2000" b="1" dirty="0" smtClean="0"/>
              <a:t>	- dans la procédure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fr-FR" sz="2000" b="1" dirty="0" smtClean="0"/>
              <a:t>,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UNPAS</a:t>
            </a:r>
            <a:r>
              <a:rPr lang="fr-FR" sz="2000" b="1" dirty="0" smtClean="0"/>
              <a:t> ou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TRANSNON</a:t>
            </a:r>
            <a:endParaRPr lang="fr-FR" sz="2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endParaRPr lang="fr-FR" sz="2000" b="1" dirty="0" smtClean="0"/>
          </a:p>
          <a:p>
            <a:pPr marL="0" lvl="1" indent="0">
              <a:buNone/>
            </a:pPr>
            <a:r>
              <a:rPr lang="fr-FR" sz="2000" b="1" dirty="0"/>
              <a:t>	</a:t>
            </a:r>
            <a:r>
              <a:rPr lang="fr-FR" sz="2000" b="1" dirty="0" smtClean="0"/>
              <a:t>le tableau ci-après rappelle les syntaxes des procédures</a:t>
            </a:r>
            <a:endParaRPr lang="fr-FR" sz="2000" b="1" dirty="0" smtClean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3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 avec la procédure PERSO1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3)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Définir la procédure </a:t>
            </a:r>
            <a:r>
              <a:rPr lang="fr-FR" sz="2000" b="1" dirty="0" smtClean="0"/>
              <a:t>souhaitée</a:t>
            </a:r>
          </a:p>
          <a:p>
            <a:pPr marL="0" lvl="1" indent="0">
              <a:buNone/>
            </a:pPr>
            <a:endParaRPr lang="fr-FR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fr-FR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T1*'TABLE' ;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MESS 'Bonjour ! La </a:t>
            </a:r>
            <a:r>
              <a:rPr lang="fr-FR" sz="20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procedure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PERSO1 vous parle.' ;</a:t>
            </a:r>
          </a:p>
          <a:p>
            <a:pPr marL="0" lvl="1" indent="0">
              <a:buNone/>
            </a:pPr>
            <a:r>
              <a:rPr lang="fr-FR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4)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Demander son utilisation </a:t>
            </a:r>
            <a:r>
              <a:rPr lang="fr-FR" sz="2000" b="1" dirty="0" smtClean="0"/>
              <a:t>lors de l'appel à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</a:p>
          <a:p>
            <a:pPr marL="0" lvl="1" indent="0">
              <a:buNone/>
            </a:pPr>
            <a:endParaRPr lang="fr-FR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TAB1 .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'MODELE'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MOD1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lvl="1" indent="0">
              <a:buNone/>
            </a:pP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TAB1 .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'CARACTERISTIQUES'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MAT1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lvl="1" indent="0">
              <a:buNone/>
            </a:pP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TAB1 .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'TEMPS_CALCULES'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PROG 1. 2. 3. 4. ;</a:t>
            </a:r>
            <a:endParaRPr lang="fr-FR" sz="2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TAB1 . 'PROCEDURE_PERSO1' = VRAI ;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 TAB1 ;</a:t>
            </a:r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50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Liste des procédures utilisateurs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29</a:t>
            </a:fld>
            <a:endParaRPr lang="fr-FR" dirty="0"/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 bwMode="gray"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marL="0" lvl="1" indent="0">
              <a:lnSpc>
                <a:spcPct val="100000"/>
              </a:lnSpc>
              <a:buFontTx/>
              <a:buNone/>
            </a:pPr>
            <a:endParaRPr lang="fr-FR" sz="1100" b="1" dirty="0" smtClean="0">
              <a:cs typeface="Consolas" panose="020B0609020204030204" pitchFamily="49" charset="0"/>
            </a:endParaRPr>
          </a:p>
          <a:p>
            <a:pPr marL="0" lvl="1" indent="0">
              <a:lnSpc>
                <a:spcPct val="100000"/>
              </a:lnSpc>
              <a:buFontTx/>
              <a:buNone/>
            </a:pPr>
            <a:r>
              <a:rPr lang="fr-FR" sz="1100" b="1" dirty="0" smtClean="0">
                <a:cs typeface="Consolas" panose="020B0609020204030204" pitchFamily="49" charset="0"/>
              </a:rPr>
              <a:t>Avec</a:t>
            </a:r>
          </a:p>
          <a:p>
            <a:pPr marL="0" lvl="1" indent="0">
              <a:lnSpc>
                <a:spcPct val="100000"/>
              </a:lnSpc>
              <a:buFontTx/>
              <a:buNone/>
            </a:pPr>
            <a:r>
              <a:rPr lang="fr-FR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	T1   </a:t>
            </a:r>
            <a:r>
              <a:rPr lang="fr-FR" sz="1100" b="1" dirty="0" smtClean="0">
                <a:cs typeface="Consolas" panose="020B0609020204030204" pitchFamily="49" charset="0"/>
              </a:rPr>
              <a:t>:  la table de </a:t>
            </a:r>
            <a:r>
              <a:rPr lang="fr-FR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</a:p>
          <a:p>
            <a:pPr marL="0" lvl="1" indent="0">
              <a:lnSpc>
                <a:spcPct val="100000"/>
              </a:lnSpc>
              <a:buFontTx/>
              <a:buNone/>
            </a:pPr>
            <a:r>
              <a:rPr lang="fr-FR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	TPS1 </a:t>
            </a:r>
            <a:r>
              <a:rPr lang="fr-FR" sz="1100" b="1" dirty="0" smtClean="0">
                <a:cs typeface="Consolas" panose="020B0609020204030204" pitchFamily="49" charset="0"/>
              </a:rPr>
              <a:t>:  l’instant de calcul courant</a:t>
            </a:r>
          </a:p>
          <a:p>
            <a:pPr marL="0" lvl="1" indent="0">
              <a:lnSpc>
                <a:spcPct val="100000"/>
              </a:lnSpc>
              <a:buFontTx/>
              <a:buNone/>
            </a:pPr>
            <a:r>
              <a:rPr lang="fr-FR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	N1   </a:t>
            </a:r>
            <a:r>
              <a:rPr lang="fr-FR" sz="1100" b="1" dirty="0" smtClean="0">
                <a:cs typeface="Consolas" panose="020B0609020204030204" pitchFamily="49" charset="0"/>
              </a:rPr>
              <a:t>:  le numéro d'appel de la procédure (0 ou 1) </a:t>
            </a:r>
            <a:r>
              <a:rPr lang="fr-FR" sz="1100" b="1" dirty="0" smtClean="0">
                <a:cs typeface="Consolas" panose="020B0609020204030204" pitchFamily="49" charset="0"/>
                <a:sym typeface="Wingdings" panose="05000000000000000000" pitchFamily="2" charset="2"/>
              </a:rPr>
              <a:t> </a:t>
            </a:r>
            <a:r>
              <a:rPr lang="fr-FR" sz="1100" b="1" dirty="0" smtClean="0">
                <a:cs typeface="Consolas" panose="020B0609020204030204" pitchFamily="49" charset="0"/>
              </a:rPr>
              <a:t>voir la procédure </a:t>
            </a:r>
            <a:r>
              <a:rPr lang="fr-FR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	T2   </a:t>
            </a:r>
            <a:r>
              <a:rPr lang="fr-FR" sz="1100" b="1" dirty="0" smtClean="0">
                <a:cs typeface="Consolas" panose="020B0609020204030204" pitchFamily="49" charset="0"/>
              </a:rPr>
              <a:t>:  la table de sortie (seulement pour les procédures </a:t>
            </a:r>
            <a:r>
              <a:rPr lang="fr-FR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fr-FR" sz="1100" b="1" dirty="0" smtClean="0">
                <a:cs typeface="Consolas" panose="020B0609020204030204" pitchFamily="49" charset="0"/>
              </a:rPr>
              <a:t> et </a:t>
            </a:r>
            <a:r>
              <a:rPr lang="fr-FR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fr-FR" sz="1100" b="1" dirty="0" smtClean="0">
                <a:cs typeface="Consolas" panose="020B0609020204030204" pitchFamily="49" charset="0"/>
              </a:rPr>
              <a:t>)</a:t>
            </a:r>
            <a:endParaRPr lang="fr-FR" sz="11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777336"/>
              </p:ext>
            </p:extLst>
          </p:nvPr>
        </p:nvGraphicFramePr>
        <p:xfrm>
          <a:off x="524454" y="1268760"/>
          <a:ext cx="8158746" cy="37115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14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86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Nom</a:t>
                      </a:r>
                      <a:endParaRPr lang="fr-FR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Indice à activer dans la table</a:t>
                      </a:r>
                      <a:r>
                        <a:rPr lang="fr-FR" sz="1100" baseline="0" dirty="0" smtClean="0"/>
                        <a:t> de </a:t>
                      </a:r>
                      <a:r>
                        <a:rPr lang="fr-FR" sz="110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PASAPAS</a:t>
                      </a:r>
                      <a:endParaRPr lang="fr-FR" sz="110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Syntaxe</a:t>
                      </a:r>
                      <a:endParaRPr lang="fr-FR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Rôle</a:t>
                      </a:r>
                      <a:endParaRPr lang="fr-FR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5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50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50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50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686813"/>
                  </a:ext>
                </a:extLst>
              </a:tr>
              <a:tr h="330575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PERSO1</a:t>
                      </a:r>
                      <a:endParaRPr lang="fr-FR" sz="11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'PROCEDURE_PERSO1'   = VRAI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PERSO1</a:t>
                      </a: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Mise à</a:t>
                      </a:r>
                      <a:r>
                        <a:rPr lang="fr-FR" sz="1050" baseline="0" dirty="0" smtClean="0">
                          <a:latin typeface="+mn-lt"/>
                          <a:cs typeface="Consolas" panose="020B0609020204030204" pitchFamily="49" charset="0"/>
                        </a:rPr>
                        <a:t> jour du problème après calcul du pas mécanique</a:t>
                      </a:r>
                      <a:endParaRPr lang="fr-FR" sz="105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75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REEV_MEC</a:t>
                      </a:r>
                      <a:endParaRPr lang="fr-FR" sz="11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'PROCEDURE_REEV_MEC' = VRAI ;</a:t>
                      </a:r>
                      <a:endParaRPr lang="fr-FR" sz="1050" dirty="0" smtClean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REEV_MEC</a:t>
                      </a: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N1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Idem (mais dans </a:t>
                      </a:r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BO_BOTH</a:t>
                      </a:r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)</a:t>
                      </a:r>
                    </a:p>
                    <a:p>
                      <a:pPr algn="ctr"/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 le pas peut être</a:t>
                      </a:r>
                      <a:r>
                        <a:rPr lang="fr-FR" sz="1050" baseline="0" dirty="0" smtClean="0">
                          <a:latin typeface="+mn-lt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recommencé</a:t>
                      </a:r>
                      <a:endParaRPr lang="fr-FR" sz="105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75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CHARMECA</a:t>
                      </a:r>
                      <a:endParaRPr lang="fr-FR" sz="11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'PROCEDURE_CHARMECA' = VRAI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T2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CHARMECA</a:t>
                      </a: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TPS1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Ajout de chargements mécaniques</a:t>
                      </a:r>
                      <a:b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</a:br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au cours des itérations de </a:t>
                      </a:r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UNPAS</a:t>
                      </a:r>
                      <a:endParaRPr lang="fr-FR" sz="1050" dirty="0">
                        <a:solidFill>
                          <a:srgbClr val="FF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5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50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50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50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08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PERSO2</a:t>
                      </a:r>
                      <a:endParaRPr lang="fr-FR" sz="11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'PROCEDURE_PERSO2'   = VRAI ;</a:t>
                      </a:r>
                      <a:endParaRPr lang="fr-FR" sz="1050" dirty="0" smtClean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PERSO2</a:t>
                      </a: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Mise à</a:t>
                      </a:r>
                      <a:r>
                        <a:rPr lang="fr-FR" sz="1050" baseline="0" dirty="0" smtClean="0">
                          <a:latin typeface="+mn-lt"/>
                          <a:cs typeface="Consolas" panose="020B0609020204030204" pitchFamily="49" charset="0"/>
                        </a:rPr>
                        <a:t> jour du problème après calcul du pas thermique</a:t>
                      </a:r>
                      <a:endParaRPr lang="fr-FR" sz="105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08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REEV_THE</a:t>
                      </a:r>
                      <a:endParaRPr lang="fr-FR" sz="11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'PROCEDURE_REEV_THE' = VRAI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REEV_THE</a:t>
                      </a: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N1 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Idem (mais dans  </a:t>
                      </a:r>
                      <a:r>
                        <a:rPr lang="fr-FR" sz="105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PASAPAS</a:t>
                      </a:r>
                      <a:r>
                        <a:rPr lang="fr-FR" sz="1050" smtClean="0">
                          <a:latin typeface="+mn-lt"/>
                          <a:cs typeface="Consolas" panose="020B0609020204030204" pitchFamily="49" charset="0"/>
                        </a:rPr>
                        <a:t>)</a:t>
                      </a:r>
                      <a:br>
                        <a:rPr lang="fr-FR" sz="1050" smtClean="0">
                          <a:latin typeface="+mn-lt"/>
                          <a:cs typeface="Consolas" panose="020B0609020204030204" pitchFamily="49" charset="0"/>
                        </a:rPr>
                      </a:br>
                      <a:r>
                        <a:rPr lang="fr-FR" sz="1050" smtClean="0">
                          <a:latin typeface="+mn-lt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 le pas peut être</a:t>
                      </a:r>
                      <a:r>
                        <a:rPr lang="fr-FR" sz="1050" baseline="0" smtClean="0">
                          <a:latin typeface="+mn-lt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fr-FR" sz="1050" smtClean="0">
                          <a:latin typeface="+mn-lt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recommencé</a:t>
                      </a:r>
                      <a:endParaRPr lang="fr-FR" sz="1050" dirty="0" smtClean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08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CHARTHER</a:t>
                      </a:r>
                      <a:endParaRPr lang="fr-FR" sz="11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'PROCEDURE_CHARTHER' = VRAI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T2 = </a:t>
                      </a:r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CHARTHER</a:t>
                      </a: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TPS1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Ajout de chargements thermiques</a:t>
                      </a:r>
                    </a:p>
                    <a:p>
                      <a:pPr algn="ctr"/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au cours des itérations de </a:t>
                      </a:r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TRANSNON</a:t>
                      </a:r>
                      <a:endParaRPr lang="fr-FR" sz="1050" dirty="0">
                        <a:solidFill>
                          <a:srgbClr val="FF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008"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PARATHER</a:t>
                      </a:r>
                      <a:endParaRPr lang="fr-FR" sz="11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fr-FR" sz="1050" baseline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'PROCEDURE_PARATHER' = VRAI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PARATHER</a:t>
                      </a:r>
                      <a:r>
                        <a:rPr lang="fr-FR" sz="105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TPS1 ;</a:t>
                      </a:r>
                      <a:endParaRPr lang="fr-FR" sz="105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dirty="0" smtClean="0">
                          <a:latin typeface="+mn-lt"/>
                          <a:cs typeface="Consolas" panose="020B0609020204030204" pitchFamily="49" charset="0"/>
                        </a:rPr>
                        <a:t>Mise à jour des variables externes des caractéristiques </a:t>
                      </a:r>
                      <a:r>
                        <a:rPr lang="fr-FR" sz="1050" baseline="0" dirty="0" smtClean="0">
                          <a:latin typeface="+mn-lt"/>
                          <a:cs typeface="Consolas" panose="020B0609020204030204" pitchFamily="49" charset="0"/>
                        </a:rPr>
                        <a:t>thermiques</a:t>
                      </a:r>
                      <a:endParaRPr lang="fr-FR" sz="105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4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de Cast3M</a:t>
            </a:r>
            <a:br>
              <a:rPr lang="fr-FR" dirty="0" smtClean="0"/>
            </a:br>
            <a:r>
              <a:rPr lang="fr-FR" sz="1800" dirty="0" smtClean="0"/>
              <a:t>Rappels sur la procédure PASAPAS</a:t>
            </a: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remarques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Les instructions dans ces procédures sont </a:t>
            </a:r>
            <a:r>
              <a:rPr lang="fr-FR" sz="2000" b="1" u="sng" dirty="0" smtClean="0"/>
              <a:t>libres</a:t>
            </a:r>
            <a:r>
              <a:rPr lang="fr-FR" sz="2000" b="1" dirty="0" smtClean="0"/>
              <a:t> !!!</a:t>
            </a:r>
          </a:p>
          <a:p>
            <a:pPr lvl="1"/>
            <a:endParaRPr lang="fr-FR" sz="2000" b="1" dirty="0" smtClean="0">
              <a:solidFill>
                <a:srgbClr val="C00000"/>
              </a:solidFill>
            </a:endParaRPr>
          </a:p>
          <a:p>
            <a:pPr lvl="1"/>
            <a:endParaRPr lang="fr-FR" sz="2000" b="1" dirty="0" smtClean="0">
              <a:solidFill>
                <a:srgbClr val="C00000"/>
              </a:solidFill>
            </a:endParaRPr>
          </a:p>
          <a:p>
            <a:pPr lvl="1"/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b="1" dirty="0" smtClean="0"/>
              <a:t>et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b="1" dirty="0" smtClean="0"/>
              <a:t>doivent sortir une table, avec 2 indices possibles :</a:t>
            </a:r>
          </a:p>
          <a:p>
            <a:pPr lvl="2"/>
            <a:r>
              <a:rPr lang="fr-FR" sz="2000" dirty="0">
                <a:solidFill>
                  <a:srgbClr val="C00000"/>
                </a:solidFill>
              </a:rPr>
              <a:t>	</a:t>
            </a:r>
            <a:r>
              <a:rPr lang="fr-FR" sz="2000" dirty="0" smtClean="0"/>
              <a:t>-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'ADDI_MATRICE' </a:t>
            </a:r>
            <a:r>
              <a:rPr lang="fr-FR" sz="2000" dirty="0" smtClean="0"/>
              <a:t>qui contient les matrices de rigidité</a:t>
            </a:r>
            <a:br>
              <a:rPr lang="fr-FR" sz="2000" dirty="0" smtClean="0"/>
            </a:br>
            <a:r>
              <a:rPr lang="fr-FR" sz="2000" dirty="0" smtClean="0"/>
              <a:t>			      (objet de type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RIGIDITE</a:t>
            </a:r>
            <a:r>
              <a:rPr lang="fr-FR" sz="2000" dirty="0" smtClean="0"/>
              <a:t>) que l'on veut</a:t>
            </a:r>
            <a:br>
              <a:rPr lang="fr-FR" sz="2000" dirty="0" smtClean="0"/>
            </a:br>
            <a:r>
              <a:rPr lang="fr-FR" sz="2000" dirty="0" smtClean="0"/>
              <a:t>			      ajouter au 1</a:t>
            </a:r>
            <a:r>
              <a:rPr lang="fr-FR" sz="2000" baseline="30000" dirty="0" smtClean="0"/>
              <a:t>er</a:t>
            </a:r>
            <a:r>
              <a:rPr lang="fr-FR" sz="2000" dirty="0" smtClean="0"/>
              <a:t> membre</a:t>
            </a:r>
          </a:p>
          <a:p>
            <a:pPr lvl="2"/>
            <a:endParaRPr lang="fr-FR" sz="2000" dirty="0" smtClean="0">
              <a:solidFill>
                <a:srgbClr val="C00000"/>
              </a:solidFill>
            </a:endParaRPr>
          </a:p>
          <a:p>
            <a:pPr lvl="2"/>
            <a:r>
              <a:rPr lang="fr-FR" sz="2000" dirty="0">
                <a:solidFill>
                  <a:srgbClr val="C00000"/>
                </a:solidFill>
              </a:rPr>
              <a:t>	</a:t>
            </a:r>
            <a:r>
              <a:rPr lang="fr-FR" sz="2000" dirty="0" smtClean="0"/>
              <a:t>-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'ADDI_SECOND'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qui contient les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CHPOINT</a:t>
            </a:r>
            <a:r>
              <a:rPr lang="fr-FR" sz="2000" dirty="0" smtClean="0"/>
              <a:t> que l'on veut ajouter</a:t>
            </a:r>
            <a:br>
              <a:rPr lang="fr-FR" sz="2000" dirty="0" smtClean="0"/>
            </a:br>
            <a:r>
              <a:rPr lang="fr-FR" sz="2000" dirty="0" smtClean="0"/>
              <a:t>			   au 2</a:t>
            </a:r>
            <a:r>
              <a:rPr lang="fr-FR" sz="2000" baseline="30000" dirty="0" smtClean="0"/>
              <a:t>nd</a:t>
            </a:r>
            <a:r>
              <a:rPr lang="fr-FR" sz="2000" dirty="0" smtClean="0"/>
              <a:t> membre (forces nodales)</a:t>
            </a:r>
          </a:p>
          <a:p>
            <a:pPr lvl="2"/>
            <a:endParaRPr lang="fr-FR" sz="2000" b="1" dirty="0" smtClean="0">
              <a:solidFill>
                <a:srgbClr val="C00000"/>
              </a:solidFill>
            </a:endParaRPr>
          </a:p>
          <a:p>
            <a:pPr lvl="2"/>
            <a:endParaRPr lang="fr-FR" sz="2000" b="1" dirty="0" smtClean="0">
              <a:solidFill>
                <a:srgbClr val="C00000"/>
              </a:solidFill>
            </a:endParaRPr>
          </a:p>
          <a:p>
            <a:pPr lvl="1"/>
            <a:r>
              <a:rPr lang="fr-FR" sz="2000" b="1" dirty="0" smtClean="0"/>
              <a:t>En </a:t>
            </a:r>
            <a:r>
              <a:rPr lang="fr-FR" sz="2000" b="1" u="sng" dirty="0" smtClean="0"/>
              <a:t>grands déplacements</a:t>
            </a:r>
            <a:r>
              <a:rPr lang="fr-FR" sz="2000" b="1" dirty="0" smtClean="0"/>
              <a:t> </a:t>
            </a:r>
            <a:r>
              <a:rPr lang="en-US" sz="1800" b="1" dirty="0" smtClean="0"/>
              <a:t>(option </a:t>
            </a:r>
            <a:r>
              <a:rPr lang="en-US" sz="18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'GRANDS_DEPLACEMENTS'</a:t>
            </a:r>
            <a:r>
              <a:rPr lang="en-US" sz="1800" b="1" dirty="0" smtClean="0"/>
              <a:t>)</a:t>
            </a:r>
            <a:r>
              <a:rPr lang="en-US" sz="2000" b="1" dirty="0" smtClean="0"/>
              <a:t>,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/>
              <a:t>est appelée sur la </a:t>
            </a:r>
            <a:r>
              <a:rPr lang="fr-FR" sz="2000" b="1" u="sng" dirty="0" smtClean="0"/>
              <a:t>configuration déformée</a:t>
            </a:r>
            <a:endParaRPr lang="fr-FR" sz="2000" b="1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exemple simple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24309" cy="4968552"/>
          </a:xfrm>
        </p:spPr>
        <p:txBody>
          <a:bodyPr/>
          <a:lstStyle/>
          <a:p>
            <a:pPr lvl="1"/>
            <a:r>
              <a:rPr lang="fr-FR" sz="2000" b="1" dirty="0" smtClean="0"/>
              <a:t>On fait varier aléatoirement la carte du module </a:t>
            </a:r>
            <a:r>
              <a:rPr lang="fr-FR" sz="2000" b="1" dirty="0" smtClean="0"/>
              <a:t>de Young</a:t>
            </a:r>
            <a:br>
              <a:rPr lang="fr-FR" sz="2000" b="1" dirty="0" smtClean="0"/>
            </a:br>
            <a:r>
              <a:rPr lang="fr-FR" sz="2000" b="1" dirty="0" smtClean="0"/>
              <a:t>à </a:t>
            </a:r>
            <a:r>
              <a:rPr lang="fr-FR" sz="2000" b="1" dirty="0" smtClean="0"/>
              <a:t>chaque pas de temps</a:t>
            </a:r>
            <a:endParaRPr lang="fr-FR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endParaRPr lang="fr-FR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31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48019" y="1868398"/>
            <a:ext cx="48203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OPTI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'DIME'</a:t>
            </a:r>
            <a:r>
              <a:rPr lang="fr-FR" sz="1200" dirty="0">
                <a:latin typeface="Consolas" panose="020B0609020204030204" pitchFamily="49" charset="0"/>
              </a:rPr>
              <a:t> 2 </a:t>
            </a:r>
            <a:r>
              <a:rPr lang="fr-FR" sz="1200" dirty="0" smtClean="0">
                <a:solidFill>
                  <a:srgbClr val="00B050"/>
                </a:solidFill>
                <a:latin typeface="Consolas" panose="020B0609020204030204" pitchFamily="49" charset="0"/>
              </a:rPr>
              <a:t>'ELEM' 'QUA4'</a:t>
            </a:r>
            <a:r>
              <a:rPr lang="fr-FR" sz="1200" dirty="0" smtClean="0">
                <a:latin typeface="Consolas" panose="020B0609020204030204" pitchFamily="49" charset="0"/>
              </a:rPr>
              <a:t> </a:t>
            </a:r>
            <a:r>
              <a:rPr lang="fr-FR" sz="1200" dirty="0">
                <a:latin typeface="Consolas" panose="020B0609020204030204" pitchFamily="49" charset="0"/>
              </a:rPr>
              <a:t>;</a:t>
            </a:r>
          </a:p>
          <a:p>
            <a:r>
              <a:rPr lang="fr-FR" sz="1200" dirty="0" smtClean="0">
                <a:latin typeface="Consolas" panose="020B0609020204030204" pitchFamily="49" charset="0"/>
              </a:rPr>
              <a:t>P0 </a:t>
            </a:r>
            <a:r>
              <a:rPr lang="fr-FR" sz="1200" dirty="0">
                <a:latin typeface="Consolas" panose="020B0609020204030204" pitchFamily="49" charset="0"/>
              </a:rPr>
              <a:t>= 0. 0. </a:t>
            </a:r>
            <a:r>
              <a:rPr lang="fr-FR" sz="1200" dirty="0" smtClean="0">
                <a:latin typeface="Consolas" panose="020B0609020204030204" pitchFamily="49" charset="0"/>
              </a:rPr>
              <a:t>;   P1 </a:t>
            </a:r>
            <a:r>
              <a:rPr lang="fr-FR" sz="1200" dirty="0">
                <a:latin typeface="Consolas" panose="020B0609020204030204" pitchFamily="49" charset="0"/>
              </a:rPr>
              <a:t>= 1. 0.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L1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DROI</a:t>
            </a:r>
            <a:r>
              <a:rPr lang="fr-FR" sz="1200" dirty="0">
                <a:latin typeface="Consolas" panose="020B0609020204030204" pitchFamily="49" charset="0"/>
              </a:rPr>
              <a:t> 1 P0 (0. 0.1)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S1 = L1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TRAN</a:t>
            </a:r>
            <a:r>
              <a:rPr lang="fr-FR" sz="1200" dirty="0">
                <a:latin typeface="Consolas" panose="020B0609020204030204" pitchFamily="49" charset="0"/>
              </a:rPr>
              <a:t> 10 (1. 0.)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L2 = S1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COTE</a:t>
            </a:r>
            <a:r>
              <a:rPr lang="fr-FR" sz="1200" dirty="0">
                <a:latin typeface="Consolas" panose="020B0609020204030204" pitchFamily="49" charset="0"/>
              </a:rPr>
              <a:t> 3 </a:t>
            </a:r>
            <a:r>
              <a:rPr lang="fr-FR" sz="1200" dirty="0" smtClean="0">
                <a:latin typeface="Consolas" panose="020B0609020204030204" pitchFamily="49" charset="0"/>
              </a:rPr>
              <a:t>;   P2 </a:t>
            </a:r>
            <a:r>
              <a:rPr lang="fr-FR" sz="1200" dirty="0">
                <a:latin typeface="Consolas" panose="020B0609020204030204" pitchFamily="49" charset="0"/>
              </a:rPr>
              <a:t>= L2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POIN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'PROC'</a:t>
            </a:r>
            <a:r>
              <a:rPr lang="fr-FR" sz="1200" dirty="0">
                <a:latin typeface="Consolas" panose="020B0609020204030204" pitchFamily="49" charset="0"/>
              </a:rPr>
              <a:t> (1. 0.)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</a:rPr>
              <a:t>MO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MODE</a:t>
            </a:r>
            <a:r>
              <a:rPr lang="fr-FR" sz="1200" dirty="0">
                <a:latin typeface="Consolas" panose="020B0609020204030204" pitchFamily="49" charset="0"/>
              </a:rPr>
              <a:t> S1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'MECANIQUE'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MA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MATE</a:t>
            </a:r>
            <a:r>
              <a:rPr lang="fr-FR" sz="1200" dirty="0">
                <a:latin typeface="Consolas" panose="020B0609020204030204" pitchFamily="49" charset="0"/>
              </a:rPr>
              <a:t> MO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'YOUN'</a:t>
            </a:r>
            <a:r>
              <a:rPr lang="fr-FR" sz="1200" dirty="0">
                <a:latin typeface="Consolas" panose="020B0609020204030204" pitchFamily="49" charset="0"/>
              </a:rPr>
              <a:t> 200.E9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'NU'</a:t>
            </a:r>
            <a:r>
              <a:rPr lang="fr-FR" sz="1200" dirty="0">
                <a:latin typeface="Consolas" panose="020B0609020204030204" pitchFamily="49" charset="0"/>
              </a:rPr>
              <a:t> 0.3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</a:rPr>
              <a:t>BL </a:t>
            </a:r>
            <a:r>
              <a:rPr lang="fr-FR" sz="1200" dirty="0" smtClean="0">
                <a:latin typeface="Consolas" panose="020B0609020204030204" pitchFamily="49" charset="0"/>
              </a:rPr>
              <a:t> = </a:t>
            </a:r>
            <a:r>
              <a:rPr lang="fr-FR" sz="1200" dirty="0"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BLOQ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'UX'</a:t>
            </a:r>
            <a:r>
              <a:rPr lang="fr-FR" sz="1200" dirty="0">
                <a:latin typeface="Consolas" panose="020B0609020204030204" pitchFamily="49" charset="0"/>
              </a:rPr>
              <a:t> L1)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ET</a:t>
            </a:r>
            <a:r>
              <a:rPr lang="fr-FR" sz="1200" dirty="0">
                <a:latin typeface="Consolas" panose="020B0609020204030204" pitchFamily="49" charset="0"/>
              </a:rPr>
              <a:t> 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BLOQ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'UY'</a:t>
            </a:r>
            <a:r>
              <a:rPr lang="fr-FR" sz="1200" dirty="0">
                <a:latin typeface="Consolas" panose="020B0609020204030204" pitchFamily="49" charset="0"/>
              </a:rPr>
              <a:t> P0) ;</a:t>
            </a:r>
          </a:p>
          <a:p>
            <a:r>
              <a:rPr lang="fr-FR" sz="1200" dirty="0" smtClean="0">
                <a:latin typeface="Consolas" panose="020B0609020204030204" pitchFamily="49" charset="0"/>
              </a:rPr>
              <a:t>F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PRES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'MASS'</a:t>
            </a:r>
            <a:r>
              <a:rPr lang="fr-FR" sz="1200" dirty="0">
                <a:latin typeface="Consolas" panose="020B0609020204030204" pitchFamily="49" charset="0"/>
              </a:rPr>
              <a:t> MO L2 -1.E8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EV </a:t>
            </a:r>
            <a:r>
              <a:rPr lang="fr-FR" sz="1200" dirty="0" smtClean="0">
                <a:latin typeface="Consolas" panose="020B0609020204030204" pitchFamily="49" charset="0"/>
              </a:rPr>
              <a:t>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EVOL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'MANU'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 smtClean="0"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PROG</a:t>
            </a:r>
            <a:r>
              <a:rPr lang="fr-FR" sz="1200" dirty="0">
                <a:latin typeface="Consolas" panose="020B0609020204030204" pitchFamily="49" charset="0"/>
              </a:rPr>
              <a:t> 0. 1.) </a:t>
            </a:r>
            <a:r>
              <a:rPr lang="fr-FR" sz="1200" dirty="0" smtClean="0"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PROG</a:t>
            </a:r>
            <a:r>
              <a:rPr lang="fr-FR" sz="1200" dirty="0">
                <a:latin typeface="Consolas" panose="020B0609020204030204" pitchFamily="49" charset="0"/>
              </a:rPr>
              <a:t> 0. 1.)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CHA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CHAR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'MECA'</a:t>
            </a:r>
            <a:r>
              <a:rPr lang="fr-FR" sz="1200" dirty="0">
                <a:latin typeface="Consolas" panose="020B0609020204030204" pitchFamily="49" charset="0"/>
              </a:rPr>
              <a:t> F EV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</a:rPr>
              <a:t>TAB1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TABL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'MODELE'              = MO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'CARACTERISTIQUES'    = MA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'BLOCAGES_MECANIQUES' = BL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'CHARGEMENT'          = CHA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'TEMPS_CALCULES'  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PROG</a:t>
            </a:r>
            <a:r>
              <a:rPr lang="fr-FR" sz="1200" dirty="0">
                <a:latin typeface="Consolas" panose="020B0609020204030204" pitchFamily="49" charset="0"/>
              </a:rPr>
              <a:t> 0.1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'PAS'</a:t>
            </a:r>
            <a:r>
              <a:rPr lang="fr-FR" sz="1200" dirty="0">
                <a:latin typeface="Consolas" panose="020B0609020204030204" pitchFamily="49" charset="0"/>
              </a:rPr>
              <a:t> 0.1 1.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'PROCEDURE_PERSO1'    = VRAI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PASAPAS</a:t>
            </a:r>
            <a:r>
              <a:rPr lang="fr-FR" sz="1200" dirty="0" smtClean="0">
                <a:latin typeface="Consolas" panose="020B0609020204030204" pitchFamily="49" charset="0"/>
              </a:rPr>
              <a:t> </a:t>
            </a:r>
            <a:r>
              <a:rPr lang="fr-FR" sz="1200" dirty="0">
                <a:latin typeface="Consolas" panose="020B0609020204030204" pitchFamily="49" charset="0"/>
              </a:rPr>
              <a:t>TAB1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</a:rPr>
              <a:t>EVU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EVOL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'TEMP'</a:t>
            </a:r>
            <a:r>
              <a:rPr lang="fr-FR" sz="1200" dirty="0">
                <a:latin typeface="Consolas" panose="020B0609020204030204" pitchFamily="49" charset="0"/>
              </a:rPr>
              <a:t> TAB1 'DEPLACEMENTS' 'UX' P2 ;</a:t>
            </a:r>
          </a:p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DESS</a:t>
            </a:r>
            <a:r>
              <a:rPr lang="fr-FR" sz="1200" dirty="0">
                <a:latin typeface="Consolas" panose="020B0609020204030204" pitchFamily="49" charset="0"/>
              </a:rPr>
              <a:t> EVU </a:t>
            </a:r>
            <a:r>
              <a:rPr lang="fr-FR" sz="1200" dirty="0" smtClean="0">
                <a:latin typeface="Consolas" panose="020B0609020204030204" pitchFamily="49" charset="0"/>
              </a:rPr>
              <a:t>;</a:t>
            </a:r>
            <a:endParaRPr lang="fr-FR" sz="1200" dirty="0">
              <a:latin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8174" y="2247221"/>
            <a:ext cx="44235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DEBP</a:t>
            </a:r>
            <a:r>
              <a:rPr lang="fr-FR" sz="1200" dirty="0" smtClean="0">
                <a:latin typeface="Consolas" panose="020B0609020204030204" pitchFamily="49" charset="0"/>
              </a:rPr>
              <a:t> </a:t>
            </a:r>
            <a:r>
              <a:rPr lang="fr-FR" sz="1200" dirty="0">
                <a:latin typeface="Consolas" panose="020B0609020204030204" pitchFamily="49" charset="0"/>
              </a:rPr>
              <a:t>PERSO1 T1*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'TABLE'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MOD </a:t>
            </a:r>
            <a:r>
              <a:rPr lang="fr-FR" sz="1200" dirty="0" smtClean="0">
                <a:latin typeface="Consolas" panose="020B0609020204030204" pitchFamily="49" charset="0"/>
              </a:rPr>
              <a:t>  = </a:t>
            </a:r>
            <a:r>
              <a:rPr lang="fr-FR" sz="1200" dirty="0">
                <a:latin typeface="Consolas" panose="020B0609020204030204" pitchFamily="49" charset="0"/>
              </a:rPr>
              <a:t>T1 . 'WTABLE' . 'MO_TOT'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MAIL </a:t>
            </a:r>
            <a:r>
              <a:rPr lang="fr-FR" sz="1200" dirty="0" smtClean="0">
                <a:latin typeface="Consolas" panose="020B0609020204030204" pitchFamily="49" charset="0"/>
              </a:rPr>
              <a:t>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EXTR</a:t>
            </a:r>
            <a:r>
              <a:rPr lang="fr-FR" sz="1200" dirty="0">
                <a:latin typeface="Consolas" panose="020B0609020204030204" pitchFamily="49" charset="0"/>
              </a:rPr>
              <a:t> MOD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'MAIL'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CHPYO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BRUI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'BLAN' 'UNIF' </a:t>
            </a:r>
            <a:r>
              <a:rPr lang="fr-FR" sz="1200" dirty="0">
                <a:latin typeface="Consolas" panose="020B0609020204030204" pitchFamily="49" charset="0"/>
              </a:rPr>
              <a:t>200.E9 150.E9 MAIL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CHMYO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CHAN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'CHAM'</a:t>
            </a:r>
            <a:r>
              <a:rPr lang="fr-FR" sz="1200" dirty="0">
                <a:latin typeface="Consolas" panose="020B0609020204030204" pitchFamily="49" charset="0"/>
              </a:rPr>
              <a:t> CHPYO MOD 'RIGIDITE'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MAT </a:t>
            </a:r>
            <a:r>
              <a:rPr lang="fr-FR" sz="1200" dirty="0" smtClean="0">
                <a:latin typeface="Consolas" panose="020B0609020204030204" pitchFamily="49" charset="0"/>
              </a:rPr>
              <a:t>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MATE</a:t>
            </a:r>
            <a:r>
              <a:rPr lang="fr-FR" sz="1200" dirty="0">
                <a:latin typeface="Consolas" panose="020B0609020204030204" pitchFamily="49" charset="0"/>
              </a:rPr>
              <a:t> MOD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'YOUN'</a:t>
            </a:r>
            <a:r>
              <a:rPr lang="fr-FR" sz="1200" dirty="0">
                <a:latin typeface="Consolas" panose="020B0609020204030204" pitchFamily="49" charset="0"/>
              </a:rPr>
              <a:t> CHMYO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'NU'</a:t>
            </a:r>
            <a:r>
              <a:rPr lang="fr-FR" sz="1200" dirty="0">
                <a:latin typeface="Consolas" panose="020B0609020204030204" pitchFamily="49" charset="0"/>
              </a:rPr>
              <a:t> 0.3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T1 . 'WTABLE' . 'CARACTERISTIQUES'   = MAT ;</a:t>
            </a:r>
          </a:p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FINP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endParaRPr lang="fr-FR" sz="1200" dirty="0">
              <a:latin typeface="Consolas" panose="020B0609020204030204" pitchFamily="49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31" y="3841077"/>
            <a:ext cx="3491786" cy="25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1 :</a:t>
            </a:r>
            <a:br>
              <a:rPr lang="fr-FR" dirty="0" smtClean="0"/>
            </a:br>
            <a:r>
              <a:rPr lang="fr-FR" sz="1800" dirty="0" smtClean="0"/>
              <a:t>poutre avec force suiveuse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fr-FR" sz="1400" dirty="0" smtClean="0"/>
              <a:t>téléchargez le fichier initial sur le site web :</a:t>
            </a:r>
            <a:br>
              <a:rPr lang="fr-FR" sz="1400" dirty="0" smtClean="0"/>
            </a:br>
            <a:r>
              <a:rPr lang="en-US" sz="700" dirty="0" smtClean="0">
                <a:hlinkClick r:id="rId2"/>
              </a:rPr>
              <a:t>http</a:t>
            </a:r>
            <a:r>
              <a:rPr lang="en-US" sz="700" dirty="0">
                <a:hlinkClick r:id="rId2"/>
              </a:rPr>
              <a:t>://</a:t>
            </a:r>
            <a:r>
              <a:rPr lang="en-US" sz="700" dirty="0" smtClean="0">
                <a:hlinkClick r:id="rId2"/>
              </a:rPr>
              <a:t>www-cast3m.cea.fr/index.php?page=exemples&amp;exemple=formation_pasapas_1_initial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38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1 : poutre avec force suiveuse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Poutre en flexion</a:t>
            </a:r>
          </a:p>
          <a:p>
            <a:pPr lvl="1">
              <a:buNone/>
            </a:pPr>
            <a:r>
              <a:rPr lang="fr-FR" sz="2000" dirty="0" smtClean="0"/>
              <a:t>	base encastrée</a:t>
            </a:r>
          </a:p>
          <a:p>
            <a:pPr lvl="1">
              <a:buNone/>
            </a:pPr>
            <a:r>
              <a:rPr lang="fr-FR" sz="2000" dirty="0" smtClean="0"/>
              <a:t>	effort tranchant ponctuel au sommet (perpendiculaire à la poutre)</a:t>
            </a:r>
          </a:p>
          <a:p>
            <a:pPr lvl="1">
              <a:buNone/>
            </a:pPr>
            <a:r>
              <a:rPr lang="fr-FR" sz="2000" dirty="0" smtClean="0"/>
              <a:t>	déplacement "important" du sommet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>
                <a:solidFill>
                  <a:srgbClr val="FF0000"/>
                </a:solidFill>
              </a:rPr>
              <a:t>Problème : l'effort est calculé sur la configuration initiale et n'est pas mis à jour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>
                <a:solidFill>
                  <a:srgbClr val="00B050"/>
                </a:solidFill>
              </a:rPr>
              <a:t>Objectif : réappliquer l'effort correctement au cours des pas</a:t>
            </a:r>
          </a:p>
          <a:p>
            <a:pPr lvl="1"/>
            <a:endParaRPr lang="fr-FR" sz="2000" b="1" dirty="0" smtClean="0">
              <a:solidFill>
                <a:srgbClr val="00B050"/>
              </a:solidFill>
              <a:cs typeface="Consolas" pitchFamily="49" charset="0"/>
            </a:endParaRPr>
          </a:p>
          <a:p>
            <a:pPr lvl="1" algn="ctr">
              <a:buNone/>
            </a:pPr>
            <a:r>
              <a:rPr lang="fr-FR" sz="2000" b="1" i="1" dirty="0" smtClean="0">
                <a:cs typeface="Consolas" pitchFamily="49" charset="0"/>
              </a:rPr>
              <a:t>À vous de jouer 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33</a:t>
            </a:fld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 rot="5400000" flipH="1" flipV="1">
            <a:off x="-320467" y="3492248"/>
            <a:ext cx="212489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59915" y="4552335"/>
            <a:ext cx="348343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rot="5400000" flipH="1" flipV="1">
            <a:off x="538235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5400000" flipH="1" flipV="1">
            <a:off x="604116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5400000" flipH="1" flipV="1">
            <a:off x="669998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 flipH="1" flipV="1">
            <a:off x="735880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5400000" flipH="1" flipV="1">
            <a:off x="801761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752048" y="2437241"/>
            <a:ext cx="384175" cy="15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103505" y="2274256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Flèche droite 20"/>
          <p:cNvSpPr/>
          <p:nvPr/>
        </p:nvSpPr>
        <p:spPr>
          <a:xfrm>
            <a:off x="1427289" y="3404656"/>
            <a:ext cx="800100" cy="396312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5" y="2289600"/>
            <a:ext cx="4684296" cy="2793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521535" y="4183003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0070C0"/>
                </a:solidFill>
              </a:rPr>
              <a:t>Déformée + réaction</a:t>
            </a:r>
            <a:endParaRPr lang="fr-FR" i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592" y="2372148"/>
            <a:ext cx="2792141" cy="23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1 : poutre avec force suiveuse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411247" cy="4968552"/>
          </a:xfrm>
        </p:spPr>
        <p:txBody>
          <a:bodyPr/>
          <a:lstStyle/>
          <a:p>
            <a:pPr marL="0" lvl="1" indent="0">
              <a:buNone/>
            </a:pPr>
            <a:r>
              <a:rPr lang="fr-FR" sz="2000" b="1" dirty="0" smtClean="0"/>
              <a:t>Quelques indices …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Objets utiles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P2  </a:t>
            </a:r>
            <a:r>
              <a:rPr lang="fr-FR" sz="2000" dirty="0" smtClean="0"/>
              <a:t>:	point au sommet de la poutre, où est appliqué la force</a:t>
            </a:r>
          </a:p>
          <a:p>
            <a:pPr lvl="1">
              <a:buNone/>
            </a:pP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EV1 </a:t>
            </a:r>
            <a:r>
              <a:rPr lang="fr-FR" sz="2000" dirty="0" smtClean="0"/>
              <a:t>:	évolution de l'amplitude de la force à appliquer vs. temps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endParaRPr lang="fr-FR" sz="2000" dirty="0"/>
          </a:p>
          <a:p>
            <a:pPr lvl="1"/>
            <a:r>
              <a:rPr lang="fr-FR" sz="2000" b="1" dirty="0" smtClean="0"/>
              <a:t>Opérateurs utiles</a:t>
            </a:r>
            <a:endParaRPr lang="fr-FR" sz="2000" b="1" dirty="0"/>
          </a:p>
          <a:p>
            <a:pPr lvl="1">
              <a:buNone/>
            </a:pPr>
            <a:endParaRPr lang="fr-FR" sz="2000" dirty="0"/>
          </a:p>
          <a:p>
            <a:pPr lvl="1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EXTR, COS, SIN</a:t>
            </a:r>
          </a:p>
          <a:p>
            <a:pPr lvl="1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IPOL</a:t>
            </a:r>
            <a:r>
              <a:rPr lang="fr-FR" sz="2000" dirty="0" smtClean="0"/>
              <a:t> : pour interpoler l'amplitude de la force à l'instant de calcul</a:t>
            </a:r>
          </a:p>
          <a:p>
            <a:pPr lvl="1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FORC</a:t>
            </a:r>
            <a:r>
              <a:rPr lang="fr-FR" sz="2000" dirty="0" smtClean="0"/>
              <a:t> : pour appliquer une force ponctuelle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87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1 : poutre avec force suiveuse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411247" cy="4968552"/>
          </a:xfrm>
        </p:spPr>
        <p:txBody>
          <a:bodyPr/>
          <a:lstStyle/>
          <a:p>
            <a:pPr lvl="1"/>
            <a:r>
              <a:rPr lang="fr-FR" sz="2000" b="1" dirty="0" smtClean="0"/>
              <a:t>Solution</a:t>
            </a:r>
          </a:p>
          <a:p>
            <a:pPr lvl="1">
              <a:buNone/>
            </a:pPr>
            <a:r>
              <a:rPr lang="fr-FR" sz="2000" dirty="0" smtClean="0"/>
              <a:t>-</a:t>
            </a:r>
            <a:r>
              <a:rPr lang="fr-FR" sz="2000" dirty="0"/>
              <a:t>	utiliser l'option </a:t>
            </a:r>
            <a:r>
              <a:rPr lang="fr-FR" sz="20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'GRANDS_DEPLACEMENTS'</a:t>
            </a:r>
            <a:br>
              <a:rPr lang="fr-FR" sz="20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</a:br>
            <a:r>
              <a:rPr lang="fr-FR" sz="2000" dirty="0"/>
              <a:t>(équilibre vérifié sur la configuration déformée)</a:t>
            </a:r>
          </a:p>
          <a:p>
            <a:pPr lvl="1">
              <a:buFontTx/>
              <a:buChar char="-"/>
            </a:pPr>
            <a:r>
              <a:rPr lang="fr-FR" sz="2000" dirty="0" smtClean="0"/>
              <a:t>utiliser </a:t>
            </a:r>
            <a:r>
              <a:rPr lang="fr-FR" sz="2000" dirty="0" smtClean="0"/>
              <a:t>la procédure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  <a:r>
              <a:rPr lang="fr-FR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(1 appel / pas de temps)</a:t>
            </a:r>
            <a:br>
              <a:rPr lang="fr-FR" sz="2000" dirty="0" smtClean="0">
                <a:solidFill>
                  <a:srgbClr val="FF0000"/>
                </a:solidFill>
              </a:rPr>
            </a:br>
            <a:r>
              <a:rPr lang="fr-FR" sz="2000" dirty="0" smtClean="0"/>
              <a:t>pour </a:t>
            </a:r>
            <a:r>
              <a:rPr lang="fr-FR" sz="2000" dirty="0" err="1" smtClean="0"/>
              <a:t>re-calculer</a:t>
            </a:r>
            <a:r>
              <a:rPr lang="fr-FR" sz="2000" dirty="0" smtClean="0"/>
              <a:t> l'effort sur la configuration déformée (au </a:t>
            </a:r>
            <a:r>
              <a:rPr lang="fr-FR" sz="2000" u="sng" dirty="0" smtClean="0"/>
              <a:t>début du pas</a:t>
            </a:r>
            <a:r>
              <a:rPr lang="fr-FR" sz="2000" dirty="0" smtClean="0"/>
              <a:t>)</a:t>
            </a:r>
          </a:p>
          <a:p>
            <a:pPr lvl="1">
              <a:buFontTx/>
              <a:buChar char="-"/>
            </a:pPr>
            <a:r>
              <a:rPr lang="fr-FR" sz="2000" dirty="0" smtClean="0"/>
              <a:t>en faire un chargement </a:t>
            </a:r>
            <a:endParaRPr lang="fr-FR" sz="2000" dirty="0" smtClean="0"/>
          </a:p>
          <a:p>
            <a:pPr lvl="1">
              <a:buFontTx/>
              <a:buChar char="-"/>
            </a:pPr>
            <a:r>
              <a:rPr lang="fr-FR" sz="2000" dirty="0" smtClean="0"/>
              <a:t>écraser le chargement dans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WTABLE</a:t>
            </a:r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endParaRPr lang="fr-FR" sz="12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35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926083" y="6316301"/>
            <a:ext cx="5291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fr-FR" sz="1200" i="1" dirty="0" smtClean="0">
                <a:cs typeface="Consolas" pitchFamily="49" charset="0"/>
              </a:rPr>
              <a:t> 				Programme principal</a:t>
            </a:r>
            <a:endParaRPr lang="fr-FR" sz="1200" i="1" dirty="0"/>
          </a:p>
        </p:txBody>
      </p:sp>
      <p:sp>
        <p:nvSpPr>
          <p:cNvPr id="14" name="Rectangle 13"/>
          <p:cNvSpPr/>
          <p:nvPr/>
        </p:nvSpPr>
        <p:spPr>
          <a:xfrm>
            <a:off x="4926472" y="3875064"/>
            <a:ext cx="3553851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'GRANDS_DEPLACEMENTS'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'PREDICTEUR'          = 'HPP'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'PROCEDURE_PERSO1' 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               = </a:t>
            </a: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. 'EVOL'       = EV1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. 'POINT'      = P2 ;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4572001" y="3269313"/>
            <a:ext cx="0" cy="3046988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2878" y="3269313"/>
            <a:ext cx="4743593" cy="30469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T1*'TABLE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'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donnees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utiles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TAM = T1 . 'AMOI'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PF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'POINT'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'EVOL'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angle de rotation de la section droite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U1 = T1 . 'ESTIMATION' . 'DEPLACEMENTS'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U1 </a:t>
            </a:r>
            <a:r>
              <a:rPr lang="fr-FR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'RZ'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180.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PI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direction de l'effort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DIR1 =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)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SIN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RSD)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creation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du second membre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F1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FORC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DIR1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CHAR2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'MECA'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F1 EV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T1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'WTABLE' .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'CHARGEMENT'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CHAR2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;</a:t>
            </a:r>
            <a:endParaRPr lang="fr-FR" sz="12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77" y="5339616"/>
            <a:ext cx="3562505" cy="724680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632" y="2280515"/>
            <a:ext cx="4970528" cy="4102022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1 : poutre avec force suiveuse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Résultats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36</a:t>
            </a:fld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846199" y="2111238"/>
            <a:ext cx="2050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smtClean="0">
                <a:solidFill>
                  <a:srgbClr val="0070C0"/>
                </a:solidFill>
              </a:rPr>
              <a:t>Déformée + réaction</a:t>
            </a:r>
            <a:endParaRPr lang="fr-FR" sz="1600" i="1" dirty="0">
              <a:solidFill>
                <a:srgbClr val="0070C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" y="2494072"/>
            <a:ext cx="4265385" cy="375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22664" y="3460648"/>
            <a:ext cx="2362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70C0"/>
                </a:solidFill>
              </a:rPr>
              <a:t>Déplacements </a:t>
            </a:r>
            <a:r>
              <a:rPr lang="fr-FR" sz="1600" i="1" dirty="0" err="1" smtClean="0">
                <a:solidFill>
                  <a:srgbClr val="FF0000"/>
                </a:solidFill>
              </a:rPr>
              <a:t>Ux</a:t>
            </a:r>
            <a:r>
              <a:rPr lang="fr-FR" sz="1600" i="1" dirty="0" smtClean="0">
                <a:solidFill>
                  <a:srgbClr val="0070C0"/>
                </a:solidFill>
              </a:rPr>
              <a:t> et </a:t>
            </a:r>
            <a:r>
              <a:rPr lang="fr-FR" sz="1600" i="1" dirty="0" err="1" smtClean="0">
                <a:solidFill>
                  <a:srgbClr val="0070C0"/>
                </a:solidFill>
              </a:rPr>
              <a:t>Uy</a:t>
            </a:r>
            <a:r>
              <a:rPr lang="fr-FR" sz="1600" i="1" dirty="0" smtClean="0">
                <a:solidFill>
                  <a:srgbClr val="0070C0"/>
                </a:solidFill>
              </a:rPr>
              <a:t> au cours du temps</a:t>
            </a:r>
            <a:endParaRPr lang="fr-FR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1 : poutre avec force suiveuse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411247" cy="4968552"/>
          </a:xfrm>
        </p:spPr>
        <p:txBody>
          <a:bodyPr/>
          <a:lstStyle/>
          <a:p>
            <a:pPr lvl="1"/>
            <a:r>
              <a:rPr lang="fr-FR" sz="2000" b="1" dirty="0" smtClean="0"/>
              <a:t>Solution (bis)</a:t>
            </a:r>
          </a:p>
          <a:p>
            <a:pPr lvl="1">
              <a:buFontTx/>
              <a:buChar char="-"/>
            </a:pPr>
            <a:r>
              <a:rPr lang="fr-FR" sz="2000" dirty="0" smtClean="0"/>
              <a:t>idem mais avec la procédure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CHARMECA</a:t>
            </a:r>
            <a:endParaRPr lang="fr-FR" sz="2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buFontTx/>
              <a:buChar char="-"/>
            </a:pPr>
            <a:r>
              <a:rPr lang="fr-FR" sz="2000" dirty="0" smtClean="0"/>
              <a:t>supprimer </a:t>
            </a:r>
            <a:r>
              <a:rPr lang="fr-FR" sz="2000" dirty="0"/>
              <a:t>le chargement mécanique </a:t>
            </a:r>
            <a:r>
              <a:rPr lang="fr-FR" sz="2000" dirty="0" smtClean="0"/>
              <a:t>initial</a:t>
            </a:r>
          </a:p>
          <a:p>
            <a:pPr lvl="1">
              <a:buFontTx/>
              <a:buChar char="-"/>
            </a:pPr>
            <a:r>
              <a:rPr lang="fr-FR" sz="2000" dirty="0" smtClean="0"/>
              <a:t>pas besoin d’objet de type </a:t>
            </a:r>
            <a:r>
              <a:rPr lang="fr-FR" sz="2000" dirty="0" err="1" smtClean="0"/>
              <a:t>CHARGEMEnt</a:t>
            </a:r>
            <a:endParaRPr lang="fr-FR" sz="2000" dirty="0"/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rgbClr val="FF0000"/>
                </a:solidFill>
              </a:rPr>
              <a:t>plus long : 1 appel / itération / pas de temps</a:t>
            </a: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rgbClr val="00B050"/>
                </a:solidFill>
              </a:rPr>
              <a:t>résultats identiques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endParaRPr lang="fr-FR" sz="12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37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373526" y="6039947"/>
            <a:ext cx="6397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fr-FR" sz="1200" i="1" dirty="0" smtClean="0">
                <a:cs typeface="Consolas" pitchFamily="49" charset="0"/>
              </a:rPr>
              <a:t>					Programme principal</a:t>
            </a:r>
            <a:endParaRPr lang="fr-FR" sz="1200" i="1" dirty="0"/>
          </a:p>
        </p:txBody>
      </p:sp>
      <p:sp>
        <p:nvSpPr>
          <p:cNvPr id="14" name="Rectangle 13"/>
          <p:cNvSpPr/>
          <p:nvPr/>
        </p:nvSpPr>
        <p:spPr>
          <a:xfrm>
            <a:off x="183357" y="2872467"/>
            <a:ext cx="4250132" cy="323165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T1*'TABLE' TPS1*'FLOTTANT'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donnees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utiles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TAM = T1 . 'AMOI'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PF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'POINT'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'EVOL'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angle de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rotation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de la section droite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U1 = T1 . 'ESTIMATION' . 'DEPLACEMENTS'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U1 </a:t>
            </a:r>
            <a:r>
              <a:rPr lang="fr-FR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'RZ'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180.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PI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direction de l'effort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DIR1 =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)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RSD)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creation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du second membre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VAL1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IPOL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TPS1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F1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FORC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(VAL1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DIR1) PF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T2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TABLE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T2 . 'ADDI_SECOND' = F1 ;</a:t>
            </a:r>
          </a:p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T2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  <a:endParaRPr lang="fr-FR" sz="1200" dirty="0"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4572477" y="2947369"/>
            <a:ext cx="0" cy="3143249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926950" y="3562155"/>
            <a:ext cx="3983442" cy="138499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***TAB1 . 'CHARGEMENT'          = CHAR1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'GRANDS_DEPLACEMENTS'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'PREDICTEUR'          = 'HPP'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'PROCEDURE_CHARMECA'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               = </a:t>
            </a: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. 'EVOL'       = EV1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. 'POINT'      = P2 ;</a:t>
            </a:r>
          </a:p>
        </p:txBody>
      </p:sp>
    </p:spTree>
    <p:extLst>
      <p:ext uri="{BB962C8B-B14F-4D97-AF65-F5344CB8AC3E}">
        <p14:creationId xmlns:p14="http://schemas.microsoft.com/office/powerpoint/2010/main" val="6213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1 : poutre avec force suiveuse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411247" cy="4968552"/>
          </a:xfrm>
        </p:spPr>
        <p:txBody>
          <a:bodyPr/>
          <a:lstStyle/>
          <a:p>
            <a:pPr lvl="1"/>
            <a:r>
              <a:rPr lang="fr-FR" sz="2000" b="1" dirty="0" smtClean="0"/>
              <a:t>Solution (ter)</a:t>
            </a:r>
          </a:p>
          <a:p>
            <a:pPr lvl="1">
              <a:buFontTx/>
              <a:buChar char="-"/>
            </a:pPr>
            <a:r>
              <a:rPr lang="fr-FR" sz="2000" dirty="0" smtClean="0"/>
              <a:t>idem mais la force est </a:t>
            </a:r>
            <a:r>
              <a:rPr lang="fr-FR" sz="2000" dirty="0" err="1" smtClean="0"/>
              <a:t>re-calculée</a:t>
            </a:r>
            <a:r>
              <a:rPr lang="fr-FR" sz="2000" dirty="0" smtClean="0"/>
              <a:t> sur la configuration déformée</a:t>
            </a:r>
            <a:br>
              <a:rPr lang="fr-FR" sz="2000" dirty="0" smtClean="0"/>
            </a:br>
            <a:r>
              <a:rPr lang="fr-FR" sz="2000" dirty="0" smtClean="0"/>
              <a:t>à la </a:t>
            </a:r>
            <a:r>
              <a:rPr lang="fr-FR" sz="2000" u="sng" dirty="0" smtClean="0"/>
              <a:t>fin du pas de temps !</a:t>
            </a:r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rgbClr val="00B050"/>
                </a:solidFill>
              </a:rPr>
              <a:t>plus précis :</a:t>
            </a:r>
            <a:r>
              <a:rPr lang="fr-FR" sz="2000" dirty="0" smtClean="0"/>
              <a:t> une fois convergé, la configuration déformée est exactement perpendiculaire à la </a:t>
            </a:r>
            <a:r>
              <a:rPr lang="fr-FR" sz="2000" dirty="0"/>
              <a:t>force </a:t>
            </a:r>
            <a:r>
              <a:rPr lang="fr-FR" sz="2000" dirty="0" smtClean="0"/>
              <a:t>appliquée</a:t>
            </a:r>
          </a:p>
          <a:p>
            <a:pPr lvl="1">
              <a:buNone/>
            </a:pPr>
            <a:r>
              <a:rPr lang="fr-FR" sz="2000" dirty="0" smtClean="0"/>
              <a:t>-	</a:t>
            </a:r>
            <a:r>
              <a:rPr lang="fr-FR" sz="2000" dirty="0" smtClean="0">
                <a:solidFill>
                  <a:srgbClr val="FF0000"/>
                </a:solidFill>
              </a:rPr>
              <a:t>attention : peut devenir instable     !</a:t>
            </a:r>
          </a:p>
          <a:p>
            <a:pPr lvl="1">
              <a:buNone/>
            </a:pPr>
            <a:endParaRPr lang="fr-FR" sz="12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38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841347" y="6557297"/>
            <a:ext cx="4368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fr-FR" sz="1200" i="1" dirty="0" smtClean="0">
                <a:cs typeface="Consolas" pitchFamily="49" charset="0"/>
              </a:rPr>
              <a:t>		Programme principal</a:t>
            </a:r>
            <a:endParaRPr lang="fr-FR" sz="1200" i="1" dirty="0"/>
          </a:p>
        </p:txBody>
      </p:sp>
      <p:sp>
        <p:nvSpPr>
          <p:cNvPr id="13" name="Rectangle 12"/>
          <p:cNvSpPr/>
          <p:nvPr/>
        </p:nvSpPr>
        <p:spPr>
          <a:xfrm>
            <a:off x="182878" y="2871417"/>
            <a:ext cx="6210721" cy="39703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T1*'TABLE' TPS1*'FLOTTANT'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donnees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utiles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TAM = T1 . 'AMOI'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PF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'POINT'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'EVOL'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angle de rotation de la section droite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DRS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0.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EGA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TYPE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ZDEPT) 'CHPOINT')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  DRS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ZDEPT </a:t>
            </a:r>
            <a:r>
              <a:rPr lang="fr-FR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'RZ'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FINSI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U0 =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T1 . 'CONTINUATION' .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'DEPLACEMENTS' ;</a:t>
            </a:r>
            <a:endParaRPr lang="fr-FR" sz="1200" dirty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U0 </a:t>
            </a:r>
            <a:r>
              <a:rPr lang="fr-FR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'RZ'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PF)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DRS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RSD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180.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PI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direction de l'effort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DIR1 =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)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RSD)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creation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du second membre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VAL1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IPOL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TPS1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F1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FORC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(VAL1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DIR1) PF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T2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TABLE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T2 . 'ADDI_SECOND' = F1 ;</a:t>
            </a:r>
          </a:p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T2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  <a:endParaRPr lang="fr-FR" sz="12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26472" y="3566563"/>
            <a:ext cx="3680176" cy="138499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***TAB1 . 'CHARGEMENT'          = CHAR1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'GRANDS_DEPLACEMENTS'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'PREDICTEUR'          = 'HPP'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'PROCEDURE_CHARMECA'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               = </a:t>
            </a: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. 'EVOL'       = EV1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'AMOI' . 'POINT'      = P2 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3827060"/>
            <a:ext cx="4038015" cy="1284940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222" y="2533422"/>
            <a:ext cx="254000" cy="256646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4571999" y="2838319"/>
            <a:ext cx="2" cy="3798178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6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2 :</a:t>
            </a:r>
            <a:br>
              <a:rPr lang="fr-FR" dirty="0" smtClean="0"/>
            </a:br>
            <a:r>
              <a:rPr lang="fr-FR" sz="1800" dirty="0">
                <a:solidFill>
                  <a:prstClr val="white"/>
                </a:solidFill>
              </a:rPr>
              <a:t>rupture par suppression </a:t>
            </a:r>
            <a:r>
              <a:rPr lang="fr-FR" sz="1800" dirty="0" smtClean="0">
                <a:solidFill>
                  <a:prstClr val="white"/>
                </a:solidFill>
              </a:rPr>
              <a:t>d'éléments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fr-FR" sz="1400" dirty="0" smtClean="0"/>
              <a:t>téléchargez le fichier initial sur le site web :</a:t>
            </a:r>
            <a:br>
              <a:rPr lang="fr-FR" sz="1400" dirty="0" smtClean="0"/>
            </a:br>
            <a:r>
              <a:rPr lang="en-US" sz="700" dirty="0" smtClean="0">
                <a:hlinkClick r:id="rId2"/>
              </a:rPr>
              <a:t>http</a:t>
            </a:r>
            <a:r>
              <a:rPr lang="en-US" sz="700" dirty="0">
                <a:hlinkClick r:id="rId2"/>
              </a:rPr>
              <a:t>://</a:t>
            </a:r>
            <a:r>
              <a:rPr lang="en-US" sz="700" dirty="0" smtClean="0">
                <a:hlinkClick r:id="rId2"/>
              </a:rPr>
              <a:t>www-cast3m.cea.fr/index.php?page=exemples&amp;exemple=formation_PASAPAS_2_INITIAL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63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Cast3M, quid ?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fr-FR" sz="2400" dirty="0" smtClean="0"/>
              <a:t>Logiciel de simulation</a:t>
            </a:r>
            <a:br>
              <a:rPr lang="fr-FR" sz="2400" dirty="0" smtClean="0"/>
            </a:br>
            <a:r>
              <a:rPr lang="fr-FR" sz="2400" dirty="0" smtClean="0"/>
              <a:t>utilisant la méthode des </a:t>
            </a:r>
            <a:r>
              <a:rPr lang="fr-FR" sz="2400" b="1" dirty="0" smtClean="0"/>
              <a:t>éléments finis</a:t>
            </a:r>
            <a:br>
              <a:rPr lang="fr-FR" sz="2400" b="1" dirty="0" smtClean="0"/>
            </a:br>
            <a:r>
              <a:rPr lang="fr-FR" sz="2400" dirty="0" smtClean="0"/>
              <a:t>en </a:t>
            </a:r>
            <a:r>
              <a:rPr lang="fr-FR" sz="2400" b="1" dirty="0" smtClean="0"/>
              <a:t>mécanique/thermique </a:t>
            </a:r>
            <a:r>
              <a:rPr lang="fr-FR" sz="2400" dirty="0" smtClean="0"/>
              <a:t>des </a:t>
            </a:r>
            <a:r>
              <a:rPr lang="fr-FR" sz="2400" b="1" dirty="0" smtClean="0"/>
              <a:t>structures</a:t>
            </a:r>
            <a:r>
              <a:rPr lang="fr-FR" sz="2400" dirty="0" smtClean="0"/>
              <a:t> et des </a:t>
            </a:r>
            <a:r>
              <a:rPr lang="fr-FR" sz="2400" b="1" dirty="0" smtClean="0"/>
              <a:t>fluides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/>
              <a:t>Résolution d'</a:t>
            </a:r>
            <a:r>
              <a:rPr lang="fr-FR" sz="2000" b="1" dirty="0" smtClean="0"/>
              <a:t>équations aux dérivées partielles </a:t>
            </a:r>
            <a:r>
              <a:rPr lang="fr-FR" sz="2000" dirty="0" smtClean="0"/>
              <a:t>par la méthode des éléments finis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b="1" dirty="0" smtClean="0"/>
              <a:t>Système complet </a:t>
            </a:r>
            <a:r>
              <a:rPr lang="fr-FR" sz="2000" dirty="0" smtClean="0"/>
              <a:t>: solveur, pré/post-processeur, visualisation, import/export des données …</a:t>
            </a:r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/>
              <a:t>Basé </a:t>
            </a:r>
            <a:r>
              <a:rPr lang="fr-FR" sz="2000" dirty="0"/>
              <a:t>sur un </a:t>
            </a:r>
            <a:r>
              <a:rPr lang="fr-FR" sz="2000" b="1" dirty="0"/>
              <a:t>langage de commande :</a:t>
            </a:r>
            <a:r>
              <a:rPr lang="fr-FR" sz="2000" dirty="0"/>
              <a:t> </a:t>
            </a:r>
            <a:r>
              <a:rPr lang="fr-FR" sz="2000" b="1" dirty="0">
                <a:solidFill>
                  <a:schemeClr val="tx2"/>
                </a:solidFill>
              </a:rPr>
              <a:t>Gibiane</a:t>
            </a:r>
            <a:r>
              <a:rPr lang="fr-FR" sz="2000" b="1" dirty="0"/>
              <a:t> </a:t>
            </a:r>
            <a:r>
              <a:rPr lang="fr-FR" sz="2000" dirty="0"/>
              <a:t>(orienté objet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63" y="4125912"/>
            <a:ext cx="1732156" cy="15458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31" y="4004547"/>
            <a:ext cx="359615" cy="16531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342" y="3999751"/>
            <a:ext cx="2542310" cy="16579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20" y="4125912"/>
            <a:ext cx="1692645" cy="15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2 : </a:t>
            </a:r>
            <a:r>
              <a:rPr lang="fr-FR" sz="2000" dirty="0" smtClean="0"/>
              <a:t>rupture par suppression d'éléments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Traction d’une plaque perforée</a:t>
            </a:r>
          </a:p>
          <a:p>
            <a:pPr lvl="1">
              <a:buNone/>
            </a:pPr>
            <a:r>
              <a:rPr lang="fr-FR" sz="2000" dirty="0" smtClean="0"/>
              <a:t>	élasticité, grands déplacements</a:t>
            </a:r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>
                <a:solidFill>
                  <a:srgbClr val="00B050"/>
                </a:solidFill>
              </a:rPr>
              <a:t>Objectif : modéliser la rupture en supprimant les éléments au cours du calcul.</a:t>
            </a:r>
            <a:br>
              <a:rPr lang="fr-FR" sz="2000" b="1" dirty="0" smtClean="0">
                <a:solidFill>
                  <a:srgbClr val="00B050"/>
                </a:solidFill>
              </a:rPr>
            </a:br>
            <a:r>
              <a:rPr lang="fr-FR" sz="2000" i="1" dirty="0" smtClean="0">
                <a:solidFill>
                  <a:srgbClr val="00B050"/>
                </a:solidFill>
              </a:rPr>
              <a:t>On utilisera un critère simple sur la 1</a:t>
            </a:r>
            <a:r>
              <a:rPr lang="fr-FR" sz="2000" i="1" baseline="30000" dirty="0" smtClean="0">
                <a:solidFill>
                  <a:srgbClr val="00B050"/>
                </a:solidFill>
              </a:rPr>
              <a:t>ère</a:t>
            </a:r>
            <a:r>
              <a:rPr lang="fr-FR" sz="2000" i="1" dirty="0" smtClean="0">
                <a:solidFill>
                  <a:srgbClr val="00B050"/>
                </a:solidFill>
              </a:rPr>
              <a:t> contrainte principale :</a:t>
            </a:r>
          </a:p>
          <a:p>
            <a:pPr lvl="2" algn="ctr"/>
            <a:r>
              <a:rPr lang="fr-FR" sz="2000" i="1" dirty="0" smtClean="0">
                <a:solidFill>
                  <a:srgbClr val="00B050"/>
                </a:solidFill>
              </a:rPr>
              <a:t>rupture si </a:t>
            </a:r>
            <a:r>
              <a:rPr lang="fr-FR" sz="2000" i="1" dirty="0" err="1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000" i="1" baseline="-25000" dirty="0" err="1" smtClean="0">
                <a:solidFill>
                  <a:srgbClr val="00B050"/>
                </a:solidFill>
              </a:rPr>
              <a:t>I</a:t>
            </a:r>
            <a:r>
              <a:rPr lang="fr-FR" sz="2000" i="1" dirty="0" smtClean="0">
                <a:solidFill>
                  <a:srgbClr val="00B050"/>
                </a:solidFill>
              </a:rPr>
              <a:t> ≥ 22 </a:t>
            </a:r>
            <a:r>
              <a:rPr lang="fr-FR" sz="2000" i="1" dirty="0" err="1" smtClean="0">
                <a:solidFill>
                  <a:srgbClr val="00B050"/>
                </a:solidFill>
              </a:rPr>
              <a:t>GPa</a:t>
            </a:r>
            <a:endParaRPr lang="fr-FR" sz="2000" i="1" dirty="0" smtClean="0">
              <a:solidFill>
                <a:srgbClr val="00B050"/>
              </a:solidFill>
            </a:endParaRPr>
          </a:p>
          <a:p>
            <a:pPr lvl="1"/>
            <a:endParaRPr lang="fr-FR" sz="2000" b="1" dirty="0" smtClean="0">
              <a:solidFill>
                <a:srgbClr val="00B050"/>
              </a:solidFill>
              <a:cs typeface="Consolas" pitchFamily="49" charset="0"/>
            </a:endParaRPr>
          </a:p>
          <a:p>
            <a:pPr lvl="1" algn="ctr">
              <a:buNone/>
            </a:pPr>
            <a:r>
              <a:rPr lang="fr-FR" sz="2000" b="1" i="1" dirty="0" smtClean="0">
                <a:cs typeface="Consolas" pitchFamily="49" charset="0"/>
              </a:rPr>
              <a:t>À vous de jouer 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40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58243" y="1798938"/>
            <a:ext cx="1087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00B050"/>
                </a:solidFill>
              </a:rPr>
              <a:t>Déplacements</a:t>
            </a:r>
            <a:br>
              <a:rPr lang="fr-FR" sz="1100" i="1" dirty="0" smtClean="0">
                <a:solidFill>
                  <a:srgbClr val="00B050"/>
                </a:solidFill>
              </a:rPr>
            </a:br>
            <a:r>
              <a:rPr lang="fr-FR" sz="1100" i="1" dirty="0" smtClean="0">
                <a:solidFill>
                  <a:srgbClr val="00B050"/>
                </a:solidFill>
              </a:rPr>
              <a:t>imposé</a:t>
            </a:r>
            <a:endParaRPr lang="fr-FR" sz="1100" i="1" dirty="0">
              <a:solidFill>
                <a:srgbClr val="00B05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23" y="2229825"/>
            <a:ext cx="2246727" cy="2238375"/>
          </a:xfrm>
          <a:prstGeom prst="rect">
            <a:avLst/>
          </a:prstGeom>
        </p:spPr>
      </p:pic>
      <p:sp>
        <p:nvSpPr>
          <p:cNvPr id="18" name="Triangle isocèle 17"/>
          <p:cNvSpPr/>
          <p:nvPr/>
        </p:nvSpPr>
        <p:spPr>
          <a:xfrm rot="10800000" flipV="1">
            <a:off x="1540368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18"/>
          <p:cNvSpPr/>
          <p:nvPr/>
        </p:nvSpPr>
        <p:spPr>
          <a:xfrm rot="10800000" flipV="1">
            <a:off x="1848740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19"/>
          <p:cNvSpPr/>
          <p:nvPr/>
        </p:nvSpPr>
        <p:spPr>
          <a:xfrm rot="10800000" flipV="1">
            <a:off x="2157112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isocèle 20"/>
          <p:cNvSpPr/>
          <p:nvPr/>
        </p:nvSpPr>
        <p:spPr>
          <a:xfrm rot="10800000" flipV="1">
            <a:off x="2465484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iangle isocèle 21"/>
          <p:cNvSpPr/>
          <p:nvPr/>
        </p:nvSpPr>
        <p:spPr>
          <a:xfrm rot="10800000" flipV="1">
            <a:off x="2773856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riangle isocèle 22"/>
          <p:cNvSpPr/>
          <p:nvPr/>
        </p:nvSpPr>
        <p:spPr>
          <a:xfrm rot="10800000" flipV="1">
            <a:off x="3082228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riangle isocèle 23"/>
          <p:cNvSpPr/>
          <p:nvPr/>
        </p:nvSpPr>
        <p:spPr>
          <a:xfrm rot="10800000" flipV="1">
            <a:off x="3390598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334180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1574752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1815324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2055896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2296468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537040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2777612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3018184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258756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3499330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88" y="1351887"/>
            <a:ext cx="2431644" cy="37396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61291" y="4398414"/>
            <a:ext cx="7665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FF0000"/>
                </a:solidFill>
              </a:rPr>
              <a:t>Blocages</a:t>
            </a:r>
            <a:endParaRPr lang="fr-FR" sz="1100" i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68119" y="3115498"/>
            <a:ext cx="131959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0070C0"/>
                </a:solidFill>
              </a:rPr>
              <a:t>Contrainte </a:t>
            </a:r>
            <a:r>
              <a:rPr lang="fr-FR" sz="1100" i="1" dirty="0" err="1">
                <a:solidFill>
                  <a:srgbClr val="0070C0"/>
                </a:solidFill>
                <a:latin typeface="Symbol" pitchFamily="18" charset="2"/>
              </a:rPr>
              <a:t>s</a:t>
            </a:r>
            <a:r>
              <a:rPr lang="fr-FR" sz="1100" i="1" baseline="-25000" dirty="0" err="1">
                <a:solidFill>
                  <a:srgbClr val="0070C0"/>
                </a:solidFill>
              </a:rPr>
              <a:t>I</a:t>
            </a:r>
            <a:r>
              <a:rPr lang="fr-FR" sz="1100" i="1" baseline="-25000" dirty="0">
                <a:solidFill>
                  <a:srgbClr val="0070C0"/>
                </a:solidFill>
              </a:rPr>
              <a:t> </a:t>
            </a:r>
            <a:r>
              <a:rPr lang="fr-FR" sz="1100" i="1" dirty="0" smtClean="0">
                <a:solidFill>
                  <a:srgbClr val="0070C0"/>
                </a:solidFill>
              </a:rPr>
              <a:t> et</a:t>
            </a:r>
          </a:p>
          <a:p>
            <a:pPr algn="ctr"/>
            <a:r>
              <a:rPr lang="fr-FR" sz="1100" i="1" dirty="0" smtClean="0">
                <a:solidFill>
                  <a:srgbClr val="0070C0"/>
                </a:solidFill>
              </a:rPr>
              <a:t>forces de réaction</a:t>
            </a:r>
          </a:p>
          <a:p>
            <a:pPr algn="ctr"/>
            <a:r>
              <a:rPr lang="fr-FR" sz="1100" i="1" dirty="0" smtClean="0">
                <a:solidFill>
                  <a:srgbClr val="0070C0"/>
                </a:solidFill>
              </a:rPr>
              <a:t>sur la déformée</a:t>
            </a:r>
            <a:endParaRPr lang="fr-FR" sz="1100" i="1" dirty="0">
              <a:solidFill>
                <a:srgbClr val="0070C0"/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1334180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 rot="5400000">
            <a:off x="160338" y="3063587"/>
            <a:ext cx="2084258" cy="201748"/>
            <a:chOff x="1692768" y="4590904"/>
            <a:chExt cx="2084258" cy="201748"/>
          </a:xfrm>
        </p:grpSpPr>
        <p:sp>
          <p:nvSpPr>
            <p:cNvPr id="40" name="Triangle isocèle 39"/>
            <p:cNvSpPr/>
            <p:nvPr/>
          </p:nvSpPr>
          <p:spPr>
            <a:xfrm rot="10800000" flipV="1">
              <a:off x="1692768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riangle isocèle 40"/>
            <p:cNvSpPr/>
            <p:nvPr/>
          </p:nvSpPr>
          <p:spPr>
            <a:xfrm rot="10800000" flipV="1">
              <a:off x="2001140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Triangle isocèle 41"/>
            <p:cNvSpPr/>
            <p:nvPr/>
          </p:nvSpPr>
          <p:spPr>
            <a:xfrm rot="10800000" flipV="1">
              <a:off x="2309512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Triangle isocèle 42"/>
            <p:cNvSpPr/>
            <p:nvPr/>
          </p:nvSpPr>
          <p:spPr>
            <a:xfrm rot="10800000" flipV="1">
              <a:off x="2617884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Triangle isocèle 43"/>
            <p:cNvSpPr/>
            <p:nvPr/>
          </p:nvSpPr>
          <p:spPr>
            <a:xfrm rot="10800000" flipV="1">
              <a:off x="2926256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Triangle isocèle 44"/>
            <p:cNvSpPr/>
            <p:nvPr/>
          </p:nvSpPr>
          <p:spPr>
            <a:xfrm rot="10800000" flipV="1">
              <a:off x="3234628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Triangle isocèle 45"/>
            <p:cNvSpPr/>
            <p:nvPr/>
          </p:nvSpPr>
          <p:spPr>
            <a:xfrm rot="10800000" flipV="1">
              <a:off x="3542998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2 : </a:t>
            </a:r>
            <a:r>
              <a:rPr lang="fr-FR" sz="2000" dirty="0" smtClean="0"/>
              <a:t>rupture par suppression d'éléments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fr-FR" sz="2000" b="1" dirty="0"/>
              <a:t>Quelques indices …</a:t>
            </a:r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r>
              <a:rPr lang="fr-FR" sz="2000" b="1" dirty="0"/>
              <a:t>Opérateurs utiles</a:t>
            </a:r>
          </a:p>
          <a:p>
            <a:pPr marL="0" lvl="1" indent="0">
              <a:buNone/>
            </a:pPr>
            <a:endParaRPr lang="fr-FR" sz="2000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PRIN</a:t>
            </a:r>
            <a:r>
              <a:rPr lang="fr-FR" sz="2000" dirty="0"/>
              <a:t> : calcul des contraintes principales</a:t>
            </a:r>
          </a:p>
          <a:p>
            <a:pPr marL="0" lvl="1" indent="0">
              <a:buNone/>
            </a:pP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CHAN</a:t>
            </a:r>
            <a:r>
              <a:rPr lang="fr-FR" sz="2000" dirty="0"/>
              <a:t> : changement des points support d'un champ par éléments</a:t>
            </a:r>
          </a:p>
          <a:p>
            <a:pPr marL="0" lvl="1" indent="0">
              <a:buNone/>
            </a:pP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ELEM</a:t>
            </a:r>
            <a:r>
              <a:rPr lang="fr-FR" sz="2000" dirty="0"/>
              <a:t> : isoler les éléments où un champ par élément vérifie un critère</a:t>
            </a:r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fr-FR" sz="2000" dirty="0" smtClean="0"/>
              <a:t> </a:t>
            </a:r>
            <a:r>
              <a:rPr lang="fr-FR" sz="2000" dirty="0"/>
              <a:t>: réduction d'un modèle sur un sous </a:t>
            </a:r>
            <a:r>
              <a:rPr lang="fr-FR" sz="2000" dirty="0" smtClean="0"/>
              <a:t>maillage</a:t>
            </a:r>
          </a:p>
          <a:p>
            <a:pPr marL="0" lvl="1" indent="0">
              <a:buNone/>
            </a:pPr>
            <a:endParaRPr lang="fr-FR" sz="2000" dirty="0" smtClean="0"/>
          </a:p>
          <a:p>
            <a:pPr marL="0" lvl="1" indent="0">
              <a:buNone/>
            </a:pPr>
            <a:endParaRPr lang="fr-FR" sz="2000" dirty="0" smtClean="0"/>
          </a:p>
          <a:p>
            <a:pPr lvl="1"/>
            <a:r>
              <a:rPr lang="fr-FR" sz="2000" b="1" dirty="0" smtClean="0"/>
              <a:t>Informations utiles</a:t>
            </a:r>
            <a:endParaRPr lang="fr-FR" sz="2000" b="1" dirty="0"/>
          </a:p>
          <a:p>
            <a:pPr marL="0" lvl="1" indent="0">
              <a:buNone/>
            </a:pPr>
            <a:endParaRPr lang="fr-FR" sz="2000" dirty="0" smtClean="0"/>
          </a:p>
          <a:p>
            <a:pPr marL="0" lvl="1" indent="0">
              <a:buNone/>
            </a:pPr>
            <a:r>
              <a:rPr lang="fr-FR" sz="2000" dirty="0" smtClean="0"/>
              <a:t>Modifier les </a:t>
            </a:r>
            <a:r>
              <a:rPr lang="fr-FR" sz="2000" dirty="0" smtClean="0">
                <a:solidFill>
                  <a:srgbClr val="00B050"/>
                </a:solidFill>
              </a:rPr>
              <a:t>objets temporaires </a:t>
            </a:r>
            <a:r>
              <a:rPr lang="fr-FR" sz="2000" dirty="0" smtClean="0"/>
              <a:t>du calcul dans   </a:t>
            </a:r>
            <a:r>
              <a:rPr lang="fr-FR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TAB1 . WTABLE</a:t>
            </a:r>
            <a:endParaRPr lang="fr-FR" sz="2000" b="1" dirty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11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2 : </a:t>
            </a:r>
            <a:r>
              <a:rPr lang="fr-FR" sz="2000" dirty="0" smtClean="0"/>
              <a:t>rupture par suppression d'éléments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Solution</a:t>
            </a:r>
          </a:p>
          <a:p>
            <a:pPr lvl="1">
              <a:buNone/>
            </a:pPr>
            <a:r>
              <a:rPr lang="fr-FR" sz="2000" dirty="0" smtClean="0"/>
              <a:t>-	raffiner les pas de temps</a:t>
            </a:r>
          </a:p>
          <a:p>
            <a:pPr lvl="1">
              <a:buNone/>
            </a:pPr>
            <a:r>
              <a:rPr lang="fr-FR" sz="2000" dirty="0" smtClean="0"/>
              <a:t>-	utiliser la procédure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</a:p>
          <a:p>
            <a:pPr lvl="1">
              <a:buFontTx/>
              <a:buChar char="-"/>
            </a:pPr>
            <a:r>
              <a:rPr lang="fr-FR" sz="2000" dirty="0" smtClean="0"/>
              <a:t>extraire le modèle et les contraintes calculées (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T1 . </a:t>
            </a:r>
            <a:r>
              <a:rPr lang="fr-FR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ESTIMATION</a:t>
            </a:r>
            <a:r>
              <a:rPr lang="fr-FR" sz="2000" dirty="0" smtClean="0"/>
              <a:t>)</a:t>
            </a:r>
          </a:p>
          <a:p>
            <a:pPr lvl="1">
              <a:buFontTx/>
              <a:buChar char="-"/>
            </a:pPr>
            <a:r>
              <a:rPr lang="fr-FR" sz="2000" dirty="0" smtClean="0"/>
              <a:t>calculer les contraintes principales</a:t>
            </a:r>
          </a:p>
          <a:p>
            <a:pPr lvl="1">
              <a:buFontTx/>
              <a:buChar char="-"/>
            </a:pPr>
            <a:r>
              <a:rPr lang="fr-FR" sz="2000" dirty="0" smtClean="0"/>
              <a:t>déterminer le maillage des « éléments non rompus »</a:t>
            </a:r>
          </a:p>
          <a:p>
            <a:pPr lvl="1">
              <a:buNone/>
            </a:pPr>
            <a:r>
              <a:rPr lang="fr-FR" sz="2000" dirty="0" smtClean="0"/>
              <a:t>-	réduire le modèle sur ce maillage</a:t>
            </a:r>
          </a:p>
          <a:p>
            <a:pPr lvl="1">
              <a:buNone/>
            </a:pPr>
            <a:r>
              <a:rPr lang="fr-FR" sz="2000" dirty="0" smtClean="0"/>
              <a:t>-	écraser le modèle dans la table de travail </a:t>
            </a:r>
            <a:r>
              <a:rPr lang="fr-FR" sz="20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WTABLE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/>
              <a:t>	</a:t>
            </a:r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42</a:t>
            </a:fld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79662" y="3762839"/>
            <a:ext cx="4392338" cy="14773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T1*'TABLE'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MO1 = T1 . 'WTABLE' . 'MODELE'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SG1 = T1 . 'ESTIMATION' . 'CONTRAINTES'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SGP1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PRIN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SG1 MO1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SG11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CHAN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'GRAVITE'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EXCO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'SI11' SGP1) MO1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MAIL2 = SG11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ELEM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'INFERIEUR'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2.2E10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MO2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REDU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MO1 MAIL2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T1 . 'WTABLE' . 'MODELE'   = MO2 ;</a:t>
            </a:r>
          </a:p>
          <a:p>
            <a:pPr marL="0" lvl="1">
              <a:buNone/>
            </a:pP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4662056" y="3686861"/>
            <a:ext cx="0" cy="2735885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112000" y="3953215"/>
            <a:ext cx="3831702" cy="55399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'PROCEDURE_PERSO1'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'TEMPS_CALCULES' 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0.6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                                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0.01 1. ;</a:t>
            </a:r>
            <a:endParaRPr lang="fr-FR" sz="10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7470" y="6070280"/>
            <a:ext cx="7042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fr-FR" sz="1200" i="1" dirty="0" smtClean="0">
                <a:cs typeface="Consolas" pitchFamily="49" charset="0"/>
              </a:rPr>
              <a:t>					Programme principal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2 : </a:t>
            </a:r>
            <a:r>
              <a:rPr lang="fr-FR" sz="2000" dirty="0" smtClean="0"/>
              <a:t>rupture par suppression d'éléments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Résultats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/>
              <a:t>	</a:t>
            </a:r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43</a:t>
            </a:fld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4" y="1553984"/>
            <a:ext cx="1752536" cy="235331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37" y="1452788"/>
            <a:ext cx="1733722" cy="261330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96" y="1523690"/>
            <a:ext cx="1771193" cy="266414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26" y="1738511"/>
            <a:ext cx="1767271" cy="267869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4" y="4013902"/>
            <a:ext cx="3972375" cy="27788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12000" y="5805768"/>
            <a:ext cx="2036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0070C0"/>
                </a:solidFill>
              </a:rPr>
              <a:t>Courbe force / déplacement</a:t>
            </a:r>
            <a:endParaRPr lang="fr-FR" sz="1100" i="1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48375" y="5065648"/>
            <a:ext cx="4476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0070C0"/>
                </a:solidFill>
              </a:rPr>
              <a:t>Modèle peu robuste </a:t>
            </a:r>
            <a:r>
              <a:rPr lang="fr-FR" sz="1400" i="1" dirty="0" smtClean="0">
                <a:solidFill>
                  <a:srgbClr val="0070C0"/>
                </a:solidFill>
              </a:rPr>
              <a:t>:</a:t>
            </a:r>
            <a:br>
              <a:rPr lang="fr-FR" sz="1400" i="1" dirty="0" smtClean="0">
                <a:solidFill>
                  <a:srgbClr val="0070C0"/>
                </a:solidFill>
              </a:rPr>
            </a:br>
            <a:r>
              <a:rPr lang="fr-FR" sz="1400" i="1" dirty="0" smtClean="0">
                <a:solidFill>
                  <a:srgbClr val="0070C0"/>
                </a:solidFill>
              </a:rPr>
              <a:t>résultat très </a:t>
            </a:r>
            <a:r>
              <a:rPr lang="fr-FR" sz="1400" i="1" dirty="0">
                <a:solidFill>
                  <a:srgbClr val="0070C0"/>
                </a:solidFill>
              </a:rPr>
              <a:t>sensible à la </a:t>
            </a:r>
            <a:r>
              <a:rPr lang="fr-FR" sz="1400" i="1" dirty="0" smtClean="0">
                <a:solidFill>
                  <a:srgbClr val="0070C0"/>
                </a:solidFill>
              </a:rPr>
              <a:t>discrétisation espace/temps</a:t>
            </a:r>
            <a:endParaRPr lang="fr-FR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Solution (</a:t>
            </a:r>
            <a:r>
              <a:rPr lang="en-US" sz="2000" b="1" dirty="0" err="1" smtClean="0"/>
              <a:t>bis</a:t>
            </a:r>
            <a:r>
              <a:rPr lang="en-US" sz="2000" b="1" dirty="0" smtClean="0"/>
              <a:t>)</a:t>
            </a:r>
          </a:p>
          <a:p>
            <a:pPr lvl="1">
              <a:buNone/>
            </a:pPr>
            <a:r>
              <a:rPr lang="en-US" sz="2000" dirty="0" smtClean="0"/>
              <a:t>-	</a:t>
            </a:r>
            <a:r>
              <a:rPr lang="en-US" sz="2000" dirty="0" err="1" smtClean="0"/>
              <a:t>raffiner</a:t>
            </a:r>
            <a:r>
              <a:rPr lang="en-US" sz="2000" dirty="0" smtClean="0"/>
              <a:t> les pas de temps</a:t>
            </a:r>
          </a:p>
          <a:p>
            <a:pPr lvl="1">
              <a:buNone/>
            </a:pPr>
            <a:r>
              <a:rPr lang="en-US" sz="2000" dirty="0" smtClean="0"/>
              <a:t>-	</a:t>
            </a:r>
            <a:r>
              <a:rPr lang="fr-FR" sz="2000" dirty="0"/>
              <a:t>utiliser la procédure </a:t>
            </a:r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</a:p>
          <a:p>
            <a:pPr lvl="1">
              <a:buFontTx/>
              <a:buChar char="-"/>
            </a:pPr>
            <a:r>
              <a:rPr lang="fr-FR" sz="2000" dirty="0"/>
              <a:t>extraire le modèle et les contraintes calculées (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T1 . </a:t>
            </a:r>
            <a:r>
              <a:rPr lang="fr-FR" sz="2000" b="1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ESTIMATION</a:t>
            </a:r>
            <a:r>
              <a:rPr lang="fr-FR" sz="2000" dirty="0"/>
              <a:t>)</a:t>
            </a:r>
          </a:p>
          <a:p>
            <a:pPr lvl="1">
              <a:buFontTx/>
              <a:buChar char="-"/>
            </a:pPr>
            <a:r>
              <a:rPr lang="fr-FR" sz="2000" dirty="0"/>
              <a:t>calculer les contraintes principales</a:t>
            </a:r>
          </a:p>
          <a:p>
            <a:pPr lvl="1">
              <a:buFontTx/>
              <a:buChar char="-"/>
            </a:pPr>
            <a:r>
              <a:rPr lang="fr-FR" sz="2000" dirty="0"/>
              <a:t>déterminer le maillage des éléments non rompus</a:t>
            </a:r>
          </a:p>
          <a:p>
            <a:pPr lvl="1">
              <a:buNone/>
            </a:pPr>
            <a:r>
              <a:rPr lang="fr-FR" sz="2000" dirty="0"/>
              <a:t>-	réduire </a:t>
            </a:r>
            <a:r>
              <a:rPr lang="fr-FR" sz="2000" dirty="0" smtClean="0"/>
              <a:t>les </a:t>
            </a:r>
            <a:r>
              <a:rPr lang="fr-FR" sz="2000" b="1" dirty="0" smtClean="0"/>
              <a:t>blocages</a:t>
            </a:r>
            <a:r>
              <a:rPr lang="fr-FR" sz="2000" dirty="0" smtClean="0"/>
              <a:t> </a:t>
            </a:r>
            <a:r>
              <a:rPr lang="fr-FR" sz="2000" dirty="0"/>
              <a:t>sur ce maillage</a:t>
            </a:r>
          </a:p>
          <a:p>
            <a:pPr lvl="1">
              <a:buNone/>
            </a:pPr>
            <a:r>
              <a:rPr lang="fr-FR" sz="2000" dirty="0"/>
              <a:t>-	écraser </a:t>
            </a:r>
            <a:r>
              <a:rPr lang="fr-FR" sz="2000" dirty="0" smtClean="0"/>
              <a:t>les blocages </a:t>
            </a:r>
            <a:r>
              <a:rPr lang="fr-FR" sz="2000" dirty="0"/>
              <a:t>dans la table de travail </a:t>
            </a:r>
            <a:r>
              <a:rPr lang="fr-FR" sz="2000" b="1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WTABLE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44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79661" y="3402769"/>
            <a:ext cx="4842395" cy="30162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T1*'TABLE'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MO1 = T1 . 'WTABLE' . 'MODELE'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MAIL1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MO1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'MAIL'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SG1 = T1 . 'ESTIMATION' . 'CONTRAINTES'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SGP1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PRIN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SG1 MO1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SG11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CHAN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'GRAVITE'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(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EXCO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'SI11' SGP1) MO1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MAIL2 = SG11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ELEM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'INFERIEUR'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2.2E10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MAIL3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DIFF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MAIL1 MAIL2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NE3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NBEL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MAIL3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(NE3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&gt;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0)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MESS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' [PERSO1 :] Suppression de' NE3 'elements' ;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 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BL01 = T1 . 'WTABLE' . 'BLOCAGES_MECANIQUES'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MAILBL1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BL01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'MAIL'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MAILBL2 = MAILBL1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ELEM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'APPU' 'LARG'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MAIL3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MAILBL3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DIFF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MAILBL1 MAILBL2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BL02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REDU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BL01 MAILBL3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T1 . 'WTABLE' . 'BLOCAGES_MECANIQUES' = BL02 ;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FINSI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</p:txBody>
      </p:sp>
      <p:cxnSp>
        <p:nvCxnSpPr>
          <p:cNvPr id="14" name="Connecteur droit 13"/>
          <p:cNvCxnSpPr>
            <a:endCxn id="15" idx="2"/>
          </p:cNvCxnSpPr>
          <p:nvPr/>
        </p:nvCxnSpPr>
        <p:spPr>
          <a:xfrm>
            <a:off x="4662056" y="3460090"/>
            <a:ext cx="6571" cy="3172481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47470" y="6355572"/>
            <a:ext cx="7042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fr-FR" sz="1200" i="1" dirty="0" smtClean="0">
                <a:cs typeface="Consolas" pitchFamily="49" charset="0"/>
              </a:rPr>
              <a:t>					Programme principal</a:t>
            </a:r>
            <a:endParaRPr lang="fr-FR" sz="1200" i="1" dirty="0"/>
          </a:p>
        </p:txBody>
      </p:sp>
      <p:sp>
        <p:nvSpPr>
          <p:cNvPr id="10" name="Rectangle 9"/>
          <p:cNvSpPr/>
          <p:nvPr/>
        </p:nvSpPr>
        <p:spPr>
          <a:xfrm>
            <a:off x="5112000" y="4238507"/>
            <a:ext cx="3831702" cy="55399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'PROCEDURE_PERSO1'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'TEMPS_CALCULES' 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0.6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                                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0.01 1. ;</a:t>
            </a:r>
            <a:endParaRPr lang="fr-FR" sz="10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869" y="5126373"/>
            <a:ext cx="3367087" cy="921911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2 : </a:t>
            </a:r>
            <a:r>
              <a:rPr lang="fr-FR" sz="2000" dirty="0" smtClean="0"/>
              <a:t>rupture par suppression d'éléments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38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Results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/>
              <a:t>	</a:t>
            </a:r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45</a:t>
            </a:fld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9" y="1546801"/>
            <a:ext cx="1700531" cy="251214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3" y="1454793"/>
            <a:ext cx="1751961" cy="295365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57" y="1418922"/>
            <a:ext cx="1801435" cy="352641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15" y="1626754"/>
            <a:ext cx="1855543" cy="365074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0" y="3998616"/>
            <a:ext cx="3941921" cy="2769236"/>
          </a:xfrm>
          <a:prstGeom prst="rect">
            <a:avLst/>
          </a:prstGeom>
        </p:spPr>
      </p:pic>
      <p:sp>
        <p:nvSpPr>
          <p:cNvPr id="14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2 : </a:t>
            </a:r>
            <a:r>
              <a:rPr lang="fr-FR" sz="2000" dirty="0" smtClean="0"/>
              <a:t>rupture par suppression d'éléments</a:t>
            </a:r>
            <a:endParaRPr lang="fr-FR" sz="1600" dirty="0"/>
          </a:p>
        </p:txBody>
      </p:sp>
      <p:sp>
        <p:nvSpPr>
          <p:cNvPr id="15" name="Rectangle 14"/>
          <p:cNvSpPr/>
          <p:nvPr/>
        </p:nvSpPr>
        <p:spPr>
          <a:xfrm>
            <a:off x="1512000" y="5805768"/>
            <a:ext cx="2036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0070C0"/>
                </a:solidFill>
              </a:rPr>
              <a:t>Courbe force / déplacement</a:t>
            </a:r>
            <a:endParaRPr lang="fr-FR" sz="1100" i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48375" y="5065648"/>
            <a:ext cx="4476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0070C0"/>
                </a:solidFill>
              </a:rPr>
              <a:t>Modèle peu robuste </a:t>
            </a:r>
            <a:r>
              <a:rPr lang="fr-FR" sz="1400" i="1" dirty="0" smtClean="0">
                <a:solidFill>
                  <a:srgbClr val="0070C0"/>
                </a:solidFill>
              </a:rPr>
              <a:t>:</a:t>
            </a:r>
            <a:br>
              <a:rPr lang="fr-FR" sz="1400" i="1" dirty="0" smtClean="0">
                <a:solidFill>
                  <a:srgbClr val="0070C0"/>
                </a:solidFill>
              </a:rPr>
            </a:br>
            <a:r>
              <a:rPr lang="fr-FR" sz="1400" i="1" dirty="0" smtClean="0">
                <a:solidFill>
                  <a:srgbClr val="0070C0"/>
                </a:solidFill>
              </a:rPr>
              <a:t>résultat très </a:t>
            </a:r>
            <a:r>
              <a:rPr lang="fr-FR" sz="1400" i="1" dirty="0">
                <a:solidFill>
                  <a:srgbClr val="0070C0"/>
                </a:solidFill>
              </a:rPr>
              <a:t>sensible à la </a:t>
            </a:r>
            <a:r>
              <a:rPr lang="fr-FR" sz="1400" i="1" dirty="0" smtClean="0">
                <a:solidFill>
                  <a:srgbClr val="0070C0"/>
                </a:solidFill>
              </a:rPr>
              <a:t>discrétisation espace/temps</a:t>
            </a:r>
            <a:endParaRPr lang="fr-FR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Fonctionnement de TRANSNON</a:t>
            </a:r>
            <a:br>
              <a:rPr lang="fr-FR" dirty="0" smtClean="0"/>
            </a:br>
            <a:r>
              <a:rPr lang="fr-FR" sz="1800" dirty="0" smtClean="0"/>
              <a:t>solveur thermique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4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 des équations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Equations locale de la thermique transitoire</a:t>
                </a:r>
              </a:p>
              <a:p>
                <a:pPr lvl="2">
                  <a:lnSpc>
                    <a:spcPct val="100000"/>
                  </a:lnSpc>
                </a:pPr>
                <a:endParaRPr lang="fr-FR" sz="600" dirty="0" smtClean="0"/>
              </a:p>
              <a:p>
                <a:pPr lvl="2">
                  <a:lnSpc>
                    <a:spcPct val="100000"/>
                  </a:lnSpc>
                </a:pP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:endParaRPr lang="fr-FR" dirty="0"/>
              </a:p>
              <a:p>
                <a:pPr lvl="2">
                  <a:lnSpc>
                    <a:spcPct val="100000"/>
                  </a:lnSpc>
                </a:pPr>
                <a:endParaRPr lang="fr-FR" dirty="0"/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/>
                  <a:t>densité de flux de chaleur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grad</m:t>
                        </m:r>
                      </m:e>
                    </m:acc>
                    <m:d>
                      <m:d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dirty="0"/>
                  <a:t>	</a:t>
                </a:r>
                <a:r>
                  <a:rPr lang="fr-FR" dirty="0" smtClean="0"/>
                  <a:t>	</a:t>
                </a:r>
                <a:r>
                  <a:rPr lang="fr-FR" dirty="0"/>
                  <a:t>	</a:t>
                </a:r>
                <a:r>
                  <a:rPr lang="fr-FR" dirty="0" smtClean="0"/>
                  <a:t>sur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:endParaRPr lang="fr-FR" sz="1000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/>
                  <a:t>équation de la chaleur		</a:t>
                </a:r>
                <a14:m>
                  <m:oMath xmlns:m="http://schemas.openxmlformats.org/officeDocument/2006/math"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1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div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fr-FR" dirty="0" smtClean="0"/>
                  <a:t>		sur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fr-FR" dirty="0" smtClean="0"/>
              </a:p>
              <a:p>
                <a:pPr lvl="2" algn="just">
                  <a:lnSpc>
                    <a:spcPct val="100000"/>
                  </a:lnSpc>
                </a:pPr>
                <a:endParaRPr lang="fr-FR" sz="1000" dirty="0" smtClean="0"/>
              </a:p>
              <a:p>
                <a:pPr lvl="2" algn="just">
                  <a:lnSpc>
                    <a:spcPct val="100000"/>
                  </a:lnSpc>
                </a:pPr>
                <a:endParaRPr lang="fr-FR" dirty="0" smtClean="0"/>
              </a:p>
              <a:p>
                <a:pPr lvl="2" algn="just">
                  <a:lnSpc>
                    <a:spcPct val="100000"/>
                  </a:lnSpc>
                </a:pPr>
                <a:r>
                  <a:rPr lang="fr-FR" dirty="0" smtClean="0"/>
                  <a:t>flux imposé	 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  <m: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+</m:t>
                    </m:r>
                    <m:limLow>
                      <m:limLow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groupChr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𝑇</m:t>
                                </m:r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convection</m:t>
                        </m:r>
                      </m:lim>
                    </m:limLow>
                    <m:r>
                      <a:rPr lang="fr-FR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+</m:t>
                    </m:r>
                    <m:limLow>
                      <m:limLow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groupChr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𝜀𝜎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bSup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r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ayonnement</m:t>
                        </m:r>
                      </m:lim>
                    </m:limLow>
                  </m:oMath>
                </a14:m>
                <a:r>
                  <a:rPr lang="fr-FR" dirty="0"/>
                  <a:t>	</a:t>
                </a:r>
                <a:r>
                  <a:rPr lang="fr-FR" dirty="0" smtClean="0"/>
                  <a:t>sur</a:t>
                </a:r>
                <a:r>
                  <a:rPr lang="fr-FR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</m:oMath>
                </a14:m>
                <a:endParaRPr lang="fr-FR" sz="1050" dirty="0"/>
              </a:p>
              <a:p>
                <a:pPr lvl="2">
                  <a:lnSpc>
                    <a:spcPct val="100000"/>
                  </a:lnSpc>
                </a:pPr>
                <a:endParaRPr lang="fr-FR" sz="1000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/>
                  <a:t>température imposée		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r>
                  <a:rPr lang="fr-FR" dirty="0"/>
                  <a:t>	</a:t>
                </a:r>
                <a:r>
                  <a:rPr lang="fr-FR" dirty="0" smtClean="0"/>
                  <a:t>			sur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fr-FR" sz="2000" b="1" dirty="0" smtClean="0"/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8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  <a:blipFill>
                <a:blip r:embed="rId2"/>
                <a:stretch>
                  <a:fillRect t="-24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39" y="1046689"/>
            <a:ext cx="1800985" cy="13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des équations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Formulation faible + discrétisation EF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b="1" dirty="0" smtClean="0"/>
              </a:p>
              <a:p>
                <a:pPr lvl="2">
                  <a:lnSpc>
                    <a:spcPct val="100000"/>
                  </a:lnSpc>
                </a:pPr>
                <a:endParaRPr lang="fr-FR" b="1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b="1" dirty="0" smtClean="0"/>
                  <a:t>Vecteur des chaleurs nodales équivalentes (W)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endParaRPr lang="fr-FR" b="1" dirty="0" smtClean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𝑖𝑚𝑝</m:t>
                            </m:r>
                          </m:sub>
                        </m:s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fr-FR" b="1" dirty="0"/>
                  <a:t>	</a:t>
                </a:r>
                <a:r>
                  <a:rPr lang="fr-FR" dirty="0" smtClean="0"/>
                  <a:t>des flux imposés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r>
                  <a:rPr lang="fr-FR" dirty="0" smtClean="0"/>
                  <a:t> (J.m</a:t>
                </a:r>
                <a:r>
                  <a:rPr lang="fr-FR" baseline="30000" dirty="0" smtClean="0"/>
                  <a:t>-2</a:t>
                </a:r>
                <a:r>
                  <a:rPr lang="fr-FR" dirty="0" smtClean="0"/>
                  <a:t>)			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(FLUX)</a:t>
                </a:r>
                <a:endParaRPr lang="fr-FR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h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fr-FR" dirty="0" smtClean="0"/>
                  <a:t>	des flux de convection imposés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h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dirty="0"/>
                  <a:t> (J.m</a:t>
                </a:r>
                <a:r>
                  <a:rPr lang="fr-FR" baseline="30000" dirty="0"/>
                  <a:t>-2</a:t>
                </a:r>
                <a:r>
                  <a:rPr lang="fr-FR" dirty="0" smtClean="0"/>
                  <a:t>)	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(CONV)</a:t>
                </a:r>
                <a:endParaRPr lang="fr-FR" dirty="0" smtClean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𝜀𝜎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fr-FR" dirty="0" smtClean="0"/>
                  <a:t>   des flux de rayonnement imposés </a:t>
                </a:r>
                <a:r>
                  <a:rPr lang="fr-FR" dirty="0"/>
                  <a:t>(J.m</a:t>
                </a:r>
                <a:r>
                  <a:rPr lang="fr-FR" baseline="30000" dirty="0"/>
                  <a:t>-2</a:t>
                </a:r>
                <a:r>
                  <a:rPr lang="fr-FR" dirty="0" smtClean="0"/>
                  <a:t>)</a:t>
                </a: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fr-FR" b="1" dirty="0"/>
                  <a:t>	</a:t>
                </a:r>
                <a:r>
                  <a:rPr lang="fr-FR" dirty="0" smtClean="0"/>
                  <a:t>des sources volumiques imposées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fr-FR" dirty="0"/>
                  <a:t> (J.m</a:t>
                </a:r>
                <a:r>
                  <a:rPr lang="fr-FR" baseline="30000" dirty="0"/>
                  <a:t>-3</a:t>
                </a:r>
                <a:r>
                  <a:rPr lang="fr-FR" dirty="0" smtClean="0"/>
                  <a:t>)</a:t>
                </a:r>
                <a:r>
                  <a:rPr lang="fr-FR" dirty="0"/>
                  <a:t>	</a:t>
                </a:r>
                <a:r>
                  <a:rPr lang="fr-FR" dirty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(SOUR)</a:t>
                </a:r>
              </a:p>
              <a:p>
                <a:pPr lvl="2">
                  <a:lnSpc>
                    <a:spcPct val="100000"/>
                  </a:lnSpc>
                </a:pPr>
                <a:endParaRPr lang="fr-FR" dirty="0" smtClean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dirty="0" smtClean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/>
                <a:r>
                  <a:rPr lang="fr-FR" b="1" dirty="0" smtClean="0">
                    <a:sym typeface="Symbol" pitchFamily="18" charset="2"/>
                  </a:rPr>
                  <a:t>Matrices</a:t>
                </a:r>
                <a:endParaRPr lang="fr-FR" b="1" dirty="0"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fr-FR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	</a:t>
                </a:r>
                <a:r>
                  <a:rPr lang="fr-FR" dirty="0" smtClean="0">
                    <a:sym typeface="Symbol" pitchFamily="18" charset="2"/>
                  </a:rPr>
                  <a:t>matrice de capacité </a:t>
                </a:r>
                <a:r>
                  <a:rPr lang="fr-FR" dirty="0">
                    <a:sym typeface="Symbol" pitchFamily="18" charset="2"/>
                  </a:rPr>
                  <a:t>(J.K</a:t>
                </a:r>
                <a:r>
                  <a:rPr lang="fr-FR" baseline="30000" dirty="0">
                    <a:sym typeface="Symbol" pitchFamily="18" charset="2"/>
                  </a:rPr>
                  <a:t>-1</a:t>
                </a:r>
                <a:r>
                  <a:rPr lang="fr-FR" dirty="0" smtClean="0">
                    <a:sym typeface="Symbol" pitchFamily="18" charset="2"/>
                  </a:rPr>
                  <a:t>)</a:t>
                </a:r>
                <a:r>
                  <a:rPr lang="fr-FR" dirty="0"/>
                  <a:t>	</a:t>
                </a:r>
                <a:r>
                  <a:rPr lang="fr-FR" dirty="0" smtClean="0"/>
                  <a:t>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(CAPA)</a:t>
                </a:r>
                <a:endParaRPr lang="fr-FR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fr-FR" dirty="0" smtClean="0">
                    <a:sym typeface="Symbol" pitchFamily="18" charset="2"/>
                  </a:rPr>
                  <a:t>	matrice de conductivité </a:t>
                </a:r>
                <a:r>
                  <a:rPr lang="fr-FR" dirty="0">
                    <a:sym typeface="Symbol" pitchFamily="18" charset="2"/>
                  </a:rPr>
                  <a:t>(W.K</a:t>
                </a:r>
                <a:r>
                  <a:rPr lang="fr-FR" baseline="30000" dirty="0">
                    <a:sym typeface="Symbol" pitchFamily="18" charset="2"/>
                  </a:rPr>
                  <a:t>-1</a:t>
                </a:r>
                <a:r>
                  <a:rPr lang="fr-FR" dirty="0" smtClean="0">
                    <a:sym typeface="Symbol" pitchFamily="18" charset="2"/>
                  </a:rPr>
                  <a:t>) </a:t>
                </a:r>
                <a:r>
                  <a:rPr lang="fr-FR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(COND)</a:t>
                </a:r>
                <a:endParaRPr lang="fr-FR" dirty="0"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:endParaRPr lang="fr-FR" dirty="0" smtClean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fr-FR" b="1" dirty="0"/>
                  <a:t>	 </a:t>
                </a:r>
                <a:r>
                  <a:rPr lang="fr-FR" dirty="0" smtClean="0"/>
                  <a:t>matrice des fonctions de forme (d’interpolation)</a:t>
                </a:r>
                <a:endParaRPr lang="fr-FR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fr-FR" dirty="0"/>
                  <a:t>	 </a:t>
                </a:r>
                <a:r>
                  <a:rPr lang="fr-FR" dirty="0" smtClean="0"/>
                  <a:t>matrice des dérivées des fonctions de forme</a:t>
                </a:r>
                <a:endParaRPr lang="fr-FR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  <a:blipFill>
                <a:blip r:embed="rId2"/>
                <a:stretch>
                  <a:fillRect t="-2448" b="-10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Thêta méthode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Formulation faible + discrétisation EF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Discrétisation temporelle : </a:t>
                </a:r>
                <a:r>
                  <a:rPr lang="fr-FR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thêta méthode</a:t>
                </a:r>
                <a:endParaRPr lang="fr-FR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b>
                      </m:sSub>
                      <m:f>
                        <m:f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  <m:r>
                                <a:rPr lang="fr-FR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fr-FR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fr-FR" sz="20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𝐾</m:t>
                              </m:r>
                            </m:e>
                          </m:d>
                        </m:e>
                        <m: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b>
                      </m:sSub>
                      <m:sSub>
                        <m:sSub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e>
                          </m:d>
                        </m:e>
                        <m: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b>
                      </m:sSub>
                      <m:r>
                        <a:rPr lang="fr-FR" sz="20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fr-FR" sz="2000" dirty="0" smtClean="0">
                  <a:solidFill>
                    <a:prstClr val="black"/>
                  </a:solidFill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:endParaRPr lang="fr-FR" b="1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b="1" dirty="0" smtClean="0"/>
                  <a:t>avec :</a:t>
                </a:r>
                <a:endParaRPr lang="fr-FR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lvl="2" defTabSz="1079500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srgbClr val="000000"/>
                    </a:solidFill>
                  </a:rPr>
                  <a:t>	</a:t>
                </a:r>
                <a:r>
                  <a:rPr lang="fr-FR" dirty="0" smtClean="0"/>
                  <a:t>pas de temps</a:t>
                </a:r>
              </a:p>
              <a:p>
                <a:pPr lvl="2" defTabSz="1079500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dirty="0" smtClean="0"/>
                  <a:t>	vecteur des températures nodales au temps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fr-FR" i="1" dirty="0" smtClean="0">
                  <a:latin typeface="Cambria Math" panose="02040503050406030204" pitchFamily="18" charset="0"/>
                  <a:ea typeface="Cambria Math"/>
                </a:endParaRPr>
              </a:p>
              <a:p>
                <a:pPr lvl="2" defTabSz="1079500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</m:sSub>
                  </m:oMath>
                </a14:m>
                <a:r>
                  <a:rPr lang="fr-FR" dirty="0" smtClean="0"/>
                  <a:t>	vecteur des températures nodales au temps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</m:sSub>
                  </m:oMath>
                </a14:m>
                <a:endParaRPr lang="fr-F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i="1" dirty="0" smtClean="0">
                  <a:solidFill>
                    <a:prstClr val="black"/>
                  </a:solidFill>
                  <a:latin typeface="Cambria Math"/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fr-FR" dirty="0" smtClean="0"/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smtClean="0"/>
                  <a:t>sont estimées :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fr-FR" dirty="0"/>
                  <a:t>	</a:t>
                </a:r>
                <a:r>
                  <a:rPr lang="fr-FR" dirty="0" smtClean="0"/>
                  <a:t>au temps</a:t>
                </a:r>
                <a:r>
                  <a:rPr lang="fr-FR" dirty="0"/>
                  <a:t>		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fr-F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fr-F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+(1−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)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fr-FR" i="1" baseline="30000" dirty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/>
                  <a:t>	à la température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+(1−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)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fr-FR" dirty="0" smtClean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:endParaRPr lang="fr-FR" dirty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</a:rPr>
                  <a:t>	</a:t>
                </a:r>
                <a:r>
                  <a:rPr lang="fr-FR" dirty="0" smtClean="0"/>
                  <a:t>coefficient de </a:t>
                </a:r>
                <a:r>
                  <a:rPr lang="fr-FR" dirty="0"/>
                  <a:t>relaxation </a:t>
                </a:r>
                <a:r>
                  <a:rPr lang="fr-FR" dirty="0" smtClean="0"/>
                  <a:t>(entre </a:t>
                </a:r>
                <a:r>
                  <a:rPr lang="fr-FR" dirty="0"/>
                  <a:t>0 </a:t>
                </a:r>
                <a:r>
                  <a:rPr lang="fr-FR" dirty="0" smtClean="0"/>
                  <a:t>et </a:t>
                </a:r>
                <a:r>
                  <a:rPr lang="fr-FR" dirty="0"/>
                  <a:t>1)</a:t>
                </a:r>
                <a:endParaRPr lang="fr-FR" dirty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dirty="0"/>
                  <a:t>	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fr-FR" dirty="0" smtClean="0"/>
                  <a:t>	schéma explicite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fr-FR" dirty="0"/>
                  <a:t>	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fr-F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</m:oMath>
                </a14:m>
                <a:r>
                  <a:rPr lang="fr-FR" dirty="0"/>
                  <a:t>	</a:t>
                </a:r>
                <a:r>
                  <a:rPr lang="fr-FR" dirty="0" smtClean="0"/>
                  <a:t>schéma implicite (valeur par défaut)</a:t>
                </a:r>
                <a:endParaRPr lang="fr-FR" i="1" dirty="0">
                  <a:latin typeface="Cambria Math" panose="02040503050406030204" pitchFamily="18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  <a:blipFill>
                <a:blip r:embed="rId2"/>
                <a:stretch>
                  <a:fillRect t="-2448" b="-3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43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nombreux domaines d'application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36" y="3924998"/>
            <a:ext cx="3902757" cy="27583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562" y="3924997"/>
            <a:ext cx="3902757" cy="27583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017" y="4125263"/>
            <a:ext cx="3479442" cy="22299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12" y="2222662"/>
            <a:ext cx="1454010" cy="25137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696" y="3323352"/>
            <a:ext cx="1612769" cy="160382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r="21870"/>
          <a:stretch/>
        </p:blipFill>
        <p:spPr>
          <a:xfrm>
            <a:off x="670050" y="2741631"/>
            <a:ext cx="2993143" cy="323758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52" y="4363597"/>
            <a:ext cx="1084716" cy="180302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750" y="4363596"/>
            <a:ext cx="1069317" cy="180302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49" y="4360423"/>
            <a:ext cx="1070296" cy="18047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52" y="3244615"/>
            <a:ext cx="3282190" cy="284847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98" y="3818031"/>
            <a:ext cx="5135258" cy="19593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40" y="3119485"/>
            <a:ext cx="5290950" cy="373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08422" y="2934528"/>
            <a:ext cx="177071" cy="4014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688080" y="3086927"/>
            <a:ext cx="5593080" cy="212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Mécanique des structures (historique)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</a:rPr>
              <a:t>Quasi-statique</a:t>
            </a:r>
            <a:r>
              <a:rPr lang="fr-FR" sz="2000" dirty="0" smtClean="0"/>
              <a:t> (non linéarités matériau, géométrie, conditions limites)</a:t>
            </a:r>
          </a:p>
          <a:p>
            <a:pPr lvl="2"/>
            <a:r>
              <a:rPr lang="fr-FR" sz="2000" dirty="0" smtClean="0">
                <a:solidFill>
                  <a:srgbClr val="FFC000"/>
                </a:solidFill>
              </a:rPr>
              <a:t>Contact/frottement</a:t>
            </a:r>
            <a:r>
              <a:rPr lang="fr-FR" sz="2000" dirty="0" smtClean="0"/>
              <a:t>,  </a:t>
            </a:r>
            <a:r>
              <a:rPr lang="fr-FR" sz="2000" dirty="0" smtClean="0">
                <a:solidFill>
                  <a:srgbClr val="00B050"/>
                </a:solidFill>
              </a:rPr>
              <a:t>Flambage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</a:rPr>
              <a:t>Dynamique</a:t>
            </a:r>
            <a:r>
              <a:rPr lang="fr-FR" sz="2000" dirty="0" smtClean="0"/>
              <a:t> (temporelle, modale, interaction fluide structure)</a:t>
            </a:r>
          </a:p>
          <a:p>
            <a:pPr lvl="2"/>
            <a:r>
              <a:rPr lang="fr-FR" sz="2000" dirty="0" smtClean="0">
                <a:solidFill>
                  <a:srgbClr val="7030A0"/>
                </a:solidFill>
              </a:rPr>
              <a:t>Rupture</a:t>
            </a:r>
            <a:r>
              <a:rPr lang="fr-FR" sz="2000" dirty="0" smtClean="0"/>
              <a:t> (XFEM, propagation dynamique, zones cohésives, …)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Thermique</a:t>
            </a:r>
          </a:p>
          <a:p>
            <a:pPr lvl="2"/>
            <a:r>
              <a:rPr lang="fr-FR" sz="2000" dirty="0" smtClean="0"/>
              <a:t>Conduction, convection, rayonnement, changement de phase</a:t>
            </a:r>
          </a:p>
          <a:p>
            <a:pPr lvl="1"/>
            <a:endParaRPr lang="fr-FR" sz="2000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Fluides</a:t>
            </a:r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Métallurgie</a:t>
            </a:r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Magnétostatique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Diffusion multi espèces (loi de </a:t>
            </a:r>
            <a:r>
              <a:rPr lang="fr-FR" sz="2000" b="1" dirty="0" err="1" smtClean="0"/>
              <a:t>Fick</a:t>
            </a:r>
            <a:r>
              <a:rPr lang="fr-FR" sz="2000" b="1" dirty="0" smtClean="0"/>
              <a:t>)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Couplage thermo-</a:t>
            </a:r>
            <a:r>
              <a:rPr lang="fr-FR" sz="2000" b="1" dirty="0" err="1" smtClean="0"/>
              <a:t>hygro</a:t>
            </a:r>
            <a:r>
              <a:rPr lang="fr-FR" sz="2000" b="1" dirty="0" smtClean="0"/>
              <a:t>-mécanique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340" y="2676814"/>
            <a:ext cx="5068026" cy="35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0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Fonctionnement de TRANSNON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50</a:t>
            </a:fld>
            <a:endParaRPr lang="fr-FR" dirty="0"/>
          </a:p>
        </p:txBody>
      </p:sp>
      <p:sp>
        <p:nvSpPr>
          <p:cNvPr id="105" name="ZoneTexte 104"/>
          <p:cNvSpPr txBox="1">
            <a:spLocks/>
          </p:cNvSpPr>
          <p:nvPr/>
        </p:nvSpPr>
        <p:spPr>
          <a:xfrm>
            <a:off x="2527301" y="1126758"/>
            <a:ext cx="171450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latin typeface="+mn-lt"/>
              </a:rPr>
              <a:t>Initialisations, </a:t>
            </a:r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CHARTHER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/>
              <p:cNvSpPr txBox="1">
                <a:spLocks/>
              </p:cNvSpPr>
              <p:nvPr/>
            </p:nvSpPr>
            <p:spPr>
              <a:xfrm>
                <a:off x="2418078" y="1557138"/>
                <a:ext cx="1932944" cy="1015663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</a:rPr>
                  <a:t>État de la structure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lang="fr-FR" sz="1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/>
                      </a:rPr>
                      <m:t> ,  </m:t>
                    </m:r>
                    <m:sSub>
                      <m:sSub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dirty="0">
                  <a:solidFill>
                    <a:srgbClr val="00B050"/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PARATHER</a:t>
                </a:r>
                <a:endParaRPr lang="fr-FR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  <a:latin typeface="+mn-lt"/>
                  </a:rPr>
                  <a:t>Instanciation matériau</a:t>
                </a:r>
                <a:endParaRPr lang="fr-FR" sz="1000" b="1" dirty="0">
                  <a:solidFill>
                    <a:srgbClr val="00B050"/>
                  </a:solidFill>
                  <a:latin typeface="+mn-lt"/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  <a:latin typeface="+mn-lt"/>
                  </a:rPr>
                  <a:t>Calcul </a:t>
                </a:r>
                <a:r>
                  <a:rPr lang="fr-FR" sz="1000" b="1" dirty="0" smtClean="0">
                    <a:solidFill>
                      <a:srgbClr val="00B050"/>
                    </a:solidFill>
                  </a:rPr>
                  <a:t>de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fr-FR" sz="1000" b="1" dirty="0" smtClean="0">
                    <a:solidFill>
                      <a:srgbClr val="00B050"/>
                    </a:solidFill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dirty="0" smtClean="0">
                  <a:solidFill>
                    <a:srgbClr val="00B050"/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CHARTHER</a:t>
                </a:r>
                <a:endParaRPr lang="fr-FR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  <a:latin typeface="+mn-lt"/>
                  </a:rPr>
                  <a:t>Calcul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dirty="0" smtClean="0">
                  <a:solidFill>
                    <a:srgbClr val="00B05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06" name="ZoneTexte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078" y="1557138"/>
                <a:ext cx="1932944" cy="1015663"/>
              </a:xfrm>
              <a:prstGeom prst="rect">
                <a:avLst/>
              </a:prstGeom>
              <a:blipFill>
                <a:blip r:embed="rId2"/>
                <a:stretch>
                  <a:fillRect b="-588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ZoneTexte 20"/>
          <p:cNvSpPr txBox="1">
            <a:spLocks/>
          </p:cNvSpPr>
          <p:nvPr/>
        </p:nvSpPr>
        <p:spPr bwMode="auto">
          <a:xfrm>
            <a:off x="3060700" y="3295407"/>
            <a:ext cx="649288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RESO</a:t>
            </a:r>
          </a:p>
        </p:txBody>
      </p:sp>
      <p:sp>
        <p:nvSpPr>
          <p:cNvPr id="110" name="ZoneTexte 25"/>
          <p:cNvSpPr txBox="1">
            <a:spLocks/>
          </p:cNvSpPr>
          <p:nvPr/>
        </p:nvSpPr>
        <p:spPr bwMode="auto">
          <a:xfrm>
            <a:off x="3016251" y="5392502"/>
            <a:ext cx="736600" cy="246221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PERSO2</a:t>
            </a:r>
          </a:p>
        </p:txBody>
      </p:sp>
      <p:sp>
        <p:nvSpPr>
          <p:cNvPr id="111" name="ZoneTexte 110"/>
          <p:cNvSpPr txBox="1">
            <a:spLocks/>
          </p:cNvSpPr>
          <p:nvPr/>
        </p:nvSpPr>
        <p:spPr>
          <a:xfrm>
            <a:off x="2101850" y="6525050"/>
            <a:ext cx="256540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latin typeface="+mn-lt"/>
              </a:rPr>
              <a:t>Enregistrement des résultats et sortie</a:t>
            </a:r>
          </a:p>
        </p:txBody>
      </p:sp>
      <p:sp>
        <p:nvSpPr>
          <p:cNvPr id="112" name="Organigramme : Décision 111"/>
          <p:cNvSpPr/>
          <p:nvPr/>
        </p:nvSpPr>
        <p:spPr>
          <a:xfrm>
            <a:off x="2241550" y="4654914"/>
            <a:ext cx="2286000" cy="477728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Convergence ?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113" name="Organigramme : Décision 112"/>
          <p:cNvSpPr/>
          <p:nvPr/>
        </p:nvSpPr>
        <p:spPr>
          <a:xfrm>
            <a:off x="2470150" y="5787778"/>
            <a:ext cx="1828800" cy="576262"/>
          </a:xfrm>
          <a:prstGeom prst="flowChartDecision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rgbClr val="00B050"/>
                </a:solidFill>
              </a:rPr>
              <a:t>Fin des pas</a:t>
            </a:r>
            <a:br>
              <a:rPr lang="fr-FR" sz="1000" b="1" dirty="0">
                <a:solidFill>
                  <a:srgbClr val="00B050"/>
                </a:solidFill>
              </a:rPr>
            </a:br>
            <a:r>
              <a:rPr lang="fr-FR" sz="1000" b="1" dirty="0">
                <a:solidFill>
                  <a:srgbClr val="00B050"/>
                </a:solidFill>
              </a:rPr>
              <a:t>de temps ?</a:t>
            </a:r>
            <a:endParaRPr lang="fr-FR" sz="10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14" name="Connecteur droit 32"/>
          <p:cNvCxnSpPr>
            <a:cxnSpLocks noChangeShapeType="1"/>
            <a:stCxn id="105" idx="2"/>
            <a:endCxn id="106" idx="0"/>
          </p:cNvCxnSpPr>
          <p:nvPr/>
        </p:nvCxnSpPr>
        <p:spPr bwMode="auto">
          <a:xfrm flipH="1">
            <a:off x="3384550" y="1372979"/>
            <a:ext cx="1" cy="184159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5" name="Connecteur droit 33"/>
          <p:cNvCxnSpPr>
            <a:cxnSpLocks noChangeShapeType="1"/>
            <a:stCxn id="106" idx="2"/>
            <a:endCxn id="65" idx="0"/>
          </p:cNvCxnSpPr>
          <p:nvPr/>
        </p:nvCxnSpPr>
        <p:spPr bwMode="auto">
          <a:xfrm>
            <a:off x="3384550" y="2572801"/>
            <a:ext cx="3907" cy="217391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116" name="Connecteur droit 36"/>
          <p:cNvCxnSpPr>
            <a:cxnSpLocks noChangeShapeType="1"/>
            <a:stCxn id="65" idx="2"/>
            <a:endCxn id="108" idx="0"/>
          </p:cNvCxnSpPr>
          <p:nvPr/>
        </p:nvCxnSpPr>
        <p:spPr bwMode="auto">
          <a:xfrm flipH="1">
            <a:off x="3385344" y="3036413"/>
            <a:ext cx="3113" cy="2589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7" name="Connecteur droit 39"/>
          <p:cNvCxnSpPr>
            <a:cxnSpLocks noChangeShapeType="1"/>
            <a:stCxn id="108" idx="2"/>
            <a:endCxn id="71" idx="0"/>
          </p:cNvCxnSpPr>
          <p:nvPr/>
        </p:nvCxnSpPr>
        <p:spPr bwMode="auto">
          <a:xfrm>
            <a:off x="3385344" y="3541628"/>
            <a:ext cx="3113" cy="48183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8" name="Connecteur droit 51"/>
          <p:cNvCxnSpPr>
            <a:cxnSpLocks noChangeShapeType="1"/>
            <a:stCxn id="112" idx="2"/>
            <a:endCxn id="110" idx="0"/>
          </p:cNvCxnSpPr>
          <p:nvPr/>
        </p:nvCxnSpPr>
        <p:spPr bwMode="auto">
          <a:xfrm>
            <a:off x="3384550" y="5132642"/>
            <a:ext cx="1" cy="259860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119" name="Connecteur droit 54"/>
          <p:cNvCxnSpPr>
            <a:cxnSpLocks noChangeShapeType="1"/>
            <a:stCxn id="110" idx="2"/>
            <a:endCxn id="113" idx="0"/>
          </p:cNvCxnSpPr>
          <p:nvPr/>
        </p:nvCxnSpPr>
        <p:spPr bwMode="auto">
          <a:xfrm flipH="1">
            <a:off x="3384550" y="5638723"/>
            <a:ext cx="1" cy="149055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120" name="Connecteur droit 57"/>
          <p:cNvCxnSpPr>
            <a:cxnSpLocks noChangeShapeType="1"/>
            <a:stCxn id="111" idx="0"/>
            <a:endCxn id="113" idx="2"/>
          </p:cNvCxnSpPr>
          <p:nvPr/>
        </p:nvCxnSpPr>
        <p:spPr bwMode="auto">
          <a:xfrm flipV="1">
            <a:off x="3384550" y="6364040"/>
            <a:ext cx="0" cy="16101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1" name="Connecteur en angle 70"/>
          <p:cNvCxnSpPr>
            <a:cxnSpLocks noChangeShapeType="1"/>
            <a:stCxn id="113" idx="1"/>
            <a:endCxn id="134" idx="3"/>
          </p:cNvCxnSpPr>
          <p:nvPr/>
        </p:nvCxnSpPr>
        <p:spPr bwMode="auto">
          <a:xfrm flipH="1">
            <a:off x="1611086" y="6075909"/>
            <a:ext cx="859064" cy="2839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122" name="Connecteur en angle 73"/>
          <p:cNvCxnSpPr>
            <a:cxnSpLocks noChangeShapeType="1"/>
            <a:stCxn id="112" idx="1"/>
            <a:endCxn id="132" idx="2"/>
          </p:cNvCxnSpPr>
          <p:nvPr/>
        </p:nvCxnSpPr>
        <p:spPr bwMode="auto">
          <a:xfrm rot="10800000">
            <a:off x="1336884" y="4211466"/>
            <a:ext cx="904666" cy="682312"/>
          </a:xfrm>
          <a:prstGeom prst="bentConnector2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123" name="Rectangle 78"/>
          <p:cNvSpPr>
            <a:spLocks noChangeArrowheads="1"/>
          </p:cNvSpPr>
          <p:nvPr/>
        </p:nvSpPr>
        <p:spPr bwMode="auto">
          <a:xfrm>
            <a:off x="1835880" y="4520087"/>
            <a:ext cx="5581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FF0000"/>
                </a:solidFill>
                <a:latin typeface="Calibri" pitchFamily="34" charset="0"/>
              </a:rPr>
              <a:t>non</a:t>
            </a:r>
          </a:p>
          <a:p>
            <a:r>
              <a:rPr lang="fr-FR" sz="1000" b="1" i="1" dirty="0" smtClean="0">
                <a:solidFill>
                  <a:srgbClr val="FF0000"/>
                </a:solidFill>
                <a:latin typeface="Calibri" pitchFamily="34" charset="0"/>
              </a:rPr>
              <a:t>i = i + 1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124" name="Rectangle 79"/>
          <p:cNvSpPr>
            <a:spLocks noChangeArrowheads="1"/>
          </p:cNvSpPr>
          <p:nvPr/>
        </p:nvSpPr>
        <p:spPr bwMode="auto">
          <a:xfrm>
            <a:off x="2251693" y="5811211"/>
            <a:ext cx="3866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00B050"/>
                </a:solidFill>
                <a:latin typeface="Calibri" pitchFamily="34" charset="0"/>
              </a:rPr>
              <a:t>non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125" name="Rectangle 80"/>
          <p:cNvSpPr>
            <a:spLocks noChangeArrowheads="1"/>
          </p:cNvSpPr>
          <p:nvPr/>
        </p:nvSpPr>
        <p:spPr bwMode="auto">
          <a:xfrm>
            <a:off x="3060983" y="6294211"/>
            <a:ext cx="3513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00B050"/>
                </a:solidFill>
                <a:latin typeface="Calibri" pitchFamily="34" charset="0"/>
              </a:rPr>
              <a:t>oui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126" name="Rectangle 81"/>
          <p:cNvSpPr>
            <a:spLocks noChangeArrowheads="1"/>
          </p:cNvSpPr>
          <p:nvPr/>
        </p:nvSpPr>
        <p:spPr bwMode="auto">
          <a:xfrm>
            <a:off x="3033183" y="5066132"/>
            <a:ext cx="3513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>
                <a:solidFill>
                  <a:srgbClr val="FF0000"/>
                </a:solidFill>
                <a:latin typeface="Calibri" pitchFamily="34" charset="0"/>
              </a:rPr>
              <a:t>oui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127" name="ZoneTexte 126"/>
          <p:cNvSpPr txBox="1">
            <a:spLocks/>
          </p:cNvSpPr>
          <p:nvPr/>
        </p:nvSpPr>
        <p:spPr>
          <a:xfrm>
            <a:off x="4932363" y="1049460"/>
            <a:ext cx="4211637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Récupération des options choisies,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instants de calcul,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unités (°C ou K)</a:t>
            </a:r>
            <a:r>
              <a:rPr lang="fr-FR" sz="1000" i="1" dirty="0" smtClean="0">
                <a:solidFill>
                  <a:srgbClr val="0070C0"/>
                </a:solidFill>
              </a:rPr>
              <a:t>,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état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initial, 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calcul des facteurs </a:t>
            </a:r>
            <a:r>
              <a:rPr lang="fr-FR" sz="1000" i="1" dirty="0">
                <a:solidFill>
                  <a:srgbClr val="0070C0"/>
                </a:solidFill>
                <a:latin typeface="+mn-lt"/>
              </a:rPr>
              <a:t>de forme…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ZoneTexte 127"/>
              <p:cNvSpPr txBox="1">
                <a:spLocks/>
              </p:cNvSpPr>
              <p:nvPr/>
            </p:nvSpPr>
            <p:spPr>
              <a:xfrm>
                <a:off x="4932363" y="1525014"/>
                <a:ext cx="4319637" cy="12337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Mise à jour des variables externes, caractéristiques matériaux</a:t>
                </a:r>
                <a:r>
                  <a:rPr lang="fr-FR" sz="1000" i="1" dirty="0">
                    <a:solidFill>
                      <a:srgbClr val="0070C0"/>
                    </a:solidFill>
                    <a:latin typeface="+mn-lt"/>
                  </a:rPr>
                  <a:t/>
                </a:r>
                <a:br>
                  <a:rPr lang="fr-FR" sz="1000" i="1" dirty="0">
                    <a:solidFill>
                      <a:srgbClr val="0070C0"/>
                    </a:solidFill>
                    <a:latin typeface="+mn-lt"/>
                  </a:rPr>
                </a:b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Calcul matrice de conductivité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fr-FR" sz="900" i="1" dirty="0" smtClean="0">
                    <a:solidFill>
                      <a:srgbClr val="0070C0"/>
                    </a:solidFill>
                  </a:rPr>
                  <a:t>(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cond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conv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rayo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bloc.)</a:t>
                </a: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et de </a:t>
                </a:r>
                <a:r>
                  <a:rPr lang="fr-FR" sz="1000" i="1" dirty="0">
                    <a:solidFill>
                      <a:srgbClr val="0070C0"/>
                    </a:solidFill>
                    <a:latin typeface="+mn-lt"/>
                  </a:rPr>
                  <a:t>capacité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fr-FR" sz="1000" b="1" i="1" dirty="0" smtClean="0">
                    <a:solidFill>
                      <a:srgbClr val="0070C0"/>
                    </a:solidFill>
                    <a:latin typeface="+mn-lt"/>
                  </a:rPr>
                  <a:t>	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à la température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et au temps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i="1" dirty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Calcul du second membre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 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(T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impo</a:t>
                </a:r>
                <a:r>
                  <a:rPr lang="fr-FR" sz="900" i="1" dirty="0">
                    <a:solidFill>
                      <a:srgbClr val="0070C0"/>
                    </a:solidFill>
                  </a:rPr>
                  <a:t>.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 + T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conv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T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rayo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 + Flux </a:t>
                </a:r>
                <a:r>
                  <a:rPr lang="fr-FR" sz="900" i="1" dirty="0" err="1" smtClean="0">
                    <a:solidFill>
                      <a:srgbClr val="0070C0"/>
                    </a:solidFill>
                  </a:rPr>
                  <a:t>impo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.)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		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à </a:t>
                </a:r>
                <a:r>
                  <a:rPr lang="fr-FR" sz="1000" i="1" dirty="0">
                    <a:solidFill>
                      <a:srgbClr val="0070C0"/>
                    </a:solidFill>
                  </a:rPr>
                  <a:t>la 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température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000" i="1" dirty="0">
                    <a:solidFill>
                      <a:srgbClr val="0070C0"/>
                    </a:solidFill>
                  </a:rPr>
                  <a:t>et au temps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endParaRPr lang="fr-FR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On définit alors l'opérateur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𝐿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sz="1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sz="1000" i="1">
                        <a:latin typeface="Cambria Math"/>
                        <a:ea typeface="Cambria Math"/>
                      </a:rPr>
                      <m:t>𝜃</m:t>
                    </m:r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8" name="ZoneTexte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363" y="1525014"/>
                <a:ext cx="4319637" cy="12337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ZoneTexte 128"/>
              <p:cNvSpPr txBox="1">
                <a:spLocks/>
              </p:cNvSpPr>
              <p:nvPr/>
            </p:nvSpPr>
            <p:spPr>
              <a:xfrm>
                <a:off x="4932363" y="3122795"/>
                <a:ext cx="4211637" cy="57663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Calcul de l'incrément de température sur le pas : </a:t>
                </a:r>
                <a14:m>
                  <m:oMath xmlns:m="http://schemas.openxmlformats.org/officeDocument/2006/math"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𝐿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i="1" baseline="-25000" dirty="0" smtClean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on en déduit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lang="fr-FR" sz="1000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p>
                  </m:oMath>
                </a14:m>
                <a:endParaRPr lang="fr-FR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</a:rPr>
                  <a:t>et aussi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1000" i="1">
                        <a:latin typeface="Cambria Math"/>
                        <a:ea typeface="Cambria Math"/>
                      </a:rPr>
                      <m:t>𝜃</m:t>
                    </m:r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en-US" sz="1000" i="1">
                        <a:latin typeface="Cambria Math"/>
                        <a:ea typeface="Cambria Math"/>
                      </a:rPr>
                      <m:t>+(1−</m:t>
                    </m:r>
                    <m:r>
                      <a:rPr lang="en-US" sz="1000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sz="1000" i="1">
                        <a:latin typeface="Cambria Math"/>
                        <a:ea typeface="Cambria Math"/>
                      </a:rPr>
                      <m:t>)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en-US" sz="1000" i="1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fr-FR" sz="1000" b="1" i="1" baseline="-25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ZoneTexte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363" y="3122795"/>
                <a:ext cx="4211637" cy="576633"/>
              </a:xfrm>
              <a:prstGeom prst="rect">
                <a:avLst/>
              </a:prstGeom>
              <a:blipFill>
                <a:blip r:embed="rId4"/>
                <a:stretch>
                  <a:fillRect b="-42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ZoneTexte 129"/>
          <p:cNvSpPr txBox="1">
            <a:spLocks/>
          </p:cNvSpPr>
          <p:nvPr/>
        </p:nvSpPr>
        <p:spPr>
          <a:xfrm>
            <a:off x="4932363" y="4697160"/>
            <a:ext cx="4211637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Si le critère est suffisamment petit</a:t>
            </a:r>
            <a:endParaRPr lang="fr-FR" sz="1000" i="1" dirty="0">
              <a:solidFill>
                <a:srgbClr val="0070C0"/>
              </a:solidFill>
              <a:latin typeface="+mn-lt"/>
            </a:endParaRPr>
          </a:p>
          <a:p>
            <a:pPr>
              <a:defRPr/>
            </a:pPr>
            <a:r>
              <a:rPr lang="fr-FR" sz="1000" b="1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Crit</a:t>
            </a:r>
            <a:r>
              <a:rPr lang="fr-FR" sz="10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b="1" dirty="0" smtClean="0">
                <a:solidFill>
                  <a:srgbClr val="0070C0"/>
                </a:solidFill>
                <a:cs typeface="Consolas" pitchFamily="49" charset="0"/>
              </a:rPr>
              <a:t>≤</a:t>
            </a:r>
            <a:r>
              <a:rPr lang="fr-FR" sz="10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'PRECISION'	</a:t>
            </a:r>
            <a:r>
              <a:rPr lang="fr-FR" sz="1000" dirty="0" smtClean="0">
                <a:solidFill>
                  <a:srgbClr val="0070C0"/>
                </a:solidFill>
                <a:cs typeface="Consolas" pitchFamily="49" charset="0"/>
              </a:rPr>
              <a:t>(1.E-4 par défaut)</a:t>
            </a:r>
            <a:endParaRPr lang="fr-FR" sz="1000" i="1" dirty="0">
              <a:solidFill>
                <a:srgbClr val="0070C0"/>
              </a:solidFill>
            </a:endParaRPr>
          </a:p>
        </p:txBody>
      </p:sp>
      <p:sp>
        <p:nvSpPr>
          <p:cNvPr id="131" name="ZoneTexte 130"/>
          <p:cNvSpPr txBox="1">
            <a:spLocks/>
          </p:cNvSpPr>
          <p:nvPr/>
        </p:nvSpPr>
        <p:spPr>
          <a:xfrm>
            <a:off x="4932363" y="5389533"/>
            <a:ext cx="4211637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Procédure utilisateur</a:t>
            </a:r>
            <a:endParaRPr lang="fr-FR" sz="1000" i="1" dirty="0">
              <a:solidFill>
                <a:srgbClr val="0070C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ZoneTexte 131"/>
              <p:cNvSpPr txBox="1">
                <a:spLocks/>
              </p:cNvSpPr>
              <p:nvPr/>
            </p:nvSpPr>
            <p:spPr>
              <a:xfrm>
                <a:off x="543090" y="3349692"/>
                <a:ext cx="1587588" cy="86177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FF0000"/>
                    </a:solidFill>
                  </a:rPr>
                  <a:t>État 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 </m:t>
                    </m:r>
                    <m:sSub>
                      <m:sSub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dirty="0">
                  <a:solidFill>
                    <a:srgbClr val="FF0000"/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PARATHER</a:t>
                </a:r>
                <a:endParaRPr lang="fr-FR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>
                    <a:solidFill>
                      <a:srgbClr val="FF0000"/>
                    </a:solidFill>
                  </a:rPr>
                  <a:t>Instanciation </a:t>
                </a:r>
                <a:r>
                  <a:rPr lang="fr-FR" sz="1000" b="1" dirty="0" smtClean="0">
                    <a:solidFill>
                      <a:srgbClr val="FF0000"/>
                    </a:solidFill>
                  </a:rPr>
                  <a:t>matériau</a:t>
                </a:r>
                <a:endParaRPr lang="fr-FR" sz="1000" b="1" dirty="0">
                  <a:solidFill>
                    <a:srgbClr val="FF0000"/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CHARTHER</a:t>
                </a:r>
                <a:endParaRPr lang="fr-FR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FF0000"/>
                    </a:solidFill>
                  </a:rPr>
                  <a:t>Mise à jour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2" name="ZoneTexte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90" y="3349692"/>
                <a:ext cx="1587588" cy="861774"/>
              </a:xfrm>
              <a:prstGeom prst="rect">
                <a:avLst/>
              </a:prstGeom>
              <a:blipFill>
                <a:blip r:embed="rId5"/>
                <a:stretch>
                  <a:fillRect b="-1379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ZoneTexte 133"/>
          <p:cNvSpPr txBox="1">
            <a:spLocks/>
          </p:cNvSpPr>
          <p:nvPr/>
        </p:nvSpPr>
        <p:spPr>
          <a:xfrm>
            <a:off x="544740" y="5878693"/>
            <a:ext cx="1066346" cy="40011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solidFill>
                  <a:srgbClr val="00B050"/>
                </a:solidFill>
                <a:latin typeface="+mn-lt"/>
              </a:rPr>
              <a:t>Initialisations</a:t>
            </a:r>
            <a:r>
              <a:rPr lang="fr-FR" sz="1000" b="1" dirty="0">
                <a:solidFill>
                  <a:srgbClr val="00B050"/>
                </a:solidFill>
                <a:latin typeface="+mn-lt"/>
              </a:rPr>
              <a:t/>
            </a:r>
            <a:br>
              <a:rPr lang="fr-FR" sz="1000" b="1" dirty="0">
                <a:solidFill>
                  <a:srgbClr val="00B050"/>
                </a:solidFill>
                <a:latin typeface="+mn-lt"/>
              </a:rPr>
            </a:br>
            <a:r>
              <a:rPr lang="fr-FR" sz="1000" b="1" dirty="0">
                <a:solidFill>
                  <a:srgbClr val="00B050"/>
                </a:solidFill>
                <a:latin typeface="+mn-lt"/>
              </a:rPr>
              <a:t>pas suivant</a:t>
            </a:r>
            <a:endParaRPr lang="fr-FR" sz="1000" b="1" dirty="0">
              <a:solidFill>
                <a:srgbClr val="92D05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35" name="Connecteur en angle 226"/>
          <p:cNvCxnSpPr>
            <a:cxnSpLocks noChangeShapeType="1"/>
            <a:stCxn id="134" idx="1"/>
            <a:endCxn id="106" idx="1"/>
          </p:cNvCxnSpPr>
          <p:nvPr/>
        </p:nvCxnSpPr>
        <p:spPr bwMode="auto">
          <a:xfrm rot="10800000" flipH="1">
            <a:off x="544740" y="2064970"/>
            <a:ext cx="1873338" cy="4013778"/>
          </a:xfrm>
          <a:prstGeom prst="bentConnector3">
            <a:avLst>
              <a:gd name="adj1" fmla="val -13740"/>
            </a:avLst>
          </a:prstGeom>
          <a:noFill/>
          <a:ln w="19050" algn="ctr">
            <a:solidFill>
              <a:srgbClr val="00B050"/>
            </a:solidFill>
            <a:miter lim="800000"/>
            <a:headEnd/>
            <a:tailEnd type="arrow" w="med" len="med"/>
          </a:ln>
        </p:spPr>
      </p:cxnSp>
      <p:cxnSp>
        <p:nvCxnSpPr>
          <p:cNvPr id="136" name="Connecteur droit 135"/>
          <p:cNvCxnSpPr>
            <a:stCxn id="105" idx="3"/>
            <a:endCxn id="127" idx="1"/>
          </p:cNvCxnSpPr>
          <p:nvPr/>
        </p:nvCxnSpPr>
        <p:spPr>
          <a:xfrm flipV="1">
            <a:off x="4241801" y="1249515"/>
            <a:ext cx="690562" cy="354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>
            <a:stCxn id="106" idx="3"/>
          </p:cNvCxnSpPr>
          <p:nvPr/>
        </p:nvCxnSpPr>
        <p:spPr>
          <a:xfrm>
            <a:off x="4351022" y="2064970"/>
            <a:ext cx="581341" cy="387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319"/>
          <p:cNvCxnSpPr>
            <a:cxnSpLocks noChangeShapeType="1"/>
            <a:stCxn id="108" idx="3"/>
            <a:endCxn id="129" idx="1"/>
          </p:cNvCxnSpPr>
          <p:nvPr/>
        </p:nvCxnSpPr>
        <p:spPr bwMode="auto">
          <a:xfrm flipV="1">
            <a:off x="3709988" y="3411112"/>
            <a:ext cx="1222375" cy="7406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139" name="Connecteur droit 322"/>
          <p:cNvCxnSpPr>
            <a:cxnSpLocks noChangeShapeType="1"/>
            <a:stCxn id="112" idx="3"/>
            <a:endCxn id="130" idx="1"/>
          </p:cNvCxnSpPr>
          <p:nvPr/>
        </p:nvCxnSpPr>
        <p:spPr bwMode="auto">
          <a:xfrm>
            <a:off x="4527550" y="4893778"/>
            <a:ext cx="404813" cy="3437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140" name="Connecteur droit 139"/>
          <p:cNvCxnSpPr>
            <a:stCxn id="110" idx="3"/>
            <a:endCxn id="131" idx="1"/>
          </p:cNvCxnSpPr>
          <p:nvPr/>
        </p:nvCxnSpPr>
        <p:spPr>
          <a:xfrm flipV="1">
            <a:off x="3752851" y="5512644"/>
            <a:ext cx="1179512" cy="2969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ZoneTexte 338"/>
          <p:cNvSpPr txBox="1">
            <a:spLocks/>
          </p:cNvSpPr>
          <p:nvPr/>
        </p:nvSpPr>
        <p:spPr bwMode="auto">
          <a:xfrm>
            <a:off x="5908861" y="5726388"/>
            <a:ext cx="3082739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b="1" dirty="0"/>
              <a:t>Remarque :</a:t>
            </a:r>
            <a:br>
              <a:rPr lang="fr-FR" sz="1000" b="1" dirty="0"/>
            </a:br>
            <a:r>
              <a:rPr lang="fr-FR" sz="1000" dirty="0" smtClean="0"/>
              <a:t>lorsque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TRANSNON</a:t>
            </a:r>
            <a:r>
              <a:rPr lang="fr-FR" sz="1000" dirty="0" smtClean="0"/>
              <a:t> </a:t>
            </a:r>
            <a:r>
              <a:rPr lang="fr-FR" sz="1000" dirty="0"/>
              <a:t>est utilisée par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PASAPAS</a:t>
            </a:r>
            <a:r>
              <a:rPr lang="fr-FR" sz="1000" dirty="0"/>
              <a:t>,</a:t>
            </a:r>
          </a:p>
          <a:p>
            <a:r>
              <a:rPr lang="fr-FR" sz="1000" dirty="0"/>
              <a:t>la </a:t>
            </a:r>
            <a:r>
              <a:rPr lang="fr-FR" sz="1000" b="1" dirty="0">
                <a:solidFill>
                  <a:srgbClr val="00B050"/>
                </a:solidFill>
              </a:rPr>
              <a:t>boucle sur les pas de temps </a:t>
            </a:r>
            <a:r>
              <a:rPr lang="fr-FR" sz="1000" dirty="0"/>
              <a:t>n’est effectuée qu’une seule fois</a:t>
            </a:r>
          </a:p>
        </p:txBody>
      </p:sp>
      <p:sp>
        <p:nvSpPr>
          <p:cNvPr id="65" name="ZoneTexte 20"/>
          <p:cNvSpPr txBox="1">
            <a:spLocks/>
          </p:cNvSpPr>
          <p:nvPr/>
        </p:nvSpPr>
        <p:spPr bwMode="auto">
          <a:xfrm>
            <a:off x="2376364" y="2790192"/>
            <a:ext cx="2024186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Accélération de convergence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71" name="ZoneTexte 20"/>
          <p:cNvSpPr txBox="1">
            <a:spLocks/>
          </p:cNvSpPr>
          <p:nvPr/>
        </p:nvSpPr>
        <p:spPr bwMode="auto">
          <a:xfrm>
            <a:off x="2927585" y="4023463"/>
            <a:ext cx="921744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Critère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cxnSp>
        <p:nvCxnSpPr>
          <p:cNvPr id="73" name="Connecteur droit 39"/>
          <p:cNvCxnSpPr>
            <a:cxnSpLocks noChangeShapeType="1"/>
            <a:stCxn id="71" idx="2"/>
            <a:endCxn id="112" idx="0"/>
          </p:cNvCxnSpPr>
          <p:nvPr/>
        </p:nvCxnSpPr>
        <p:spPr bwMode="auto">
          <a:xfrm flipH="1">
            <a:off x="3384550" y="4269684"/>
            <a:ext cx="3907" cy="38523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/>
              <p:cNvSpPr txBox="1">
                <a:spLocks/>
              </p:cNvSpPr>
              <p:nvPr/>
            </p:nvSpPr>
            <p:spPr>
              <a:xfrm>
                <a:off x="4932363" y="3869769"/>
                <a:ext cx="4211637" cy="57381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Mesure de la </a:t>
                </a:r>
                <a:r>
                  <a:rPr lang="fr-FR" sz="1000" i="1" u="sng" dirty="0" smtClean="0">
                    <a:solidFill>
                      <a:srgbClr val="0070C0"/>
                    </a:solidFill>
                    <a:latin typeface="+mn-lt"/>
                  </a:rPr>
                  <a:t>variation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 maxi. de </a:t>
                </a:r>
                <a:r>
                  <a:rPr lang="fr-FR" sz="1000" i="1" u="sng" dirty="0" smtClean="0">
                    <a:solidFill>
                      <a:srgbClr val="0070C0"/>
                    </a:solidFill>
                    <a:latin typeface="+mn-lt"/>
                  </a:rPr>
                  <a:t>l'incrément de température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/>
                </a:r>
                <a:b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</a:b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entre deux </a:t>
                </a:r>
                <a:r>
                  <a:rPr lang="fr-FR" sz="1000" i="1" dirty="0">
                    <a:solidFill>
                      <a:srgbClr val="0070C0"/>
                    </a:solidFill>
                    <a:latin typeface="+mn-lt"/>
                  </a:rPr>
                  <a:t>itérations 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successives :</a:t>
                </a:r>
                <a:endParaRPr lang="fr-FR" sz="1000" i="1" dirty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fr-FR" sz="1000" b="1" dirty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Crit = [</a:t>
                </a:r>
                <a:r>
                  <a:rPr lang="fr-FR" sz="1000" b="1" dirty="0">
                    <a:solidFill>
                      <a:srgbClr val="FF0000"/>
                    </a:solidFill>
                    <a:latin typeface="Consolas" pitchFamily="49" charset="0"/>
                    <a:cs typeface="Consolas" pitchFamily="49" charset="0"/>
                  </a:rPr>
                  <a:t>MAXI </a:t>
                </a:r>
                <a:r>
                  <a:rPr lang="fr-FR" sz="1000" b="1" dirty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'ABS'</a:t>
                </a:r>
                <a:r>
                  <a:rPr lang="fr-FR" sz="1000" b="1" dirty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−∆</m:t>
                        </m:r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1000" b="1" dirty="0">
                    <a:solidFill>
                      <a:srgbClr val="0070C0"/>
                    </a:solidFill>
                  </a:rPr>
                  <a:t>]</a:t>
                </a:r>
                <a:r>
                  <a:rPr lang="fr-FR" sz="1000" b="1" i="1" dirty="0">
                    <a:solidFill>
                      <a:srgbClr val="0070C0"/>
                    </a:solidFill>
                  </a:rPr>
                  <a:t> /  </a:t>
                </a:r>
                <a:r>
                  <a:rPr lang="fr-FR" sz="1000" b="1" dirty="0">
                    <a:solidFill>
                      <a:srgbClr val="0070C0"/>
                    </a:solidFill>
                  </a:rPr>
                  <a:t>[</a:t>
                </a:r>
                <a:r>
                  <a:rPr lang="fr-FR" sz="1000" b="1" dirty="0">
                    <a:solidFill>
                      <a:srgbClr val="FF0000"/>
                    </a:solidFill>
                    <a:latin typeface="Consolas" pitchFamily="49" charset="0"/>
                    <a:cs typeface="Consolas" pitchFamily="49" charset="0"/>
                  </a:rPr>
                  <a:t>MAXI</a:t>
                </a:r>
                <a:r>
                  <a:rPr lang="fr-FR" sz="1000" b="1" dirty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:r>
                  <a:rPr lang="fr-FR" sz="1000" b="1" dirty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'ABS'</a:t>
                </a:r>
                <a:r>
                  <a:rPr lang="fr-FR" sz="1000" b="1" dirty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b="1" dirty="0">
                    <a:solidFill>
                      <a:srgbClr val="0070C0"/>
                    </a:solidFill>
                  </a:rPr>
                  <a:t>]</a:t>
                </a:r>
                <a:endParaRPr lang="fr-FR" sz="1000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ZoneTexte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363" y="3869769"/>
                <a:ext cx="4211637" cy="573811"/>
              </a:xfrm>
              <a:prstGeom prst="rect">
                <a:avLst/>
              </a:prstGeom>
              <a:blipFill>
                <a:blip r:embed="rId6"/>
                <a:stretch>
                  <a:fillRect b="-319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Connecteur droit 322"/>
          <p:cNvCxnSpPr>
            <a:cxnSpLocks noChangeShapeType="1"/>
            <a:stCxn id="71" idx="3"/>
            <a:endCxn id="76" idx="1"/>
          </p:cNvCxnSpPr>
          <p:nvPr/>
        </p:nvCxnSpPr>
        <p:spPr bwMode="auto">
          <a:xfrm>
            <a:off x="3849329" y="4146574"/>
            <a:ext cx="1083034" cy="10101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142" name="Connecteur en angle 73"/>
          <p:cNvCxnSpPr>
            <a:cxnSpLocks noChangeShapeType="1"/>
            <a:stCxn id="132" idx="0"/>
            <a:endCxn id="65" idx="1"/>
          </p:cNvCxnSpPr>
          <p:nvPr/>
        </p:nvCxnSpPr>
        <p:spPr bwMode="auto">
          <a:xfrm rot="5400000" flipH="1" flipV="1">
            <a:off x="1638430" y="2611758"/>
            <a:ext cx="436389" cy="1039480"/>
          </a:xfrm>
          <a:prstGeom prst="bentConnector2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3 :</a:t>
            </a:r>
            <a:br>
              <a:rPr lang="fr-FR" dirty="0" smtClean="0"/>
            </a:br>
            <a:r>
              <a:rPr lang="fr-FR" sz="1600" dirty="0">
                <a:solidFill>
                  <a:prstClr val="white"/>
                </a:solidFill>
              </a:rPr>
              <a:t>source de chaleur dépendante de la température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fr-FR" sz="1400" dirty="0" smtClean="0"/>
              <a:t>téléchargez le fichier initial sur le site web :</a:t>
            </a:r>
            <a:br>
              <a:rPr lang="fr-FR" sz="1400" dirty="0" smtClean="0"/>
            </a:br>
            <a:r>
              <a:rPr lang="en-US" sz="700" dirty="0">
                <a:hlinkClick r:id="rId2"/>
              </a:rPr>
              <a:t>http://www-cast3m.cea.fr/index.php?page=exemples&amp;exemple=formation_pasapas_3_initial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44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3 : </a:t>
            </a:r>
            <a:r>
              <a:rPr lang="fr-FR" sz="2000" dirty="0" smtClean="0"/>
              <a:t>source de chaleur dépendante de la température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5999" y="1268760"/>
                <a:ext cx="839383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/>
                  <a:t>Section carrée chauffée par une source et refroidie par convection</a:t>
                </a:r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 smtClean="0"/>
              </a:p>
              <a:p>
                <a:pPr lvl="1"/>
                <a:r>
                  <a:rPr lang="fr-FR" sz="2000" b="1" dirty="0" smtClean="0">
                    <a:solidFill>
                      <a:srgbClr val="00B050"/>
                    </a:solidFill>
                  </a:rPr>
                  <a:t>Objectif : rendre le problème variable !</a:t>
                </a:r>
              </a:p>
              <a:p>
                <a:pPr lvl="2"/>
                <a:r>
                  <a:rPr lang="fr-FR" sz="2000" dirty="0" smtClean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fr-FR" sz="2000" dirty="0" smtClean="0">
                    <a:solidFill>
                      <a:srgbClr val="00B050"/>
                    </a:solidFill>
                  </a:rPr>
                  <a:t> Conductivité fonction de la température</a:t>
                </a:r>
              </a:p>
              <a:p>
                <a:pPr lvl="2"/>
                <a:r>
                  <a:rPr lang="fr-FR" sz="2000" dirty="0" smtClean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fr-FR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=0,3.</m:t>
                    </m:r>
                    <m:r>
                      <a:rPr lang="fr-FR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+200</m:t>
                    </m:r>
                  </m:oMath>
                </a14:m>
                <a:endParaRPr lang="fr-FR" sz="2000" dirty="0" smtClean="0">
                  <a:solidFill>
                    <a:srgbClr val="00B050"/>
                  </a:solidFill>
                </a:endParaRPr>
              </a:p>
              <a:p>
                <a:pPr lvl="2"/>
                <a:r>
                  <a:rPr lang="fr-FR" sz="2000" dirty="0" smtClean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fr-FR" sz="2000" dirty="0" smtClean="0">
                    <a:solidFill>
                      <a:srgbClr val="00B050"/>
                    </a:solidFill>
                  </a:rPr>
                  <a:t> Convection </a:t>
                </a:r>
                <a:r>
                  <a:rPr lang="fr-FR" sz="2000" dirty="0">
                    <a:solidFill>
                      <a:srgbClr val="00B050"/>
                    </a:solidFill>
                  </a:rPr>
                  <a:t>fonction du </a:t>
                </a:r>
                <a:r>
                  <a:rPr lang="fr-FR" sz="2000" dirty="0" smtClean="0">
                    <a:solidFill>
                      <a:srgbClr val="00B050"/>
                    </a:solidFill>
                  </a:rPr>
                  <a:t>temps</a:t>
                </a:r>
              </a:p>
              <a:p>
                <a:pPr lvl="2"/>
                <a:r>
                  <a:rPr lang="fr-FR" sz="2000" dirty="0" smtClean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 Source </a:t>
                </a:r>
                <a:r>
                  <a:rPr lang="fr-FR" sz="2000" dirty="0" smtClean="0">
                    <a:solidFill>
                      <a:srgbClr val="00B050"/>
                    </a:solidFill>
                  </a:rPr>
                  <a:t>fonction de la température</a:t>
                </a:r>
                <a:endParaRPr lang="fr-FR" sz="2000" i="1" dirty="0" smtClean="0">
                  <a:solidFill>
                    <a:srgbClr val="00B05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fr-FR" sz="2000" dirty="0" smtClean="0">
                  <a:solidFill>
                    <a:srgbClr val="00B050"/>
                  </a:solidFill>
                </a:endParaRPr>
              </a:p>
              <a:p>
                <a:pPr lvl="2"/>
                <a:r>
                  <a:rPr lang="fr-FR" sz="2000" b="0" dirty="0" smtClean="0">
                    <a:solidFill>
                      <a:srgbClr val="00B05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fr-FR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=4 000 000  </m:t>
                    </m:r>
                    <m:sSup>
                      <m:sSupPr>
                        <m:ctrlPr>
                          <a:rPr lang="fr-FR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fr-FR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−1000</m:t>
                                    </m:r>
                                  </m:num>
                                  <m:den>
                                    <m:r>
                                      <a:rPr lang="fr-FR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FR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fr-FR" sz="2000" dirty="0" smtClean="0">
                  <a:solidFill>
                    <a:srgbClr val="00B050"/>
                  </a:solidFill>
                </a:endParaRPr>
              </a:p>
              <a:p>
                <a:pPr lvl="2"/>
                <a:endParaRPr lang="fr-FR" sz="2000" b="1" i="1" dirty="0">
                  <a:cs typeface="Consolas" pitchFamily="49" charset="0"/>
                </a:endParaRPr>
              </a:p>
              <a:p>
                <a:pPr marL="0" lvl="1" indent="0" algn="ctr">
                  <a:buNone/>
                </a:pPr>
                <a:r>
                  <a:rPr lang="fr-FR" sz="2000" b="1" i="1" dirty="0" smtClean="0">
                    <a:cs typeface="Consolas" pitchFamily="49" charset="0"/>
                  </a:rPr>
                  <a:t>À vous de jouer !</a:t>
                </a: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268760"/>
                <a:ext cx="8393830" cy="4968552"/>
              </a:xfrm>
              <a:blipFill>
                <a:blip r:embed="rId2"/>
                <a:stretch>
                  <a:fillRect t="-2577" r="-1743" b="-106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52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33129" y="1907278"/>
            <a:ext cx="1859023" cy="1859023"/>
          </a:xfrm>
          <a:prstGeom prst="rect">
            <a:avLst/>
          </a:prstGeom>
          <a:solidFill>
            <a:srgbClr val="B2B2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34308" y="3067013"/>
            <a:ext cx="700467" cy="7004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10377" y="3186413"/>
            <a:ext cx="948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>
                <a:solidFill>
                  <a:schemeClr val="bg1"/>
                </a:solidFill>
              </a:rPr>
              <a:t>Source de chaleur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2810" y="1630279"/>
            <a:ext cx="948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0070C0"/>
                </a:solidFill>
              </a:rPr>
              <a:t>Convection</a:t>
            </a:r>
            <a:endParaRPr lang="fr-FR" sz="12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1935699" y="2962584"/>
            <a:ext cx="948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0070C0"/>
                </a:solidFill>
              </a:rPr>
              <a:t>Convection</a:t>
            </a:r>
            <a:endParaRPr lang="fr-FR" sz="1200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72" y="1907278"/>
            <a:ext cx="2861637" cy="20095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93" y="1616826"/>
            <a:ext cx="3160188" cy="2233546"/>
          </a:xfrm>
          <a:prstGeom prst="rect">
            <a:avLst/>
          </a:prstGeom>
        </p:spPr>
      </p:pic>
      <p:grpSp>
        <p:nvGrpSpPr>
          <p:cNvPr id="36" name="Groupe 35"/>
          <p:cNvGrpSpPr/>
          <p:nvPr/>
        </p:nvGrpSpPr>
        <p:grpSpPr>
          <a:xfrm>
            <a:off x="5865193" y="4792949"/>
            <a:ext cx="2576645" cy="1476631"/>
            <a:chOff x="5067837" y="5348906"/>
            <a:chExt cx="2576645" cy="1476631"/>
          </a:xfrm>
        </p:grpSpPr>
        <p:cxnSp>
          <p:nvCxnSpPr>
            <p:cNvPr id="17" name="Connecteur droit avec flèche 16"/>
            <p:cNvCxnSpPr/>
            <p:nvPr/>
          </p:nvCxnSpPr>
          <p:spPr>
            <a:xfrm rot="5400000" flipH="1" flipV="1">
              <a:off x="5094892" y="6086519"/>
              <a:ext cx="989563" cy="63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5589474" y="6562450"/>
              <a:ext cx="1690936" cy="63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33"/>
            <p:cNvSpPr txBox="1">
              <a:spLocks noChangeArrowheads="1"/>
            </p:cNvSpPr>
            <p:nvPr/>
          </p:nvSpPr>
          <p:spPr bwMode="auto">
            <a:xfrm>
              <a:off x="5402236" y="5348906"/>
              <a:ext cx="11517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200" i="1" dirty="0" smtClean="0">
                  <a:solidFill>
                    <a:srgbClr val="00B050"/>
                  </a:solidFill>
                  <a:latin typeface="+mn-lt"/>
                </a:rPr>
                <a:t>h [W.m</a:t>
              </a:r>
              <a:r>
                <a:rPr lang="fr-FR" sz="1200" i="1" baseline="30000" dirty="0" smtClean="0">
                  <a:solidFill>
                    <a:srgbClr val="00B050"/>
                  </a:solidFill>
                  <a:latin typeface="+mn-lt"/>
                </a:rPr>
                <a:t>-2</a:t>
              </a:r>
              <a:r>
                <a:rPr lang="fr-FR" sz="1200" i="1" dirty="0" smtClean="0">
                  <a:solidFill>
                    <a:srgbClr val="00B050"/>
                  </a:solidFill>
                  <a:latin typeface="+mn-lt"/>
                </a:rPr>
                <a:t>.K</a:t>
              </a:r>
              <a:r>
                <a:rPr lang="fr-FR" sz="1200" i="1" baseline="30000" dirty="0" smtClean="0">
                  <a:solidFill>
                    <a:srgbClr val="00B050"/>
                  </a:solidFill>
                  <a:latin typeface="+mn-lt"/>
                </a:rPr>
                <a:t>-1</a:t>
              </a:r>
              <a:r>
                <a:rPr lang="fr-FR" sz="1200" i="1" dirty="0" smtClean="0">
                  <a:solidFill>
                    <a:srgbClr val="00B050"/>
                  </a:solidFill>
                  <a:latin typeface="+mn-lt"/>
                </a:rPr>
                <a:t>]</a:t>
              </a:r>
              <a:endParaRPr lang="fr-FR" sz="120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7208385" y="6415467"/>
              <a:ext cx="4360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200" i="1" dirty="0" smtClean="0">
                  <a:solidFill>
                    <a:srgbClr val="00B050"/>
                  </a:solidFill>
                  <a:latin typeface="+mn-lt"/>
                </a:rPr>
                <a:t>t [s]</a:t>
              </a:r>
              <a:endParaRPr lang="fr-FR" sz="1200" i="1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1" name="Text Box 33"/>
            <p:cNvSpPr txBox="1">
              <a:spLocks noChangeArrowheads="1"/>
            </p:cNvSpPr>
            <p:nvPr/>
          </p:nvSpPr>
          <p:spPr bwMode="auto">
            <a:xfrm>
              <a:off x="5140084" y="6364224"/>
              <a:ext cx="40190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50" i="1" dirty="0" smtClean="0">
                  <a:solidFill>
                    <a:srgbClr val="00B050"/>
                  </a:solidFill>
                  <a:latin typeface="+mn-lt"/>
                </a:rPr>
                <a:t>10</a:t>
              </a:r>
              <a:endParaRPr lang="fr-FR" sz="105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cxnSp>
          <p:nvCxnSpPr>
            <p:cNvPr id="22" name="Connecteur droit 21"/>
            <p:cNvCxnSpPr/>
            <p:nvPr/>
          </p:nvCxnSpPr>
          <p:spPr>
            <a:xfrm flipV="1">
              <a:off x="5577940" y="5764010"/>
              <a:ext cx="1405118" cy="7024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33"/>
            <p:cNvSpPr txBox="1">
              <a:spLocks noChangeArrowheads="1"/>
            </p:cNvSpPr>
            <p:nvPr/>
          </p:nvSpPr>
          <p:spPr bwMode="auto">
            <a:xfrm>
              <a:off x="5067837" y="5662230"/>
              <a:ext cx="48270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50" i="1" dirty="0" smtClean="0">
                  <a:solidFill>
                    <a:srgbClr val="00B050"/>
                  </a:solidFill>
                  <a:latin typeface="+mn-lt"/>
                </a:rPr>
                <a:t>200</a:t>
              </a:r>
              <a:endParaRPr lang="fr-FR" sz="105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5300539" y="6565508"/>
              <a:ext cx="5776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50" i="1" dirty="0" smtClean="0">
                  <a:solidFill>
                    <a:srgbClr val="00B050"/>
                  </a:solidFill>
                  <a:latin typeface="+mn-lt"/>
                </a:rPr>
                <a:t>0</a:t>
              </a:r>
              <a:endParaRPr lang="fr-FR" sz="105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5" name="Text Box 33"/>
            <p:cNvSpPr txBox="1">
              <a:spLocks noChangeArrowheads="1"/>
            </p:cNvSpPr>
            <p:nvPr/>
          </p:nvSpPr>
          <p:spPr bwMode="auto">
            <a:xfrm>
              <a:off x="6632754" y="6571621"/>
              <a:ext cx="5776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50" i="1" dirty="0" smtClean="0">
                  <a:solidFill>
                    <a:srgbClr val="00B050"/>
                  </a:solidFill>
                  <a:latin typeface="+mn-lt"/>
                </a:rPr>
                <a:t>10</a:t>
              </a:r>
              <a:r>
                <a:rPr lang="fr-FR" sz="1050" i="1" baseline="30000" dirty="0" smtClean="0">
                  <a:solidFill>
                    <a:srgbClr val="00B050"/>
                  </a:solidFill>
                  <a:latin typeface="+mn-lt"/>
                </a:rPr>
                <a:t>5</a:t>
              </a:r>
              <a:endParaRPr lang="fr-FR" sz="1050" i="1" baseline="30000" dirty="0">
                <a:solidFill>
                  <a:srgbClr val="00B050"/>
                </a:solidFill>
                <a:latin typeface="+mn-lt"/>
              </a:endParaRPr>
            </a:p>
          </p:txBody>
        </p:sp>
        <p:cxnSp>
          <p:nvCxnSpPr>
            <p:cNvPr id="26" name="Connecteur droit 25"/>
            <p:cNvCxnSpPr/>
            <p:nvPr/>
          </p:nvCxnSpPr>
          <p:spPr>
            <a:xfrm flipH="1">
              <a:off x="5577940" y="5787007"/>
              <a:ext cx="1430684" cy="0"/>
            </a:xfrm>
            <a:prstGeom prst="line">
              <a:avLst/>
            </a:prstGeom>
            <a:ln w="19050">
              <a:solidFill>
                <a:srgbClr val="B2B2B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V="1">
              <a:off x="6937059" y="5706485"/>
              <a:ext cx="0" cy="855965"/>
            </a:xfrm>
            <a:prstGeom prst="line">
              <a:avLst/>
            </a:prstGeom>
            <a:ln w="19050">
              <a:solidFill>
                <a:srgbClr val="B2B2B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3 : </a:t>
            </a:r>
            <a:r>
              <a:rPr lang="fr-FR" sz="2000" dirty="0" smtClean="0"/>
              <a:t>source de chaleur dépendante de la température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marL="0" lvl="1" indent="0">
              <a:buNone/>
            </a:pPr>
            <a:r>
              <a:rPr lang="fr-FR" sz="2000" b="1" dirty="0" smtClean="0"/>
              <a:t>Quelques indices …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Objets utiles</a:t>
            </a:r>
          </a:p>
          <a:p>
            <a:pPr marL="0" lvl="1" indent="0">
              <a:buNone/>
            </a:pPr>
            <a:endParaRPr lang="fr-FR" sz="2000" b="1" dirty="0"/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MAIL1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r>
              <a:rPr lang="fr-FR" sz="2000" dirty="0" smtClean="0"/>
              <a:t>: maillage de la source</a:t>
            </a:r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MOD1 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r>
              <a:rPr lang="fr-FR" sz="2000" dirty="0" smtClean="0"/>
              <a:t>: modèle thermique réduit sur MAIL1</a:t>
            </a:r>
          </a:p>
          <a:p>
            <a:pPr marL="0" lvl="1" indent="0">
              <a:buNone/>
            </a:pPr>
            <a:endParaRPr lang="fr-FR" sz="2000" b="1" dirty="0" smtClean="0"/>
          </a:p>
          <a:p>
            <a:pPr marL="0" lvl="1" indent="0">
              <a:buNone/>
            </a:pPr>
            <a:endParaRPr lang="fr-FR" sz="2000" b="1" dirty="0" smtClean="0"/>
          </a:p>
          <a:p>
            <a:pPr marL="0" lvl="1" indent="0">
              <a:buNone/>
            </a:pPr>
            <a:endParaRPr lang="fr-FR" sz="2000" b="1" dirty="0" smtClean="0"/>
          </a:p>
          <a:p>
            <a:pPr lvl="1"/>
            <a:r>
              <a:rPr lang="fr-FR" sz="2000" b="1" dirty="0"/>
              <a:t>Opérateurs utiles</a:t>
            </a:r>
          </a:p>
          <a:p>
            <a:pPr marL="0" lvl="1" indent="0">
              <a:buNone/>
            </a:pPr>
            <a:endParaRPr lang="fr-FR" sz="2000" b="1" dirty="0" smtClean="0"/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: pour </a:t>
            </a:r>
            <a:r>
              <a:rPr lang="fr-FR" sz="2000" dirty="0" smtClean="0"/>
              <a:t>réduire le champ de températures sur la zone "source"</a:t>
            </a:r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: pour imposer une source volumique de chaleur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73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3 : </a:t>
            </a:r>
            <a:r>
              <a:rPr lang="fr-FR" sz="2000" dirty="0" smtClean="0"/>
              <a:t>source de chaleur dépendante de la température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Solution</a:t>
            </a:r>
            <a:endParaRPr lang="fr-FR" sz="2000" b="1" dirty="0" smtClean="0"/>
          </a:p>
          <a:p>
            <a:pPr lvl="1">
              <a:buFontTx/>
              <a:buChar char="-"/>
            </a:pPr>
            <a:r>
              <a:rPr lang="fr-FR" sz="2000" dirty="0" smtClean="0"/>
              <a:t>utiliser </a:t>
            </a:r>
            <a:r>
              <a:rPr lang="fr-FR" sz="2000" dirty="0" smtClean="0"/>
              <a:t>la procédure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PERSO2</a:t>
            </a:r>
            <a:r>
              <a:rPr lang="fr-FR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dirty="0" smtClean="0"/>
              <a:t>(appelée </a:t>
            </a:r>
            <a:r>
              <a:rPr lang="fr-FR" sz="2000" dirty="0" smtClean="0"/>
              <a:t>après chaque pas)</a:t>
            </a:r>
          </a:p>
          <a:p>
            <a:pPr lvl="1">
              <a:buFontTx/>
              <a:buChar char="-"/>
            </a:pPr>
            <a:r>
              <a:rPr lang="fr-FR" sz="2000" dirty="0" err="1" smtClean="0"/>
              <a:t>re-calculer</a:t>
            </a:r>
            <a:r>
              <a:rPr lang="fr-FR" sz="2000" dirty="0" smtClean="0"/>
              <a:t> </a:t>
            </a:r>
            <a:r>
              <a:rPr lang="fr-FR" sz="2000" dirty="0" smtClean="0"/>
              <a:t>la source (2nd membre) selon la </a:t>
            </a:r>
            <a:r>
              <a:rPr lang="fr-FR" sz="2000" dirty="0" smtClean="0"/>
              <a:t>température</a:t>
            </a:r>
            <a:br>
              <a:rPr lang="fr-FR" sz="2000" dirty="0" smtClean="0"/>
            </a:br>
            <a:r>
              <a:rPr lang="fr-FR" sz="2000" u="sng" dirty="0" smtClean="0"/>
              <a:t>au </a:t>
            </a:r>
            <a:r>
              <a:rPr lang="fr-FR" sz="2000" u="sng" dirty="0" smtClean="0"/>
              <a:t>début du </a:t>
            </a:r>
            <a:r>
              <a:rPr lang="fr-FR" sz="2000" u="sng" dirty="0" smtClean="0"/>
              <a:t>pas</a:t>
            </a:r>
          </a:p>
          <a:p>
            <a:pPr lvl="1">
              <a:buFontTx/>
              <a:buChar char="-"/>
            </a:pPr>
            <a:r>
              <a:rPr lang="fr-FR" sz="2000" dirty="0" smtClean="0"/>
              <a:t>en faire un chargement et écraser celui dans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WTABLE</a:t>
            </a:r>
            <a:endParaRPr lang="fr-FR" sz="2000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54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464418" y="6015535"/>
            <a:ext cx="6215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PERSO2</a:t>
            </a:r>
            <a:r>
              <a:rPr lang="fr-FR" sz="1200" i="1" dirty="0" smtClean="0">
                <a:cs typeface="Consolas" pitchFamily="49" charset="0"/>
              </a:rPr>
              <a:t>				Programme principal</a:t>
            </a:r>
            <a:endParaRPr lang="fr-FR" sz="1200" i="1" dirty="0"/>
          </a:p>
        </p:txBody>
      </p:sp>
      <p:sp>
        <p:nvSpPr>
          <p:cNvPr id="3" name="Rectangle 2"/>
          <p:cNvSpPr/>
          <p:nvPr/>
        </p:nvSpPr>
        <p:spPr>
          <a:xfrm>
            <a:off x="153391" y="3422998"/>
            <a:ext cx="491935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 </a:t>
            </a:r>
            <a:r>
              <a:rPr lang="fr-FR" sz="9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PERSO2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T1*'TABLE'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MA1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'AMOI' . 'MAIL'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MO1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'AMOI' . 'MODE'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reduction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temperatures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au maillage de la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CHT1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'ESTIMATION'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'TEMPERATURES'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CHT2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CHT1 MA1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calcul du champ de source a partir 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</a:t>
            </a:r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CHS = 4.E6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(-1.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(((CHT2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1000.)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700.)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2)))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creation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du second membre et d'un chargement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CHFL1 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MO1 CHS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EV1   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EVOL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'MANU'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0. TPSMAX) (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1. 1.)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CHA1  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'Q'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CHFL1 EV1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modification du chargement dans la table de calcul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T1 . 'WTABLE' . 'CHARGEMENT' = CHA1 ;</a:t>
            </a:r>
          </a:p>
          <a:p>
            <a:r>
              <a:rPr lang="fr-FR" sz="9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T2 ;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3560" y="3422998"/>
            <a:ext cx="4580799" cy="21698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LT    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-1.E6  </a:t>
            </a:r>
            <a:r>
              <a:rPr lang="fr-FR" sz="900" dirty="0" err="1" smtClean="0">
                <a:latin typeface="Consolas" pitchFamily="49" charset="0"/>
                <a:cs typeface="Consolas" pitchFamily="49" charset="0"/>
              </a:rPr>
              <a:t>1.E6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LL       = 200.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(0.3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LT) 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LAMBDA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'T' LT 'K' LL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HCONV   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'TEMP'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0. TPSMAX) 'H'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10. 200.)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VSOUR    = 4.E6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EXP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(-1.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(((T_INI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1000.)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700.)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2)))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</a:t>
            </a:r>
            <a:r>
              <a:rPr lang="fr-FR" sz="9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'PROCEDURE_PERSO2'  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= VRAI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               = </a:t>
            </a:r>
            <a:r>
              <a:rPr lang="fr-FR" sz="9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. 'MAIL'       = MAIL1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. 'MODE'       = MOD1 ;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4613490" y="3408250"/>
            <a:ext cx="0" cy="2590320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3 : </a:t>
            </a:r>
            <a:r>
              <a:rPr lang="fr-FR" sz="2000" dirty="0" smtClean="0"/>
              <a:t>source de chaleur dépendante de la température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Solution (bis)</a:t>
            </a:r>
            <a:endParaRPr lang="fr-FR" sz="2000" b="1" dirty="0" smtClean="0"/>
          </a:p>
          <a:p>
            <a:pPr lvl="1">
              <a:buFontTx/>
              <a:buChar char="-"/>
            </a:pPr>
            <a:r>
              <a:rPr lang="fr-FR" sz="2000" dirty="0"/>
              <a:t>supprimer le chargement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CHA1</a:t>
            </a:r>
            <a:r>
              <a:rPr lang="fr-FR" sz="2000" dirty="0"/>
              <a:t> (source de chaleur initiale)</a:t>
            </a:r>
          </a:p>
          <a:p>
            <a:pPr lvl="1">
              <a:buFontTx/>
              <a:buChar char="-"/>
            </a:pPr>
            <a:r>
              <a:rPr lang="fr-FR" sz="2000" dirty="0" smtClean="0"/>
              <a:t>utiliser </a:t>
            </a:r>
            <a:r>
              <a:rPr lang="fr-FR" sz="2000" dirty="0"/>
              <a:t>la procédure </a:t>
            </a:r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CHARTHER</a:t>
            </a: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dirty="0"/>
              <a:t>(appelée à chaque itération d'un pas) </a:t>
            </a:r>
            <a:endParaRPr lang="fr-FR" sz="2000" dirty="0" smtClean="0"/>
          </a:p>
          <a:p>
            <a:pPr lvl="1">
              <a:buFontTx/>
              <a:buChar char="-"/>
            </a:pPr>
            <a:r>
              <a:rPr lang="fr-FR" sz="2000" dirty="0" err="1" smtClean="0"/>
              <a:t>re-calculer</a:t>
            </a:r>
            <a:r>
              <a:rPr lang="fr-FR" sz="2000" dirty="0" smtClean="0"/>
              <a:t> la </a:t>
            </a:r>
            <a:r>
              <a:rPr lang="fr-FR" sz="2000" dirty="0" smtClean="0"/>
              <a:t>source (2nd membre) selon la température</a:t>
            </a:r>
            <a:br>
              <a:rPr lang="fr-FR" sz="2000" dirty="0" smtClean="0"/>
            </a:br>
            <a:r>
              <a:rPr lang="fr-FR" sz="2000" u="sng" dirty="0" smtClean="0"/>
              <a:t>au début du pas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55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464418" y="6015535"/>
            <a:ext cx="6215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fr-FR" sz="1200" i="1" dirty="0" smtClean="0">
                <a:cs typeface="Consolas" pitchFamily="49" charset="0"/>
              </a:rPr>
              <a:t>				Programme principal</a:t>
            </a:r>
            <a:endParaRPr lang="fr-FR" sz="1200" i="1" dirty="0"/>
          </a:p>
        </p:txBody>
      </p:sp>
      <p:sp>
        <p:nvSpPr>
          <p:cNvPr id="3" name="Rectangle 2"/>
          <p:cNvSpPr/>
          <p:nvPr/>
        </p:nvSpPr>
        <p:spPr>
          <a:xfrm>
            <a:off x="153391" y="3422998"/>
            <a:ext cx="49193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 </a:t>
            </a:r>
            <a:r>
              <a:rPr lang="fr-FR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T1*'TABLE'  TPS1*'FLOTTANT'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MA1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'AMOI' . 'MAIL'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MO1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'AMOI' . 'MODE'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reduction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temperatures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au maillage de la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CHT1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'ESTIMATION'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'TEMPERATURES'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CHT2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CHT1 MA1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calcul du champ de source a partir 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</a:t>
            </a:r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CHS = 4.E6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(-1.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(((CHT2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1000.)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700.)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2))) </a:t>
            </a:r>
            <a:r>
              <a:rPr lang="pt-B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creation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second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membre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CHFL1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MO1 CHS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sortie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second membre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TABL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'ADDI_SECOND' = CHFL1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T2 ;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3560" y="3422998"/>
            <a:ext cx="4580799" cy="21698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LT    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-1.E6  </a:t>
            </a:r>
            <a:r>
              <a:rPr lang="fr-FR" sz="900" dirty="0" err="1" smtClean="0">
                <a:latin typeface="Consolas" pitchFamily="49" charset="0"/>
                <a:cs typeface="Consolas" pitchFamily="49" charset="0"/>
              </a:rPr>
              <a:t>1.E6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LL       = 200.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(0.3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LT) 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LAMBDA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'T' LT 'K' LL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HCONV   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'TEMP'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0. TPSMAX) 'H'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10. 200.)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***TAB1 . 'CHARGEMENT'          = CHA1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'PROCEDURE_CHARTHER'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               = </a:t>
            </a:r>
            <a:r>
              <a:rPr lang="fr-FR" sz="9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. 'MAIL'       = MAIL1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. 'MODE'       = MOD1 ;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4613490" y="3408250"/>
            <a:ext cx="0" cy="2590320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3 : </a:t>
            </a:r>
            <a:r>
              <a:rPr lang="fr-FR" sz="2000" dirty="0" smtClean="0"/>
              <a:t>source de chaleur dépendante de la température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Solution </a:t>
            </a:r>
            <a:r>
              <a:rPr lang="fr-FR" sz="2000" b="1" dirty="0" smtClean="0"/>
              <a:t>(</a:t>
            </a:r>
            <a:r>
              <a:rPr lang="fr-FR" sz="2000" b="1" dirty="0" smtClean="0"/>
              <a:t>ter</a:t>
            </a:r>
            <a:r>
              <a:rPr lang="fr-FR" sz="2000" b="1" dirty="0" smtClean="0"/>
              <a:t>)</a:t>
            </a:r>
            <a:endParaRPr lang="fr-FR" sz="2000" b="1" dirty="0" smtClean="0"/>
          </a:p>
          <a:p>
            <a:pPr lvl="1">
              <a:buNone/>
            </a:pPr>
            <a:r>
              <a:rPr lang="fr-FR" sz="2000" dirty="0" smtClean="0"/>
              <a:t>-	</a:t>
            </a:r>
            <a:r>
              <a:rPr lang="fr-FR" sz="2000" dirty="0" smtClean="0"/>
              <a:t>idem</a:t>
            </a:r>
            <a:endParaRPr lang="fr-FR" sz="2000" dirty="0" smtClean="0"/>
          </a:p>
          <a:p>
            <a:pPr lvl="1">
              <a:buFontTx/>
              <a:buChar char="-"/>
            </a:pPr>
            <a:r>
              <a:rPr lang="fr-FR" sz="2000" dirty="0" smtClean="0"/>
              <a:t>utiliser </a:t>
            </a:r>
            <a:r>
              <a:rPr lang="fr-FR" sz="2000" dirty="0" smtClean="0"/>
              <a:t>la procédure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CHARTHER</a:t>
            </a:r>
            <a:r>
              <a:rPr lang="fr-FR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dirty="0" smtClean="0"/>
              <a:t>(appelée à chaque itération d'un pas</a:t>
            </a:r>
            <a:r>
              <a:rPr lang="fr-FR" sz="2000" dirty="0" smtClean="0"/>
              <a:t>)</a:t>
            </a:r>
          </a:p>
          <a:p>
            <a:pPr lvl="1">
              <a:buFontTx/>
              <a:buChar char="-"/>
            </a:pPr>
            <a:r>
              <a:rPr lang="fr-FR" sz="2000" dirty="0" err="1" smtClean="0"/>
              <a:t>re-calculer</a:t>
            </a:r>
            <a:r>
              <a:rPr lang="fr-FR" sz="2000" dirty="0" smtClean="0"/>
              <a:t> </a:t>
            </a:r>
            <a:r>
              <a:rPr lang="fr-FR" sz="2000" dirty="0" smtClean="0"/>
              <a:t>la source (2nd membre) selon la température</a:t>
            </a:r>
            <a:br>
              <a:rPr lang="fr-FR" sz="2000" dirty="0" smtClean="0"/>
            </a:br>
            <a:r>
              <a:rPr lang="fr-FR" sz="2000" u="sng" dirty="0" smtClean="0"/>
              <a:t>à l’itération précédente</a:t>
            </a:r>
            <a:r>
              <a:rPr lang="fr-FR" sz="2000" dirty="0" smtClean="0"/>
              <a:t> (i.e. </a:t>
            </a:r>
            <a:r>
              <a:rPr lang="fr-FR" sz="2000" u="sng" dirty="0" smtClean="0"/>
              <a:t>à la fin du pas)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56</a:t>
            </a:fld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4613490" y="3408250"/>
            <a:ext cx="0" cy="2590320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64418" y="6015535"/>
            <a:ext cx="6215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fr-FR" sz="1200" i="1" dirty="0" smtClean="0">
                <a:cs typeface="Consolas" pitchFamily="49" charset="0"/>
              </a:rPr>
              <a:t>				Programme principal</a:t>
            </a:r>
            <a:endParaRPr lang="fr-FR" sz="1200" i="1" dirty="0"/>
          </a:p>
        </p:txBody>
      </p:sp>
      <p:sp>
        <p:nvSpPr>
          <p:cNvPr id="3" name="Rectangle 2"/>
          <p:cNvSpPr/>
          <p:nvPr/>
        </p:nvSpPr>
        <p:spPr>
          <a:xfrm>
            <a:off x="153391" y="3422998"/>
            <a:ext cx="49193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 </a:t>
            </a:r>
            <a:r>
              <a:rPr lang="fr-FR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T1*'TABLE'  TPS1*'FLOTTANT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 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MA1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'AMOI' . 'MAIL'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MO1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'AMOI' . 'MODE'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reduction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temperatures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au maillage de la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CHT1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'WTABLE'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'THER_COURANT'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CHT2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CHT1 MA1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calcul du champ de source a partir 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</a:t>
            </a:r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CHS = 4.E6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(-1.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(((CHT2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1000.)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700.)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2))) </a:t>
            </a:r>
            <a:r>
              <a:rPr lang="pt-B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creation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second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membre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CHFL1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MO1 CHS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sortie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second membre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TABL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'ADDI_SECOND' = CHFL1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T2 ;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469" y="4023068"/>
            <a:ext cx="2631281" cy="138485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643560" y="3422998"/>
            <a:ext cx="4580799" cy="21698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LT    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-1.E6  </a:t>
            </a:r>
            <a:r>
              <a:rPr lang="fr-FR" sz="900" dirty="0" err="1">
                <a:latin typeface="Consolas" pitchFamily="49" charset="0"/>
                <a:cs typeface="Consolas" pitchFamily="49" charset="0"/>
              </a:rPr>
              <a:t>1.E6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LL       = 200.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(0.3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LT) 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LAMBDA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'T' LT 'K' LL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HCONV   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'TEMP'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0. TPSMAX) 'H'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10. 200.)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***TAB1 . 'CHARGEMENT'          = CHA1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'PROCEDURE_CHARTHER'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               = </a:t>
            </a:r>
            <a:r>
              <a:rPr lang="fr-FR" sz="9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. 'MAIL'       = MAIL1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'AMOI' . 'MODE'       = MOD1 ;</a:t>
            </a:r>
          </a:p>
        </p:txBody>
      </p:sp>
    </p:spTree>
    <p:extLst>
      <p:ext uri="{BB962C8B-B14F-4D97-AF65-F5344CB8AC3E}">
        <p14:creationId xmlns:p14="http://schemas.microsoft.com/office/powerpoint/2010/main" val="41316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3 : </a:t>
            </a:r>
            <a:r>
              <a:rPr lang="fr-FR" sz="2000" dirty="0" smtClean="0"/>
              <a:t>source de chaleur dépendante de la température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Résultats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57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" y="1504284"/>
            <a:ext cx="4703964" cy="332465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087" y="1235617"/>
            <a:ext cx="3810569" cy="25746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6089" y="3843382"/>
            <a:ext cx="3812807" cy="2563429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V="1">
            <a:off x="6009774" y="1321562"/>
            <a:ext cx="0" cy="48427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6667501" y="1321562"/>
            <a:ext cx="0" cy="48427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7317206" y="1321562"/>
            <a:ext cx="0" cy="48427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7972926" y="1321562"/>
            <a:ext cx="0" cy="48427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410025" y="1456158"/>
            <a:ext cx="2988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PERSO2 ou CHARTHER (début de pas)</a:t>
            </a:r>
            <a:endParaRPr lang="fr-FR" sz="1200" dirty="0"/>
          </a:p>
        </p:txBody>
      </p:sp>
      <p:sp>
        <p:nvSpPr>
          <p:cNvPr id="19" name="Rectangle 18"/>
          <p:cNvSpPr/>
          <p:nvPr/>
        </p:nvSpPr>
        <p:spPr>
          <a:xfrm>
            <a:off x="6429535" y="4073871"/>
            <a:ext cx="1968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 (fin de pas)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Exercice 4 :</a:t>
            </a:r>
            <a:br>
              <a:rPr lang="fr-FR" dirty="0" smtClean="0"/>
            </a:br>
            <a:r>
              <a:rPr lang="fr-FR" sz="1800" dirty="0"/>
              <a:t>fermeture thermo-mécanique d'un </a:t>
            </a:r>
            <a:r>
              <a:rPr lang="fr-FR" sz="1800" dirty="0" smtClean="0"/>
              <a:t>jeu</a:t>
            </a:r>
            <a:br>
              <a:rPr lang="fr-FR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fr-FR" sz="1400" dirty="0" smtClean="0"/>
              <a:t>téléchargez le fichier initial sur le site web :</a:t>
            </a:r>
            <a:br>
              <a:rPr lang="fr-FR" sz="1400" dirty="0" smtClean="0"/>
            </a:br>
            <a:r>
              <a:rPr lang="en-US" sz="700" dirty="0">
                <a:hlinkClick r:id="rId2"/>
              </a:rPr>
              <a:t>http://www-cast3m.cea.fr/index.php?page=exemples&amp;exemple=formation_pasapas_4_initial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42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4 : </a:t>
            </a:r>
            <a:r>
              <a:rPr lang="fr-FR" sz="1800" dirty="0" smtClean="0"/>
              <a:t>fermeture thermo-mécanique d'un jeu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Deux barreaux se dilatent et entrent en contact</a:t>
            </a:r>
          </a:p>
          <a:p>
            <a:pPr lvl="1">
              <a:buNone/>
            </a:pPr>
            <a:r>
              <a:rPr lang="fr-FR" sz="2000" dirty="0" smtClean="0"/>
              <a:t>	dilatation thermique</a:t>
            </a:r>
          </a:p>
          <a:p>
            <a:pPr lvl="1">
              <a:buNone/>
            </a:pPr>
            <a:r>
              <a:rPr lang="fr-FR" sz="2000" dirty="0" smtClean="0"/>
              <a:t>	contact mécanique unilatéral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>
                <a:solidFill>
                  <a:srgbClr val="00B050"/>
                </a:solidFill>
              </a:rPr>
              <a:t>Objectif : ajouter le contact thermique</a:t>
            </a:r>
            <a:r>
              <a:rPr lang="fr-FR" sz="2000" dirty="0" smtClean="0">
                <a:solidFill>
                  <a:srgbClr val="00B050"/>
                </a:solidFill>
              </a:rPr>
              <a:t>, c'est-à-dire le transfert de chaleur lorsque le contact mécanique a lieu.</a:t>
            </a:r>
            <a:br>
              <a:rPr lang="fr-FR" sz="2000" dirty="0" smtClean="0">
                <a:solidFill>
                  <a:srgbClr val="00B050"/>
                </a:solidFill>
              </a:rPr>
            </a:br>
            <a:endParaRPr lang="fr-FR" sz="2000" dirty="0" smtClean="0">
              <a:solidFill>
                <a:srgbClr val="00B050"/>
              </a:solidFill>
              <a:cs typeface="Consolas" pitchFamily="49" charset="0"/>
            </a:endParaRPr>
          </a:p>
          <a:p>
            <a:pPr lvl="1" algn="ctr">
              <a:buNone/>
            </a:pPr>
            <a:r>
              <a:rPr lang="fr-FR" sz="2000" b="1" i="1" dirty="0" smtClean="0">
                <a:cs typeface="Consolas" pitchFamily="49" charset="0"/>
              </a:rPr>
              <a:t>À vous de jouer 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59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8"/>
          <a:stretch/>
        </p:blipFill>
        <p:spPr>
          <a:xfrm>
            <a:off x="872029" y="2378869"/>
            <a:ext cx="7153275" cy="2164556"/>
          </a:xfrm>
          <a:prstGeom prst="rect">
            <a:avLst/>
          </a:prstGeom>
        </p:spPr>
      </p:pic>
      <p:cxnSp>
        <p:nvCxnSpPr>
          <p:cNvPr id="4" name="Connecteur droit avec flèche 3"/>
          <p:cNvCxnSpPr>
            <a:stCxn id="5" idx="1"/>
          </p:cNvCxnSpPr>
          <p:nvPr/>
        </p:nvCxnSpPr>
        <p:spPr>
          <a:xfrm flipH="1">
            <a:off x="1435895" y="2636043"/>
            <a:ext cx="492918" cy="8929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28813" y="2451377"/>
                <a:ext cx="14357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=500 °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451377"/>
                <a:ext cx="1435778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/>
          <p:cNvCxnSpPr>
            <a:stCxn id="13" idx="3"/>
          </p:cNvCxnSpPr>
          <p:nvPr/>
        </p:nvCxnSpPr>
        <p:spPr>
          <a:xfrm>
            <a:off x="7339009" y="2636043"/>
            <a:ext cx="414834" cy="89297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26149" y="2451377"/>
                <a:ext cx="13128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 °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149" y="2451377"/>
                <a:ext cx="131286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78399" y="3344347"/>
                <a:ext cx="14484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𝑖𝑛𝑖</m:t>
                          </m:r>
                        </m:sub>
                      </m:sSub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 °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399" y="3344347"/>
                <a:ext cx="1448473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852734" y="3344347"/>
                <a:ext cx="14484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𝑖𝑛𝑖</m:t>
                          </m:r>
                        </m:sub>
                      </m:sSub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 °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734" y="3344347"/>
                <a:ext cx="1448473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de PASAPAS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53700" cy="4968552"/>
          </a:xfrm>
        </p:spPr>
        <p:txBody>
          <a:bodyPr/>
          <a:lstStyle/>
          <a:p>
            <a:pPr lvl="1"/>
            <a:r>
              <a:rPr lang="fr-FR" sz="2000" b="1" dirty="0" smtClean="0"/>
              <a:t>Objectif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lvl="2"/>
            <a:r>
              <a:rPr lang="fr-FR" sz="2000" dirty="0" smtClean="0"/>
              <a:t>résolution de problèmes non linéaires </a:t>
            </a:r>
            <a:r>
              <a:rPr lang="fr-FR" sz="2000" b="1" dirty="0" smtClean="0"/>
              <a:t>évolutifs</a:t>
            </a:r>
            <a:r>
              <a:rPr lang="fr-FR" sz="2000" dirty="0" smtClean="0"/>
              <a:t> de manière incrémentale en </a:t>
            </a:r>
            <a:r>
              <a:rPr lang="fr-FR" sz="2000" b="1" dirty="0" smtClean="0">
                <a:solidFill>
                  <a:srgbClr val="FF0000"/>
                </a:solidFill>
              </a:rPr>
              <a:t>thermique</a:t>
            </a:r>
            <a:r>
              <a:rPr lang="fr-FR" sz="2000" dirty="0" smtClean="0"/>
              <a:t> et en </a:t>
            </a:r>
            <a:r>
              <a:rPr lang="fr-FR" sz="2000" b="1" dirty="0" smtClean="0">
                <a:solidFill>
                  <a:srgbClr val="0070C0"/>
                </a:solidFill>
              </a:rPr>
              <a:t>mécanique</a:t>
            </a:r>
            <a:endParaRPr lang="fr-FR" sz="2000" dirty="0" smtClean="0"/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/>
              <a:t>le "temps" peut être physique (ex : thermique transitoire)</a:t>
            </a:r>
          </a:p>
          <a:p>
            <a:pPr lvl="2"/>
            <a:r>
              <a:rPr lang="fr-FR" sz="2000" dirty="0" smtClean="0"/>
              <a:t>ou non (ex : plasticité avec chargement progressif)</a:t>
            </a:r>
          </a:p>
          <a:p>
            <a:pPr lvl="2"/>
            <a:endParaRPr lang="fr-FR" sz="2000" i="1" dirty="0" smtClean="0">
              <a:sym typeface="Wingdings" pitchFamily="2" charset="2"/>
            </a:endParaRPr>
          </a:p>
          <a:p>
            <a:pPr lvl="2"/>
            <a:r>
              <a:rPr lang="fr-FR" sz="2000" i="1" dirty="0" smtClean="0">
                <a:sym typeface="Wingdings" pitchFamily="2" charset="2"/>
              </a:rPr>
              <a:t> on parle donc volontiers de </a:t>
            </a:r>
            <a:r>
              <a:rPr lang="fr-FR" sz="2000" b="1" i="1" dirty="0" smtClean="0">
                <a:sym typeface="Wingdings" pitchFamily="2" charset="2"/>
              </a:rPr>
              <a:t>variable d'évolution</a:t>
            </a:r>
            <a:endParaRPr lang="fr-FR" sz="2000" b="1" i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Types de non linéarités traitées</a:t>
            </a:r>
          </a:p>
          <a:p>
            <a:pPr lvl="1">
              <a:buNone/>
            </a:pPr>
            <a:r>
              <a:rPr lang="fr-FR" sz="2000" dirty="0" smtClean="0"/>
              <a:t>	</a:t>
            </a:r>
            <a:r>
              <a:rPr lang="fr-FR" sz="2000" b="1" dirty="0" smtClean="0">
                <a:solidFill>
                  <a:srgbClr val="FF0000"/>
                </a:solidFill>
              </a:rPr>
              <a:t>comportement </a:t>
            </a:r>
            <a:r>
              <a:rPr lang="fr-FR" sz="2000" dirty="0" smtClean="0"/>
              <a:t>(plasticité, endommagement, matériaux variables, …)</a:t>
            </a:r>
          </a:p>
          <a:p>
            <a:pPr lvl="1">
              <a:buNone/>
            </a:pPr>
            <a:r>
              <a:rPr lang="fr-FR" sz="2000" dirty="0" smtClean="0"/>
              <a:t>	</a:t>
            </a:r>
            <a:r>
              <a:rPr lang="fr-FR" sz="2000" b="1" dirty="0" smtClean="0">
                <a:solidFill>
                  <a:srgbClr val="FFC000"/>
                </a:solidFill>
              </a:rPr>
              <a:t>géométrie </a:t>
            </a:r>
            <a:r>
              <a:rPr lang="fr-FR" sz="2000" dirty="0" smtClean="0"/>
              <a:t>(grands déplacements)</a:t>
            </a:r>
          </a:p>
          <a:p>
            <a:pPr lvl="1">
              <a:buNone/>
            </a:pPr>
            <a:r>
              <a:rPr lang="fr-FR" sz="2000" dirty="0" smtClean="0"/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déformations </a:t>
            </a:r>
            <a:r>
              <a:rPr lang="fr-FR" sz="2000" dirty="0" smtClean="0"/>
              <a:t>(grandes rotations)</a:t>
            </a:r>
          </a:p>
          <a:p>
            <a:pPr lvl="1">
              <a:buNone/>
            </a:pPr>
            <a:r>
              <a:rPr lang="fr-FR" sz="2000" dirty="0" smtClean="0"/>
              <a:t>	</a:t>
            </a:r>
            <a:r>
              <a:rPr lang="fr-FR" sz="2000" b="1" dirty="0" smtClean="0">
                <a:solidFill>
                  <a:srgbClr val="7030A0"/>
                </a:solidFill>
              </a:rPr>
              <a:t>conditions limites </a:t>
            </a:r>
            <a:r>
              <a:rPr lang="fr-FR" sz="2000" dirty="0" smtClean="0"/>
              <a:t>(rayonnement, frottement, </a:t>
            </a:r>
            <a:r>
              <a:rPr lang="fr-FR" sz="2000" dirty="0"/>
              <a:t>pression </a:t>
            </a:r>
            <a:r>
              <a:rPr lang="fr-FR" sz="2000" dirty="0" smtClean="0"/>
              <a:t>suiveuse, </a:t>
            </a:r>
            <a:r>
              <a:rPr lang="fr-FR" sz="2000" dirty="0"/>
              <a:t>…)</a:t>
            </a:r>
            <a:endParaRPr lang="fr-FR" sz="2000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1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4 : </a:t>
            </a:r>
            <a:r>
              <a:rPr lang="fr-FR" sz="1800" dirty="0" smtClean="0"/>
              <a:t>fermeture thermo-mécanique d'un jeu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marL="0" lvl="1" indent="0">
              <a:buNone/>
            </a:pPr>
            <a:r>
              <a:rPr lang="fr-FR" sz="2000" b="1" dirty="0" smtClean="0"/>
              <a:t>Quelques indices …</a:t>
            </a:r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Objets utiles</a:t>
            </a:r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P2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r>
              <a:rPr lang="fr-FR" sz="2000" dirty="0" smtClean="0"/>
              <a:t>et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P3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r>
              <a:rPr lang="fr-FR" sz="2000" dirty="0" smtClean="0"/>
              <a:t>: points à gauche et droite du jeu</a:t>
            </a:r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L2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r>
              <a:rPr lang="fr-FR" sz="2000" dirty="0" smtClean="0"/>
              <a:t>et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L3</a:t>
            </a:r>
            <a:r>
              <a:rPr lang="fr-FR" sz="2000" dirty="0" smtClean="0"/>
              <a:t> : lignes à gauche et droite du jeu</a:t>
            </a:r>
          </a:p>
          <a:p>
            <a:pPr marL="0" lvl="1" indent="0">
              <a:buNone/>
            </a:pPr>
            <a:endParaRPr lang="fr-FR" sz="2000" dirty="0" smtClean="0"/>
          </a:p>
          <a:p>
            <a:pPr marL="0" lvl="1" indent="0">
              <a:buNone/>
            </a:pPr>
            <a:endParaRPr lang="fr-FR" sz="2000" dirty="0"/>
          </a:p>
          <a:p>
            <a:pPr lvl="1"/>
            <a:r>
              <a:rPr lang="fr-FR" sz="2000" b="1" dirty="0" smtClean="0"/>
              <a:t>Opérateurs utiles</a:t>
            </a:r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COOR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: coordonnées de points</a:t>
            </a:r>
          </a:p>
          <a:p>
            <a:pPr marL="0" lvl="1" indent="0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RELA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: relation entre degrés de liberté</a:t>
            </a:r>
          </a:p>
          <a:p>
            <a:pPr marL="0" lvl="1" indent="0">
              <a:buNone/>
            </a:pPr>
            <a:endParaRPr lang="fr-FR" sz="2000" dirty="0"/>
          </a:p>
          <a:p>
            <a:pPr marL="0" lvl="1" indent="0">
              <a:buNone/>
            </a:pPr>
            <a:endParaRPr lang="fr-FR" sz="2000" dirty="0" smtClean="0"/>
          </a:p>
          <a:p>
            <a:pPr lvl="1"/>
            <a:r>
              <a:rPr lang="fr-FR" sz="2000" b="1" dirty="0" smtClean="0"/>
              <a:t>Modifier les blocages thermiques de </a:t>
            </a:r>
            <a:r>
              <a:rPr lang="fr-FR" sz="2000" b="1" dirty="0" smtClean="0">
                <a:solidFill>
                  <a:srgbClr val="FF0000"/>
                </a:solidFill>
              </a:rPr>
              <a:t>WTABLE</a:t>
            </a:r>
            <a:endParaRPr lang="fr-FR" sz="2000" dirty="0" smtClean="0">
              <a:solidFill>
                <a:srgbClr val="FF0000"/>
              </a:solidFill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35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4 : </a:t>
            </a:r>
            <a:r>
              <a:rPr lang="fr-FR" sz="1800" dirty="0" smtClean="0"/>
              <a:t>fermeture thermo-mécanique d'un jeu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Solution</a:t>
            </a:r>
          </a:p>
          <a:p>
            <a:pPr lvl="1">
              <a:buFontTx/>
              <a:buChar char="-"/>
            </a:pPr>
            <a:r>
              <a:rPr lang="fr-FR" sz="2000" dirty="0" smtClean="0"/>
              <a:t>vérifier la </a:t>
            </a:r>
            <a:r>
              <a:rPr lang="fr-FR" sz="2000" dirty="0" smtClean="0">
                <a:solidFill>
                  <a:srgbClr val="FF0000"/>
                </a:solidFill>
              </a:rPr>
              <a:t>convergence mécanique + thermique</a:t>
            </a:r>
          </a:p>
          <a:p>
            <a:pPr lvl="1">
              <a:buFontTx/>
              <a:buChar char="-"/>
            </a:pPr>
            <a:r>
              <a:rPr lang="fr-FR" sz="2000" dirty="0" smtClean="0"/>
              <a:t>créer </a:t>
            </a:r>
            <a:r>
              <a:rPr lang="fr-FR" sz="2000" dirty="0"/>
              <a:t>un second blocage pour imposer une relation :</a:t>
            </a:r>
            <a:br>
              <a:rPr lang="fr-FR" sz="2000" dirty="0"/>
            </a:br>
            <a:r>
              <a:rPr lang="fr-FR" sz="2000" dirty="0"/>
              <a:t>	T </a:t>
            </a:r>
            <a:r>
              <a:rPr lang="fr-FR" sz="2000" dirty="0" smtClean="0"/>
              <a:t>de la ligne L2 </a:t>
            </a:r>
            <a:r>
              <a:rPr lang="fr-FR" sz="2000" dirty="0"/>
              <a:t>= T </a:t>
            </a:r>
            <a:r>
              <a:rPr lang="fr-FR" sz="2000" dirty="0" smtClean="0"/>
              <a:t>de la ligne L3</a:t>
            </a:r>
            <a:r>
              <a:rPr lang="fr-FR" sz="2000" dirty="0"/>
              <a:t>	avec </a:t>
            </a:r>
            <a:r>
              <a:rPr lang="fr-FR" sz="2000" b="1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RELA</a:t>
            </a:r>
            <a:endParaRPr lang="fr-FR" sz="2000" dirty="0"/>
          </a:p>
          <a:p>
            <a:pPr lvl="1">
              <a:buFontTx/>
              <a:buChar char="-"/>
            </a:pPr>
            <a:r>
              <a:rPr lang="fr-FR" sz="2000" dirty="0" smtClean="0"/>
              <a:t>utiliser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REEV_MEC</a:t>
            </a:r>
            <a:r>
              <a:rPr lang="fr-FR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dirty="0" smtClean="0"/>
              <a:t>pour modifier les conditions aux limites thermiques</a:t>
            </a:r>
          </a:p>
          <a:p>
            <a:pPr lvl="1">
              <a:buFontTx/>
              <a:buChar char="-"/>
            </a:pPr>
            <a:r>
              <a:rPr lang="fr-FR" sz="2000" dirty="0" smtClean="0"/>
              <a:t>calculer le jeu à l'instant de l'itération</a:t>
            </a:r>
            <a:endParaRPr lang="fr-FR" sz="2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cs typeface="Consolas" panose="020B0609020204030204" pitchFamily="49" charset="0"/>
              </a:rPr>
              <a:t>écraser les blocages thermiques dans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WTABLE</a:t>
            </a:r>
            <a:r>
              <a:rPr lang="fr-FR" sz="2000" dirty="0" smtClean="0">
                <a:cs typeface="Consolas" panose="020B0609020204030204" pitchFamily="49" charset="0"/>
              </a:rPr>
              <a:t> selon la valeur du jeu</a:t>
            </a:r>
            <a:endParaRPr lang="fr-FR" sz="2000" dirty="0" smtClean="0"/>
          </a:p>
          <a:p>
            <a:pPr lvl="1">
              <a:buNone/>
            </a:pPr>
            <a:endParaRPr lang="fr-FR" sz="2000" b="1" dirty="0" smtClean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61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91589" y="3167339"/>
            <a:ext cx="4785360" cy="30162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REEV_MEC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T1*'TABLE' N1*'ENTIER'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U1 = T1 . 'ESTIMATION' . 'DEPLACEMENTS'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WT = T1 . 'WTABLE'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TAM = T1 . 'AMOI'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* calcul du jeu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PT2 =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'POINT_2'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PT3 =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'POINT_3'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X2 = 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COOR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1 PT2)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U1 'UX' PT2)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X3 = 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COOR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1 PT3)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U1 'UX' PT3)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J1 = X3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X2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si jeu ferme, on utilise le blocage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thermique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initial + le RELA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SI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(J1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&lt;EG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1.E-15)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WT . 'BLOCAGES_THERMIQUES' = (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'BLOQ_0')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</a:p>
          <a:p>
            <a:pPr marL="0" lvl="1">
              <a:buNone/>
            </a:pP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                            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'BLOQ_1')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si jeu ouvert, on utilise le blocage thermique initial seul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SINON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WT . 'BLOCAGES_THERMIQUES' =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'BLOQ_0'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FINSI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4946469" y="3223260"/>
            <a:ext cx="0" cy="2884686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02753" y="6107946"/>
            <a:ext cx="7138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REEV_MEC</a:t>
            </a:r>
            <a:r>
              <a:rPr lang="fr-FR" sz="1200" i="1" dirty="0" smtClean="0">
                <a:cs typeface="Consolas" pitchFamily="49" charset="0"/>
              </a:rPr>
              <a:t>						Programme principal</a:t>
            </a:r>
            <a:endParaRPr lang="fr-FR" sz="1200" i="1" dirty="0"/>
          </a:p>
        </p:txBody>
      </p:sp>
      <p:sp>
        <p:nvSpPr>
          <p:cNvPr id="9" name="Rectangle 8"/>
          <p:cNvSpPr/>
          <p:nvPr/>
        </p:nvSpPr>
        <p:spPr>
          <a:xfrm>
            <a:off x="4976949" y="3964879"/>
            <a:ext cx="4167051" cy="116955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/>
            <a:r>
              <a:rPr lang="fr-FR" sz="1000" dirty="0">
                <a:latin typeface="Consolas" pitchFamily="49" charset="0"/>
                <a:cs typeface="Consolas" pitchFamily="49" charset="0"/>
              </a:rPr>
              <a:t>TAB1 . 'CONVERGENCE_MEC_THE'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VRAI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'PROCEDURE_REEV_MEC'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= VRAI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'AMOI'       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   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'AMOI'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'POINT_2'    = P2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'AMOI'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'POINT_3'    = P3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'AMOI' . 'BLOQ_0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'    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= CL_TH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'AMOI' . 'BLOQ_1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'     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RELA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'T' L2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'T'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L3 ;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09"/>
            <a:ext cx="9282471" cy="6560633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4 : </a:t>
            </a:r>
            <a:r>
              <a:rPr lang="fr-FR" sz="1800" dirty="0" smtClean="0"/>
              <a:t>fermeture thermo-mécanique d'un jeu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Résultats</a:t>
            </a:r>
          </a:p>
          <a:p>
            <a:pPr lvl="1">
              <a:buNone/>
            </a:pPr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62</a:t>
            </a:fld>
            <a:endParaRPr lang="fr-F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1" y="3551895"/>
            <a:ext cx="6786451" cy="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1" y="2264600"/>
            <a:ext cx="6786450" cy="4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34282" y="3237153"/>
            <a:ext cx="3337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Lors du contact : conduction "parfaite"</a:t>
            </a:r>
            <a:endParaRPr lang="fr-FR" sz="12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7275" y="1916362"/>
            <a:ext cx="3470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Absence de contact : les barreaux sont isolés</a:t>
            </a:r>
            <a:endParaRPr lang="fr-FR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Résultats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b="1" dirty="0" smtClean="0"/>
              <a:t>Les modification effectuées dans </a:t>
            </a:r>
            <a:r>
              <a:rPr lang="fr-F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REEV_MEC</a:t>
            </a:r>
            <a:r>
              <a:rPr lang="fr-FR" b="1" dirty="0" smtClean="0"/>
              <a:t> sont prises en compte sur le même pas de temps (grâce à la boucle de convergence thermo-mécanique </a:t>
            </a:r>
            <a:r>
              <a:rPr lang="fr-FR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BO_BOTH</a:t>
            </a:r>
            <a:r>
              <a:rPr lang="fr-FR" b="1" dirty="0" smtClean="0"/>
              <a:t>)</a:t>
            </a:r>
          </a:p>
          <a:p>
            <a:pPr lvl="1"/>
            <a:endParaRPr lang="fr-FR" b="1" dirty="0"/>
          </a:p>
          <a:p>
            <a:pPr lvl="1"/>
            <a:r>
              <a:rPr lang="fr-FR" b="1" dirty="0" smtClean="0"/>
              <a:t>Ce n'est pas le cas de la procédure </a:t>
            </a:r>
            <a:r>
              <a:rPr lang="fr-F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fr-FR" b="1" dirty="0" smtClean="0"/>
              <a:t>, où les modifications sont prises en compte sur le pas de temps suivant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4 : </a:t>
            </a:r>
            <a:r>
              <a:rPr lang="fr-FR" sz="1800" dirty="0" smtClean="0"/>
              <a:t>fermeture thermo-mécanique d'un jeu</a:t>
            </a:r>
            <a:endParaRPr lang="fr-FR" sz="1600" dirty="0"/>
          </a:p>
        </p:txBody>
      </p:sp>
      <p:sp>
        <p:nvSpPr>
          <p:cNvPr id="3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/>
              <a:pPr algn="ctr"/>
              <a:t>63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" y="1528693"/>
            <a:ext cx="3955733" cy="29074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08" y="1647249"/>
            <a:ext cx="3628072" cy="278892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502561" y="4468331"/>
            <a:ext cx="2877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70C0"/>
                </a:solidFill>
              </a:rPr>
              <a:t>Évolution temporelle de la température</a:t>
            </a:r>
            <a:br>
              <a:rPr lang="fr-FR" sz="1200" i="1" dirty="0" smtClean="0">
                <a:solidFill>
                  <a:srgbClr val="0070C0"/>
                </a:solidFill>
              </a:rPr>
            </a:br>
            <a:r>
              <a:rPr lang="fr-FR" sz="1200" i="1" u="sng" dirty="0" smtClean="0">
                <a:solidFill>
                  <a:srgbClr val="FF0000"/>
                </a:solidFill>
              </a:rPr>
              <a:t>à gauche</a:t>
            </a:r>
            <a:r>
              <a:rPr lang="fr-FR" sz="1200" i="1" dirty="0" smtClean="0">
                <a:solidFill>
                  <a:srgbClr val="0070C0"/>
                </a:solidFill>
              </a:rPr>
              <a:t> et </a:t>
            </a:r>
            <a:r>
              <a:rPr lang="fr-FR" sz="1200" i="1" u="sng" dirty="0" smtClean="0">
                <a:solidFill>
                  <a:srgbClr val="5454FF"/>
                </a:solidFill>
              </a:rPr>
              <a:t>à droite</a:t>
            </a:r>
            <a:r>
              <a:rPr lang="fr-FR" sz="1200" i="1" dirty="0" smtClean="0">
                <a:solidFill>
                  <a:srgbClr val="0070C0"/>
                </a:solidFill>
              </a:rPr>
              <a:t> du jeu</a:t>
            </a:r>
            <a:endParaRPr lang="fr-FR" sz="1200" i="1" dirty="0">
              <a:solidFill>
                <a:srgbClr val="0070C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4341" y="4468331"/>
            <a:ext cx="2877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70C0"/>
                </a:solidFill>
              </a:rPr>
              <a:t>Évolution temporelle du jeu</a:t>
            </a:r>
            <a:endParaRPr lang="fr-FR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4 : </a:t>
            </a:r>
            <a:r>
              <a:rPr lang="fr-FR" sz="1800" dirty="0" smtClean="0"/>
              <a:t>fermeture thermo-mécanique d'un jeu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Solution (bis)</a:t>
            </a:r>
          </a:p>
          <a:p>
            <a:pPr lvl="1">
              <a:buFontTx/>
              <a:buChar char="-"/>
            </a:pPr>
            <a:r>
              <a:rPr lang="fr-FR" sz="2000" dirty="0" smtClean="0"/>
              <a:t>transfert par </a:t>
            </a:r>
            <a:r>
              <a:rPr lang="fr-FR" sz="2000" dirty="0">
                <a:solidFill>
                  <a:srgbClr val="FF0000"/>
                </a:solidFill>
              </a:rPr>
              <a:t>convection</a:t>
            </a:r>
            <a:r>
              <a:rPr lang="fr-FR" sz="2000" dirty="0"/>
              <a:t> dans un élément de raccord</a:t>
            </a:r>
          </a:p>
          <a:p>
            <a:pPr lvl="1">
              <a:buFontTx/>
              <a:buChar char="-"/>
            </a:pPr>
            <a:r>
              <a:rPr lang="fr-FR" sz="2000" dirty="0"/>
              <a:t>utilisation d'un </a:t>
            </a:r>
            <a:r>
              <a:rPr lang="fr-FR" sz="2000" dirty="0" err="1">
                <a:solidFill>
                  <a:srgbClr val="FF0000"/>
                </a:solidFill>
              </a:rPr>
              <a:t>coef</a:t>
            </a:r>
            <a:r>
              <a:rPr lang="fr-FR" sz="2000" dirty="0">
                <a:solidFill>
                  <a:srgbClr val="FF0000"/>
                </a:solidFill>
              </a:rPr>
              <a:t>. d'échange variable</a:t>
            </a:r>
            <a:r>
              <a:rPr lang="fr-FR" sz="2000" dirty="0"/>
              <a:t> selon </a:t>
            </a:r>
            <a:r>
              <a:rPr lang="fr-FR" sz="2000" dirty="0" smtClean="0"/>
              <a:t>la pression de contact</a:t>
            </a:r>
            <a:endParaRPr lang="fr-FR" sz="2000" i="1" dirty="0" smtClean="0">
              <a:cs typeface="Consolas" pitchFamily="49" charset="0"/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cs typeface="Consolas" pitchFamily="49" charset="0"/>
              </a:rPr>
              <a:t>pression de contact décrite par un chargement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'PC'</a:t>
            </a:r>
          </a:p>
          <a:p>
            <a:pPr lvl="1">
              <a:buFontTx/>
              <a:buChar char="-"/>
            </a:pPr>
            <a:r>
              <a:rPr lang="fr-FR" sz="2000" dirty="0" smtClean="0">
                <a:cs typeface="Consolas" pitchFamily="49" charset="0"/>
              </a:rPr>
              <a:t>mise à jour du chargement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'PC'</a:t>
            </a:r>
            <a:r>
              <a:rPr lang="fr-FR" sz="2000" dirty="0" smtClean="0">
                <a:cs typeface="Consolas" pitchFamily="49" charset="0"/>
              </a:rPr>
              <a:t> dans </a:t>
            </a:r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REEV_MEC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64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676299" y="2663102"/>
            <a:ext cx="4150611" cy="363176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** </a:t>
            </a:r>
            <a:r>
              <a:rPr lang="fr-FR" sz="1000" dirty="0" err="1" smtClean="0">
                <a:latin typeface="Consolas" pitchFamily="49" charset="0"/>
                <a:cs typeface="Consolas" pitchFamily="49" charset="0"/>
              </a:rPr>
              <a:t>Modele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de convection variable entre les barreaux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MRACC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RACC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(1.1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JEU_INI) L2 L3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MODRACC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MODE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MRACC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'THERMIQUE' 'CONVECTION'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HVSP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'PC' (PROG 0. 5.E8 5.1E8)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                'H'  (PROG 0. 1.E4 1.E4)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MATRACC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MATE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MODRACC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'H'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HVSP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MOD_TH = MODT1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MODT2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MODRACC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MAT_TH = MATT1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MATT2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MATRACC ;</a:t>
            </a:r>
          </a:p>
          <a:p>
            <a:pPr marL="0" lvl="1">
              <a:buNone/>
            </a:pPr>
            <a:endParaRPr lang="fr-FR" sz="10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10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** Chargement initial </a:t>
            </a:r>
            <a:r>
              <a:rPr lang="fr-FR" sz="1000" dirty="0" err="1" smtClean="0">
                <a:latin typeface="Consolas" pitchFamily="49" charset="0"/>
                <a:cs typeface="Consolas" pitchFamily="49" charset="0"/>
              </a:rPr>
              <a:t>decrivant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la pression de contact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CH_PC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MANU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'CHPO'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MRACC 'PC' 0.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CHAPC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CHAR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'PC'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CH_PC EV1 ;</a:t>
            </a:r>
          </a:p>
          <a:p>
            <a:pPr marL="0" lvl="1">
              <a:buNone/>
            </a:pPr>
            <a:endParaRPr lang="fr-FR" sz="10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10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'CHARGEMENT'          = CHA1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CHA2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CHAPC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'CONVERGENCE_MEC_THE'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VRAI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'PROCEDURE_REEV_MEC'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= VRAI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'AMOI'               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'AMOI'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'LIGNE_3'    = L3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'AMOI'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'MAIL'       = MRACC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'AMOI'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'EVOL'       = EV1 ;</a:t>
            </a:r>
          </a:p>
          <a:p>
            <a:pPr marL="0" lvl="1"/>
            <a:r>
              <a:rPr lang="fr-FR" sz="1000" dirty="0">
                <a:latin typeface="Consolas" pitchFamily="49" charset="0"/>
                <a:cs typeface="Consolas" pitchFamily="49" charset="0"/>
              </a:rPr>
              <a:t>TAB1 . 'AMOI' . 'CHAR_0'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= CHA1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CHA2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;</a:t>
            </a:r>
            <a:endParaRPr lang="fr-FR" sz="1000" dirty="0"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583329" y="2648814"/>
            <a:ext cx="0" cy="3799349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02753" y="6477243"/>
            <a:ext cx="7138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cs typeface="Consolas" pitchFamily="49" charset="0"/>
              </a:rPr>
              <a:t>Procédure 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REEV_MEC</a:t>
            </a:r>
            <a:r>
              <a:rPr lang="fr-FR" sz="1200" i="1" dirty="0" smtClean="0">
                <a:cs typeface="Consolas" pitchFamily="49" charset="0"/>
              </a:rPr>
              <a:t>						Programme principal</a:t>
            </a:r>
            <a:endParaRPr lang="fr-FR" sz="1200" i="1" dirty="0"/>
          </a:p>
        </p:txBody>
      </p:sp>
      <p:sp>
        <p:nvSpPr>
          <p:cNvPr id="5" name="Rectangle 4"/>
          <p:cNvSpPr/>
          <p:nvPr/>
        </p:nvSpPr>
        <p:spPr>
          <a:xfrm>
            <a:off x="200914" y="3296364"/>
            <a:ext cx="4572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buNone/>
            </a:pP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REEV_MEC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T1*'TABLE' N1*'ENTIER'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R1 = T1 . 'ESTIMATION' . 'REACTIONS'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WT = T1 . 'WTABLE'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= T1 .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'AMOI'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L3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. 'LIGNE_3'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MR =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. 'MAIL'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((T1 . 'ESTIMATION' . 'TEMPS')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NEG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0.)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calcul de la pression de contact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  PARA_P = (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MAXI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'ABS' (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RESU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REDU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R1 L3)))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MESU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L3)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000" dirty="0" err="1">
                <a:latin typeface="Consolas" pitchFamily="49" charset="0"/>
                <a:cs typeface="Consolas" pitchFamily="49" charset="0"/>
              </a:rPr>
              <a:t>chargment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err="1">
                <a:latin typeface="Consolas" pitchFamily="49" charset="0"/>
                <a:cs typeface="Consolas" pitchFamily="49" charset="0"/>
              </a:rPr>
              <a:t>decrivant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le </a:t>
            </a:r>
            <a:r>
              <a:rPr lang="fr-FR" sz="1000" dirty="0" err="1">
                <a:latin typeface="Consolas" pitchFamily="49" charset="0"/>
                <a:cs typeface="Consolas" pitchFamily="49" charset="0"/>
              </a:rPr>
              <a:t>parametre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'PC'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  CH_PC 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MANU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'CHPO'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MR 'PC' PARA_P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EV1 = TAM . 'EVOL' ;</a:t>
            </a:r>
            <a:endParaRPr lang="fr-FR" sz="1000" dirty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  CHA3 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CHAR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'PC'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CH_PC EV1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on </a:t>
            </a:r>
            <a:r>
              <a:rPr lang="fr-FR" sz="1000" dirty="0" err="1">
                <a:latin typeface="Consolas" pitchFamily="49" charset="0"/>
                <a:cs typeface="Consolas" pitchFamily="49" charset="0"/>
              </a:rPr>
              <a:t>ecrase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le chargement global de WTABLE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  WT . 'CHARGEMENT' = (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. 'CHAR_0')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CHA3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FINS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;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fr-FR" dirty="0" smtClean="0"/>
              <a:t>Exercice 4 : </a:t>
            </a:r>
            <a:r>
              <a:rPr lang="fr-FR" sz="1800" dirty="0" smtClean="0"/>
              <a:t>fermeture thermo-mécanique d'un jeu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fr-FR" sz="2000" b="1" dirty="0" smtClean="0"/>
              <a:t>Résultats (bis)</a:t>
            </a:r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r>
              <a:rPr lang="fr-FR" b="1" dirty="0" smtClean="0"/>
              <a:t>Le transfert de chaleur se fait à des températures différentes à l'interface</a:t>
            </a:r>
          </a:p>
          <a:p>
            <a:pPr lvl="1"/>
            <a:r>
              <a:rPr lang="fr-FR" b="1" dirty="0" smtClean="0"/>
              <a:t>Les variations de température sont adoucies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65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7" y="1515142"/>
            <a:ext cx="3950732" cy="29222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34" y="1659719"/>
            <a:ext cx="3632646" cy="27764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02561" y="4468331"/>
            <a:ext cx="2877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70C0"/>
                </a:solidFill>
              </a:rPr>
              <a:t>Évolution temporelle de la température</a:t>
            </a:r>
            <a:br>
              <a:rPr lang="fr-FR" sz="1200" i="1" dirty="0" smtClean="0">
                <a:solidFill>
                  <a:srgbClr val="0070C0"/>
                </a:solidFill>
              </a:rPr>
            </a:br>
            <a:r>
              <a:rPr lang="fr-FR" sz="1200" i="1" u="sng" dirty="0" smtClean="0">
                <a:solidFill>
                  <a:srgbClr val="FF0000"/>
                </a:solidFill>
              </a:rPr>
              <a:t>à gauche</a:t>
            </a:r>
            <a:r>
              <a:rPr lang="fr-FR" sz="1200" i="1" dirty="0" smtClean="0">
                <a:solidFill>
                  <a:srgbClr val="0070C0"/>
                </a:solidFill>
              </a:rPr>
              <a:t> et </a:t>
            </a:r>
            <a:r>
              <a:rPr lang="fr-FR" sz="1200" i="1" u="sng" dirty="0" smtClean="0">
                <a:solidFill>
                  <a:srgbClr val="5454FF"/>
                </a:solidFill>
              </a:rPr>
              <a:t>à droite</a:t>
            </a:r>
            <a:r>
              <a:rPr lang="fr-FR" sz="1200" i="1" dirty="0" smtClean="0">
                <a:solidFill>
                  <a:srgbClr val="0070C0"/>
                </a:solidFill>
              </a:rPr>
              <a:t> du jeu</a:t>
            </a:r>
            <a:endParaRPr lang="fr-FR" sz="1200" i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341" y="4468331"/>
            <a:ext cx="2877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70C0"/>
                </a:solidFill>
              </a:rPr>
              <a:t>Évolution temporelle du jeu</a:t>
            </a:r>
            <a:endParaRPr lang="fr-FR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60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 : paramètres de contrôle algorithmique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43882" cy="4968552"/>
          </a:xfrm>
        </p:spPr>
        <p:txBody>
          <a:bodyPr/>
          <a:lstStyle/>
          <a:p>
            <a:pPr lvl="1"/>
            <a:r>
              <a:rPr lang="fr-FR" sz="2000" b="1" dirty="0" smtClean="0"/>
              <a:t>Généralités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NB_BOTH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(ENTIER)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Nombre max. d'itérations de la boucle de convergence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thermo-mécanique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MAXITERATION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(ENTIER)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Nombre max. d'itérations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49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Mécanique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PRECISION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(FLOTTANT)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Critère pour comparer le résidu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1.E-4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FTOL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(FLOTTANT)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Tolérance pour l’équilibre des efforts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MTOL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(FLOTTANT)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Tolérance pour l’équilibre des moments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GRANDS_DEPLACEMENTS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(LOGIQUE)</a:t>
            </a:r>
            <a:r>
              <a:rPr lang="fr-FR" sz="1400" dirty="0">
                <a:cs typeface="Courier New" pitchFamily="49" charset="0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Configuration de référence = configuration déformée</a:t>
            </a:r>
            <a:endParaRPr lang="fr-FR" sz="1400" i="1" dirty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PREDICTEUR = 'HPP'	</a:t>
            </a:r>
            <a:r>
              <a:rPr lang="fr-FR" sz="1400" dirty="0" smtClean="0">
                <a:cs typeface="Courier New" pitchFamily="49" charset="0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Hypothèse petits déplacements 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  <a:sym typeface="Wingdings" panose="05000000000000000000" pitchFamily="2" charset="2"/>
              </a:rPr>
              <a:t> 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1ère convergence</a:t>
            </a:r>
          </a:p>
          <a:p>
            <a:pPr lvl="2"/>
            <a:r>
              <a:rPr lang="fr-FR" sz="1400" i="1" dirty="0">
                <a:solidFill>
                  <a:srgbClr val="0070C0"/>
                </a:solidFill>
                <a:cs typeface="Courier New" pitchFamily="49" charset="0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puis passage sous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l’hypothèse grands déplacements 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  <a:sym typeface="Wingdings" panose="05000000000000000000" pitchFamily="2" charset="2"/>
              </a:rPr>
              <a:t> 2</a:t>
            </a:r>
            <a:r>
              <a:rPr lang="fr-FR" sz="1400" i="1" baseline="30000" dirty="0" smtClean="0">
                <a:solidFill>
                  <a:srgbClr val="0070C0"/>
                </a:solidFill>
                <a:cs typeface="Courier New" pitchFamily="49" charset="0"/>
                <a:sym typeface="Wingdings" panose="05000000000000000000" pitchFamily="2" charset="2"/>
              </a:rPr>
              <a:t>nde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  <a:sym typeface="Wingdings" panose="05000000000000000000" pitchFamily="2" charset="2"/>
              </a:rPr>
              <a:t> convergence</a:t>
            </a:r>
            <a:endParaRPr lang="fr-FR" sz="1400" b="1" dirty="0" smtClean="0">
              <a:solidFill>
                <a:srgbClr val="00B050"/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PRECISINTER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(FLOTTANT)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Précision pour le problème local d’intégration des lois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constitutives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1.E-8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CONVERGENCE_FORCEE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(LOGIQUE)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Utilisation ou non de la convergence forcée en cas de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non convergence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VRAI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MAXSOUSPAS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(ENTIER)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Nombre max. de </a:t>
            </a:r>
            <a:r>
              <a:rPr lang="fr-FR" sz="1400" i="1" dirty="0" err="1" smtClean="0">
                <a:solidFill>
                  <a:srgbClr val="0070C0"/>
                </a:solidFill>
                <a:cs typeface="Courier New" pitchFamily="49" charset="0"/>
              </a:rPr>
              <a:t>sous-pas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 en convergence forcée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200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DELTAITER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(ENTIER)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Nombre de pas d'écart pour test de non convergence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 : paramètres de contrôle algorithmique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43882" cy="4968552"/>
          </a:xfrm>
        </p:spPr>
        <p:txBody>
          <a:bodyPr/>
          <a:lstStyle/>
          <a:p>
            <a:pPr lvl="1"/>
            <a:r>
              <a:rPr lang="fr-FR" sz="2000" b="1" dirty="0" smtClean="0"/>
              <a:t>Thermique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PROCEDURE_THERMIQUE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(MOT)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Procédure de calcul à utiliser :</a:t>
            </a:r>
          </a:p>
          <a:p>
            <a:pPr lvl="2"/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- 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NONLINEAIRE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procédure TRANSNON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- LINEAIRE	procédure TRANSLIN</a:t>
            </a:r>
          </a:p>
          <a:p>
            <a:pPr lvl="2"/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- DUPONT		procédure DUPONT2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RELAXATION_THETA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(FLOTTANT)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Coefficient de relaxation pour la </a:t>
            </a:r>
            <a:r>
              <a:rPr lang="fr-FR" sz="1400" i="1" dirty="0" smtClean="0">
                <a:solidFill>
                  <a:srgbClr val="0070C0"/>
                </a:solidFill>
                <a:latin typeface="Symbol" pitchFamily="18" charset="2"/>
              </a:rPr>
              <a:t>q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-méthode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1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Couplage thermo-mécanique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CONVERGENCE_MEC_THE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(LOGIQUE)</a:t>
            </a:r>
            <a:r>
              <a:rPr lang="fr-FR" sz="1400" dirty="0" smtClean="0">
                <a:solidFill>
                  <a:srgbClr val="000000"/>
                </a:solidFill>
                <a:cs typeface="Courier New" pitchFamily="49" charset="0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Indique que l’on souhaite </a:t>
            </a:r>
            <a:r>
              <a:rPr lang="fr-FR" sz="1400" i="1" dirty="0" err="1" smtClean="0">
                <a:solidFill>
                  <a:srgbClr val="0070C0"/>
                </a:solidFill>
                <a:cs typeface="Courier New" pitchFamily="49" charset="0"/>
              </a:rPr>
              <a:t>ré-itérer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 la boucle de calcul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thermo-mécanique en cas de dépendance mutuelle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FAUX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CRITERE_COHERENCE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(FLOTTANT)</a:t>
            </a:r>
            <a:r>
              <a:rPr lang="fr-FR" sz="1400" dirty="0" smtClean="0">
                <a:solidFill>
                  <a:srgbClr val="000000"/>
                </a:solidFill>
                <a:cs typeface="Courier New" pitchFamily="49" charset="0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Précision pour la convergence thermo-mécanique,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test sur la thermique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1.E-2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PROJECTION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(LOGIQUE)</a:t>
            </a:r>
            <a:r>
              <a:rPr lang="fr-FR" sz="1400" dirty="0" smtClean="0">
                <a:solidFill>
                  <a:srgbClr val="000000"/>
                </a:solidFill>
                <a:cs typeface="Courier New" pitchFamily="49" charset="0"/>
              </a:rPr>
              <a:t>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Indique que le problème est couplé mais que les maillages</a:t>
            </a:r>
            <a:b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				en mécanique et en thermique sont différents (</a:t>
            </a:r>
            <a:r>
              <a:rPr lang="fr-FR" sz="1400" b="1" i="1" dirty="0" smtClean="0">
                <a:solidFill>
                  <a:srgbClr val="0070C0"/>
                </a:solidFill>
                <a:cs typeface="Courier New" pitchFamily="49" charset="0"/>
              </a:rPr>
              <a:t>FAUX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 : minimisation du résidu en Gibiane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41000" cy="4968552"/>
          </a:xfrm>
        </p:spPr>
        <p:txBody>
          <a:bodyPr/>
          <a:lstStyle/>
          <a:p>
            <a:pPr lvl="1"/>
            <a:r>
              <a:rPr lang="fr-FR" sz="2000" b="1" dirty="0" smtClean="0"/>
              <a:t>Algorithme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UNPAS</a:t>
            </a:r>
            <a:r>
              <a:rPr lang="fr-FR" sz="2000" b="1" dirty="0" smtClean="0"/>
              <a:t> simplifié (voir la procédure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@SOLVMEC</a:t>
            </a:r>
            <a:r>
              <a:rPr lang="fr-FR" sz="2000" b="1" dirty="0" smtClean="0"/>
              <a:t>)</a:t>
            </a:r>
          </a:p>
          <a:p>
            <a:pPr lvl="2"/>
            <a:r>
              <a:rPr lang="fr-FR" sz="2000" b="1" dirty="0" smtClean="0"/>
              <a:t>[petits déplacements]</a:t>
            </a:r>
          </a:p>
          <a:p>
            <a:pPr lvl="2" defTabSz="1039813">
              <a:lnSpc>
                <a:spcPct val="100000"/>
              </a:lnSpc>
            </a:pPr>
            <a:endParaRPr lang="fr-FR" sz="1100" dirty="0" smtClean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fex1 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=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TIRE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char tps1 </a:t>
            </a:r>
            <a:r>
              <a:rPr lang="fr-FR" sz="1100" dirty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‘MECA’ 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flx1 =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TIRE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char tps1 </a:t>
            </a:r>
            <a:r>
              <a:rPr lang="fr-FR" sz="1100" dirty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‘DIMP’ 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resi0 = fex1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fr0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fi0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flx1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flx0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fref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MAXI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‘ABS’ 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(fex1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fr0)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k = (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RIGI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mod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mat)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ET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blo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  <a:endParaRPr lang="fr-FR" sz="1100" dirty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REPE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b1 100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ddu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RESO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k resi0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u1 = u0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ddu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fr1 =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REAC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blo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eps1 =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EPSI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mod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sig1 =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...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COMP 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eps0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eps1 ...</a:t>
            </a:r>
            <a:endParaRPr lang="fr-FR" sz="1100" dirty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fi1 =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BSIG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mod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sig1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resi1 = fex1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fr1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fi1 ;  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crit1 = (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MAXI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‘ABS’ 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resi1)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/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fref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SI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(crit1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&lt;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precis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)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 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QUIT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FINSI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u0 = u1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resi0 = resi1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FIN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  <a:endParaRPr lang="fr-FR" sz="1100" b="1" dirty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29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Utilisation de PASAPAS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Créer une table </a:t>
            </a:r>
            <a:r>
              <a:rPr lang="fr-FR" sz="2000" dirty="0" smtClean="0"/>
              <a:t>contenant toutes les données du problème :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                       =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MODELE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        = MOD1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MOD2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CARACTERISTIQUES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= MAT1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MAT2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BLOCAGES_MECANIQUES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= BLO1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CHARGEMENT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    = CHA1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CHA2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CHA3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TEMPS_CALCULES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=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0.1 50.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TEMPS_SAUVES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  =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4. 8. 15. 16. 23. 42.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PRECISION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     = 1.E-6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GRANDS_DEPLACEMENTS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= VRAI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…</a:t>
            </a:r>
          </a:p>
          <a:p>
            <a:pPr lvl="1">
              <a:buNone/>
            </a:pPr>
            <a:endParaRPr lang="fr-FR" sz="1400" b="1" dirty="0" smtClean="0"/>
          </a:p>
          <a:p>
            <a:pPr lvl="1">
              <a:buNone/>
            </a:pPr>
            <a:endParaRPr lang="fr-FR" sz="2000" b="1" dirty="0" smtClean="0"/>
          </a:p>
          <a:p>
            <a:pPr lvl="1"/>
            <a:r>
              <a:rPr lang="fr-FR" sz="2000" b="1" dirty="0" smtClean="0"/>
              <a:t>Appel à la procédure proprement dite :</a:t>
            </a:r>
            <a:br>
              <a:rPr lang="fr-FR" sz="2000" b="1" dirty="0" smtClean="0"/>
            </a:b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PASAPAS 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;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Post-traitement des résultats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069374" y="1779866"/>
            <a:ext cx="2821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/>
              <a:t>certains indices sont obligatoires,</a:t>
            </a:r>
            <a:br>
              <a:rPr lang="fr-FR" sz="1400" i="1" dirty="0" smtClean="0"/>
            </a:br>
            <a:r>
              <a:rPr lang="fr-FR" sz="1400" i="1" dirty="0" smtClean="0"/>
              <a:t>d'autres non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0060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 : minimisation du résidu en Gibiane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41000" cy="4968552"/>
          </a:xfrm>
        </p:spPr>
        <p:txBody>
          <a:bodyPr/>
          <a:lstStyle/>
          <a:p>
            <a:pPr lvl="1"/>
            <a:r>
              <a:rPr lang="fr-FR" sz="2000" b="1" dirty="0"/>
              <a:t>Algorithme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UNPAS</a:t>
            </a:r>
            <a:r>
              <a:rPr lang="fr-FR" sz="2000" b="1" dirty="0" smtClean="0"/>
              <a:t> </a:t>
            </a:r>
            <a:r>
              <a:rPr lang="fr-FR" sz="2000" b="1" dirty="0"/>
              <a:t>simplifié (voir la procédure </a:t>
            </a:r>
            <a:r>
              <a:rPr lang="fr-FR" sz="2000" b="1" dirty="0">
                <a:solidFill>
                  <a:srgbClr val="FF0000"/>
                </a:solidFill>
                <a:latin typeface="Consolas" panose="020B0609020204030204" pitchFamily="49" charset="0"/>
              </a:rPr>
              <a:t>@SOLVMEC</a:t>
            </a:r>
            <a:r>
              <a:rPr lang="fr-FR" sz="2000" b="1" dirty="0"/>
              <a:t>)</a:t>
            </a:r>
            <a:endParaRPr lang="fr-FR" sz="2000" b="1" dirty="0" smtClean="0"/>
          </a:p>
          <a:p>
            <a:pPr lvl="2"/>
            <a:r>
              <a:rPr lang="fr-FR" sz="2000" b="1" dirty="0" smtClean="0"/>
              <a:t>[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grands déplacements, lagrangien réactualisé]</a:t>
            </a:r>
            <a:endParaRPr lang="fr-FR" sz="1400" i="1" dirty="0" smtClean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endParaRPr lang="fr-FR" sz="1100" dirty="0" smtClean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fex1 =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TIRE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char tps1 </a:t>
            </a:r>
            <a:r>
              <a:rPr lang="fr-FR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‘MECA’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flx1 =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TIRE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char tps1 </a:t>
            </a:r>
            <a:r>
              <a:rPr lang="fr-FR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‘DIMP’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resi0 = fex1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fr0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fi0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flx1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flx0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fref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MAXI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‘ABS’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(fex1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fr0)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conf0 =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FORM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u00 = u0 ;			</a:t>
            </a:r>
            <a:r>
              <a:rPr lang="fr-FR" sz="1100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on se place en configuration courante (début du pas de temps)</a:t>
            </a:r>
            <a:endParaRPr lang="fr-FR" sz="1100" dirty="0" smtClean="0">
              <a:solidFill>
                <a:srgbClr val="0070C0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k = (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RIGI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mod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mat)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ET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blo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ET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(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KSIG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mod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sig0)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REPE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b1 100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ddu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RESO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k resi0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u1 = u0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ddu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fr1 =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REAC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blo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du = u1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u00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deps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fr-FR" sz="1100" dirty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EPSI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mod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du ;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		</a:t>
            </a:r>
            <a:r>
              <a:rPr lang="fr-FR" sz="1100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incrément de déformation</a:t>
            </a:r>
            <a:endParaRPr lang="fr-FR" sz="1100" dirty="0" smtClean="0">
              <a:solidFill>
                <a:srgbClr val="0070C0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eps1 = eps0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deps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sig1 = ... (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COMP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eps0 eps1,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EXCO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, ...)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sig1 =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PICA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mod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sig1 du ;	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	</a:t>
            </a:r>
            <a:r>
              <a:rPr lang="fr-FR" sz="1100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transport des contraintes sur configuration fin du pas de temps</a:t>
            </a:r>
            <a:endParaRPr lang="fr-FR" sz="1100" dirty="0" smtClean="0">
              <a:solidFill>
                <a:srgbClr val="0070C0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FORM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fi1 =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BSIG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mod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sig1 ; 		</a:t>
            </a:r>
            <a:r>
              <a:rPr lang="fr-FR" sz="1100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intégration sur configuration fin du pas de temps</a:t>
            </a:r>
            <a:endParaRPr lang="fr-FR" sz="1100" dirty="0" smtClean="0">
              <a:solidFill>
                <a:srgbClr val="0070C0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fr-FR" sz="11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FORM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conf0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resi1 = fex1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fr1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fi1 ;  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crit1 = (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MAXI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‘ABS’ 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resi1)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/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fref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SI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(crit1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&lt;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precis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)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 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QUIT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FINSI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u0 = u1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resi0 = resi1 ;</a:t>
            </a:r>
          </a:p>
          <a:p>
            <a:pPr lvl="2" defTabSz="1039813">
              <a:lnSpc>
                <a:spcPct val="100000"/>
              </a:lnSpc>
            </a:pPr>
            <a:r>
              <a:rPr lang="fr-FR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FIN</a:t>
            </a:r>
            <a:r>
              <a:rPr lang="fr-FR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;</a:t>
            </a:r>
            <a:endParaRPr lang="fr-FR" sz="1100" b="1" dirty="0" smtClean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70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870857" y="2621279"/>
            <a:ext cx="3666309" cy="505097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70857" y="3796937"/>
            <a:ext cx="3666310" cy="505097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70857" y="4478896"/>
            <a:ext cx="3666310" cy="659161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 : critères de convergence (UNPAS)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497622" y="1268760"/>
                <a:ext cx="856800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/>
                  <a:t>Normes de convergence (après le 1er </a:t>
                </a:r>
                <a:r>
                  <a:rPr lang="fr-FR" sz="2000" b="1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RESO</a:t>
                </a:r>
                <a:r>
                  <a:rPr lang="fr-FR" sz="2000" b="1" dirty="0" smtClean="0"/>
                  <a:t>)</a:t>
                </a:r>
                <a:endParaRPr lang="fr-FR" sz="2000" b="1" dirty="0" smtClean="0">
                  <a:solidFill>
                    <a:srgbClr val="00B050"/>
                  </a:solidFill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𝒓𝒆𝒇</m:t>
                        </m:r>
                      </m:sup>
                    </m:sSup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fr-FR" sz="2000" dirty="0">
                                    <a:ea typeface="Cambria Math" panose="02040503050406030204" pitchFamily="18" charset="0"/>
                                  </a:rPr>
                                  <m:t>	</m:t>
                                </m:r>
                              </m:e>
                            </m:d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ddl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depl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xpetit</m:t>
                        </m:r>
                      </m:den>
                    </m:f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ddl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depl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ddl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depl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xpetit</m:t>
                        </m:r>
                      </m:den>
                    </m:f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d>
                      <m:dPr>
                        <m:begChr m:val="|"/>
                        <m:endChr m:val="|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sSubSup>
                          <m:sSubSupPr>
                            <m:ctrlP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18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𝒓𝒆𝒇</m:t>
                        </m:r>
                      </m:sup>
                    </m:sSup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fr-FR" sz="2000" dirty="0">
                                    <a:ea typeface="Cambria Math" panose="02040503050406030204" pitchFamily="18" charset="0"/>
                                  </a:rPr>
                                  <m:t>	</m:t>
                                </m:r>
                              </m:e>
                            </m:d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ddl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rota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xpetit</m:t>
                        </m:r>
                      </m:den>
                    </m:f>
                    <m:r>
                      <a:rPr lang="fr-F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ddl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depl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ddl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rota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xpetit</m:t>
                        </m:r>
                      </m:den>
                    </m:f>
                    <m:r>
                      <a:rPr lang="fr-F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xpetit</m:t>
                    </m:r>
                  </m:oMath>
                </a14:m>
                <a:r>
                  <a:rPr lang="fr-FR" sz="1800" dirty="0" smtClean="0">
                    <a:ea typeface="Cambria Math" panose="02040503050406030204" pitchFamily="18" charset="0"/>
                  </a:rPr>
                  <a:t> </a:t>
                </a:r>
                <a:endParaRPr lang="fr-FR" sz="1800" dirty="0">
                  <a:ea typeface="Cambria Math" panose="02040503050406030204" pitchFamily="18" charset="0"/>
                </a:endParaRPr>
              </a:p>
              <a:p>
                <a:pPr lvl="1"/>
                <a:endParaRPr lang="fr-FR" sz="2000" b="1" dirty="0" smtClean="0"/>
              </a:p>
              <a:p>
                <a:pPr lvl="1"/>
                <a:endParaRPr lang="fr-FR" sz="2000" b="1" dirty="0"/>
              </a:p>
              <a:p>
                <a:pPr lvl="1"/>
                <a:endParaRPr lang="fr-FR" sz="2000" b="1" dirty="0" smtClean="0"/>
              </a:p>
              <a:p>
                <a:pPr lvl="1"/>
                <a:r>
                  <a:rPr lang="fr-FR" sz="2000" b="1" dirty="0" smtClean="0"/>
                  <a:t>Mesures du résidu (à chaque itération de </a:t>
                </a:r>
                <a:r>
                  <a:rPr lang="fr-FR" sz="2000" b="1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UNPAS</a:t>
                </a:r>
                <a:r>
                  <a:rPr lang="fr-FR" sz="2000" b="1" dirty="0" smtClean="0"/>
                  <a:t>)</a:t>
                </a:r>
              </a:p>
              <a:p>
                <a:pPr lvl="1"/>
                <a:endParaRPr lang="fr-FR" sz="2000" b="1" dirty="0" smtClean="0"/>
              </a:p>
              <a:p>
                <a:pPr marL="0" lvl="1" indent="0">
                  <a:buNone/>
                </a:pPr>
                <a:endParaRPr lang="fr-FR" sz="2000" dirty="0" smtClean="0"/>
              </a:p>
              <a:p>
                <a:pPr marL="0" lvl="1" indent="0">
                  <a:buNone/>
                </a:pP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𝐗𝐂𝐎𝐍𝐕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limLow>
                                  <m:limLow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fr-F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ddl</m:t>
                                    </m:r>
                                    <m:r>
                                      <a:rPr lang="fr-F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F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depl</m:t>
                                    </m:r>
                                  </m:lim>
                                </m:limLow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begChr m:val="{"/>
                                            <m:endChr m:val="}"/>
                                            <m:ctrlP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p>
                                    </m:sSubSup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sSubSup>
                                      <m:sSubSupPr>
                                        <m:ctrlP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begChr m:val="{"/>
                                            <m:endChr m:val="}"/>
                                            <m:ctrlPr>
                                              <a:rPr lang="fr-FR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fr-FR" sz="2000" dirty="0">
                                        <a:ea typeface="Cambria Math" panose="02040503050406030204" pitchFamily="18" charset="0"/>
                                      </a:rPr>
                                      <m:t>	</m:t>
                                    </m:r>
                                    <m:r>
                                      <a:rPr lang="fr-FR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d>
                                    <m:sSubSup>
                                      <m:sSubSupPr>
                                        <m:ctrlP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begChr m:val="{"/>
                                            <m:endChr m:val="}"/>
                                            <m:ctrlPr>
                                              <a:rPr lang="fr-FR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fr-FR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; </m:t>
                                </m:r>
                                <m:func>
                                  <m:funcPr>
                                    <m:ctrlPr>
                                      <a:rPr lang="fr-FR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fr-FR" sz="20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fr-FR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d>
                                          <m:dPr>
                                            <m:ctrlPr>
                                              <a:rPr lang="fr-FR" sz="20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fr-FR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d>
                                                  <m:dPr>
                                                    <m:begChr m:val="{"/>
                                                    <m:endChr m:val="}"/>
                                                    <m:ctrlPr>
                                                      <a:rPr lang="fr-FR" sz="20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fr-FR" sz="20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𝜆</m:t>
                                                    </m:r>
                                                  </m:e>
                                                </m:d>
                                              </m:e>
                                              <m:sub>
                                                <m:r>
                                                  <a:rPr lang="fr-FR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fr-FR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fr-FR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d>
                                                  <m:dPr>
                                                    <m:begChr m:val="{"/>
                                                    <m:endChr m:val="}"/>
                                                    <m:ctrlPr>
                                                      <a:rPr lang="fr-FR" sz="20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fr-FR" sz="20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𝜆</m:t>
                                                    </m:r>
                                                  </m:e>
                                                </m:d>
                                              </m:e>
                                              <m:sub>
                                                <m:r>
                                                  <a:rPr lang="fr-FR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fr-FR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m:rPr>
                                            <m:nor/>
                                          </m:rPr>
                                          <a:rPr lang="fr-FR" sz="2000" dirty="0">
                                            <a:ea typeface="Cambria Math" panose="02040503050406030204" pitchFamily="18" charset="0"/>
                                          </a:rPr>
                                          <m:t>	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𝑟𝑒𝑓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2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lvl="1" indent="0">
                  <a:buNone/>
                </a:pPr>
                <a:endParaRPr lang="fr-FR" sz="2000" b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:endParaRPr lang="fr-FR" sz="2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 xmlns:m="http://schemas.openxmlformats.org/officeDocument/2006/math">
                    <m:r>
                      <a:rPr lang="fr-FR" sz="2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𝐗𝐂𝐎𝐍𝐕</m:t>
                    </m:r>
                    <m:r>
                      <a:rPr lang="fr-FR" sz="2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𝐌</m:t>
                    </m:r>
                    <m:r>
                      <a:rPr lang="fr-F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limLow>
                          <m:limLowPr>
                            <m:ctrlPr>
                              <a:rPr lang="fr-F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fr-FR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ddl</m:t>
                            </m:r>
                            <m:r>
                              <a:rPr lang="fr-FR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rota</m:t>
                            </m:r>
                          </m:lim>
                        </m:limLow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fr-F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bSup>
                            <m:r>
                              <m:rPr>
                                <m:nor/>
                              </m:rPr>
                              <a:rPr lang="fr-FR" sz="2000" dirty="0">
                                <a:ea typeface="Cambria Math" panose="02040503050406030204" pitchFamily="18" charset="0"/>
                              </a:rPr>
                              <m:t>	</m:t>
                            </m:r>
                            <m:r>
                              <a:rPr lang="fr-FR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fr-F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fr-F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𝑟𝑒𝑓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2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FR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622" y="1268760"/>
                <a:ext cx="8568000" cy="4968552"/>
              </a:xfrm>
              <a:blipFill>
                <a:blip r:embed="rId2"/>
                <a:stretch>
                  <a:fillRect l="-71" t="-26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48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 : critères de convergence (UNPAS)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568000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/>
                  <a:t>Mesure de la variation d’incrément de déformation</a:t>
                </a:r>
                <a:br>
                  <a:rPr lang="fr-FR" sz="2000" b="1" dirty="0" smtClean="0"/>
                </a:br>
                <a:r>
                  <a:rPr lang="fr-FR" sz="2000" b="1" dirty="0" smtClean="0"/>
                  <a:t>entre 2 itérations</a:t>
                </a:r>
                <a:endParaRPr lang="fr-FR" sz="2000" b="1" dirty="0" smtClean="0">
                  <a:solidFill>
                    <a:srgbClr val="00B050"/>
                  </a:solidFill>
                </a:endParaRPr>
              </a:p>
              <a:p>
                <a:pPr marL="0" lvl="1" indent="0">
                  <a:buNone/>
                </a:pPr>
                <a:endParaRPr lang="fr-FR" sz="2000" dirty="0" smtClean="0"/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𝐃𝐄𝐏𝐒𝐓𝐃𝐌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unc>
                        <m:func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fr-FR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fr-FR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fr-FR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:endParaRPr lang="fr-FR" sz="2000" b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:endParaRPr lang="fr-FR" sz="2000" dirty="0" smtClean="0"/>
              </a:p>
              <a:p>
                <a:pPr lvl="1"/>
                <a:r>
                  <a:rPr lang="fr-FR" sz="2000" b="1" dirty="0" smtClean="0"/>
                  <a:t>La convergence est atteinte si</a:t>
                </a:r>
                <a:endParaRPr lang="fr-FR" sz="2000" b="1" dirty="0">
                  <a:solidFill>
                    <a:srgbClr val="00B050"/>
                  </a:solidFill>
                </a:endParaRPr>
              </a:p>
              <a:p>
                <a:pPr marL="0" lvl="1" indent="0">
                  <a:buNone/>
                </a:pPr>
                <a:endParaRPr lang="fr-FR" sz="2000" dirty="0" smtClean="0"/>
              </a:p>
              <a:p>
                <a:pPr marL="1587" lvl="2"/>
                <a:r>
                  <a:rPr lang="fr-FR" sz="2000" b="1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fr-FR" sz="2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𝐗𝐂𝐎𝐍𝐕</m:t>
                    </m:r>
                  </m:oMath>
                </a14:m>
                <a:r>
                  <a:rPr lang="fr-FR" sz="2000" dirty="0"/>
                  <a:t> </a:t>
                </a:r>
                <a:r>
                  <a:rPr lang="fr-FR" sz="2000" dirty="0" smtClean="0"/>
                  <a:t>     &lt; </a:t>
                </a:r>
                <a:r>
                  <a:rPr lang="fr-FR" sz="2000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PRECISION</a:t>
                </a:r>
              </a:p>
              <a:p>
                <a:pPr marL="1587" lvl="2"/>
                <a:r>
                  <a:rPr lang="fr-FR" sz="2000" b="1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fr-FR" sz="2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𝐗𝐂𝐎𝐍𝐕𝐌</m:t>
                    </m:r>
                  </m:oMath>
                </a14:m>
                <a:r>
                  <a:rPr lang="fr-FR" sz="2000" dirty="0"/>
                  <a:t>  </a:t>
                </a:r>
                <a:r>
                  <a:rPr lang="fr-FR" sz="2000" dirty="0" smtClean="0"/>
                  <a:t> &lt; </a:t>
                </a:r>
                <a:r>
                  <a:rPr lang="fr-FR" sz="2000" dirty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PRECISION</a:t>
                </a:r>
              </a:p>
              <a:p>
                <a:pPr marL="1587" lvl="2"/>
                <a:r>
                  <a:rPr lang="fr-FR" sz="2000" b="1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𝐃𝐄𝐏𝐒𝐓𝐃𝐌</m:t>
                    </m:r>
                  </m:oMath>
                </a14:m>
                <a:r>
                  <a:rPr lang="fr-FR" sz="2000" dirty="0" smtClean="0"/>
                  <a:t> &lt; </a:t>
                </a:r>
                <a:r>
                  <a:rPr lang="fr-FR" sz="2000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PRECISION</a:t>
                </a:r>
                <a:endParaRPr lang="fr-FR" sz="2000" dirty="0" smtClean="0"/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568000" cy="4968552"/>
              </a:xfrm>
              <a:blipFill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47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 : convergence forcée</a:t>
            </a:r>
            <a:br>
              <a:rPr lang="fr-FR" dirty="0" smtClean="0"/>
            </a:br>
            <a:r>
              <a:rPr lang="fr-FR" sz="1600" i="1" dirty="0">
                <a:solidFill>
                  <a:prstClr val="white"/>
                </a:solidFill>
              </a:rPr>
              <a:t>a finir …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41000" cy="4968552"/>
          </a:xfrm>
        </p:spPr>
        <p:txBody>
          <a:bodyPr/>
          <a:lstStyle/>
          <a:p>
            <a:pPr lvl="1"/>
            <a:r>
              <a:rPr lang="fr-FR" sz="2000" b="1" dirty="0" smtClean="0"/>
              <a:t>Si non convergence avérée, </a:t>
            </a:r>
            <a:r>
              <a:rPr lang="fr-FR" sz="2000" b="1" dirty="0" smtClean="0">
                <a:solidFill>
                  <a:srgbClr val="00B050"/>
                </a:solidFill>
              </a:rPr>
              <a:t>on refait le pas :</a:t>
            </a:r>
          </a:p>
          <a:p>
            <a:pPr lvl="1">
              <a:buFontTx/>
              <a:buChar char="-"/>
            </a:pPr>
            <a:endParaRPr lang="fr-FR" sz="2000" dirty="0" smtClean="0"/>
          </a:p>
          <a:p>
            <a:pPr lvl="1">
              <a:buFontTx/>
              <a:buChar char="-"/>
            </a:pPr>
            <a:r>
              <a:rPr lang="fr-FR" sz="2000" dirty="0" smtClean="0"/>
              <a:t>on redéfinit l'</a:t>
            </a:r>
            <a:r>
              <a:rPr lang="fr-FR" sz="2000" dirty="0" smtClean="0">
                <a:solidFill>
                  <a:srgbClr val="FF0000"/>
                </a:solidFill>
              </a:rPr>
              <a:t>état au début du pas</a:t>
            </a:r>
          </a:p>
          <a:p>
            <a:pPr lvl="1">
              <a:buFontTx/>
              <a:buChar char="-"/>
            </a:pPr>
            <a:r>
              <a:rPr lang="fr-FR" sz="2000" dirty="0" smtClean="0"/>
              <a:t>on choisit le dernier </a:t>
            </a:r>
            <a:r>
              <a:rPr lang="fr-FR" sz="2000" dirty="0" smtClean="0">
                <a:solidFill>
                  <a:srgbClr val="FF0000"/>
                </a:solidFill>
              </a:rPr>
              <a:t>état "hors équilibre"</a:t>
            </a:r>
            <a:r>
              <a:rPr lang="fr-FR" sz="2000" dirty="0" smtClean="0"/>
              <a:t> avec résidu minimal</a:t>
            </a:r>
          </a:p>
          <a:p>
            <a:pPr lvl="1">
              <a:buFontTx/>
              <a:buChar char="-"/>
            </a:pPr>
            <a:r>
              <a:rPr lang="fr-FR" sz="2000" dirty="0" smtClean="0"/>
              <a:t>on écrase ainsi, au début du pas :</a:t>
            </a:r>
          </a:p>
          <a:p>
            <a:pPr lvl="3">
              <a:buFontTx/>
              <a:buChar char="-"/>
            </a:pPr>
            <a:r>
              <a:rPr lang="fr-FR" sz="2000" dirty="0" smtClean="0"/>
              <a:t>l'instant</a:t>
            </a:r>
          </a:p>
          <a:p>
            <a:pPr lvl="3">
              <a:buFontTx/>
              <a:buChar char="-"/>
            </a:pPr>
            <a:r>
              <a:rPr lang="fr-FR" sz="2000" dirty="0" smtClean="0"/>
              <a:t>les propriétés matériau</a:t>
            </a:r>
          </a:p>
          <a:p>
            <a:pPr lvl="3">
              <a:buFontTx/>
              <a:buChar char="-"/>
            </a:pPr>
            <a:r>
              <a:rPr lang="fr-FR" sz="2000" dirty="0" smtClean="0"/>
              <a:t>les déplacements</a:t>
            </a:r>
          </a:p>
          <a:p>
            <a:pPr lvl="3">
              <a:buFontTx/>
              <a:buChar char="-"/>
            </a:pPr>
            <a:r>
              <a:rPr lang="fr-FR" sz="2000" dirty="0" smtClean="0"/>
              <a:t>les variables internes</a:t>
            </a:r>
          </a:p>
          <a:p>
            <a:pPr lvl="3">
              <a:buFontTx/>
              <a:buChar char="-"/>
            </a:pPr>
            <a:r>
              <a:rPr lang="fr-FR" sz="2000" dirty="0" smtClean="0"/>
              <a:t>les déformations inélastiques</a:t>
            </a:r>
          </a:p>
          <a:p>
            <a:pPr lvl="3">
              <a:buFontTx/>
              <a:buChar char="-"/>
            </a:pPr>
            <a:r>
              <a:rPr lang="fr-FR" sz="2000" dirty="0" smtClean="0"/>
              <a:t>les contraintes</a:t>
            </a:r>
          </a:p>
          <a:p>
            <a:pPr lvl="1">
              <a:buFontTx/>
              <a:buChar char="-"/>
            </a:pPr>
            <a:endParaRPr lang="fr-FR" sz="2000" dirty="0" smtClean="0"/>
          </a:p>
          <a:p>
            <a:pPr lvl="1">
              <a:buFontTx/>
              <a:buChar char="-"/>
            </a:pPr>
            <a:r>
              <a:rPr lang="fr-FR" sz="2000" dirty="0" smtClean="0"/>
              <a:t>on </a:t>
            </a:r>
            <a:r>
              <a:rPr lang="fr-FR" sz="2000" dirty="0" smtClean="0">
                <a:solidFill>
                  <a:srgbClr val="FF0000"/>
                </a:solidFill>
              </a:rPr>
              <a:t>recommence UNPAS avec un pas de temps de taille nulle</a:t>
            </a:r>
          </a:p>
          <a:p>
            <a:pPr lvl="1">
              <a:buFontTx/>
              <a:buChar char="-"/>
            </a:pPr>
            <a:r>
              <a:rPr lang="fr-FR" sz="2000" dirty="0" smtClean="0"/>
              <a:t>pas d'incrément de charge, seulement le déséquilibre</a:t>
            </a:r>
          </a:p>
          <a:p>
            <a:pPr lvl="1">
              <a:buFontTx/>
              <a:buChar char="-"/>
            </a:pPr>
            <a:endParaRPr lang="fr-FR" sz="2000" dirty="0" smtClean="0"/>
          </a:p>
          <a:p>
            <a:pPr lvl="1">
              <a:buFontTx/>
              <a:buChar char="-"/>
            </a:pPr>
            <a:endParaRPr lang="fr-FR" sz="2000" dirty="0"/>
          </a:p>
          <a:p>
            <a:pPr lvl="1">
              <a:buFontTx/>
              <a:buChar char="-"/>
            </a:pPr>
            <a:r>
              <a:rPr lang="fr-FR" sz="2000" dirty="0" smtClean="0"/>
              <a:t>permet de trouver une solution respectant le </a:t>
            </a:r>
            <a:r>
              <a:rPr lang="fr-FR" sz="2000" u="sng" dirty="0" smtClean="0"/>
              <a:t>comportement</a:t>
            </a:r>
            <a:r>
              <a:rPr lang="fr-FR" sz="2000" dirty="0" smtClean="0"/>
              <a:t> et l'</a:t>
            </a:r>
            <a:r>
              <a:rPr lang="fr-FR" sz="2000" u="sng" dirty="0" smtClean="0"/>
              <a:t>équilibre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mais avec un </a:t>
            </a:r>
            <a:r>
              <a:rPr lang="fr-FR" sz="2000" u="sng" dirty="0" smtClean="0"/>
              <a:t>trajet de chargement différent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64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DES/DANS</a:t>
            </a:r>
            <a:br>
              <a:rPr lang="fr-FR" dirty="0" smtClean="0"/>
            </a:br>
            <a:r>
              <a:rPr lang="fr-FR" dirty="0" smtClean="0"/>
              <a:t>DM2S</a:t>
            </a:r>
            <a:br>
              <a:rPr lang="fr-FR" dirty="0" smtClean="0"/>
            </a:br>
            <a:r>
              <a:rPr lang="fr-FR" dirty="0" smtClean="0"/>
              <a:t>SEMT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François DI PAOLA</a:t>
            </a:r>
          </a:p>
          <a:p>
            <a:r>
              <a:rPr lang="fr-FR" dirty="0" smtClean="0"/>
              <a:t>Commissariat </a:t>
            </a:r>
            <a:r>
              <a:rPr lang="fr-FR" smtClean="0"/>
              <a:t>à l'énergie </a:t>
            </a:r>
            <a:r>
              <a:rPr lang="fr-FR" dirty="0" smtClean="0"/>
              <a:t>atomique et aux énergies alternatives</a:t>
            </a:r>
          </a:p>
          <a:p>
            <a:r>
              <a:rPr lang="fr-FR" dirty="0" smtClean="0"/>
              <a:t>Centre de Saclay</a:t>
            </a:r>
            <a:r>
              <a:rPr lang="fr-FR" sz="950" b="1" dirty="0" smtClean="0"/>
              <a:t> </a:t>
            </a:r>
            <a:r>
              <a:rPr lang="fr-FR" sz="950" b="1" dirty="0" smtClean="0">
                <a:solidFill>
                  <a:schemeClr val="bg2"/>
                </a:solidFill>
              </a:rPr>
              <a:t>| </a:t>
            </a:r>
            <a:r>
              <a:rPr lang="fr-FR" dirty="0" smtClean="0"/>
              <a:t>91191 Gif-sur-Yvette Cedex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Etablissement public à caractère industriel et commercial </a:t>
            </a:r>
            <a:r>
              <a:rPr lang="fr-FR" sz="800" b="1" dirty="0" smtClean="0">
                <a:solidFill>
                  <a:schemeClr val="bg2"/>
                </a:solidFill>
              </a:rPr>
              <a:t>|</a:t>
            </a:r>
            <a:r>
              <a:rPr lang="fr-FR" dirty="0" smtClean="0"/>
              <a:t> R.C.S Paris B 775 685 019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Aperçu des paramètres d’entrée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Généralités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MODELE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(MMODEL)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Équations à résoudre, formulation E.F. 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(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MODE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)</a:t>
            </a:r>
            <a:endParaRPr lang="fr-FR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CARACTERISTIQUES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(MCHAML)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Paramètres matériau et/ou géométriques 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(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MATE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)</a:t>
            </a:r>
            <a:endParaRPr lang="fr-FR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CHARGEMENT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(CHARGEME)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Évolution des C.L. au cours du calcul 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(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CHAR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)</a:t>
            </a:r>
            <a:endParaRPr lang="fr-FR" b="1" dirty="0" smtClean="0"/>
          </a:p>
          <a:p>
            <a:pPr lvl="2"/>
            <a:endParaRPr lang="fr-FR" sz="2000" dirty="0" smtClean="0"/>
          </a:p>
          <a:p>
            <a:pPr lvl="2"/>
            <a:endParaRPr lang="fr-FR" sz="2000" dirty="0" smtClean="0"/>
          </a:p>
          <a:p>
            <a:pPr lvl="1"/>
            <a:r>
              <a:rPr lang="fr-FR" sz="2000" b="1" dirty="0" smtClean="0"/>
              <a:t>Thermique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BLOCAGES_THERMIQUES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(RIGIDITE)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Matrice de blocage des C.L. de type </a:t>
            </a:r>
            <a:r>
              <a:rPr lang="fr-FR" sz="1400" dirty="0" smtClean="0">
                <a:solidFill>
                  <a:srgbClr val="0070C0"/>
                </a:solidFill>
                <a:cs typeface="Courier New" pitchFamily="49" charset="0"/>
              </a:rPr>
              <a:t>DIRICHLET 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(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BLOQ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)</a:t>
            </a:r>
            <a:endParaRPr lang="fr-FR" b="1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CELSIUS</a:t>
            </a:r>
            <a:r>
              <a:rPr lang="fr-FR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(LOGIQUE)</a:t>
            </a:r>
            <a:r>
              <a:rPr lang="fr-FR" sz="1400" dirty="0" smtClean="0">
                <a:solidFill>
                  <a:prstClr val="black"/>
                </a:solidFill>
                <a:cs typeface="Courier New" pitchFamily="49" charset="0"/>
              </a:rPr>
              <a:t>	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=VRAI si les températures sont en degrés </a:t>
            </a:r>
            <a:r>
              <a:rPr lang="fr-FR" sz="1400" dirty="0" smtClean="0">
                <a:solidFill>
                  <a:srgbClr val="0070C0"/>
                </a:solidFill>
                <a:cs typeface="Courier New" pitchFamily="49" charset="0"/>
              </a:rPr>
              <a:t>CELSIUS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TEMPERATURES . 0</a:t>
            </a:r>
            <a:r>
              <a:rPr lang="fr-FR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(CHPOINT)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Conditions initiales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Mécanique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BLOCAGES_MECANIQUES</a:t>
            </a:r>
            <a:r>
              <a:rPr lang="fr-FR" sz="1400" dirty="0" smtClean="0">
                <a:solidFill>
                  <a:prstClr val="black"/>
                </a:solidFill>
                <a:latin typeface="Calibri"/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(RIGIDITE)	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Matrice de blocage des C.L. de type</a:t>
            </a:r>
            <a:r>
              <a:rPr lang="fr-FR" sz="1400" dirty="0" smtClean="0">
                <a:solidFill>
                  <a:srgbClr val="0070C0"/>
                </a:solidFill>
                <a:sym typeface="Wingdings" pitchFamily="2" charset="2"/>
              </a:rPr>
              <a:t> DIRICHLET 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(</a:t>
            </a:r>
            <a:r>
              <a:rPr lang="fr-FR" sz="1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BLOQ</a:t>
            </a:r>
            <a:r>
              <a:rPr lang="fr-FR" sz="1400" b="1" dirty="0" smtClean="0">
                <a:solidFill>
                  <a:srgbClr val="FF0000"/>
                </a:solidFill>
                <a:cs typeface="Courier New" pitchFamily="49" charset="0"/>
              </a:rPr>
              <a:t>)</a:t>
            </a:r>
            <a:endParaRPr lang="fr-FR" sz="1400" dirty="0" smtClean="0">
              <a:solidFill>
                <a:srgbClr val="0070C0"/>
              </a:solidFill>
              <a:sym typeface="Wingdings" pitchFamily="2" charset="2"/>
            </a:endParaRP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GRANDS_DEPLACEMENTS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(LOGIQUE)	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49" charset="0"/>
              </a:rPr>
              <a:t>É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quilibre vérifié sur les configurations déformées</a:t>
            </a:r>
            <a:endParaRPr lang="fr-FR" sz="1400" b="1" dirty="0" smtClean="0">
              <a:solidFill>
                <a:srgbClr val="00B050"/>
              </a:solidFill>
              <a:cs typeface="Courier New" pitchFamily="49" charset="0"/>
              <a:sym typeface="Wingdings" pitchFamily="2" charset="2"/>
            </a:endParaRP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DEPLACEMENTS . 0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(CHPOINT)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CONTRAINTES . 0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(MCHAML)</a:t>
            </a:r>
            <a:endParaRPr lang="fr-FR" sz="1400" i="1" dirty="0" smtClean="0">
              <a:cs typeface="Courier New" pitchFamily="49" charset="0"/>
            </a:endParaRP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VARIABLES_INTERNES . 0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(MCHAML)</a:t>
            </a:r>
            <a:endParaRPr lang="fr-FR" sz="1400" i="1" dirty="0" smtClean="0">
              <a:cs typeface="Courier New" pitchFamily="49" charset="0"/>
            </a:endParaRP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DEFORMATIONS_INELASTIQUES . 0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(MCHAML)</a:t>
            </a:r>
            <a:endParaRPr lang="fr-FR" sz="1600" dirty="0" smtClean="0">
              <a:solidFill>
                <a:prstClr val="black"/>
              </a:solidFill>
              <a:cs typeface="Courier New" pitchFamily="49" charset="0"/>
            </a:endParaRPr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</a:t>
            </a:fld>
            <a:endParaRPr lang="fr-FR" dirty="0"/>
          </a:p>
        </p:txBody>
      </p:sp>
      <p:sp>
        <p:nvSpPr>
          <p:cNvPr id="5" name="Accolade fermante 3"/>
          <p:cNvSpPr/>
          <p:nvPr/>
        </p:nvSpPr>
        <p:spPr>
          <a:xfrm>
            <a:off x="4969250" y="5099862"/>
            <a:ext cx="144463" cy="1008062"/>
          </a:xfrm>
          <a:prstGeom prst="rightBrace">
            <a:avLst>
              <a:gd name="adj1" fmla="val 5749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113430" y="5450699"/>
            <a:ext cx="1663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  <a:cs typeface="Courier New" pitchFamily="49" charset="0"/>
              </a:rPr>
              <a:t>Conditions initiales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Aperçu des paramètres d’entrée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Mécanique (dynamique)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DYNAMIQUE</a:t>
            </a:r>
            <a:r>
              <a:rPr lang="fr-FR" sz="1400" dirty="0" smtClean="0">
                <a:latin typeface="Consolas" pitchFamily="49" charset="0"/>
                <a:cs typeface="Consolas" pitchFamily="49" charset="0"/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(LOGIQUE)		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=VRAI si calcul dynamique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AMORTISSEMENT </a:t>
            </a:r>
            <a:r>
              <a:rPr lang="fr-FR" sz="1400" dirty="0" smtClean="0">
                <a:sym typeface="Wingdings" pitchFamily="2" charset="2"/>
              </a:rPr>
              <a:t>(RIGIDITE)		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Matrice d’amortissement</a:t>
            </a:r>
            <a:endParaRPr lang="fr-FR" sz="1400" b="1" i="1" dirty="0" smtClean="0">
              <a:solidFill>
                <a:srgbClr val="0070C0"/>
              </a:solidFill>
              <a:latin typeface="Courier New" pitchFamily="49" charset="0"/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VITESSES . 0 </a:t>
            </a:r>
            <a:r>
              <a:rPr lang="fr-FR" sz="1400" dirty="0" smtClean="0">
                <a:cs typeface="Courier New" pitchFamily="49" charset="0"/>
              </a:rPr>
              <a:t>(CHPOINT)</a:t>
            </a:r>
            <a:endParaRPr lang="fr-FR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ACCELERATIONS . 0 </a:t>
            </a:r>
            <a:r>
              <a:rPr lang="fr-FR" sz="1400" dirty="0" smtClean="0">
                <a:cs typeface="Courier New" pitchFamily="49" charset="0"/>
              </a:rPr>
              <a:t>(CHPOINT)</a:t>
            </a:r>
          </a:p>
          <a:p>
            <a:pPr lvl="2"/>
            <a:endParaRPr lang="fr-FR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endParaRPr lang="fr-FR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1"/>
            <a:r>
              <a:rPr lang="fr-FR" sz="2000" b="1" dirty="0" smtClean="0">
                <a:sym typeface="Wingdings" pitchFamily="2" charset="2"/>
              </a:rPr>
              <a:t>Instants de calcul et sauvegarde</a:t>
            </a:r>
            <a:endParaRPr lang="fr-FR" sz="2000" dirty="0" smtClean="0"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TEMPS_CALCULES</a:t>
            </a:r>
            <a:r>
              <a:rPr lang="fr-FR" sz="1400" dirty="0" smtClean="0">
                <a:sym typeface="Wingdings" pitchFamily="2" charset="2"/>
              </a:rPr>
              <a:t> (LISTREEL)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Liste des instants de calcul (variable d'évolution)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TEMPS_SAUVES</a:t>
            </a:r>
            <a:r>
              <a:rPr lang="fr-FR" sz="1400" dirty="0" smtClean="0">
                <a:sym typeface="Wingdings" pitchFamily="2" charset="2"/>
              </a:rPr>
              <a:t> (LISTREEL)	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Instants de calcul conservés dans la table à la sortie</a:t>
            </a:r>
          </a:p>
          <a:p>
            <a:pPr lvl="2"/>
            <a:endParaRPr lang="fr-FR" sz="1400" b="1" dirty="0" smtClean="0">
              <a:solidFill>
                <a:srgbClr val="00B050"/>
              </a:solidFill>
              <a:latin typeface="Consolas" pitchFamily="49" charset="0"/>
              <a:cs typeface="Consolas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OPTI 'SAUV' '</a:t>
            </a:r>
            <a:r>
              <a:rPr lang="fr-FR" sz="1400" b="1" dirty="0" err="1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mon_fichier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' ;</a:t>
            </a:r>
            <a:endParaRPr lang="fr-FR" sz="1400" b="1" dirty="0">
              <a:solidFill>
                <a:srgbClr val="00B050"/>
              </a:solidFill>
              <a:latin typeface="Consolas" pitchFamily="49" charset="0"/>
              <a:cs typeface="Consolas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TEMPS_SAUVEGARDES</a:t>
            </a:r>
            <a:r>
              <a:rPr lang="fr-FR" sz="1400" dirty="0" smtClean="0">
                <a:sym typeface="Wingdings" pitchFamily="2" charset="2"/>
              </a:rPr>
              <a:t> (LISTREEL)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Instants de calcul où PASAPAS fera appel à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SAUV</a:t>
            </a:r>
          </a:p>
          <a:p>
            <a:pPr lvl="2"/>
            <a:endParaRPr lang="fr-FR" sz="1400" b="1" dirty="0">
              <a:solidFill>
                <a:srgbClr val="FF0000"/>
              </a:solidFill>
              <a:latin typeface="Consolas" pitchFamily="49" charset="0"/>
              <a:cs typeface="Consolas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MES_SAUVEGARDES</a:t>
            </a:r>
            <a:r>
              <a:rPr lang="fr-FR" sz="1400" dirty="0" smtClean="0">
                <a:sym typeface="Wingdings" pitchFamily="2" charset="2"/>
              </a:rPr>
              <a:t> (TABLE)	</a:t>
            </a:r>
            <a:r>
              <a:rPr lang="fr-FR" sz="1400" dirty="0">
                <a:solidFill>
                  <a:srgbClr val="000000"/>
                </a:solidFill>
                <a:sym typeface="Wingdings" pitchFamily="2" charset="2"/>
              </a:rPr>
              <a:t>	</a:t>
            </a:r>
            <a:r>
              <a:rPr lang="fr-FR" sz="1400" i="1" dirty="0" smtClean="0">
                <a:solidFill>
                  <a:srgbClr val="0070C0"/>
                </a:solidFill>
                <a:sym typeface="Wingdings" pitchFamily="2" charset="2"/>
              </a:rPr>
              <a:t>Grandeurs à sauvegarder (déformations totales, …)</a:t>
            </a:r>
            <a:endParaRPr lang="fr-FR" sz="1400" dirty="0" smtClean="0">
              <a:latin typeface="Consolas" pitchFamily="49" charset="0"/>
              <a:cs typeface="Consolas" pitchFamily="49" charset="0"/>
              <a:sym typeface="Wingdings" pitchFamily="2" charset="2"/>
            </a:endParaRPr>
          </a:p>
          <a:p>
            <a:pPr lvl="3"/>
            <a:endParaRPr lang="fr-FR" sz="1400" i="1" dirty="0" smtClean="0">
              <a:solidFill>
                <a:srgbClr val="0070C0"/>
              </a:solidFill>
              <a:cs typeface="Courier New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</a:t>
            </a:fld>
            <a:endParaRPr lang="fr-FR" dirty="0"/>
          </a:p>
        </p:txBody>
      </p:sp>
      <p:sp>
        <p:nvSpPr>
          <p:cNvPr id="5" name="Accolade fermante 3"/>
          <p:cNvSpPr/>
          <p:nvPr/>
        </p:nvSpPr>
        <p:spPr>
          <a:xfrm>
            <a:off x="3905266" y="2003425"/>
            <a:ext cx="144463" cy="524156"/>
          </a:xfrm>
          <a:prstGeom prst="rightBrace">
            <a:avLst>
              <a:gd name="adj1" fmla="val 5749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145240" y="2112309"/>
            <a:ext cx="1663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  <a:cs typeface="Courier New" pitchFamily="49" charset="0"/>
              </a:rPr>
              <a:t>Conditions initiales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rincipal">
  <a:themeElements>
    <a:clrScheme name="Personnalisé 6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B0F0"/>
      </a:hlink>
      <a:folHlink>
        <a:srgbClr val="00B0F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67070</TotalTime>
  <Words>11861</Words>
  <Application>Microsoft Office PowerPoint</Application>
  <PresentationFormat>Affichage à l'écran (4:3)</PresentationFormat>
  <Paragraphs>1416</Paragraphs>
  <Slides>74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82" baseType="lpstr">
      <vt:lpstr>Arial</vt:lpstr>
      <vt:lpstr>Calibri</vt:lpstr>
      <vt:lpstr>Cambria Math</vt:lpstr>
      <vt:lpstr>Consolas</vt:lpstr>
      <vt:lpstr>Courier New</vt:lpstr>
      <vt:lpstr>Symbol</vt:lpstr>
      <vt:lpstr>Wingdings</vt:lpstr>
      <vt:lpstr>Masque principal</vt:lpstr>
      <vt:lpstr>Présentation PowerPoint</vt:lpstr>
      <vt:lpstr>Sommaire</vt:lpstr>
      <vt:lpstr>Présentation de Cast3M Rappels sur la procédure PASAPAS</vt:lpstr>
      <vt:lpstr>Cast3M, quid ?</vt:lpstr>
      <vt:lpstr>De nombreux domaines d'application</vt:lpstr>
      <vt:lpstr>Présentation de PASAPAS</vt:lpstr>
      <vt:lpstr>Utilisation de PASAPAS</vt:lpstr>
      <vt:lpstr>Aperçu des paramètres d’entrée</vt:lpstr>
      <vt:lpstr>Aperçu des paramètres d’entrée</vt:lpstr>
      <vt:lpstr>Aperçu des paramètres de sortie</vt:lpstr>
      <vt:lpstr>Post traitement (exemples)</vt:lpstr>
      <vt:lpstr>Fonctionnement de PASAPAS</vt:lpstr>
      <vt:lpstr>Fonctionnement de PASAPAS</vt:lpstr>
      <vt:lpstr>Fonctionnement de PASAPAS</vt:lpstr>
      <vt:lpstr>Accès aux données de PASAPAS</vt:lpstr>
      <vt:lpstr>Accès aux données de PASAPAS</vt:lpstr>
      <vt:lpstr>Résolution de l’équilibre mécanique Procédure UNPAS</vt:lpstr>
      <vt:lpstr>Rappel des équations</vt:lpstr>
      <vt:lpstr>Résidu</vt:lpstr>
      <vt:lpstr>Comportement non linéaire</vt:lpstr>
      <vt:lpstr>Prise en compte des déplacements imposés</vt:lpstr>
      <vt:lpstr>Décomposition incrémentale (1/2)</vt:lpstr>
      <vt:lpstr>Décomposition incrémentale (2/2)</vt:lpstr>
      <vt:lpstr>Algorithme de minimisation du résidu</vt:lpstr>
      <vt:lpstr>Fonctionnement de UNPAS</vt:lpstr>
      <vt:lpstr>Les procédures utilisateur dans PASAPAS  PERSO1   REEV_MEC   CHARMECA PERSO2   REEV_THE    CHARTHER   PARATHER </vt:lpstr>
      <vt:lpstr>Les procédures utilisateurs : mode d'emploi</vt:lpstr>
      <vt:lpstr>Exemple avec la procédure PERSO1</vt:lpstr>
      <vt:lpstr>Liste des procédures utilisateurs</vt:lpstr>
      <vt:lpstr>Quelques remarques</vt:lpstr>
      <vt:lpstr>Un exemple simple</vt:lpstr>
      <vt:lpstr>Exercice 1 : poutre avec force suiveuse   téléchargez le fichier initial sur le site web : http://www-cast3m.cea.fr/index.php?page=exemples&amp;exemple=formation_pasapas_1_initial</vt:lpstr>
      <vt:lpstr>Exercice 1 : poutre avec force suiveuse</vt:lpstr>
      <vt:lpstr>Exercice 1 : poutre avec force suiveuse</vt:lpstr>
      <vt:lpstr>Exercice 1 : poutre avec force suiveuse</vt:lpstr>
      <vt:lpstr>Exercice 1 : poutre avec force suiveuse</vt:lpstr>
      <vt:lpstr>Exercice 1 : poutre avec force suiveuse</vt:lpstr>
      <vt:lpstr>Exercice 1 : poutre avec force suiveuse</vt:lpstr>
      <vt:lpstr>Exercice 2 : rupture par suppression d'éléments   téléchargez le fichier initial sur le site web : http://www-cast3m.cea.fr/index.php?page=exemples&amp;exemple=formation_PASAPAS_2_INITIAL</vt:lpstr>
      <vt:lpstr>Exercice 2 : rupture par suppression d'éléments</vt:lpstr>
      <vt:lpstr>Exercice 2 : rupture par suppression d'éléments</vt:lpstr>
      <vt:lpstr>Exercice 2 : rupture par suppression d'éléments</vt:lpstr>
      <vt:lpstr>Exercice 2 : rupture par suppression d'éléments</vt:lpstr>
      <vt:lpstr>Exercice 2 : rupture par suppression d'éléments</vt:lpstr>
      <vt:lpstr>Exercice 2 : rupture par suppression d'éléments</vt:lpstr>
      <vt:lpstr>Fonctionnement de TRANSNON solveur thermique</vt:lpstr>
      <vt:lpstr>Rappel des équations</vt:lpstr>
      <vt:lpstr>Rappel des équations</vt:lpstr>
      <vt:lpstr>Thêta méthode</vt:lpstr>
      <vt:lpstr>Fonctionnement de TRANSNON</vt:lpstr>
      <vt:lpstr>Exercice 3 : source de chaleur dépendante de la température   téléchargez le fichier initial sur le site web : http://www-cast3m.cea.fr/index.php?page=exemples&amp;exemple=formation_pasapas_3_initial</vt:lpstr>
      <vt:lpstr>Exercice 3 : source de chaleur dépendante de la température</vt:lpstr>
      <vt:lpstr>Exercice 3 : source de chaleur dépendante de la température</vt:lpstr>
      <vt:lpstr>Exercice 3 : source de chaleur dépendante de la température</vt:lpstr>
      <vt:lpstr>Exercice 3 : source de chaleur dépendante de la température</vt:lpstr>
      <vt:lpstr>Exercice 3 : source de chaleur dépendante de la température</vt:lpstr>
      <vt:lpstr>Exercice 3 : source de chaleur dépendante de la température</vt:lpstr>
      <vt:lpstr>Exercice 4 : fermeture thermo-mécanique d'un jeu   téléchargez le fichier initial sur le site web : http://www-cast3m.cea.fr/index.php?page=exemples&amp;exemple=formation_pasapas_4_initial</vt:lpstr>
      <vt:lpstr>Exercice 4 : fermeture thermo-mécanique d'un jeu</vt:lpstr>
      <vt:lpstr>Exercice 4 : fermeture thermo-mécanique d'un jeu</vt:lpstr>
      <vt:lpstr>Exercice 4 : fermeture thermo-mécanique d'un jeu</vt:lpstr>
      <vt:lpstr>Exercice 4 : fermeture thermo-mécanique d'un jeu</vt:lpstr>
      <vt:lpstr>Exercice 4 : fermeture thermo-mécanique d'un jeu</vt:lpstr>
      <vt:lpstr>Exercice 4 : fermeture thermo-mécanique d'un jeu</vt:lpstr>
      <vt:lpstr>Exercice 4 : fermeture thermo-mécanique d'un jeu</vt:lpstr>
      <vt:lpstr>Annexes</vt:lpstr>
      <vt:lpstr>Annexe : paramètres de contrôle algorithmique</vt:lpstr>
      <vt:lpstr>Annexe : paramètres de contrôle algorithmique</vt:lpstr>
      <vt:lpstr>Annexe : minimisation du résidu en Gibiane</vt:lpstr>
      <vt:lpstr>Annexe : minimisation du résidu en Gibiane</vt:lpstr>
      <vt:lpstr>Annexe : critères de convergence (UNPAS)</vt:lpstr>
      <vt:lpstr>Annexe : critères de convergence (UNPAS)</vt:lpstr>
      <vt:lpstr>Annexe : convergence forcée a finir …</vt:lpstr>
      <vt:lpstr>DES/DANS DM2S SEMT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procedure PASAPAS</dc:title>
  <dc:creator>François DI PAOLA</dc:creator>
  <cp:keywords>Cast3M</cp:keywords>
  <cp:lastModifiedBy>DI PAOLA Francois</cp:lastModifiedBy>
  <cp:revision>850</cp:revision>
  <dcterms:created xsi:type="dcterms:W3CDTF">2012-05-16T13:45:41Z</dcterms:created>
  <dcterms:modified xsi:type="dcterms:W3CDTF">2022-11-30T17:33:07Z</dcterms:modified>
</cp:coreProperties>
</file>